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3" r:id="rId5"/>
  </p:sldMasterIdLst>
  <p:notesMasterIdLst>
    <p:notesMasterId r:id="rId40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B68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D2B87-B2E3-44AB-913C-F4C4A57298D6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C187-210A-4A42-AA36-E7443081D7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C187-210A-4A42-AA36-E7443081D7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0241F-1295-4B05-959F-CA0B51A1B526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smtClean="0"/>
          </a:p>
        </p:txBody>
      </p:sp>
    </p:spTree>
    <p:extLst>
      <p:ext uri="{BB962C8B-B14F-4D97-AF65-F5344CB8AC3E}">
        <p14:creationId xmlns:p14="http://schemas.microsoft.com/office/powerpoint/2010/main" val="44007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8AF14-9B06-44D7-80BA-4155DA0B16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8796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661F3-7E3B-4437-BA42-36E4968713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0132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5AAB0-1634-4D06-B397-D637070D1BA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7149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81C2A4-9A9C-48B6-B9A7-00FDCAB5EAC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7945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00F9C-4D26-42BE-BAEB-55C10714DE2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31363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6BCC9-09D0-48E0-AB77-CBB33A66558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56662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6F826-880D-4369-816C-C991ED273B8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75891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B1427-FF2E-4387-AF5E-CD0397B9F5B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0996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9CB70-E01D-4BA8-B667-7BACAA0D798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47783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16AFF-571A-4A9C-B6B5-08AD39D430C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74517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E61871-7D7A-4C7A-9CD2-40E76931F58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3872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08BB1-0ECD-409F-90EF-B610C6196B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5874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EE8CD-9412-41D1-B184-B9821BDB588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41291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5A6F0E-5E9A-46EF-970C-2F4985C585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82834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C47254-CF23-42D5-BA36-0A9996EE459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58925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BEEC3-E65D-4EE2-AE8A-49FADBAD7E6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97027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19096-B4A6-4F92-B354-46FB5E3F20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69160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B1776-9453-4E62-B9A7-52137BC10B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00242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76B44-1CAD-4B5B-B45E-68B7705BC66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23165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E0C4E-F499-4C71-977F-9429229503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36887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3CBA63-EBBA-4DC0-9275-18D63D7111F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01714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11C2E4-1A1A-4EE1-B82D-B86AEC800BC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61872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F47138-FC51-417D-9B98-8501C904A63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88455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4C7D43-769C-4E91-ADC2-DCA52CFC12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35863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9AF7E-6D8A-4E44-A575-A4EFDCB3D6F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84588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A29BD-DFD6-47E5-8D8E-75CE0515E9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59124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23EDA-2669-4265-BFF8-0986117EE8E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66302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C35792-203D-48E1-A02F-5A7BAB16963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94978"/>
      </p:ext>
    </p:extLst>
  </p:cSld>
  <p:clrMapOvr>
    <a:masterClrMapping/>
  </p:clrMapOvr>
  <p:transition spd="med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B53F8-684F-4312-AF16-F69A1A6DCB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39572"/>
      </p:ext>
    </p:extLst>
  </p:cSld>
  <p:clrMapOvr>
    <a:masterClrMapping/>
  </p:clrMapOvr>
  <p:transition spd="med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B84DF-73BA-4DCB-9398-21EDBB43FE7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27354"/>
      </p:ext>
    </p:extLst>
  </p:cSld>
  <p:clrMapOvr>
    <a:masterClrMapping/>
  </p:clrMapOvr>
  <p:transition spd="med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E1CC4-7D02-46B0-A7F3-8C25B21782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33509"/>
      </p:ext>
    </p:extLst>
  </p:cSld>
  <p:clrMapOvr>
    <a:masterClrMapping/>
  </p:clrMapOvr>
  <p:transition spd="med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DB9F19-C414-4DC1-8716-76B2B657385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3920"/>
      </p:ext>
    </p:extLst>
  </p:cSld>
  <p:clrMapOvr>
    <a:masterClrMapping/>
  </p:clrMapOvr>
  <p:transition spd="med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032CE-ED34-4529-86E1-B69BD04220F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26677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4AF71-0CC7-4745-9066-2B84F8FD52B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09340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CBF9DE-8D79-4D2A-8FD8-B27560EEECE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94695"/>
      </p:ext>
    </p:extLst>
  </p:cSld>
  <p:clrMapOvr>
    <a:masterClrMapping/>
  </p:clrMapOvr>
  <p:transition spd="med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48B215-8033-4172-AE50-81CB473AE1A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94637"/>
      </p:ext>
    </p:extLst>
  </p:cSld>
  <p:clrMapOvr>
    <a:masterClrMapping/>
  </p:clrMapOvr>
  <p:transition spd="med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52EF5-EB21-45EE-A4C7-A813470741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92384"/>
      </p:ext>
    </p:extLst>
  </p:cSld>
  <p:clrMapOvr>
    <a:masterClrMapping/>
  </p:clrMapOvr>
  <p:transition spd="med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54EF4F-E928-4DAD-A648-E6862125F1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12508"/>
      </p:ext>
    </p:extLst>
  </p:cSld>
  <p:clrMapOvr>
    <a:masterClrMapping/>
  </p:clrMapOvr>
  <p:transition spd="med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5F2D73-5CE9-4AFF-BEA4-6A598F72BA0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47389"/>
      </p:ext>
    </p:extLst>
  </p:cSld>
  <p:clrMapOvr>
    <a:masterClrMapping/>
  </p:clrMapOvr>
  <p:transition spd="med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BD0C1-F773-46DD-8F94-3000218582D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45437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1BB96-E537-455B-ACC5-5FB7B2C3060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16227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F6BB9A-5E55-4772-AE19-59B34FB548A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63501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19C4C-768B-4574-9860-4131BD2F993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71445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E46699-868E-4005-A6F7-90CCCF4CD21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673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182EC3-3021-4D2B-888F-5C2ED4C898D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87405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E70352-4934-4ADF-ADF3-837E4456C2C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08597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8D8851-CBC0-49F0-B6E1-B98338DD65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16816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B8DB78-23A6-40F8-878D-BCBF93A1E8F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3881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71FF2-8310-438C-AB8D-554BCB4EC65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79545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DDD0A-B69C-4B24-BD27-5266C819F2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43321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D2D8C7-9803-4243-A132-B0EEA7A9DC1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46839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877EEA-7BA2-4959-ACC2-FCC489095D7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3838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14523-0FCD-486E-92DD-1FA530B1CE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6576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761F6B-5DE5-47A8-BC33-5373726D93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40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43F090-0BE4-45DF-9994-ED1376AFB3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7958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BDE82F-31BC-4FC6-922E-BE20C51F11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1765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942C9-379C-49A7-8F02-95B5540CE9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2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FB6A0A-64B5-41B2-8665-E6EDE485CA3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6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314835-F09B-40D4-9312-73ADA38A3E4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643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E08AE-972F-4BF7-AC64-9726A1142C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339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0D0134-80F5-4759-A923-CD00EB8CE27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8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hsNlIQ7WwjguDM&amp;tbnid=zTUK9M25oEOrOM:&amp;ved=0CAUQjRw&amp;url=http://gifsyfondospazenlatormenta.blogspot.com/search/label/ESPIRITU%20SANTO&amp;ei=THvLUo62Ds_IkAeu8IGgCQ&amp;psig=AFQjCNE9jpVpjxlw3yvSg_L8job0GvedUg&amp;ust=1389153462827245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57348" y="6067437"/>
            <a:ext cx="10454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1" u="none" strike="noStrike" kern="1200" cap="none" spc="0" normalizeH="0" baseline="0" noProof="0" dirty="0">
                <a:ln>
                  <a:noFill/>
                </a:ln>
                <a:solidFill>
                  <a:srgbClr val="806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P. Erick Félix, CM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13" name="Group 123"/>
          <p:cNvGrpSpPr>
            <a:grpSpLocks/>
          </p:cNvGrpSpPr>
          <p:nvPr/>
        </p:nvGrpSpPr>
        <p:grpSpPr bwMode="auto">
          <a:xfrm>
            <a:off x="665016" y="490105"/>
            <a:ext cx="5870866" cy="684068"/>
            <a:chOff x="878" y="594"/>
            <a:chExt cx="6840" cy="1140"/>
          </a:xfrm>
        </p:grpSpPr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878" y="1134"/>
              <a:ext cx="6840" cy="540"/>
            </a:xfrm>
            <a:prstGeom prst="rect">
              <a:avLst/>
            </a:prstGeom>
            <a:gradFill rotWithShape="1">
              <a:gsLst>
                <a:gs pos="0">
                  <a:srgbClr val="FFC000"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  <a:headEnd/>
              <a:tailE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2318" y="594"/>
              <a:ext cx="54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806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BAUTISMO DEL SEÑOR</a:t>
              </a:r>
              <a:endPara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1905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b="0" i="0" u="none" strike="noStrike" kern="0" cap="none" spc="0" normalizeH="0" baseline="0" noProof="0" dirty="0">
                  <a:ln>
                    <a:noFill/>
                  </a:ln>
                  <a:solidFill>
                    <a:srgbClr val="BF8F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EL HIJO, EL PREDILECTO, EL AMADO</a:t>
              </a:r>
              <a:endParaRPr kumimoji="0" lang="es-PE" b="0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6" name="Picture 122" descr="CAT-116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594"/>
              <a:ext cx="960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638" y="1935571"/>
            <a:ext cx="5411036" cy="3600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558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  <p:sndAc>
          <p:stSnd loop="1">
            <p:snd r:embed="rId3" name="Joshua Bell - Romance Of The Violin - 05 - Serenade - Schubert.wav"/>
          </p:stSnd>
        </p:sndAc>
      </p:transition>
    </mc:Choice>
    <mc:Fallback xmlns="">
      <p:transition spd="slow" advClick="0">
        <p:fade/>
        <p:sndAc>
          <p:stSnd loop="1">
            <p:snd r:embed="rId6" name="Joshua Bell - Romance Of The Violin - 05 - Serenade - Schuber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5680"/>
            <a:ext cx="8208912" cy="61661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6 Rectángulo"/>
          <p:cNvSpPr/>
          <p:nvPr/>
        </p:nvSpPr>
        <p:spPr>
          <a:xfrm>
            <a:off x="620437" y="439174"/>
            <a:ext cx="40124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Jesús le contestó:</a:t>
            </a:r>
            <a:endParaRPr kumimoji="0" lang="es-ES" sz="3200" b="1" i="0" u="none" strike="noStrike" kern="1200" cap="none" spc="0" normalizeH="0" baseline="0" noProof="0" dirty="0">
              <a:ln w="11430"/>
              <a:solidFill>
                <a:srgbClr val="FF3333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6 Rectángulo"/>
          <p:cNvSpPr/>
          <p:nvPr/>
        </p:nvSpPr>
        <p:spPr>
          <a:xfrm>
            <a:off x="684116" y="5207118"/>
            <a:ext cx="79923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“Déjalo ahora</a:t>
            </a:r>
            <a:r>
              <a:rPr lang="es-ES" sz="3200" b="1" dirty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" sz="3200" b="1" dirty="0" smtClean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Conviene que así cumplamos toda justicia”.</a:t>
            </a:r>
            <a:endParaRPr kumimoji="0" lang="es-ES" sz="3200" b="1" i="0" u="none" strike="noStrike" kern="1200" cap="none" spc="0" normalizeH="0" baseline="0" noProof="0" dirty="0">
              <a:ln w="11430"/>
              <a:solidFill>
                <a:srgbClr val="FF3333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3" y="332656"/>
            <a:ext cx="8208913" cy="6192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3 Rectángulo"/>
          <p:cNvSpPr/>
          <p:nvPr/>
        </p:nvSpPr>
        <p:spPr>
          <a:xfrm>
            <a:off x="971600" y="5517232"/>
            <a:ext cx="7585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Entonces Juan se lo permitió</a:t>
            </a:r>
            <a:r>
              <a:rPr kumimoji="0" lang="es-PE" sz="40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</a:t>
            </a:r>
            <a:endParaRPr kumimoji="0" lang="es-ES" sz="40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8" y="250432"/>
            <a:ext cx="8208335" cy="61561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Picture 7" descr="!cid_011c01c1fd98$e4f4f680$780a3ec8@haiske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4527" y="260647"/>
            <a:ext cx="2349663" cy="1795451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27368" y="250432"/>
            <a:ext cx="285206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Apenas se </a:t>
            </a:r>
            <a:endParaRPr kumimoji="0" lang="es-PE" sz="2800" b="1" i="0" u="none" strike="noStrike" kern="1200" cap="none" spc="0" normalizeH="0" baseline="0" noProof="0" dirty="0" smtClean="0">
              <a:ln w="11430"/>
              <a:solidFill>
                <a:srgbClr val="FF0000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bautizó </a:t>
            </a: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Jesús</a:t>
            </a: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salió del </a:t>
            </a: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agua;</a:t>
            </a:r>
            <a:endParaRPr kumimoji="0" lang="es-PE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54727" y="4611231"/>
            <a:ext cx="567343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se </a:t>
            </a: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abrieron los cielos </a:t>
            </a: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y vio que el Espíritu de Dios, </a:t>
            </a:r>
            <a:endParaRPr kumimoji="0" lang="es-PE" sz="2800" b="1" i="0" u="none" strike="noStrike" kern="1200" cap="none" spc="0" normalizeH="0" baseline="0" noProof="0" dirty="0" smtClean="0">
              <a:ln w="11430"/>
              <a:solidFill>
                <a:srgbClr val="FF0000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bajaba </a:t>
            </a: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como una paloma y se posaba sobre </a:t>
            </a: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él</a:t>
            </a: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8" y="678220"/>
            <a:ext cx="8244993" cy="580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59 Grupo"/>
          <p:cNvGrpSpPr>
            <a:grpSpLocks/>
          </p:cNvGrpSpPr>
          <p:nvPr/>
        </p:nvGrpSpPr>
        <p:grpSpPr bwMode="auto">
          <a:xfrm>
            <a:off x="3059832" y="188640"/>
            <a:ext cx="2664296" cy="2232248"/>
            <a:chOff x="4217358" y="3020391"/>
            <a:chExt cx="1710918" cy="4034875"/>
          </a:xfrm>
        </p:grpSpPr>
        <p:grpSp>
          <p:nvGrpSpPr>
            <p:cNvPr id="8" name="Group 56"/>
            <p:cNvGrpSpPr>
              <a:grpSpLocks/>
            </p:cNvGrpSpPr>
            <p:nvPr/>
          </p:nvGrpSpPr>
          <p:grpSpPr bwMode="auto">
            <a:xfrm rot="-1585372">
              <a:off x="4849588" y="3058206"/>
              <a:ext cx="1078688" cy="2991113"/>
              <a:chOff x="1837" y="2186"/>
              <a:chExt cx="680" cy="2179"/>
            </a:xfrm>
          </p:grpSpPr>
          <p:pic>
            <p:nvPicPr>
              <p:cNvPr id="21" name="Picture 57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791916" flipV="1">
                <a:off x="802" y="32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60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4780173" flipV="1">
                <a:off x="1438" y="324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61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015937" flipV="1">
                <a:off x="1075" y="3286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60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175738" flipV="1">
                <a:off x="1279" y="322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76"/>
            <p:cNvGrpSpPr>
              <a:grpSpLocks/>
            </p:cNvGrpSpPr>
            <p:nvPr/>
          </p:nvGrpSpPr>
          <p:grpSpPr bwMode="auto">
            <a:xfrm rot="-330153">
              <a:off x="4217358" y="3020391"/>
              <a:ext cx="1124691" cy="3935530"/>
              <a:chOff x="1808" y="2123"/>
              <a:chExt cx="709" cy="2867"/>
            </a:xfrm>
          </p:grpSpPr>
          <p:pic>
            <p:nvPicPr>
              <p:cNvPr id="15" name="Picture 77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791916" flipV="1">
                <a:off x="802" y="32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80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4780173" flipV="1">
                <a:off x="1438" y="324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81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015937" flipV="1">
                <a:off x="734" y="3577"/>
                <a:ext cx="2716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77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387961" flipV="1">
                <a:off x="923" y="331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77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7088935" flipV="1">
                <a:off x="784" y="3158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81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559430" flipV="1">
                <a:off x="479" y="3603"/>
                <a:ext cx="2716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 rot="-977616">
              <a:off x="4625680" y="3049188"/>
              <a:ext cx="1022962" cy="4006078"/>
              <a:chOff x="1644" y="2006"/>
              <a:chExt cx="873" cy="2359"/>
            </a:xfrm>
          </p:grpSpPr>
          <p:pic>
            <p:nvPicPr>
              <p:cNvPr id="11" name="Picture 57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791916" flipV="1">
                <a:off x="802" y="32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0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4780173" flipV="1">
                <a:off x="1438" y="324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1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015937" flipV="1">
                <a:off x="1075" y="3286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7" descr="LINEAstarglow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791916" flipV="1">
                <a:off x="609" y="30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5" name="24 Rectángulo"/>
          <p:cNvSpPr/>
          <p:nvPr/>
        </p:nvSpPr>
        <p:spPr>
          <a:xfrm>
            <a:off x="1700921" y="3501836"/>
            <a:ext cx="6189515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Y vino una voz </a:t>
            </a: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</a:t>
            </a:r>
            <a:r>
              <a:rPr kumimoji="0" lang="es-PE" sz="2800" b="1" i="0" u="none" strike="noStrike" kern="1200" cap="none" spc="0" normalizeH="0" noProof="0" dirty="0" smtClean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los</a:t>
            </a: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cielos </a:t>
            </a: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que decía: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14260" y="4945469"/>
            <a:ext cx="880080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2800" b="1" dirty="0" smtClean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“</a:t>
            </a: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Éste </a:t>
            </a: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es mi </a:t>
            </a: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Hijo </a:t>
            </a: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amado, </a:t>
            </a:r>
            <a:r>
              <a:rPr lang="es-PE" sz="2800" b="1" dirty="0" smtClean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 quien me complazco”</a:t>
            </a: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</a:t>
            </a:r>
            <a:endParaRPr kumimoji="0" lang="es-PE" sz="2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16241" y="5798582"/>
            <a:ext cx="32752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Palabra del Señor</a:t>
            </a:r>
            <a:endParaRPr kumimoji="0" lang="es-ES" sz="2800" b="1" i="0" u="none" strike="noStrike" kern="1200" cap="none" spc="0" normalizeH="0" baseline="0" noProof="0" dirty="0">
              <a:ln w="11430"/>
              <a:solidFill>
                <a:srgbClr val="FF3333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Juan Bautista bautiza a Jesus imagen de pelic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470"/>
            <a:ext cx="8202488" cy="62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998820" y="4359384"/>
            <a:ext cx="4608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¿Quién era Juan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y qué es lo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que hacía?</a:t>
            </a:r>
            <a:endParaRPr kumimoji="0" lang="es-PE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1560" y="348470"/>
            <a:ext cx="5216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itchFamily="18" charset="0"/>
              </a:rPr>
              <a:t>Preguntas para la lectura: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juan bautista bautizaba para el arrepenti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1" y="364634"/>
            <a:ext cx="8208912" cy="615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55776" y="5289808"/>
            <a:ext cx="6202821" cy="10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3E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12587" y="4725144"/>
            <a:ext cx="8383945" cy="260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cs typeface="Times New Roman" pitchFamily="18" charset="0"/>
              </a:rPr>
              <a:t>¿A quiénes se dirigía el bautismo de Juan?,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cs typeface="Times New Roman" pitchFamily="18" charset="0"/>
              </a:rPr>
              <a:t> ¿Qué es lo que confesaban antes de ser bautizados?</a:t>
            </a: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juan bautista no queria bautizar a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763688" y="4365104"/>
            <a:ext cx="51845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72E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cs typeface="Times New Roman" pitchFamily="18" charset="0"/>
              </a:rPr>
              <a:t>¿Por qué Juan no quería bautizar a Jesús?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72E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446517"/>
            <a:ext cx="83529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180000"/>
                  </a:glow>
                </a:effectLst>
                <a:uLnTx/>
                <a:uFillTx/>
                <a:latin typeface="Comic Sans MS" panose="030F0702030302020204" pitchFamily="66" charset="0"/>
                <a:cs typeface="Times New Roman" pitchFamily="18" charset="0"/>
              </a:rPr>
              <a:t>¿Qué le dijo Jesús a Juan para convencerlo de que lo bautizara?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180000"/>
                </a:glow>
              </a:effectLst>
              <a:uLnTx/>
              <a:uFillTx/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57224" y="4857760"/>
            <a:ext cx="7772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¿Qué significan “los cielos abiertos” y el descenso del Espíritu de Dios?</a:t>
            </a:r>
            <a:endParaRPr kumimoji="0" lang="es-PE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59 Grupo"/>
          <p:cNvGrpSpPr>
            <a:grpSpLocks/>
          </p:cNvGrpSpPr>
          <p:nvPr/>
        </p:nvGrpSpPr>
        <p:grpSpPr bwMode="auto">
          <a:xfrm>
            <a:off x="2777375" y="1088570"/>
            <a:ext cx="4249979" cy="2968883"/>
            <a:chOff x="4217358" y="3020391"/>
            <a:chExt cx="1710918" cy="4034875"/>
          </a:xfrm>
        </p:grpSpPr>
        <p:grpSp>
          <p:nvGrpSpPr>
            <p:cNvPr id="4" name="Group 56"/>
            <p:cNvGrpSpPr>
              <a:grpSpLocks/>
            </p:cNvGrpSpPr>
            <p:nvPr/>
          </p:nvGrpSpPr>
          <p:grpSpPr bwMode="auto">
            <a:xfrm rot="-1585372">
              <a:off x="4849588" y="3058206"/>
              <a:ext cx="1078688" cy="2991113"/>
              <a:chOff x="1837" y="2186"/>
              <a:chExt cx="680" cy="2179"/>
            </a:xfrm>
          </p:grpSpPr>
          <p:pic>
            <p:nvPicPr>
              <p:cNvPr id="18" name="Picture 57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6791916" flipV="1">
                <a:off x="802" y="32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0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4780173" flipV="1">
                <a:off x="1438" y="324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1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6015937" flipV="1">
                <a:off x="1075" y="3286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0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175738" flipV="1">
                <a:off x="1279" y="322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76"/>
            <p:cNvGrpSpPr>
              <a:grpSpLocks/>
            </p:cNvGrpSpPr>
            <p:nvPr/>
          </p:nvGrpSpPr>
          <p:grpSpPr bwMode="auto">
            <a:xfrm rot="-330153">
              <a:off x="4217358" y="3020391"/>
              <a:ext cx="1124691" cy="3935530"/>
              <a:chOff x="1808" y="2123"/>
              <a:chExt cx="709" cy="2867"/>
            </a:xfrm>
          </p:grpSpPr>
          <p:pic>
            <p:nvPicPr>
              <p:cNvPr id="12" name="Picture 77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6791916" flipV="1">
                <a:off x="802" y="32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80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4780173" flipV="1">
                <a:off x="1438" y="324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81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6015937" flipV="1">
                <a:off x="734" y="3577"/>
                <a:ext cx="2716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77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6387961" flipV="1">
                <a:off x="923" y="331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77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7088935" flipV="1">
                <a:off x="784" y="3158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81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6559430" flipV="1">
                <a:off x="479" y="3603"/>
                <a:ext cx="2716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56"/>
            <p:cNvGrpSpPr>
              <a:grpSpLocks/>
            </p:cNvGrpSpPr>
            <p:nvPr/>
          </p:nvGrpSpPr>
          <p:grpSpPr bwMode="auto">
            <a:xfrm rot="-977616">
              <a:off x="4625680" y="3049188"/>
              <a:ext cx="1022962" cy="4006078"/>
              <a:chOff x="1644" y="2006"/>
              <a:chExt cx="873" cy="2359"/>
            </a:xfrm>
          </p:grpSpPr>
          <p:pic>
            <p:nvPicPr>
              <p:cNvPr id="8" name="Picture 57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6791916" flipV="1">
                <a:off x="802" y="32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0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4780173" flipV="1">
                <a:off x="1438" y="3240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1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6015937" flipV="1">
                <a:off x="1075" y="3286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7" descr="LINEAstarglo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6791916" flipV="1">
                <a:off x="609" y="3041"/>
                <a:ext cx="2114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2" name="Picture 7" descr="!cid_011c01c1fd98$e4f4f680$780a3ec8@haiske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450" y="26478"/>
            <a:ext cx="4249978" cy="229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5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la voz del padre Dios se escucho en el Bautismo de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214346" y="714356"/>
            <a:ext cx="314327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43608" y="4149080"/>
            <a:ext cx="6572264" cy="10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2A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¿Qué voz se escuchó y qué dijo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2A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?, ¿Qué manifiesta con esto esa voz?</a:t>
            </a:r>
            <a:endParaRPr kumimoji="0" lang="es-PE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2A"/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2A"/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303" y="355017"/>
            <a:ext cx="8207560" cy="6154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CuadroTexto 4"/>
          <p:cNvSpPr txBox="1"/>
          <p:nvPr/>
        </p:nvSpPr>
        <p:spPr>
          <a:xfrm>
            <a:off x="501012" y="6309320"/>
            <a:ext cx="53285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Hijas de la Caridad-Padres Vicentinos - PERÚ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10 Rectángulo"/>
          <p:cNvSpPr/>
          <p:nvPr/>
        </p:nvSpPr>
        <p:spPr>
          <a:xfrm>
            <a:off x="1003932" y="6144215"/>
            <a:ext cx="500461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2026, Lima, 11 de Enero.</a:t>
            </a:r>
            <a:endParaRPr kumimoji="0" lang="es-PE" sz="2400" i="0" u="none" strike="noStrike" kern="1200" cap="none" spc="50" normalizeH="0" baseline="0" noProof="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700665" y="3241963"/>
            <a:ext cx="4789943" cy="157259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00CC99">
                    <a:lumMod val="40000"/>
                    <a:lumOff val="60000"/>
                  </a:srgbClr>
                </a:solidFill>
                <a:effectLst/>
                <a:uLnTx/>
                <a:uFillTx/>
                <a:latin typeface="Impact"/>
                <a:ea typeface="+mn-ea"/>
                <a:cs typeface="Times New Roman" pitchFamily="18" charset="0"/>
              </a:rPr>
              <a:t>Bautismo  del   Señor</a:t>
            </a:r>
            <a:endParaRPr kumimoji="0" lang="es-PE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Impact"/>
              <a:ea typeface="+mn-ea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2778" y="355017"/>
            <a:ext cx="2546857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Mateo 3, 13-17</a:t>
            </a:r>
          </a:p>
        </p:txBody>
      </p:sp>
      <p:pic>
        <p:nvPicPr>
          <p:cNvPr id="13" name="Picture 7" descr="!cid_011c01c1fd98$e4f4f680$780a3ec8@haiske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6083" y="258512"/>
            <a:ext cx="1287378" cy="764785"/>
          </a:xfrm>
          <a:prstGeom prst="rect">
            <a:avLst/>
          </a:prstGeom>
          <a:noFill/>
        </p:spPr>
      </p:pic>
      <p:sp>
        <p:nvSpPr>
          <p:cNvPr id="2" name="Rectángulo redondeado 1"/>
          <p:cNvSpPr/>
          <p:nvPr/>
        </p:nvSpPr>
        <p:spPr>
          <a:xfrm>
            <a:off x="3377045" y="810491"/>
            <a:ext cx="6422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42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4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67544" y="1988840"/>
            <a:ext cx="4604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Motivación: Jesús abre un nuevo éxodo para la humanidad y lleva a cumplimiento las promesas de Dios para todos.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Meditemos a la luz del bautismo de Jesús sobre nuestra condición de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hijos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amados del Padre.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01600">
                  <a:srgbClr val="FFFFFF"/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01600">
                  <a:srgbClr val="FFFFFF"/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58133" y="404664"/>
            <a:ext cx="2932629" cy="828412"/>
          </a:xfrm>
          <a:prstGeom prst="roundRect">
            <a:avLst>
              <a:gd name="adj" fmla="val 16667"/>
            </a:avLst>
          </a:prstGeom>
          <a:solidFill>
            <a:srgbClr val="E0CCA0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ME dice el texto?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037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que me quiere decir Jesus con su baut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600"/>
            <a:ext cx="8208912" cy="61907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60032" y="692696"/>
            <a:ext cx="3603772" cy="378565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¿Qué me quiere decir Jesús cuando Él que no tenía pecado, se puso en la fila de </a:t>
            </a:r>
            <a:r>
              <a:rPr kumimoji="0" lang="es-PE" sz="30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                   los </a:t>
            </a:r>
            <a:r>
              <a:rPr kumimoji="0" lang="es-PE" sz="3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pecadores?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ES" sz="30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este es mi hijo amado en quien tengo complac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8" y="367325"/>
            <a:ext cx="8189308" cy="61580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1520" y="5081666"/>
            <a:ext cx="820769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2E"/>
                  </a:glow>
                </a:effectLst>
                <a:uLnTx/>
                <a:uFillTx/>
                <a:latin typeface="Century Gothic" pitchFamily="34" charset="0"/>
                <a:ea typeface="+mn-ea"/>
                <a:cs typeface="Times New Roman" pitchFamily="18" charset="0"/>
              </a:rPr>
              <a:t>¿Qué importancia tiene en tu experiencia de fe tu relación filial con el Padre?</a:t>
            </a:r>
            <a:endParaRPr kumimoji="0" lang="es-PE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2E"/>
                </a:glow>
              </a:effectLst>
              <a:uLnTx/>
              <a:uFillTx/>
              <a:latin typeface="Century Gothic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2E"/>
                </a:glow>
              </a:effectLst>
              <a:uLnTx/>
              <a:uFillTx/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52919" y="428324"/>
            <a:ext cx="3543018" cy="184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rgbClr val="00CC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itchFamily="18" charset="0"/>
              </a:rPr>
              <a:t>Este es mi hijo amado,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rgbClr val="00CC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itchFamily="18" charset="0"/>
              </a:rPr>
              <a:t>en quien me complazco. </a:t>
            </a:r>
            <a:endParaRPr kumimoji="0" lang="es-ES_tradnl" sz="3200" b="1" i="1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glow rad="101600">
                  <a:srgbClr val="00CC9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27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s.achuisle.multiply.com/image/41/photos/14/500x500/48/Jesus-Bautismo.jpg?et=emrTMLOYEcLhyjc%2Cp1A67w&amp;nmid=8647798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627784" y="952704"/>
            <a:ext cx="3526942" cy="6735715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17196" y="279460"/>
            <a:ext cx="5594964" cy="70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4000" b="1" i="1" u="none" strike="noStrike" kern="1200" cap="none" spc="0" normalizeH="0" baseline="0" noProof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Y una voz le decía. </a:t>
            </a:r>
            <a:endParaRPr kumimoji="0" lang="es-ES_tradnl" sz="4000" b="1" i="1" u="none" strike="noStrike" kern="1200" cap="none" spc="0" normalizeH="0" baseline="0" noProof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16016" y="1100424"/>
            <a:ext cx="3826975" cy="146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marR="0" lvl="0" indent="-51435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¿En qué momentos de tu vida has sentido que Dios te habla y te </a:t>
            </a:r>
          </a:p>
          <a:p>
            <a:pPr marL="514350" marR="0" lvl="0" indent="-51435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aclara tu misión? </a:t>
            </a:r>
            <a:endParaRPr kumimoji="0" lang="es-ES_tradnl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91744" y="5229200"/>
            <a:ext cx="63367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Comparte algunas experiencias al respecto.</a:t>
            </a:r>
            <a:endParaRPr kumimoji="0" lang="es-PE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7637" y="4149080"/>
            <a:ext cx="1922035" cy="1022884"/>
          </a:xfrm>
          <a:prstGeom prst="rect">
            <a:avLst/>
          </a:prstGeom>
        </p:spPr>
      </p:pic>
      <p:pic>
        <p:nvPicPr>
          <p:cNvPr id="1126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115" y="3637849"/>
            <a:ext cx="4433049" cy="31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n para signos de interrogación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81">
            <a:off x="795872" y="3196623"/>
            <a:ext cx="953257" cy="8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n para signos de interrogación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396">
            <a:off x="1473514" y="3585520"/>
            <a:ext cx="953257" cy="8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pi.ning.com/files/uGCxg7sZSOtAQ5kjpiH24WS6Go1UAI6zGaDw55XBbYHv0rRGrPKW7hOYLY-1LnSpLKcLL3RU9aEbps3u1E*z-czfZQ6anWOn/JesusTiberiad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83768" y="285728"/>
            <a:ext cx="6088728" cy="184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Jesús se dirigió a Juan para que lo bautizara.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273479" y="5381871"/>
            <a:ext cx="664373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¿Qué significa para ti estar bautizado?</a:t>
            </a:r>
            <a:endParaRPr kumimoji="0" lang="es-PE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s-ES_tradnl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Image result for tu misiÃ³n como bautizad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55" y="1678378"/>
            <a:ext cx="5472058" cy="40888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Aser anunciadores de la Palabra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9" y="332656"/>
            <a:ext cx="8212836" cy="61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139952" y="4464900"/>
            <a:ext cx="4185829" cy="214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3E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¿A qué nos compromete el espíritu de hijos que hemos recibido por el 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3E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bautismo?</a:t>
            </a:r>
            <a:endParaRPr kumimoji="0" lang="es-PE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3E"/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3E"/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53722" y="1602522"/>
            <a:ext cx="63975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5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Espíritu de Dios bajaba como una </a:t>
            </a: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5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paloma y venía sobre él.</a:t>
            </a:r>
          </a:p>
        </p:txBody>
      </p:sp>
      <p:pic>
        <p:nvPicPr>
          <p:cNvPr id="5126" name="Picture 6" descr="http://1.bp.blogspot.com/-XRMTU76WChU/TfIggLBBenI/AAAAAAAAI2g/7CAtikPx7So/s1600/EspSanto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26392"/>
            <a:ext cx="3591035" cy="215351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n relacionad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9" y="2905489"/>
            <a:ext cx="4185204" cy="36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1910"/>
            <a:ext cx="8208912" cy="61934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8 Rectángulo"/>
          <p:cNvSpPr/>
          <p:nvPr/>
        </p:nvSpPr>
        <p:spPr>
          <a:xfrm>
            <a:off x="2950587" y="335587"/>
            <a:ext cx="5438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¿Cuál es la voluntad de Dios que yo me resisto a cumplir? </a:t>
            </a:r>
            <a:endParaRPr kumimoji="0" lang="es-ES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84562" y="1760840"/>
            <a:ext cx="23432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¿Por qué me cuesta tanto cumplir esta voluntad del Padre?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77880" y="3940472"/>
            <a:ext cx="29579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¿Qué puedo hacer para mejorar?.</a:t>
            </a:r>
            <a:endParaRPr kumimoji="0" lang="es-ES" sz="3200" b="1" i="0" u="none" strike="noStrike" kern="1200" cap="all" spc="0" normalizeH="0" baseline="0" noProof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orando con gratit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8482"/>
            <a:ext cx="8208912" cy="61172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992104" y="548680"/>
            <a:ext cx="5466376" cy="166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1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97876" y="1811860"/>
            <a:ext cx="4403251" cy="40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23004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Times New Roman" pitchFamily="18" charset="0"/>
              </a:rPr>
              <a:t>   </a:t>
            </a:r>
            <a:r>
              <a:rPr kumimoji="0" lang="es-ES" sz="2400" b="0" i="1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23004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Times New Roman" pitchFamily="18" charset="0"/>
              </a:rPr>
              <a:t>Motivación: Terminamos nuestro encuentro orando con gratitud, porque nos sentimos amados por Dios como él sólo  sabe hacer.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23004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Times New Roman" pitchFamily="18" charset="0"/>
              </a:rPr>
              <a:t>Queremos revivir en este momento nuestro bautismo para renovarlo, para volver a pasar por el corazón la experiencia única de ser hijos predilectos del Padre.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1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39700">
                  <a:srgbClr val="23004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97876" y="304838"/>
            <a:ext cx="2623998" cy="979829"/>
          </a:xfrm>
          <a:prstGeom prst="roundRect">
            <a:avLst>
              <a:gd name="adj" fmla="val 16667"/>
            </a:avLst>
          </a:prstGeom>
          <a:solidFill>
            <a:srgbClr val="D7BA78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ORATIO                                       </a:t>
            </a: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</a:t>
            </a: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le digo al Señor motivado por su Palabra?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2121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038959" cy="38164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35596" y="332656"/>
            <a:ext cx="2376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glow rad="139700">
                    <a:srgbClr val="080400"/>
                  </a:glow>
                  <a:innerShdw blurRad="63500" dist="50800" dir="18900000">
                    <a:prstClr val="black"/>
                  </a:inn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SIGNO: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74440" y="5048016"/>
            <a:ext cx="813000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1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glow rad="139700">
                    <a:srgbClr val="080400"/>
                  </a:glow>
                  <a:innerShdw blurRad="63500" dist="50800" dir="18900000">
                    <a:prstClr val="black"/>
                  </a:inn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Recitamos juntos el Credo y nos santiguamos con el agua bendita del recipiente.</a:t>
            </a:r>
            <a:endParaRPr kumimoji="0" lang="es-ES" sz="30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glow rad="139700">
                  <a:srgbClr val="080400"/>
                </a:glow>
                <a:innerShdw blurRad="63500" dist="50800" dir="18900000">
                  <a:prstClr val="black"/>
                </a:inn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pergam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2656"/>
            <a:ext cx="8208933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OeTlBwSKXog/UIEXmKALCsI/AAAAAAAAAnU/GycEep7_q4Y/s1600/vicente_luisa_y_niny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55" y="1374710"/>
            <a:ext cx="2187792" cy="442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3059832" y="937196"/>
            <a:ext cx="5040560" cy="43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 pitchFamily="18" charset="0"/>
              </a:rPr>
              <a:t>Motivación: San Vicente en una conferencia a              las Hijas de la caridad sobre el espíritu del     mundo  les dice: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 pitchFamily="18" charset="0"/>
              </a:rPr>
              <a:t>“Son cristianas, hermanas mías, y por consiguiente están obligadas a pelear contra el mundo por las promesas que le han hecho a Dios en su bautismo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 pitchFamily="18" charset="0"/>
              </a:rPr>
              <a:t>Cuando se les preguntó: "¿Renuncian al diablo, al mundo y a sus pompas?", dijeron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 pitchFamily="18" charset="0"/>
              </a:rPr>
              <a:t>: "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 pitchFamily="18" charset="0"/>
              </a:rPr>
              <a:t>Renuncio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 pitchFamily="18" charset="0"/>
              </a:rPr>
              <a:t>".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 pitchFamily="18" charset="0"/>
              </a:rPr>
              <a:t>Y aunque no lo dijerais ustedes mismas, sino por boca de sus padrinos y madrinas, tienen que guardar fidelidad a Dios y cumplir con la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 pitchFamily="18" charset="0"/>
              </a:rPr>
              <a:t>              promesa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 pitchFamily="18" charset="0"/>
              </a:rPr>
              <a:t>que ellos hicieron por ustedes.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 pitchFamily="18" charset="0"/>
              </a:rPr>
              <a:t>	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96081" y="5167452"/>
            <a:ext cx="83518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3E1F00"/>
                </a:glow>
              </a:effectLst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3E1F00"/>
                  </a:glow>
                </a:effectLst>
                <a:uLnTx/>
                <a:uFillTx/>
                <a:latin typeface="Times New Roman"/>
                <a:ea typeface="+mn-ea"/>
                <a:cs typeface="Times New Roman" pitchFamily="18" charset="0"/>
              </a:rPr>
              <a:t>	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3E1F00"/>
                </a:glow>
              </a:effectLst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61168" y="367867"/>
            <a:ext cx="2742679" cy="771525"/>
          </a:xfrm>
          <a:prstGeom prst="roundRect">
            <a:avLst>
              <a:gd name="adj" fmla="val 16667"/>
            </a:avLst>
          </a:prstGeom>
          <a:solidFill>
            <a:srgbClr val="E0CCA0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me lleva a hacer el texto?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139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3" y="95152"/>
            <a:ext cx="8128002" cy="6019166"/>
          </a:xfrm>
          <a:prstGeom prst="rect">
            <a:avLst/>
          </a:prstGeom>
        </p:spPr>
      </p:pic>
      <p:sp>
        <p:nvSpPr>
          <p:cNvPr id="43" name="2 Marcador de contenido"/>
          <p:cNvSpPr txBox="1">
            <a:spLocks/>
          </p:cNvSpPr>
          <p:nvPr/>
        </p:nvSpPr>
        <p:spPr>
          <a:xfrm>
            <a:off x="528319" y="326214"/>
            <a:ext cx="8573357" cy="90872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gency FB" panose="020B0503020202020204" pitchFamily="34" charset="0"/>
              </a:rPr>
              <a:t>  </a:t>
            </a:r>
            <a:r>
              <a:rPr kumimoji="0" lang="es-ES_tradnl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gency FB" panose="020B0503020202020204" pitchFamily="34" charset="0"/>
              </a:rPr>
              <a:t>Ambientación</a:t>
            </a: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gency FB" panose="020B0503020202020204" pitchFamily="34" charset="0"/>
              </a:rPr>
              <a:t>: Recipiente con agua bendita,  </a:t>
            </a:r>
            <a:r>
              <a:rPr lang="es-ES_tradnl" sz="2800" b="1" kern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</a:rPr>
              <a:t>c</a:t>
            </a:r>
            <a:r>
              <a:rPr kumimoji="0" lang="es-ES_tradnl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gency FB" panose="020B0503020202020204" pitchFamily="34" charset="0"/>
              </a:rPr>
              <a:t>irio</a:t>
            </a: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gency FB" panose="020B0503020202020204" pitchFamily="34" charset="0"/>
              </a:rPr>
              <a:t>, vestidura blanca.</a:t>
            </a:r>
            <a:endParaRPr kumimoji="0" lang="es-E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gency FB" panose="020B0503020202020204" pitchFamily="34" charset="0"/>
              <a:ea typeface="Times New Roman" pitchFamily="18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gency FB" panose="020B0503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gency FB" panose="020B0503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gency FB" panose="020B0503020202020204" pitchFamily="34" charset="0"/>
            </a:endParaRPr>
          </a:p>
        </p:txBody>
      </p:sp>
      <p:pic>
        <p:nvPicPr>
          <p:cNvPr id="16" name="Picture 18" descr="http://www.anamib.com/esperanza/images/vel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98" y="2047460"/>
            <a:ext cx="285752" cy="2114550"/>
          </a:xfrm>
          <a:prstGeom prst="rect">
            <a:avLst/>
          </a:prstGeom>
          <a:noFill/>
        </p:spPr>
      </p:pic>
      <p:pic>
        <p:nvPicPr>
          <p:cNvPr id="15" name="14 Imagen" descr="cirio.jpg"/>
          <p:cNvPicPr>
            <a:picLocks noChangeAspect="1"/>
          </p:cNvPicPr>
          <p:nvPr/>
        </p:nvPicPr>
        <p:blipFill>
          <a:blip r:embed="rId6"/>
          <a:srcRect l="2273" t="12123" r="2273"/>
          <a:stretch>
            <a:fillRect/>
          </a:stretch>
        </p:blipFill>
        <p:spPr>
          <a:xfrm>
            <a:off x="5933973" y="2944512"/>
            <a:ext cx="465135" cy="3083687"/>
          </a:xfrm>
          <a:prstGeom prst="roundRect">
            <a:avLst>
              <a:gd name="adj" fmla="val 45122"/>
            </a:avLst>
          </a:prstGeom>
        </p:spPr>
      </p:pic>
      <p:sp>
        <p:nvSpPr>
          <p:cNvPr id="45" name="44 CuadroTexto"/>
          <p:cNvSpPr txBox="1"/>
          <p:nvPr/>
        </p:nvSpPr>
        <p:spPr>
          <a:xfrm>
            <a:off x="135082" y="6093296"/>
            <a:ext cx="790910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Cantos </a:t>
            </a:r>
            <a:r>
              <a:rPr kumimoji="0" lang="es-ES_tradnl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sugeridos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: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Pueblo de Reyes, Iglesia Soy.</a:t>
            </a: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94181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763688" y="1239116"/>
            <a:ext cx="5544616" cy="406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No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les gustaría renunciar al sagrado carácter que recibieron en este sacramento y a la gracia de la fe que entonces les confirieron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Por tanto, hay que mantener las promesas que allí hicisteis; si no, seríais ciertamente cristianas, porque el carácter no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se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puede quitar, pero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no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lo serían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            más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que de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nombre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, porque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no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realizan las obras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Pensad un poco en esto, hermanas mías, por favor: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       Sin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duda alguna, si entráis decididamente en estos sentimientos, conservarán el espíritu de Dios y destruirán el espíritu del mundo.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                                          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(San Vicente de Paul IX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Calibri" panose="020F0502020204030204" pitchFamily="34" charset="0"/>
              </a:rPr>
              <a:t>, 395)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10424"/>
            <a:ext cx="1232048" cy="1326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89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5" y="2794157"/>
            <a:ext cx="1192703" cy="1753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89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72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7680" y="356568"/>
            <a:ext cx="8133806" cy="6113901"/>
          </a:xfrm>
          <a:prstGeom prst="rect">
            <a:avLst/>
          </a:prstGeom>
          <a:solidFill>
            <a:srgbClr val="150073"/>
          </a:solidFill>
          <a:ln>
            <a:solidFill>
              <a:srgbClr val="09006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024" y="620688"/>
            <a:ext cx="4041921" cy="5472608"/>
          </a:xfrm>
        </p:spPr>
        <p:txBody>
          <a:bodyPr/>
          <a:lstStyle/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P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rgbClr val="260007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</a:t>
            </a:r>
            <a:r>
              <a:rPr lang="es-E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rgbClr val="260007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¿Qué puedo hacer para que se note mi fe, para que mi vida hable de lo que creo</a:t>
            </a:r>
            <a:r>
              <a:rPr lang="es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rgbClr val="260007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rgbClr val="260007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rgbClr val="260007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Averiguaré la fecha de mi bautismo y renovaré las promesas bautismales.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PE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rgbClr val="260007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http://www.blogllevala.cl/images/img_blog/img_51476233499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89" y="522031"/>
            <a:ext cx="4104456" cy="619268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72177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29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560" y="1141177"/>
            <a:ext cx="6048672" cy="5240151"/>
          </a:xfrm>
          <a:noFill/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s-ES_tradnl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Dios Padre bueno,</a:t>
            </a:r>
            <a:endParaRPr lang="es-PE" sz="240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Comic Sans MS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s-ES_tradnl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Tú que nos has enviado a tu HIJO</a:t>
            </a:r>
            <a:endParaRPr lang="es-PE" sz="240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Comic Sans MS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s-ES_tradnl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que lo diste a conocer en su bautismo,</a:t>
            </a:r>
            <a:endParaRPr lang="es-PE" sz="240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Comic Sans MS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s-ES_tradnl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como tu HIJO AMADO,</a:t>
            </a:r>
            <a:endParaRPr lang="es-PE" sz="240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Comic Sans MS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s-ES_tradnl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que lo enviaste para que                                te pudiéramos conocer y                                amar, </a:t>
            </a:r>
            <a:r>
              <a:rPr lang="es-ES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te </a:t>
            </a:r>
            <a:r>
              <a:rPr lang="es-ES" sz="24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pedimos que </a:t>
            </a:r>
            <a:r>
              <a:rPr lang="es-ES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                                       derrames </a:t>
            </a:r>
            <a:r>
              <a:rPr lang="es-ES" sz="24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tu amor en </a:t>
            </a:r>
            <a:r>
              <a:rPr lang="es-ES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                                  nosotros</a:t>
            </a:r>
            <a:r>
              <a:rPr lang="es-ES" sz="24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, para que </a:t>
            </a:r>
            <a:r>
              <a:rPr lang="es-ES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                              cada </a:t>
            </a:r>
            <a:r>
              <a:rPr lang="es-ES" sz="24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vez más, </a:t>
            </a:r>
            <a:r>
              <a:rPr lang="es-ES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                                                conociendo a </a:t>
            </a:r>
            <a:r>
              <a:rPr lang="es-ES" sz="24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tu HIJO, </a:t>
            </a:r>
          </a:p>
          <a:p>
            <a:pPr marL="0">
              <a:spcBef>
                <a:spcPts val="0"/>
              </a:spcBef>
              <a:buNone/>
            </a:pPr>
            <a:r>
              <a:rPr lang="es-ES" sz="24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lo sigamos, siguiéndolo, lo amemos, amándolo, lo imitemos, imitándolo, vivamos como Él,</a:t>
            </a:r>
            <a:endParaRPr lang="es-PE" sz="240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Comic Sans MS" pitchFamily="66" charset="0"/>
            </a:endParaRPr>
          </a:p>
          <a:p>
            <a:pPr marL="0">
              <a:spcBef>
                <a:spcPts val="0"/>
              </a:spcBef>
              <a:buNone/>
            </a:pPr>
            <a:endParaRPr lang="es-PE" sz="240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s-ES_tradnl" sz="24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82951" name="WordArt 7"/>
          <p:cNvSpPr>
            <a:spLocks noChangeArrowheads="1" noChangeShapeType="1" noTextEdit="1"/>
          </p:cNvSpPr>
          <p:nvPr/>
        </p:nvSpPr>
        <p:spPr bwMode="auto">
          <a:xfrm>
            <a:off x="3131840" y="404666"/>
            <a:ext cx="2520280" cy="3619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Times New Roman" pitchFamily="18" charset="0"/>
              </a:rPr>
              <a:t>Oración final</a:t>
            </a:r>
          </a:p>
        </p:txBody>
      </p:sp>
    </p:spTree>
    <p:extLst>
      <p:ext uri="{BB962C8B-B14F-4D97-AF65-F5344CB8AC3E}">
        <p14:creationId xmlns:p14="http://schemas.microsoft.com/office/powerpoint/2010/main" val="130171345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2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79770" y="1021020"/>
            <a:ext cx="7436645" cy="514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623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para hacer realidad tu proyecto de amor siendo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623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nosotros testigos que demostramos tu amor en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623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nuestra vida y en nuestra manera de ser,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462300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462300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462300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462300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462300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462300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462300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623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actualizando tu proyecto original,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623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teniéndote a ti como nuestro Padre,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623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      viviendo nosotros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623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como hijos.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623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                                       Que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623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así sea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462300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462300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462300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5720" y="5578410"/>
            <a:ext cx="8678768" cy="10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CC99">
                  <a:lumMod val="40000"/>
                  <a:lumOff val="60000"/>
                </a:srgbClr>
              </a:solidFill>
              <a:effectLst>
                <a:glow rad="101600">
                  <a:srgbClr val="002200"/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40000"/>
                  <a:lumOff val="60000"/>
                </a:srgbClr>
              </a:solidFill>
              <a:effectLst>
                <a:glow rad="101600">
                  <a:srgbClr val="002200"/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6300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50"/>
                            </p:stCondLst>
                            <p:childTnLst>
                              <p:par>
                                <p:cTn id="4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96623"/>
            <a:ext cx="1469263" cy="191431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7487" y="6117772"/>
            <a:ext cx="5770483" cy="415498"/>
          </a:xfrm>
          <a:prstGeom prst="rect">
            <a:avLst/>
          </a:prstGeom>
          <a:solidFill>
            <a:srgbClr val="997D4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Texto de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Lectio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Divina:  Padre César Chávez 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Alva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(Chuno)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C.ongregación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P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Power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Point :  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Sor Pilar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Caycho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Vela 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- Hija 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de la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Caridad de San Vicente de Paúl</a:t>
            </a:r>
            <a:endParaRPr kumimoji="0" lang="es-P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4" y="458236"/>
            <a:ext cx="5084169" cy="41764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60488" y="1196752"/>
            <a:ext cx="300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¡Oh María sin pecado concebida,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697669" y="2675133"/>
            <a:ext cx="3005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ruega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por nosotros que recurrimos a Ti!</a:t>
            </a:r>
          </a:p>
        </p:txBody>
      </p:sp>
    </p:spTree>
    <p:extLst>
      <p:ext uri="{BB962C8B-B14F-4D97-AF65-F5344CB8AC3E}">
        <p14:creationId xmlns:p14="http://schemas.microsoft.com/office/powerpoint/2010/main" val="14872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5077"/>
            <a:ext cx="8208912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9702" y="767617"/>
            <a:ext cx="833006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72E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Como un eco de la Epifanía, celebramos hoy el bautismo del Señor, su manifestación pública, 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522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la constatación de que la salvación de Dios nacida en Cristo en la navidad va a comenzar</a:t>
            </a: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72E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endParaRPr kumimoji="0" lang="es-ES_tradnl" sz="2800" b="1" i="1" u="none" strike="noStrike" kern="1200" cap="none" spc="0" normalizeH="0" baseline="0" noProof="0" dirty="0">
              <a:ln w="12700">
                <a:solidFill>
                  <a:srgbClr val="E3EBF1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72E"/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444" y="371352"/>
            <a:ext cx="29672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glow rad="63500">
                    <a:srgbClr val="AAAAAA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 pitchFamily="18" charset="0"/>
              </a:rPr>
              <a:t>AMBIENTACIÓN</a:t>
            </a:r>
            <a:r>
              <a:rPr kumimoji="0" lang="es-ES_tradnl" sz="32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glow rad="63500">
                    <a:srgbClr val="AAAAAA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 pitchFamily="18" charset="0"/>
              </a:rPr>
              <a:t>:  </a:t>
            </a:r>
            <a:endParaRPr kumimoji="0" lang="es-PE" sz="32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glow rad="63500">
                  <a:srgbClr val="AAAAAA">
                    <a:satMod val="175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quare721 Cn BT" panose="020B040602020205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83384" y="2618651"/>
            <a:ext cx="7968722" cy="86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522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 producir frutos en la vida pública de Jesús, el elegido, el enviado,  el predilecto.</a:t>
            </a:r>
            <a:endParaRPr kumimoji="0" lang="es-PE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522"/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1" u="none" strike="noStrike" kern="1200" cap="none" spc="0" normalizeH="0" baseline="0" noProof="0" dirty="0">
              <a:ln w="12700">
                <a:solidFill>
                  <a:srgbClr val="E3EBF1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522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12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0100"/>
            <a:ext cx="8208912" cy="61652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7544" y="5157192"/>
            <a:ext cx="8147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para que así pudiera realizar la misión que el Padre le había dado, te pedimos que también a nosotros nos ilumines y nos guíes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55776" y="251783"/>
            <a:ext cx="2985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Oración inicial</a:t>
            </a:r>
            <a:endParaRPr kumimoji="0" lang="es-PE" sz="3200" b="1" i="0" u="none" strike="noStrike" kern="1200" cap="none" spc="0" normalizeH="0" baseline="0" noProof="0" dirty="0">
              <a:ln w="11430"/>
              <a:gradFill>
                <a:gsLst>
                  <a:gs pos="0">
                    <a:srgbClr val="3333CC">
                      <a:tint val="70000"/>
                      <a:satMod val="245000"/>
                    </a:srgbClr>
                  </a:gs>
                  <a:gs pos="75000">
                    <a:srgbClr val="3333CC">
                      <a:tint val="90000"/>
                      <a:shade val="60000"/>
                      <a:satMod val="240000"/>
                    </a:srgbClr>
                  </a:gs>
                  <a:gs pos="100000">
                    <a:srgbClr val="3333C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5422" y="977636"/>
            <a:ext cx="84610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Dios Espíritu Santo Señor de vida, 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50000"/>
                </a:srgbClr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Tú que te apareciste en forma de paloma en el momento del bautismo del Señor, y que después lo fuiste conduciendo a lo largo de su vida pública</a:t>
            </a: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CC">
                  <a:lumMod val="50000"/>
                </a:srgbClr>
              </a:solidFill>
              <a:effectLst>
                <a:glow rad="101600">
                  <a:srgbClr val="FFFFFF"/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300" normalizeH="0" baseline="0" noProof="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CC99">
                  <a:lumMod val="60000"/>
                  <a:lumOff val="4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378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SnwmRfgVJgo/TwRe5qWMLdI/AAAAAAAAWF0/gWiwsfHssLw/s640/STA+TRIN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4" y="260648"/>
            <a:ext cx="8496944" cy="444198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99868" y="3931599"/>
            <a:ext cx="813690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para que podamos conocer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al Señor, y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conociéndolo lo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escuchemos, asumiendo sus enseñanzas,       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viviendo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como Él lo hizo,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haciendo vida su manera de ser y de actuar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,                      dando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testimonio de Él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, con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nuestra vida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                 Que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así sea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50000"/>
                </a:srgbClr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4049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 txBox="1">
            <a:spLocks noChangeArrowheads="1"/>
          </p:cNvSpPr>
          <p:nvPr/>
        </p:nvSpPr>
        <p:spPr bwMode="auto">
          <a:xfrm>
            <a:off x="89298" y="4094172"/>
            <a:ext cx="54292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  </a:t>
            </a:r>
            <a:endParaRPr kumimoji="0" lang="es-ES_tradnl" sz="2800" b="0" i="1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sto MT" pitchFamily="18" charset="0"/>
              <a:ea typeface="+mn-ea"/>
              <a:cs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572264" y="6000768"/>
            <a:ext cx="1991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33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Escuchemos: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339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257709"/>
            <a:ext cx="3863327" cy="620472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577028" y="420299"/>
            <a:ext cx="2587628" cy="956199"/>
          </a:xfrm>
          <a:prstGeom prst="roundRect">
            <a:avLst>
              <a:gd name="adj" fmla="val 16667"/>
            </a:avLst>
          </a:prstGeom>
          <a:solidFill>
            <a:srgbClr val="D4B97B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dice el texto?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   Mateo 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3, 13-17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441739" y="1529947"/>
            <a:ext cx="5445834" cy="41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Motivación: </a:t>
            </a:r>
            <a:endParaRPr kumimoji="0" lang="es-ES" sz="28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3399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listo MT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Jesús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se acerca a Juan Bautista para ser bautizado.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Quiere hacerse solidario con los pecadores y dar comienzo a la "obra de Dios".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Es el momento adecuado  para "que se abra el cielo y  la voz del Padre testifique que Jesús es el Hijo, el Predilecto, y que sobre él estará el Espíritu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".</a:t>
            </a:r>
            <a:endParaRPr kumimoji="0" lang="es-ES_tradnl" sz="2800" b="0" i="1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glow rad="101600">
                  <a:srgbClr val="003399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listo MT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23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1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3" y="360099"/>
            <a:ext cx="8211312" cy="61539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4 Rectángulo"/>
          <p:cNvSpPr/>
          <p:nvPr/>
        </p:nvSpPr>
        <p:spPr>
          <a:xfrm>
            <a:off x="893331" y="360099"/>
            <a:ext cx="317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San Mateo 3, 13-17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72000" y="2852936"/>
            <a:ext cx="38877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En aquel tiempo, </a:t>
            </a:r>
            <a:r>
              <a:rPr lang="es-PE" sz="3200" b="1" dirty="0" smtClean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vino</a:t>
            </a:r>
            <a:r>
              <a:rPr kumimoji="0" lang="es-PE" sz="3200" b="1" i="0" u="none" strike="noStrike" kern="1200" cap="none" spc="0" normalizeH="0" baseline="0" noProof="0" dirty="0" smtClean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PE" sz="3200" b="1" i="0" u="none" strike="noStrike" kern="1200" cap="none" spc="0" normalizeH="0" baseline="0" noProof="0" dirty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Jesús </a:t>
            </a:r>
            <a:r>
              <a:rPr kumimoji="0" lang="es-PE" sz="3200" b="1" i="0" u="none" strike="noStrike" kern="1200" cap="none" spc="0" normalizeH="0" baseline="0" noProof="0" dirty="0" smtClean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desde </a:t>
            </a:r>
            <a:r>
              <a:rPr kumimoji="0" lang="es-PE" sz="3200" b="1" i="0" u="none" strike="noStrike" kern="1200" cap="none" spc="0" normalizeH="0" baseline="0" noProof="0" dirty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Galilea al Jordán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y se presentó  a Juan para que lo bautizara</a:t>
            </a:r>
            <a:r>
              <a:rPr kumimoji="0" lang="es-PE" sz="3200" b="1" i="0" u="none" strike="noStrike" kern="1200" cap="none" spc="0" normalizeH="0" baseline="0" noProof="0" dirty="0" smtClean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</a:t>
            </a:r>
            <a:endParaRPr kumimoji="0" lang="es-ES" sz="3200" b="1" i="0" u="none" strike="noStrike" kern="1200" cap="none" spc="0" normalizeH="0" baseline="0" noProof="0" dirty="0">
              <a:ln w="11430"/>
              <a:solidFill>
                <a:srgbClr val="FF3333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Juan Bautista y Jesus imagenes de pelic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331042"/>
            <a:ext cx="8172400" cy="62030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15587" y="260648"/>
            <a:ext cx="64095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Pero Juan intentaba </a:t>
            </a:r>
            <a:r>
              <a:rPr lang="es-ES" sz="3200" b="1" dirty="0" smtClean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disuadirlo</a:t>
            </a:r>
            <a:r>
              <a:rPr lang="es-ES" sz="3200" b="1" dirty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" sz="3200" b="1" dirty="0" smtClean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diciéndole:</a:t>
            </a:r>
            <a:endParaRPr kumimoji="0" lang="es-ES" sz="3200" b="1" i="0" u="none" strike="noStrike" kern="1200" cap="none" spc="0" normalizeH="0" baseline="0" noProof="0" dirty="0">
              <a:ln w="11430"/>
              <a:solidFill>
                <a:srgbClr val="FF3333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6 Rectángulo"/>
          <p:cNvSpPr/>
          <p:nvPr/>
        </p:nvSpPr>
        <p:spPr>
          <a:xfrm>
            <a:off x="718455" y="5167928"/>
            <a:ext cx="74066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“Soy </a:t>
            </a:r>
            <a:r>
              <a:rPr lang="es-ES" sz="3200" b="1" dirty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yo el que necesito que tú me bautices, ¿y tú acudes a mí</a:t>
            </a:r>
            <a:r>
              <a:rPr lang="es-ES" sz="3200" b="1" dirty="0" smtClean="0">
                <a:ln w="11430"/>
                <a:solidFill>
                  <a:srgbClr val="FF3333"/>
                </a:solidFill>
                <a:effectLst>
                  <a:glow rad="101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?”</a:t>
            </a:r>
            <a:endParaRPr kumimoji="0" lang="es-ES" sz="3200" b="1" i="0" u="none" strike="noStrike" kern="1200" cap="none" spc="0" normalizeH="0" baseline="0" noProof="0" dirty="0">
              <a:ln w="11430"/>
              <a:solidFill>
                <a:srgbClr val="FF3333"/>
              </a:solidFill>
              <a:effectLst>
                <a:glow rad="101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1.6|18.7|17.7|4"/>
</p:tagLst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1251</Words>
  <Application>Microsoft Office PowerPoint</Application>
  <PresentationFormat>Presentación en pantalla (4:3)</PresentationFormat>
  <Paragraphs>122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34</vt:i4>
      </vt:variant>
    </vt:vector>
  </HeadingPairs>
  <TitlesOfParts>
    <vt:vector size="54" baseType="lpstr">
      <vt:lpstr>Agency FB</vt:lpstr>
      <vt:lpstr>Aharoni</vt:lpstr>
      <vt:lpstr>Arial</vt:lpstr>
      <vt:lpstr>Arial Rounded MT Bold</vt:lpstr>
      <vt:lpstr>Calibri</vt:lpstr>
      <vt:lpstr>Calisto MT</vt:lpstr>
      <vt:lpstr>Century Gothic</vt:lpstr>
      <vt:lpstr>Comic Sans MS</vt:lpstr>
      <vt:lpstr>Georgia</vt:lpstr>
      <vt:lpstr>Impact</vt:lpstr>
      <vt:lpstr>Kristen ITC</vt:lpstr>
      <vt:lpstr>Poor Richard</vt:lpstr>
      <vt:lpstr>Square721 Cn BT</vt:lpstr>
      <vt:lpstr>Times New Roman</vt:lpstr>
      <vt:lpstr>Wingdings</vt:lpstr>
      <vt:lpstr>Diseño predeterminado</vt:lpstr>
      <vt:lpstr>7_Diseño predeterminado</vt:lpstr>
      <vt:lpstr>Default Design</vt:lpstr>
      <vt:lpstr>1_Default Design</vt:lpstr>
      <vt:lpstr>6_Diseño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Admin</cp:lastModifiedBy>
  <cp:revision>39</cp:revision>
  <dcterms:created xsi:type="dcterms:W3CDTF">2020-01-06T13:29:24Z</dcterms:created>
  <dcterms:modified xsi:type="dcterms:W3CDTF">2026-01-09T22:30:53Z</dcterms:modified>
</cp:coreProperties>
</file>