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93" r:id="rId4"/>
    <p:sldMasterId id="2147483877" r:id="rId5"/>
    <p:sldMasterId id="2147483901" r:id="rId6"/>
    <p:sldMasterId id="2147483913" r:id="rId7"/>
    <p:sldMasterId id="2147483937" r:id="rId8"/>
  </p:sldMasterIdLst>
  <p:notesMasterIdLst>
    <p:notesMasterId r:id="rId47"/>
  </p:notesMasterIdLst>
  <p:sldIdLst>
    <p:sldId id="602" r:id="rId9"/>
    <p:sldId id="600" r:id="rId10"/>
    <p:sldId id="504" r:id="rId11"/>
    <p:sldId id="470" r:id="rId12"/>
    <p:sldId id="317" r:id="rId13"/>
    <p:sldId id="555" r:id="rId14"/>
    <p:sldId id="319" r:id="rId15"/>
    <p:sldId id="514" r:id="rId16"/>
    <p:sldId id="559" r:id="rId17"/>
    <p:sldId id="588" r:id="rId18"/>
    <p:sldId id="576" r:id="rId19"/>
    <p:sldId id="590" r:id="rId20"/>
    <p:sldId id="565" r:id="rId21"/>
    <p:sldId id="567" r:id="rId22"/>
    <p:sldId id="569" r:id="rId23"/>
    <p:sldId id="534" r:id="rId24"/>
    <p:sldId id="336" r:id="rId25"/>
    <p:sldId id="594" r:id="rId26"/>
    <p:sldId id="539" r:id="rId27"/>
    <p:sldId id="463" r:id="rId28"/>
    <p:sldId id="599" r:id="rId29"/>
    <p:sldId id="574" r:id="rId30"/>
    <p:sldId id="564" r:id="rId31"/>
    <p:sldId id="603" r:id="rId32"/>
    <p:sldId id="497" r:id="rId33"/>
    <p:sldId id="499" r:id="rId34"/>
    <p:sldId id="591" r:id="rId35"/>
    <p:sldId id="339" r:id="rId36"/>
    <p:sldId id="546" r:id="rId37"/>
    <p:sldId id="581" r:id="rId38"/>
    <p:sldId id="582" r:id="rId39"/>
    <p:sldId id="583" r:id="rId40"/>
    <p:sldId id="584" r:id="rId41"/>
    <p:sldId id="598" r:id="rId42"/>
    <p:sldId id="601" r:id="rId43"/>
    <p:sldId id="586" r:id="rId44"/>
    <p:sldId id="332" r:id="rId45"/>
    <p:sldId id="450" r:id="rId4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A250"/>
    <a:srgbClr val="FFFFFF"/>
    <a:srgbClr val="C3963D"/>
    <a:srgbClr val="C4A878"/>
    <a:srgbClr val="4C2600"/>
    <a:srgbClr val="027815"/>
    <a:srgbClr val="FFFF5B"/>
    <a:srgbClr val="680014"/>
    <a:srgbClr val="616161"/>
    <a:srgbClr val="4E4E4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94684" autoAdjust="0"/>
  </p:normalViewPr>
  <p:slideViewPr>
    <p:cSldViewPr>
      <p:cViewPr varScale="1">
        <p:scale>
          <a:sx n="70" d="100"/>
          <a:sy n="70" d="100"/>
        </p:scale>
        <p:origin x="125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2705E-9A97-4F62-8966-0BF53ED0051B}" type="datetimeFigureOut">
              <a:rPr lang="es-PE" smtClean="0"/>
              <a:pPr/>
              <a:t>31/10/2025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1F026-3CDE-4BCD-9FA4-7EA64FEE266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040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/>
              <a:pPr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3801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/>
              <a:pPr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26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06CE6-A3C7-4CD9-BB51-FD8F5D86BC0C}" type="slidenum">
              <a:rPr lang="es-ES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44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/>
              <a:pPr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936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/>
              <a:pPr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8135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/>
              <a:pPr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3962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/>
              <a:pPr/>
              <a:t>27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785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/>
              <a:pPr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910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2858-800A-44EF-AE5A-55CE760C422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AB28-5B8C-42B0-992A-FA0F6FE2A56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09E3-863E-482B-882C-B22508E1EF8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73A9E-433C-4BB3-9029-DDC329E016B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2082-D80F-4C82-B208-64200045BBB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12FA-5123-4647-A1A9-29B64B9E96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5DEB2-6769-4787-850C-7179F4870F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A9F7-7B37-4BD5-BD46-44D7649BAB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AAB3D-19AA-4578-B523-BBD4B969F2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FD50-CC08-469B-896E-E1C3FC441DD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CB20-1ABF-4BF0-9F82-F9997D775E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49058-EB6D-40E9-8423-0F3FDA23BD2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F629-282D-44E4-8590-B5EEB9341D6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8BFAA-2820-4CF2-A691-33612DFCFFA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2A4F-B7EC-4F49-BC9E-744BE14E103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10935-1E8B-460F-9A0B-E31BD30092E6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1C018-4FA0-4DBF-BC1E-873092AB56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C1E0-F87F-4160-A162-3535E6D81C14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28EE-1A3E-4B13-9457-D44CE8228A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99DA-8BF3-471D-A4E2-B385256C9EA2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11CC2-0468-441B-8EAA-FA8EF99B57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FA878-CB01-4BB8-921E-1A2CF44495D7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D1FBD-58CE-42CD-8C73-7EEEAC385B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8B363-17E0-433B-9D6C-0F57607D7E08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69583-4B52-41F0-A93D-99EB7B2784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0F6D7-60A2-4541-901A-EBA6E0933E89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D6B2-4FD8-4F0D-8372-8F3564ABD6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3A732-C2C7-4446-9F48-85BAE408CAEB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ED1DC-CAA7-481C-ACCC-2D36D8D9F2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F9C13-87A8-4BB1-9F4C-3FA9FDC2406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F252-C738-4A95-986D-54C1E61EC08F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6C7F-80F8-485E-BBDE-97FCF70E42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33DBF-12B1-4CE2-BA4B-6827B245E96F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77264-3514-4FF0-8CD0-99D39F4B7E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9D41D-289B-43E5-B393-CA10835D0575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C278-CBBA-4947-98EC-BD1DE6320F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56067-5863-4CA0-A87A-71B12A1D4D98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D3080-34DA-4240-8E35-8430C2F18A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1EBAC-A433-46D8-B17B-48AA8FD6C72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1B831-80E6-4EE2-B357-ABF97E31553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50508-1DB6-44C1-B31E-8F508E11B44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9A991-D07A-40F2-ABA5-059359FC0FA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BFFEF-5FE0-4969-8C1F-4C02DC29DA6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3330B-44D0-4384-A9C9-086356FF139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14C1-B108-4C65-A8EE-A87014AD8FD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>
    <p:diamond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6AB25-D3E1-48BF-8AAE-7497FC86062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EB4BA-16B4-448E-BCFE-28B3D03E64D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152F4-4A2E-470F-8F2E-B4BAF96EA51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60504-6AA8-4B80-8C79-078AF23FCEA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F4FB2-0B1E-4761-9E14-68D3F888E4C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8A753-4177-47D3-B60A-DCDDF4E6C3E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64F64-1510-4D64-81D0-5923DB7B884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DABAF-E1AB-446A-B19C-EC39F2244D4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7B62B-F045-408F-BD68-C9F0E27974D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FF472-B243-4C11-990B-E6D0C23B064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D7E8-54A8-47FA-BE8E-1065E68DC1C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>
    <p:diamond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A8558-227E-4116-876B-4B6EB57A070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D8C39-803F-4528-ABAA-F5000067EB2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62C9E-37F2-4421-A89A-0FD4070E302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2DEA9-9653-4F7B-B590-987CE96C7B8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E1F42-D394-425A-B41F-13F35C2FD81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2243D-72FD-4537-A3E7-6B6FDC1D69A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A510-27C1-48FE-AB49-7433E3A357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88E32-5E5B-4A2A-88D3-7B513A538E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981EF-B576-4B14-95DC-0B7A69DC33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68064-44C8-4BDF-8B42-4D70D500ED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0B0B-025F-48D7-8B64-F4FD965E672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>
    <p:diamond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A85AC-2EE0-4293-97E5-014D14DFBF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C11BA-EA08-402D-9702-0F3E0933AD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1886-4E7E-4EFD-A272-6DCAE678EC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B2E7-ED8F-41AA-8C40-70D1F66BFD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EC770-7C5A-48C4-B2A8-7BC2683DC0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5003-747C-4061-8CFC-36890CFC16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BDAA-7090-4110-86DD-EB3683EDFE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B8022-BE22-4FF3-B140-DBB8576E9E8C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858E0-8BAD-4FD4-B322-3F95DD3D7B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326AD-922D-4065-BBD9-A056179A9FED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3105-52FD-4A5F-A4C0-29456D7148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E0BA2-5E69-406D-BC32-7E7464F1ED46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31852-E600-4057-B70C-9175BFDED4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8653-E553-44CE-A292-13EEB7F4C41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>
    <p:diamond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801C-8267-4402-8550-B4A2722AC00E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45F20-0662-4C0C-80AE-D3F0008338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D4086-F4A4-4E94-B11F-B787A4D3746B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3188E-2032-4869-93BD-515494ADA1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D845F-C3C1-4F09-B3CC-944C2C81E666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9417C-70A5-4BE9-AADA-20664C6958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C851A-D717-4E7C-B521-DE7F6CF1438B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80746-BAA8-4870-81DE-0C1DFD0E99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45485-38EF-4023-8F42-5144C5E1A229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32999-B7C0-4C51-820F-FAD68906CE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F972E-14F9-43D8-A6C7-E0D55CB3BF95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08D59-BD53-4A12-B105-6B574CC2E0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65A0E-946E-4E3C-8D54-6E55FCF5D9BB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941BE-5536-4540-B144-C402C9831E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72DDE-74DC-48D5-A7CA-546BD66A518A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89733-0D59-4A54-984B-0748502F77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diamond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DD2C0-CD22-42D6-9640-ED4AF267E72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8013C-1A8E-4935-B334-2B97C7460C6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2377-5267-4AF2-B350-E1AF5F44082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>
    <p:diamond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B7A95-C185-4769-8EB1-BBDCABFF787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84FA-02E0-44CE-8B60-A948489326F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B25D-FB09-4B32-BC68-F5F6CD6A2AB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47591-756B-4404-AFC1-CCF91A816F9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35836-F48B-488B-913F-38D13ACC25F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1295-713F-4513-9E98-37786C934F8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4F455-5049-42FD-9E85-B2A66E0A6E0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E1EAA-85E6-4D60-81EC-8BB49CF2B65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68C75-9561-4566-AEA9-96815945BAD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BBC5C-77AD-41E1-88BF-509109C7A79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346A39E-8013-482B-9FE2-BFD92DB9D17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D449A6-22B5-4EB0-8167-81F62D36EE5B}" type="slidenum">
              <a:rPr lang="es-ES">
                <a:solidFill>
                  <a:srgbClr val="000000"/>
                </a:solidFill>
                <a:cs typeface="+mn-cs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fld id="{95218BFD-B4DE-4D4C-81DD-C8D9A2D0034C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51B21445-F4D9-4127-916C-0AE7056CE6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825CA5-4073-4BB1-AB09-F52F5ABDE92A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39D808-8841-4D8D-8F87-832FC9B9C13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CAD402F-CE3B-4817-A124-AD556C9B21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fld id="{D814B153-6107-4DBD-990C-4B9FCD45333B}" type="datetime10">
              <a:rPr lang="ca-ES"/>
              <a:pPr>
                <a:defRPr/>
              </a:pPr>
              <a:t>15:29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DFC5C119-6592-4F7E-9EF2-33A5C22EAD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 spd="med">
    <p:diamond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F53994-25BC-492B-9843-7DD1C4BBEBF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20. Hoy perdona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79"/>
            <a:ext cx="7992888" cy="5729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078356"/>
            <a:ext cx="4590686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7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curtains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92888" cy="5760640"/>
          </a:xfrm>
          <a:prstGeom prst="rect">
            <a:avLst/>
          </a:prstGeom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72908" y="4667652"/>
            <a:ext cx="77920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Corrió más adelante y se subió a una higuera, para verlo, porque tenía que pasar por allí, </a:t>
            </a:r>
            <a:endParaRPr lang="es-ES" sz="32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51590" cy="57405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1136" y="4719606"/>
            <a:ext cx="80724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Jesús, al llegar a aquel sitio, levantó los ojos y dijo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“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Zaqueo</a:t>
            </a:r>
            <a:r>
              <a:rPr lang="es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baja en seguida, porque hoy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tengo </a:t>
            </a:r>
            <a:r>
              <a:rPr lang="es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alojarme en tu casa."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ES" sz="32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>
        <p14:prism isInverted="1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548680"/>
            <a:ext cx="7920880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89240"/>
            <a:ext cx="8136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Él bajo en seguida y lo recibió muy contento.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>
        <p14:prism isInverted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3" y="476672"/>
            <a:ext cx="7973496" cy="57970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403033" y="4725144"/>
            <a:ext cx="84174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 ver esto, todos murmuraban, diciendo: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“Ha </a:t>
            </a:r>
            <a:r>
              <a:rPr lang="es-ES" sz="3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entrado a hospedarse en casa de un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pecador”. </a:t>
            </a:r>
            <a:endParaRPr lang="es-ES" sz="32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>
        <p14:prism isInverted="1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992888" cy="5754763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6333" y="4293096"/>
            <a:ext cx="825932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Pero Zaqueo se puso en pie y dijo al </a:t>
            </a:r>
            <a:r>
              <a:rPr lang="es-ES" sz="3200" b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Señor:"</a:t>
            </a:r>
            <a:r>
              <a:rPr lang="es-ES" sz="3200" b="1" i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Mira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la mitad de mis bienes, Señor,               se la doy a los pobres; y si de alguno me he aprovechado, le restituiré cuatro veces más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."</a:t>
            </a:r>
            <a:endParaRPr lang="es-ES" sz="32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000">
        <p14:prism isInverted="1"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3" y="476672"/>
            <a:ext cx="7997992" cy="5860801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552" y="4319225"/>
            <a:ext cx="79979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ea typeface="Arial Unicode MS"/>
                <a:cs typeface="Arial Unicode MS" pitchFamily="34" charset="-128"/>
              </a:rPr>
              <a:t>- Hoy </a:t>
            </a:r>
            <a:r>
              <a:rPr lang="es-ES" sz="32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ea typeface="Arial Unicode MS"/>
                <a:cs typeface="Arial Unicode MS" pitchFamily="34" charset="-128"/>
              </a:rPr>
              <a:t>ha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ea typeface="Arial Unicode MS"/>
                <a:cs typeface="Arial Unicode MS" pitchFamily="34" charset="-128"/>
              </a:rPr>
              <a:t>llegado </a:t>
            </a:r>
            <a:r>
              <a:rPr lang="es-ES" sz="32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ea typeface="Arial Unicode MS"/>
                <a:cs typeface="Arial Unicode MS" pitchFamily="34" charset="-128"/>
              </a:rPr>
              <a:t>la salvación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ea typeface="Arial Unicode MS"/>
                <a:cs typeface="Arial Unicode MS" pitchFamily="34" charset="-128"/>
              </a:rPr>
              <a:t>a </a:t>
            </a:r>
            <a:r>
              <a:rPr lang="es-ES" sz="32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ea typeface="Arial Unicode MS"/>
                <a:cs typeface="Arial Unicode MS" pitchFamily="34" charset="-128"/>
              </a:rPr>
              <a:t>esta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ea typeface="Arial Unicode MS"/>
                <a:cs typeface="Arial Unicode MS" pitchFamily="34" charset="-128"/>
              </a:rPr>
              <a:t>casa ya que </a:t>
            </a:r>
            <a:r>
              <a:rPr lang="es-ES" sz="32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ea typeface="Arial Unicode MS"/>
                <a:cs typeface="Arial Unicode MS" pitchFamily="34" charset="-128"/>
              </a:rPr>
              <a:t>también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ea typeface="Arial Unicode MS"/>
                <a:cs typeface="Arial Unicode MS" pitchFamily="34" charset="-128"/>
              </a:rPr>
              <a:t>éste </a:t>
            </a:r>
            <a:r>
              <a:rPr lang="es-ES" sz="32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ea typeface="Arial Unicode MS"/>
                <a:cs typeface="Arial Unicode MS" pitchFamily="34" charset="-128"/>
              </a:rPr>
              <a:t>es hijo de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ea typeface="Arial Unicode MS"/>
                <a:cs typeface="Arial Unicode MS" pitchFamily="34" charset="-128"/>
              </a:rPr>
              <a:t>Abraham.  </a:t>
            </a:r>
            <a:r>
              <a:rPr lang="es-ES" sz="32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ea typeface="Arial Unicode MS"/>
                <a:cs typeface="Arial Unicode MS" pitchFamily="34" charset="-128"/>
              </a:rPr>
              <a:t>Porque el Hijo del hombre ha venido a buscar y a salvar lo que estaba perdido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ea typeface="Arial Unicode MS"/>
                <a:cs typeface="Arial Unicode MS" pitchFamily="34" charset="-128"/>
              </a:rPr>
              <a:t>.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06456" y="476672"/>
            <a:ext cx="41433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Jesús le contestó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s-ES" sz="32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000">
        <p14:prism isInverted="1"/>
      </p:transition>
    </mc:Choice>
    <mc:Fallback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24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6" y="548680"/>
            <a:ext cx="7941884" cy="576064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04561" y="423389"/>
            <a:ext cx="5918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Preguntas para la lectura: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5818284" y="1137921"/>
            <a:ext cx="2706094" cy="147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algn="ctr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PE" sz="36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¿Quién es Zaqueo?</a:t>
            </a:r>
            <a:endParaRPr kumimoji="0" lang="es-PE" sz="3600" b="1" i="0" u="none" strike="noStrike" kern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744558" y="5383349"/>
            <a:ext cx="7643866" cy="49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Stop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s-PE" sz="36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¿Cómo aparece caracterizado?</a:t>
            </a:r>
            <a:endParaRPr kumimoji="0" lang="es-PE" sz="3600" b="1" i="0" u="none" strike="noStrike" kern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000">
        <p14:prism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79"/>
            <a:ext cx="7992888" cy="5779439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979712" y="5066385"/>
            <a:ext cx="5472608" cy="126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PE" sz="3200" b="1" kern="0" spc="50" dirty="0" smtClean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personalmente con Jesús?</a:t>
            </a:r>
            <a:endParaRPr kumimoji="0" lang="es-PE" sz="3200" b="1" i="0" u="none" strike="noStrike" kern="0" spc="50" normalizeH="0" baseline="0" noProof="0" dirty="0">
              <a:ln w="11430"/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5496" y="404664"/>
            <a:ext cx="84969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PE" sz="3200" b="1" kern="0" spc="50" dirty="0" smtClean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¿Qué impide a Zaqueo encontrarse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14:prism dir="u"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7082"/>
            <a:ext cx="7992888" cy="57522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96044" y="5373216"/>
            <a:ext cx="8136396" cy="8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PE" sz="4400" b="1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JULIAN" panose="02000000000000000000" pitchFamily="2" charset="0"/>
              </a:rPr>
              <a:t>¿Quién busca a quién?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kumimoji="0" lang="es-PE" sz="4400" b="1" i="0" u="none" strike="noStrike" kern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 JULIAN" panose="02000000000000000000" pitchFamily="2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360818" y="404664"/>
            <a:ext cx="795559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algn="ctr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PE" sz="40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JULIAN" panose="02000000000000000000" pitchFamily="2" charset="0"/>
              </a:rPr>
              <a:t> </a:t>
            </a:r>
            <a:r>
              <a:rPr lang="es-PE" sz="40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Fíjate detenidamente en el texto:</a:t>
            </a:r>
            <a:endParaRPr kumimoji="0" lang="es-PE" sz="4000" b="1" i="0" u="none" strike="noStrike" kern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0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14:prism dir="u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5" y="404664"/>
            <a:ext cx="7910303" cy="5761096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622135" y="5301208"/>
            <a:ext cx="5832648" cy="60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PE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latin typeface="AR CENA" panose="02000000000000000000" pitchFamily="2" charset="0"/>
              </a:rPr>
              <a:t>de hospedarse en casa de Zaqueo?</a:t>
            </a:r>
          </a:p>
          <a:p>
            <a:pPr algn="ctr">
              <a:buFontTx/>
              <a:buNone/>
            </a:pPr>
            <a:endParaRPr lang="es-PE" kern="0" dirty="0">
              <a:solidFill>
                <a:schemeClr val="bg1"/>
              </a:solidFill>
              <a:effectLst>
                <a:glow rad="101600">
                  <a:schemeClr val="accent4">
                    <a:lumMod val="95000"/>
                    <a:lumOff val="5000"/>
                    <a:alpha val="60000"/>
                  </a:scheme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2137" y="620688"/>
            <a:ext cx="7776864" cy="891821"/>
          </a:xfrm>
          <a:noFill/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s-PE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latin typeface="AR CENA" panose="02000000000000000000" pitchFamily="2" charset="0"/>
              </a:rPr>
              <a:t> ¿Qué reacciones se  producen ante la voluntad decidida de Jesús</a:t>
            </a:r>
            <a:endParaRPr lang="es-PE" dirty="0">
              <a:solidFill>
                <a:schemeClr val="bg1"/>
              </a:solidFill>
              <a:effectLst>
                <a:glow rad="101600">
                  <a:schemeClr val="accent4">
                    <a:lumMod val="95000"/>
                    <a:lumOff val="5000"/>
                    <a:alpha val="60000"/>
                  </a:schemeClr>
                </a:glow>
              </a:effectLst>
              <a:latin typeface="AR CEN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000">
        <p14:prism dir="u"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536395"/>
            <a:ext cx="8011062" cy="5697415"/>
          </a:xfrm>
          <a:prstGeom prst="rect">
            <a:avLst/>
          </a:prstGeom>
        </p:spPr>
      </p:pic>
      <p:sp>
        <p:nvSpPr>
          <p:cNvPr id="3" name="8 Rectángulo"/>
          <p:cNvSpPr/>
          <p:nvPr/>
        </p:nvSpPr>
        <p:spPr>
          <a:xfrm>
            <a:off x="539552" y="563467"/>
            <a:ext cx="414598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b="1" dirty="0" smtClean="0">
                <a:ln w="11430"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7000"/>
                    </a:prstClr>
                  </a:outerShdw>
                </a:effectLst>
                <a:latin typeface="Rockwell Condensed" panose="02060603050405020104" pitchFamily="18" charset="0"/>
                <a:cs typeface="Segoe UI Semibold" panose="020B0702040204020203" pitchFamily="34" charset="0"/>
              </a:rPr>
              <a:t> Domingo 31° T. O. C</a:t>
            </a:r>
            <a:r>
              <a:rPr lang="es-ES_tradnl" sz="1800" b="1" dirty="0" smtClean="0">
                <a:ln w="11430"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7000"/>
                    </a:prstClr>
                  </a:outerShdw>
                </a:effectLst>
                <a:latin typeface="Rockwell Condensed" panose="02060603050405020104" pitchFamily="18" charset="0"/>
                <a:cs typeface="Segoe UI Semibold" panose="020B0702040204020203" pitchFamily="34" charset="0"/>
              </a:rPr>
              <a:t>iclo </a:t>
            </a:r>
            <a:r>
              <a:rPr lang="es-ES_tradnl" b="1" dirty="0">
                <a:ln w="11430"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7000"/>
                    </a:prstClr>
                  </a:outerShdw>
                </a:effectLst>
                <a:latin typeface="Rockwell Condensed" panose="02060603050405020104" pitchFamily="18" charset="0"/>
                <a:cs typeface="Segoe UI Semibold" panose="020B0702040204020203" pitchFamily="34" charset="0"/>
              </a:rPr>
              <a:t>C</a:t>
            </a:r>
            <a:endParaRPr lang="es-PE" b="1" dirty="0">
              <a:ln w="1143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7000"/>
                  </a:prstClr>
                </a:outerShdw>
              </a:effectLst>
              <a:latin typeface="Rockwell Condensed" panose="02060603050405020104" pitchFamily="18" charset="0"/>
              <a:cs typeface="Segoe UI Semibold" panose="020B0702040204020203" pitchFamily="34" charset="0"/>
            </a:endParaRPr>
          </a:p>
        </p:txBody>
      </p:sp>
      <p:sp>
        <p:nvSpPr>
          <p:cNvPr id="4" name="5 Rectángulo"/>
          <p:cNvSpPr/>
          <p:nvPr/>
        </p:nvSpPr>
        <p:spPr>
          <a:xfrm>
            <a:off x="4932040" y="529516"/>
            <a:ext cx="35166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ES" sz="2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San Lucas 19, 1-10</a:t>
            </a:r>
            <a:endParaRPr lang="es-ES" sz="2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6 Rectángulo"/>
          <p:cNvSpPr/>
          <p:nvPr/>
        </p:nvSpPr>
        <p:spPr>
          <a:xfrm>
            <a:off x="4169232" y="2996952"/>
            <a:ext cx="438623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0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HOY TENGO </a:t>
            </a:r>
          </a:p>
          <a:p>
            <a:pPr algn="ctr"/>
            <a:r>
              <a:rPr lang="es-ES_tradnl" sz="40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QUE                                  ALOJARME </a:t>
            </a:r>
          </a:p>
          <a:p>
            <a:pPr algn="ctr"/>
            <a:r>
              <a:rPr lang="es-ES_tradnl" sz="40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EN TU </a:t>
            </a:r>
          </a:p>
          <a:p>
            <a:pPr algn="ctr"/>
            <a:r>
              <a:rPr lang="es-ES_tradnl" sz="40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CASA</a:t>
            </a:r>
            <a:endParaRPr lang="es-ES" sz="4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16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14:switch dir="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2" y="548680"/>
            <a:ext cx="8022536" cy="5760640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95536" y="5754009"/>
            <a:ext cx="8293633" cy="62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s-PE" sz="3200" b="1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JULIAN" panose="02000000000000000000" pitchFamily="2" charset="0"/>
              </a:rPr>
              <a:t> ¿Qué efecto produce en Zaqueo la actitud de Jesús?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 JULIAN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1912" y="378615"/>
            <a:ext cx="7920880" cy="1559096"/>
          </a:xfrm>
          <a:noFill/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buNone/>
            </a:pPr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 ¿Cómo responde Jesús a la reacción tanto de Zaqueo como de la gente? 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dir="u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f2/d4/f3/f2d4f3708bc4e80d1f275a331c5f1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184" y="517854"/>
            <a:ext cx="7980256" cy="57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4501275" y="579584"/>
            <a:ext cx="2160240" cy="617168"/>
          </a:xfrm>
          <a:prstGeom prst="rect">
            <a:avLst/>
          </a:prstGeom>
          <a:noFill/>
          <a:effectLst>
            <a:softEdge rad="63500"/>
          </a:effec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Medium Cond" panose="020B0606030402020204" pitchFamily="34" charset="0"/>
              </a:rPr>
              <a:t>    </a:t>
            </a:r>
            <a:r>
              <a:rPr lang="es-PE" sz="2800" i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Medium Cond" panose="020B0606030402020204" pitchFamily="34" charset="0"/>
              </a:rPr>
              <a:t>Motivación:</a:t>
            </a:r>
            <a:endParaRPr kumimoji="0" lang="es-PE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Medium Cond" panose="020B0606030402020204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475656" y="2996951"/>
            <a:ext cx="3672408" cy="1840045"/>
          </a:xfrm>
          <a:prstGeom prst="rect">
            <a:avLst/>
          </a:prstGeom>
          <a:noFill/>
          <a:effectLst>
            <a:softEdge rad="63500"/>
          </a:effec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PE" sz="2800" i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Medium Cond" panose="020B0606030402020204" pitchFamily="34" charset="0"/>
              </a:rPr>
              <a:t>     Todos </a:t>
            </a: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Medium Cond" panose="020B0606030402020204" pitchFamily="34" charset="0"/>
              </a:rPr>
              <a:t>llevamos un Zaqueo en nuestro interior. Somos </a:t>
            </a:r>
            <a:r>
              <a:rPr lang="es-PE" sz="2800" i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Medium Cond" panose="020B0606030402020204" pitchFamily="34" charset="0"/>
              </a:rPr>
              <a:t>esa persona que Dios busca</a:t>
            </a:r>
            <a:endParaRPr kumimoji="0" lang="es-PE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Medium Cond" panose="020B0606030402020204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20495" y="5289877"/>
            <a:ext cx="8243633" cy="947436"/>
          </a:xfrm>
          <a:prstGeom prst="rect">
            <a:avLst/>
          </a:prstGeom>
          <a:noFill/>
          <a:effectLst>
            <a:softEdge rad="63500"/>
          </a:effec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PE" sz="2800" i="1" kern="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s-PE" sz="2800" i="1" kern="0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Medium Cond" panose="020B0606030402020204" pitchFamily="34" charset="0"/>
              </a:rPr>
              <a:t>nos llama por nuestro nombre y expresa su deseo de </a:t>
            </a:r>
            <a:r>
              <a:rPr lang="es-PE" sz="2800" i="1" kern="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Medium Cond" panose="020B0606030402020204" pitchFamily="34" charset="0"/>
              </a:rPr>
              <a:t>                    alojarse </a:t>
            </a:r>
            <a:r>
              <a:rPr lang="es-PE" sz="2800" i="1" kern="0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Medium Cond" panose="020B0606030402020204" pitchFamily="34" charset="0"/>
              </a:rPr>
              <a:t>en nuestra casa para llenarla de salvación.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PE" sz="2800" i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Medium Cond" panose="020B0606030402020204" pitchFamily="34" charset="0"/>
              </a:rPr>
              <a:t> </a:t>
            </a:r>
            <a:endParaRPr lang="es-PE" sz="2800" i="1" dirty="0">
              <a:solidFill>
                <a:schemeClr val="bg1"/>
              </a:solidFill>
              <a:effectLst>
                <a:glow rad="1016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Franklin Gothic Medium Cond" panose="020B0606030402020204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PE" sz="2800" i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Medium Cond" panose="020B0606030402020204" pitchFamily="34" charset="0"/>
              </a:rPr>
              <a:t> </a:t>
            </a:r>
            <a:endParaRPr kumimoji="0" lang="es-PE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Medium Cond" panose="020B06060304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788024" y="4293096"/>
            <a:ext cx="3744416" cy="864096"/>
          </a:xfrm>
          <a:prstGeom prst="rect">
            <a:avLst/>
          </a:prstGeom>
          <a:noFill/>
          <a:effectLst>
            <a:softEdge rad="63500"/>
          </a:effec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s-PE" sz="2800" i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Medium Cond" panose="020B0606030402020204" pitchFamily="34" charset="0"/>
              </a:rPr>
              <a:t>sin </a:t>
            </a: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Medium Cond" panose="020B0606030402020204" pitchFamily="34" charset="0"/>
              </a:rPr>
              <a:t>descanso</a:t>
            </a:r>
            <a:r>
              <a:rPr lang="es-PE" sz="2800" i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Medium Cond" panose="020B0606030402020204" pitchFamily="34" charset="0"/>
              </a:rPr>
              <a:t>. </a:t>
            </a:r>
            <a:r>
              <a:rPr lang="es-PE" sz="2800" i="1" kern="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Medium Cond" panose="020B0606030402020204" pitchFamily="34" charset="0"/>
              </a:rPr>
              <a:t>Hoy</a:t>
            </a:r>
            <a:r>
              <a:rPr lang="es-PE" sz="2800" i="1" kern="0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Medium Cond" panose="020B0606030402020204" pitchFamily="34" charset="0"/>
              </a:rPr>
              <a:t>, Jesús nos </a:t>
            </a:r>
            <a:r>
              <a:rPr lang="es-PE" sz="2800" i="1" kern="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Medium Cond" panose="020B0606030402020204" pitchFamily="34" charset="0"/>
              </a:rPr>
              <a:t>sale al encuentro,</a:t>
            </a:r>
            <a:endParaRPr kumimoji="0" lang="es-PE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Medium Cond" panose="020B06060304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" y="517854"/>
            <a:ext cx="3102864" cy="86563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66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6000">
        <p15:prstTrans prst="curtains"/>
      </p:transition>
    </mc:Choice>
    <mc:Fallback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4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2657"/>
            <a:ext cx="7992888" cy="5772344"/>
          </a:xfrm>
          <a:prstGeom prst="rect">
            <a:avLst/>
          </a:prstGeom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11406" y="4581128"/>
            <a:ext cx="77815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s-PE" sz="3200" b="1" i="0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¿Cuáles serán los obstáculos que yo hoy debo superar para poder encontrarme con Jesús?</a:t>
            </a:r>
            <a:endParaRPr kumimoji="0" lang="es-PE" sz="6000" b="1" i="0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55976" y="536976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s-PE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/>
                <a:ea typeface="Times New Roman"/>
              </a:rPr>
              <a:t>¿Me preocupo como Zaqueo para poder “ver” a Jesús? </a:t>
            </a:r>
            <a:endParaRPr lang="es-PE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>
        <p14:prism dir="u" isInverted="1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548680"/>
            <a:ext cx="7992888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15616" y="4797152"/>
            <a:ext cx="640871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JULIAN" panose="02000000000000000000" pitchFamily="2" charset="0"/>
              </a:rPr>
              <a:t>¿Cómo me  invita el pasaje de hoy a relacionarme con él?</a:t>
            </a:r>
            <a:endParaRPr lang="es-ES" sz="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259632" y="2996952"/>
            <a:ext cx="55446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571500" indent="-571500" algn="ctr" eaLnBrk="0" hangingPunct="0">
              <a:buFont typeface="Wingdings" panose="05000000000000000000" pitchFamily="2" charset="2"/>
              <a:buChar char="§"/>
              <a:defRPr/>
            </a:pPr>
            <a:r>
              <a:rPr lang="es-PE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 JULIAN" panose="02000000000000000000" pitchFamily="2" charset="0"/>
                <a:ea typeface="Arial Unicode MS" pitchFamily="34" charset="-128"/>
                <a:cs typeface="Arial Unicode MS" pitchFamily="34" charset="-128"/>
              </a:rPr>
              <a:t>¿Me deja indiferente el                            rostro de Jesús? </a:t>
            </a:r>
            <a:endParaRPr lang="es-E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 JULIAN" panose="02000000000000000000" pitchFamily="2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>
        <p14:prism dir="u"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144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576064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63237" y="404664"/>
            <a:ext cx="809689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 algn="r">
              <a:buFont typeface="Wingdings" panose="05000000000000000000" pitchFamily="2" charset="2"/>
              <a:buChar char="§"/>
              <a:defRPr/>
            </a:pPr>
            <a:r>
              <a:rPr lang="es-PE" sz="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JULIAN" panose="02000000000000000000" pitchFamily="2" charset="0"/>
              </a:rPr>
              <a:t>¿ La invitación de Jesús provoca alegría y felicidad en mi                                  corazón?</a:t>
            </a:r>
            <a:endParaRPr lang="es-ES" sz="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59077"/>
      </p:ext>
    </p:extLst>
  </p:cSld>
  <p:clrMapOvr>
    <a:masterClrMapping/>
  </p:clrMapOvr>
  <p:transition spd="med" advClick="0" advTm="1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1126"/>
            <a:ext cx="7930896" cy="5772912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827584" y="5495880"/>
            <a:ext cx="7272808" cy="546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es-ES_tradnl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01600">
                    <a:srgbClr val="040000">
                      <a:alpha val="60000"/>
                    </a:srgbClr>
                  </a:glow>
                  <a:outerShdw blurRad="50800" dist="50800" dir="600000" algn="l" rotWithShape="0">
                    <a:srgbClr val="C00000"/>
                  </a:outerShdw>
                </a:effectLst>
                <a:latin typeface="AR ESSENCE" panose="02000000000000000000" pitchFamily="2" charset="0"/>
              </a:rPr>
              <a:t>¿Pido este don para mi fe?</a:t>
            </a:r>
            <a:endParaRPr lang="es-PE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glow rad="101600">
                  <a:srgbClr val="040000">
                    <a:alpha val="60000"/>
                  </a:srgbClr>
                </a:glow>
                <a:outerShdw blurRad="50800" dist="50800" dir="600000" algn="l" rotWithShape="0">
                  <a:srgbClr val="C00000"/>
                </a:outerShdw>
              </a:effectLst>
              <a:latin typeface="AR ESSENCE" panose="02000000000000000000" pitchFamily="2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778433" y="516195"/>
            <a:ext cx="3785727" cy="490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571500" indent="-571500" algn="ctr" eaLnBrk="0" hangingPunct="0">
              <a:buFont typeface="Wingdings" panose="05000000000000000000" pitchFamily="2" charset="2"/>
              <a:buChar char="§"/>
              <a:defRPr/>
            </a:pPr>
            <a:r>
              <a:rPr lang="es-PE" sz="3500" b="1" dirty="0" smtClean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88900" dist="50800" algn="l" rotWithShape="0">
                    <a:schemeClr val="accent6">
                      <a:lumMod val="50000"/>
                    </a:schemeClr>
                  </a:outerShdw>
                </a:effectLst>
                <a:latin typeface="AR ESSENCE" panose="02000000000000000000" pitchFamily="2" charset="0"/>
                <a:ea typeface="Arial Unicode MS" pitchFamily="34" charset="-128"/>
                <a:cs typeface="Arial Unicode MS" pitchFamily="34" charset="-128"/>
              </a:rPr>
              <a:t>¿Hasta qué punto soy consciente de que la conversión es respuesta al don de Dios? </a:t>
            </a:r>
            <a:endParaRPr lang="es-ES" sz="3500" b="1" dirty="0">
              <a:solidFill>
                <a:schemeClr val="bg1"/>
              </a:solidFill>
              <a:effectLst>
                <a:glow rad="101600">
                  <a:srgbClr val="4C0000">
                    <a:alpha val="60000"/>
                  </a:srgbClr>
                </a:glow>
                <a:outerShdw blurRad="88900" dist="50800" algn="l" rotWithShape="0">
                  <a:schemeClr val="accent6">
                    <a:lumMod val="50000"/>
                  </a:schemeClr>
                </a:outerShdw>
              </a:effectLst>
              <a:latin typeface="AR ESSENCE" panose="02000000000000000000" pitchFamily="2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14:prism dir="u" isInverted="1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47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.pinimg.com/564x/55/9b/59/559b599b9ff9adbef270d3ab65cbbf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5060"/>
            <a:ext cx="788952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 rot="1305778">
            <a:off x="4920336" y="1141045"/>
            <a:ext cx="263946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§"/>
              <a:defRPr/>
            </a:pPr>
            <a:r>
              <a:rPr lang="es-PE" sz="25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DELANEY" panose="02000000000000000000" pitchFamily="2" charset="0"/>
              </a:rPr>
              <a:t>¿Quiénes son hoy los “</a:t>
            </a:r>
            <a:r>
              <a:rPr lang="es-PE" sz="250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DELANEY" panose="02000000000000000000" pitchFamily="2" charset="0"/>
              </a:rPr>
              <a:t>zaqueos</a:t>
            </a:r>
            <a:r>
              <a:rPr lang="es-PE" sz="25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DELANEY" panose="02000000000000000000" pitchFamily="2" charset="0"/>
              </a:rPr>
              <a:t>” que esperan el encuentro con Jesús? </a:t>
            </a:r>
            <a:r>
              <a:rPr lang="es-PE" sz="25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DELANEY" panose="02000000000000000000" pitchFamily="2" charset="0"/>
              </a:rPr>
              <a:t> </a:t>
            </a:r>
            <a:endParaRPr lang="es-ES" sz="25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DELANEY" panose="02000000000000000000" pitchFamily="2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94940" y="4276991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¿reaccionamos ante ellos como la gente</a:t>
            </a: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que </a:t>
            </a: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murmura, o como Jesús, que ofrece el amor gratuito de Dios?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4" name="Picture 2" descr="5 cosas que podemos aprender sobre San Zaqueo | Mi Alma Inspiració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5560">
            <a:off x="1479665" y="1209339"/>
            <a:ext cx="2372748" cy="2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14:prism dir="u" isInverted="1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1"/>
            <a:ext cx="7920880" cy="576848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619672" y="242088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s-PE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¿De qué necesitas ser salvada?</a:t>
            </a:r>
            <a:r>
              <a:rPr lang="es-E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s-E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¿Cómo puede esta salvación concreta que esperas ofrecer alegría a tu vida y </a:t>
            </a:r>
            <a:r>
              <a:rPr lang="es-E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 tu </a:t>
            </a:r>
            <a:r>
              <a:rPr lang="es-E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entorno?</a:t>
            </a:r>
            <a:endParaRPr lang="es-PE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14:prism dir="u" isInverted="1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9" y="548680"/>
            <a:ext cx="8022336" cy="5760640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1115616" y="2195744"/>
            <a:ext cx="2658823" cy="43812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PE" b="1" i="1" kern="0" dirty="0" smtClean="0">
                <a:solidFill>
                  <a:srgbClr val="FFFF00"/>
                </a:solidFill>
                <a:effectLst>
                  <a:glow rad="63500">
                    <a:srgbClr val="4C2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s-PE" sz="2800" b="1" i="1" kern="0" dirty="0" smtClean="0">
                <a:solidFill>
                  <a:srgbClr val="FFFF00"/>
                </a:solidFill>
                <a:effectLst>
                  <a:glow rad="63500">
                    <a:srgbClr val="4C2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Motivación</a:t>
            </a:r>
            <a:r>
              <a:rPr lang="es-PE" b="1" i="1" kern="0" dirty="0" smtClean="0">
                <a:solidFill>
                  <a:srgbClr val="FFFF00"/>
                </a:solidFill>
                <a:effectLst>
                  <a:glow rad="63500">
                    <a:srgbClr val="4C2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endParaRPr kumimoji="0" lang="es-PE" sz="1800" b="1" i="1" u="none" strike="noStrike" kern="0" normalizeH="0" baseline="0" noProof="0" dirty="0">
              <a:solidFill>
                <a:srgbClr val="FFFF00"/>
              </a:solidFill>
              <a:effectLst>
                <a:glow rad="63500">
                  <a:srgbClr val="4C26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3384376" cy="1296144"/>
          </a:xfrm>
          <a:prstGeom prst="round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605630" y="3406580"/>
            <a:ext cx="8131432" cy="183834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PE" sz="3000" b="1" i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Porque es Jesús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PE" sz="3000" b="1" i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quien realmente nos busca y se hace el encontradizo con nosotros, debemos estarle profundamente </a:t>
            </a:r>
            <a:r>
              <a:rPr lang="es-PE" sz="3000" b="1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agradecido, pero también pedirle que no se canse de buscarnos y que no pare hasta dar con nosotros.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PE" sz="3000" b="1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s-ES" sz="3000" b="1" i="1" kern="0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000" b="1" i="1" u="none" strike="noStrike" kern="0" normalizeH="0" baseline="0" noProof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3000">
        <p15:prstTrans prst="curtains"/>
      </p:transition>
    </mc:Choice>
    <mc:Fallback>
      <p:transition spd="slow" advClick="0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749" y="548679"/>
            <a:ext cx="8059699" cy="57995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8 Rectángulo"/>
          <p:cNvSpPr/>
          <p:nvPr/>
        </p:nvSpPr>
        <p:spPr>
          <a:xfrm>
            <a:off x="395536" y="548679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Luego de un tiempo de oración personal, </a:t>
            </a:r>
            <a:r>
              <a:rPr lang="es-ES_tradnl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compartimos nuestra oración. Se puede recitar el Salmo 144.</a:t>
            </a:r>
            <a:endParaRPr lang="es-PE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14:flip dir="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6" y="620688"/>
            <a:ext cx="7945393" cy="5541264"/>
          </a:xfrm>
          <a:prstGeom prst="rect">
            <a:avLst/>
          </a:prstGeom>
        </p:spPr>
      </p:pic>
      <p:sp>
        <p:nvSpPr>
          <p:cNvPr id="8" name="7 Documento"/>
          <p:cNvSpPr/>
          <p:nvPr/>
        </p:nvSpPr>
        <p:spPr>
          <a:xfrm>
            <a:off x="2484448" y="4387491"/>
            <a:ext cx="1357322" cy="714380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600" dirty="0" smtClean="0">
                <a:solidFill>
                  <a:schemeClr val="tx1"/>
                </a:solidFill>
              </a:rPr>
              <a:t>“poder”</a:t>
            </a:r>
            <a:endParaRPr lang="es-PE" sz="2600" dirty="0">
              <a:solidFill>
                <a:schemeClr val="tx1"/>
              </a:solidFill>
            </a:endParaRPr>
          </a:p>
        </p:txBody>
      </p:sp>
      <p:sp>
        <p:nvSpPr>
          <p:cNvPr id="7" name="6 Documento"/>
          <p:cNvSpPr/>
          <p:nvPr/>
        </p:nvSpPr>
        <p:spPr>
          <a:xfrm>
            <a:off x="1308018" y="3329176"/>
            <a:ext cx="1360608" cy="714380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“casas”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5" name="4 Documento"/>
          <p:cNvSpPr/>
          <p:nvPr/>
        </p:nvSpPr>
        <p:spPr>
          <a:xfrm>
            <a:off x="587047" y="2567769"/>
            <a:ext cx="1357322" cy="714380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>
                <a:solidFill>
                  <a:schemeClr val="tx1"/>
                </a:solidFill>
              </a:rPr>
              <a:t>“dinero”</a:t>
            </a:r>
            <a:endParaRPr lang="es-PE" sz="2000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52178" y="5733256"/>
            <a:ext cx="5800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Cantos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sugeridos:</a:t>
            </a:r>
            <a:r>
              <a:rPr lang="es-PE" sz="28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PE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Hoy perdóname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266249" y="257813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sz="3200" b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“Hoy tengo que alojarme en tu casa”.</a:t>
            </a:r>
            <a:endParaRPr lang="es-PE" sz="3200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18138" y="497302"/>
            <a:ext cx="8558318" cy="134870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ES_tradnl" kern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kton Pro" panose="020F0603020208020904" pitchFamily="34" charset="0"/>
              </a:rPr>
              <a:t>     </a:t>
            </a:r>
            <a:r>
              <a:rPr lang="es-ES_tradnl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kton Pro" panose="020F0603020208020904" pitchFamily="34" charset="0"/>
              </a:rPr>
              <a:t>Ambientación:</a:t>
            </a:r>
            <a:r>
              <a:rPr lang="es-PE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kton Pro" panose="020F0603020208020904" pitchFamily="34" charset="0"/>
              </a:rPr>
              <a:t> Hacer dos caminos de papel. Dentro de uno, colocamos carteles con palabras como “dinero”, “casas”, “poder”, etc.; en el otro un ícono de Jesús. En el centro de ambos caminos la frase: “Hoy tengo que alojarme en tu casa”.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kern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kton Pro" panose="020F0603020208020904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kern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kton Pro" panose="020F0603020208020904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PE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kton Pro" panose="020F0603020208020904" pitchFamily="34" charset="0"/>
              </a:rPr>
              <a:t>     </a:t>
            </a:r>
            <a:endParaRPr lang="es-PE" kern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2000">
        <p15:prstTrans prst="peelOff"/>
      </p:transition>
    </mc:Choice>
    <mc:Fallback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3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475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75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675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825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5" grpId="0"/>
      <p:bldP spid="6" grpId="0"/>
      <p:bldP spid="9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595" y="548680"/>
            <a:ext cx="8011286" cy="5781427"/>
          </a:xfrm>
          <a:prstGeom prst="rect">
            <a:avLst/>
          </a:prstGeom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02432" y="3284984"/>
            <a:ext cx="7848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charset="0"/>
              </a:rPr>
              <a:t>Te ensalzaré, </a:t>
            </a:r>
            <a:r>
              <a:rPr lang="es-ES" sz="30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charset="0"/>
              </a:rPr>
              <a:t>Dios </a:t>
            </a:r>
            <a:r>
              <a:rPr lang="es-ES" sz="30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charset="0"/>
              </a:rPr>
              <a:t>mío</a:t>
            </a:r>
            <a:r>
              <a:rPr lang="es-ES" sz="30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charset="0"/>
              </a:rPr>
              <a:t>, mi rey;</a:t>
            </a:r>
            <a:r>
              <a:rPr lang="es-ES" sz="30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charset="0"/>
              </a:rPr>
              <a:t/>
            </a:r>
            <a:br>
              <a:rPr lang="es-ES" sz="30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charset="0"/>
              </a:rPr>
            </a:br>
            <a:r>
              <a:rPr lang="es-ES" sz="30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charset="0"/>
              </a:rPr>
              <a:t>bendeciré tu nombre por siempre </a:t>
            </a:r>
            <a:r>
              <a:rPr lang="es-ES" sz="30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charset="0"/>
              </a:rPr>
              <a:t>jamás. Día tras día, te bendeciré y</a:t>
            </a:r>
            <a:r>
              <a:rPr lang="es-ES" sz="30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charset="0"/>
              </a:rPr>
              <a:t/>
            </a:r>
            <a:br>
              <a:rPr lang="es-ES" sz="30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charset="0"/>
              </a:rPr>
            </a:br>
            <a:r>
              <a:rPr lang="es-ES" sz="30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charset="0"/>
              </a:rPr>
              <a:t>alabaré tu nombre </a:t>
            </a:r>
            <a:r>
              <a:rPr lang="es-ES" sz="30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charset="0"/>
              </a:rPr>
              <a:t>por siempre jamás.</a:t>
            </a:r>
            <a:endParaRPr lang="ca-ES" sz="30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Verdana" pitchFamily="34" charset="0"/>
              <a:cs typeface="Times New Roman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08595" y="5346334"/>
            <a:ext cx="80112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i="1" dirty="0" smtClean="0">
                <a:solidFill>
                  <a:srgbClr val="FFFF8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50800" dir="2400000" sx="101000" sy="101000" algn="l" rotWithShape="0">
                    <a:prstClr val="black"/>
                  </a:outerShdw>
                </a:effectLst>
                <a:latin typeface="Verdana" pitchFamily="34" charset="0"/>
                <a:cs typeface="Times New Roman" charset="0"/>
              </a:rPr>
              <a:t>Bendeciré tu nombre  </a:t>
            </a:r>
            <a:r>
              <a:rPr lang="es-ES" sz="2800" b="1" i="1" dirty="0">
                <a:solidFill>
                  <a:srgbClr val="FFFF8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50800" dir="2400000" sx="101000" sy="101000" algn="l" rotWithShape="0">
                    <a:prstClr val="black"/>
                  </a:outerShdw>
                </a:effectLst>
                <a:latin typeface="Verdana" pitchFamily="34" charset="0"/>
                <a:cs typeface="Times New Roman" charset="0"/>
              </a:rPr>
              <a:t>por </a:t>
            </a:r>
            <a:r>
              <a:rPr lang="es-ES" sz="2800" b="1" i="1" dirty="0" smtClean="0">
                <a:solidFill>
                  <a:srgbClr val="FFFF8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50800" dir="2400000" sx="101000" sy="101000" algn="l" rotWithShape="0">
                    <a:prstClr val="black"/>
                  </a:outerShdw>
                </a:effectLst>
                <a:latin typeface="Verdana" pitchFamily="34" charset="0"/>
                <a:cs typeface="Times New Roman" charset="0"/>
              </a:rPr>
              <a:t>siempre, Dios mío, mi rey.</a:t>
            </a:r>
            <a:endParaRPr lang="ca-ES" sz="3600" b="1" i="1" dirty="0">
              <a:solidFill>
                <a:srgbClr val="FFFF8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st="50800" dir="2400000" sx="101000" sy="1010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8595" y="148608"/>
            <a:ext cx="22413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3200" b="1" i="1" dirty="0" err="1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</a:t>
            </a:r>
            <a:r>
              <a:rPr lang="ca-ES" sz="60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144</a:t>
            </a:r>
            <a:endParaRPr lang="ca-ES" sz="6000" b="1" i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14:switch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47687"/>
            <a:ext cx="8001000" cy="5762625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69188" y="547687"/>
            <a:ext cx="39308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El Señor es clemente y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misericordioso, lento a la cólera y rico en piedad; el </a:t>
            </a:r>
            <a:r>
              <a:rPr lang="es-ES" sz="28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Señor es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bueno </a:t>
            </a:r>
            <a:r>
              <a:rPr lang="es-ES" sz="28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con todos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, es cariñoso con todas sus criaturas.</a:t>
            </a:r>
            <a:endParaRPr lang="ca-ES" sz="28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76056" y="764704"/>
            <a:ext cx="34964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b="1" i="1" dirty="0" smtClean="0">
                <a:solidFill>
                  <a:srgbClr val="FFFF8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st="50800" dir="2400000" sx="101000" sy="101000" algn="l" rotWithShape="0">
                    <a:prstClr val="black"/>
                  </a:outerShdw>
                </a:effectLst>
                <a:latin typeface="Verdana" pitchFamily="34" charset="0"/>
                <a:cs typeface="Times New Roman" charset="0"/>
              </a:rPr>
              <a:t>Bendeciré tu nombre  </a:t>
            </a:r>
            <a:r>
              <a:rPr lang="es-ES" b="1" i="1" dirty="0">
                <a:solidFill>
                  <a:srgbClr val="FFFF8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st="50800" dir="2400000" sx="101000" sy="101000" algn="l" rotWithShape="0">
                    <a:prstClr val="black"/>
                  </a:outerShdw>
                </a:effectLst>
                <a:latin typeface="Verdana" pitchFamily="34" charset="0"/>
                <a:cs typeface="Times New Roman" charset="0"/>
              </a:rPr>
              <a:t>por </a:t>
            </a:r>
            <a:r>
              <a:rPr lang="es-ES" b="1" i="1" dirty="0" smtClean="0">
                <a:solidFill>
                  <a:srgbClr val="FFFF8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st="50800" dir="2400000" sx="101000" sy="101000" algn="l" rotWithShape="0">
                    <a:prstClr val="black"/>
                  </a:outerShdw>
                </a:effectLst>
                <a:latin typeface="Verdana" pitchFamily="34" charset="0"/>
                <a:cs typeface="Times New Roman" charset="0"/>
              </a:rPr>
              <a:t>siempre,                               Dios mío,                      mi rey.</a:t>
            </a:r>
            <a:endParaRPr lang="ca-ES" sz="3200" b="1" i="1" dirty="0">
              <a:solidFill>
                <a:srgbClr val="FFFF8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st="50800" dir="2400000" sx="101000" sy="1010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14:switch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1815"/>
            <a:ext cx="7992888" cy="5733070"/>
          </a:xfrm>
          <a:prstGeom prst="rect">
            <a:avLst/>
          </a:prstGeom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44316" y="547519"/>
            <a:ext cx="331236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Que todas tus criaturas te den gracias, Señor, que te bendigan tus fieles; que proclamen la gloria de tu reinado, que hablen de tus hazañas.</a:t>
            </a:r>
            <a:endParaRPr lang="ca-ES" sz="28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91680" y="5104929"/>
            <a:ext cx="58326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st="50800" dir="2400000" sx="101000" sy="101000" algn="l" rotWithShape="0">
                    <a:prstClr val="black"/>
                  </a:outerShdw>
                </a:effectLst>
                <a:latin typeface="Verdana" pitchFamily="34" charset="0"/>
                <a:cs typeface="Times New Roman" charset="0"/>
              </a:rPr>
              <a:t>Bendeciré tu nombre  </a:t>
            </a:r>
            <a:r>
              <a:rPr lang="es-ES" sz="28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st="50800" dir="2400000" sx="101000" sy="101000" algn="l" rotWithShape="0">
                    <a:prstClr val="black"/>
                  </a:outerShdw>
                </a:effectLst>
                <a:latin typeface="Verdana" pitchFamily="34" charset="0"/>
                <a:cs typeface="Times New Roman" charset="0"/>
              </a:rPr>
              <a:t>por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st="50800" dir="2400000" sx="101000" sy="101000" algn="l" rotWithShape="0">
                    <a:prstClr val="black"/>
                  </a:outerShdw>
                </a:effectLst>
                <a:latin typeface="Verdana" pitchFamily="34" charset="0"/>
                <a:cs typeface="Times New Roman" charset="0"/>
              </a:rPr>
              <a:t>siempre, Dios mío, mi rey.</a:t>
            </a:r>
            <a:endParaRPr lang="ca-ES" sz="36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st="50800" dir="2400000" sx="101000" sy="1010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14:switch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esús, la mano en la advers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7606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67544" y="548680"/>
            <a:ext cx="799541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9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El Señor es fiel a </a:t>
            </a:r>
            <a:r>
              <a:rPr lang="es-ES" sz="29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sus </a:t>
            </a:r>
            <a:r>
              <a:rPr lang="es-ES" sz="29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palabras,</a:t>
            </a:r>
            <a:br>
              <a:rPr lang="es-ES" sz="29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</a:br>
            <a:r>
              <a:rPr lang="es-ES" sz="29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bondadoso en todas </a:t>
            </a:r>
            <a:r>
              <a:rPr lang="es-ES" sz="29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sus acciones.</a:t>
            </a:r>
            <a:br>
              <a:rPr lang="es-ES" sz="29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</a:br>
            <a:r>
              <a:rPr lang="es-ES" sz="29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El Señor sostiene a </a:t>
            </a:r>
            <a:r>
              <a:rPr lang="es-ES" sz="29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 los </a:t>
            </a:r>
            <a:r>
              <a:rPr lang="es-ES" sz="29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que </a:t>
            </a:r>
            <a:r>
              <a:rPr lang="es-ES" sz="29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van a caer,</a:t>
            </a:r>
            <a:r>
              <a:rPr lang="es-ES" sz="29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/>
            </a:r>
            <a:br>
              <a:rPr lang="es-ES" sz="29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</a:br>
            <a:r>
              <a:rPr lang="es-ES" sz="29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endereza a </a:t>
            </a:r>
            <a:r>
              <a:rPr lang="es-ES" sz="29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los </a:t>
            </a:r>
            <a:r>
              <a:rPr lang="es-ES" sz="29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que   ya se doblan.</a:t>
            </a:r>
            <a:endParaRPr lang="ca-ES" sz="2900" b="1" i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86334" y="5301208"/>
            <a:ext cx="66247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st="50800" dir="2400000" sx="101000" sy="101000" algn="l" rotWithShape="0">
                    <a:prstClr val="black"/>
                  </a:outerShdw>
                </a:effectLst>
                <a:latin typeface="Verdana" pitchFamily="34" charset="0"/>
                <a:cs typeface="Times New Roman" charset="0"/>
              </a:rPr>
              <a:t>Bendeciré tu nombre 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st="50800" dir="2400000" sx="101000" sy="101000" algn="l" rotWithShape="0">
                    <a:prstClr val="black"/>
                  </a:outerShdw>
                </a:effectLst>
                <a:latin typeface="Verdana" pitchFamily="34" charset="0"/>
                <a:cs typeface="Times New Roman" charset="0"/>
              </a:rPr>
              <a:t>por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st="50800" dir="2400000" sx="101000" sy="101000" algn="l" rotWithShape="0">
                    <a:prstClr val="black"/>
                  </a:outerShdw>
                </a:effectLst>
                <a:latin typeface="Verdana" pitchFamily="34" charset="0"/>
                <a:cs typeface="Times New Roman" charset="0"/>
              </a:rPr>
              <a:t>siempre, Dios mío, mi rey.</a:t>
            </a:r>
            <a:endParaRPr lang="ca-ES" sz="3600" b="1" i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st="50800" dir="2400000" sx="101000" sy="1010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14:switch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8" y="523544"/>
            <a:ext cx="7978592" cy="57857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035" y="523545"/>
            <a:ext cx="3240360" cy="936104"/>
          </a:xfrm>
          <a:prstGeom prst="round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15616" y="1130838"/>
            <a:ext cx="615268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kern="0" dirty="0" smtClean="0">
                <a:effectLst/>
                <a:latin typeface="Arial Narrow" pitchFamily="34" charset="0"/>
              </a:rPr>
              <a:t>                          Motivación: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kern="0" dirty="0" smtClean="0">
                <a:effectLst/>
                <a:latin typeface="Arial Narrow" pitchFamily="34" charset="0"/>
              </a:rPr>
              <a:t>Dice san Vicente: </a:t>
            </a:r>
            <a:r>
              <a:rPr lang="es-PE" b="1" i="1" kern="0" dirty="0" smtClean="0">
                <a:effectLst/>
                <a:latin typeface="Arial Narrow" pitchFamily="34" charset="0"/>
              </a:rPr>
              <a:t>“De hecho, todos los que aquí estamos, ¿cómo éramos antes de entrar aquí? ¿Cómo habíamos vivido? ¡Ay! ¡Tengo que hablar de mí, miserable, que soy el escándalo de todo el mundo, y no solamente de ustedes</a:t>
            </a:r>
            <a:r>
              <a:rPr lang="es-PE" b="1" i="1" kern="0" dirty="0">
                <a:effectLst/>
                <a:latin typeface="Arial Narrow" pitchFamily="34" charset="0"/>
              </a:rPr>
              <a:t>! La verdad es que cada uno sabe la vida que ha llevado; y ahora, por la misericordia de Dios, ya no está en aquella situación, se ha recuperado. No es que ahora no surjan por una parte y por otras pequeñas faltas, pero esto no es nada en comparación con lo que éramos antes. </a:t>
            </a:r>
            <a:endParaRPr kumimoji="0" lang="es-ES" b="1" i="1" u="none" strike="noStrike" kern="0" normalizeH="0" baseline="0" noProof="0" dirty="0"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88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2000">
        <p15:prstTrans prst="curtains"/>
      </p:transition>
    </mc:Choice>
    <mc:Fallback>
      <p:transition spd="slow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92888" cy="576064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15616" y="1700808"/>
            <a:ext cx="6152689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i="1" kern="0" dirty="0" smtClean="0">
                <a:effectLst/>
                <a:latin typeface="Arial Narrow" pitchFamily="34" charset="0"/>
              </a:rPr>
              <a:t> </a:t>
            </a:r>
            <a:r>
              <a:rPr lang="es-PE" b="1" i="1" kern="0" dirty="0">
                <a:effectLst/>
                <a:latin typeface="Arial Narrow" pitchFamily="34" charset="0"/>
              </a:rPr>
              <a:t>Pero, padre, me dirán, yo siempre vuelvo a caer en lo mismo; esto hace que tenga miedo de no amar a Dios, porque, si lo amase, no recaería con tanta </a:t>
            </a:r>
            <a:r>
              <a:rPr lang="es-PE" b="1" i="1" kern="0" dirty="0" smtClean="0">
                <a:effectLst/>
                <a:latin typeface="Arial Narrow" pitchFamily="34" charset="0"/>
              </a:rPr>
              <a:t>frecuencia. </a:t>
            </a:r>
            <a:r>
              <a:rPr lang="es-PE" b="1" i="1" kern="0" dirty="0">
                <a:effectLst/>
                <a:latin typeface="Arial Narrow" pitchFamily="34" charset="0"/>
              </a:rPr>
              <a:t>Cae usted; bien, hay que levantarse enseguida y humillarse mucho. Dice usted que no ama a Dios; dígame, ¿verdad que quiere usted amarle? Sí, padre. </a:t>
            </a:r>
            <a:r>
              <a:rPr lang="es-PE" b="1" i="1" kern="0" dirty="0" smtClean="0">
                <a:effectLst/>
                <a:latin typeface="Arial Narrow" pitchFamily="34" charset="0"/>
              </a:rPr>
              <a:t>                                 “</a:t>
            </a:r>
            <a:r>
              <a:rPr lang="es-PE" b="1" i="1" kern="0" dirty="0">
                <a:effectLst/>
                <a:latin typeface="Arial Narrow" pitchFamily="34" charset="0"/>
              </a:rPr>
              <a:t>Entonces le ama ya, dice san Agustín, </a:t>
            </a:r>
            <a:r>
              <a:rPr lang="es-PE" b="1" i="1" kern="0" dirty="0" smtClean="0">
                <a:effectLst/>
                <a:latin typeface="Arial Narrow" pitchFamily="34" charset="0"/>
              </a:rPr>
              <a:t>                     porque </a:t>
            </a:r>
            <a:r>
              <a:rPr lang="es-PE" b="1" i="1" kern="0" dirty="0">
                <a:effectLst/>
                <a:latin typeface="Arial Narrow" pitchFamily="34" charset="0"/>
              </a:rPr>
              <a:t>sólo se desea lo que se ama”.     </a:t>
            </a:r>
            <a:endParaRPr lang="es-PE" b="1" i="1" kern="0" dirty="0" smtClean="0">
              <a:effectLst/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800" b="1" i="1" kern="0" dirty="0" smtClean="0">
                <a:effectLst/>
                <a:latin typeface="Arial Narrow" pitchFamily="34" charset="0"/>
              </a:rPr>
              <a:t>San </a:t>
            </a:r>
            <a:r>
              <a:rPr lang="es-PE" sz="1800" b="1" i="1" kern="0" dirty="0">
                <a:effectLst/>
                <a:latin typeface="Arial Narrow" pitchFamily="34" charset="0"/>
              </a:rPr>
              <a:t>Vicente de Paúl (XI, 278</a:t>
            </a:r>
            <a:r>
              <a:rPr lang="es-PE" sz="1800" b="1" i="1" kern="0" dirty="0" smtClean="0">
                <a:effectLst/>
                <a:latin typeface="Arial Narrow" pitchFamily="34" charset="0"/>
              </a:rPr>
              <a:t>)</a:t>
            </a:r>
            <a:endParaRPr kumimoji="0" lang="es-ES" sz="1800" b="1" i="1" u="none" strike="noStrike" kern="0" normalizeH="0" baseline="0" noProof="0" dirty="0"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8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>
        <p14:switch dir="r"/>
      </p:transition>
    </mc:Choice>
    <mc:Fallback>
      <p:transition spd="slow" advClick="0" advTm="3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2" y="510540"/>
            <a:ext cx="7973608" cy="579878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8832" y="5397465"/>
            <a:ext cx="8118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200" b="1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680014">
                      <a:alpha val="60000"/>
                    </a:srgbClr>
                  </a:glow>
                  <a:outerShdw blurRad="63500" dist="63500" dir="8400000" sx="101000" sy="101000" algn="l" rotWithShape="0">
                    <a:srgbClr val="C00000"/>
                  </a:outerShdw>
                </a:effectLst>
                <a:latin typeface="Arial Narrow" pitchFamily="34" charset="0"/>
              </a:rPr>
              <a:t>¿</a:t>
            </a:r>
            <a:r>
              <a:rPr lang="es-PE" sz="3200" b="1" kern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680014">
                      <a:alpha val="60000"/>
                    </a:srgbClr>
                  </a:glow>
                  <a:outerShdw blurRad="63500" dist="63500" dir="8400000" sx="101000" sy="101000" algn="l" rotWithShape="0">
                    <a:srgbClr val="C00000"/>
                  </a:outerShdw>
                </a:effectLst>
                <a:latin typeface="Arial Narrow" pitchFamily="34" charset="0"/>
              </a:rPr>
              <a:t>Estoy dispuesto a asumir esos cambios</a:t>
            </a:r>
            <a:r>
              <a:rPr lang="es-PE" sz="3200" b="1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680014">
                      <a:alpha val="60000"/>
                    </a:srgbClr>
                  </a:glow>
                  <a:outerShdw blurRad="63500" dist="63500" dir="8400000" sx="101000" sy="101000" algn="l" rotWithShape="0">
                    <a:srgbClr val="C00000"/>
                  </a:outerShdw>
                </a:effectLst>
                <a:latin typeface="Arial Narrow" pitchFamily="34" charset="0"/>
              </a:rPr>
              <a:t>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960" y="510540"/>
            <a:ext cx="81188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200" b="1" kern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680014">
                      <a:alpha val="60000"/>
                    </a:srgbClr>
                  </a:glow>
                  <a:outerShdw blurRad="63500" dist="63500" dir="8400000" sx="101000" sy="101000" algn="l" rotWithShape="0">
                    <a:srgbClr val="C00000"/>
                  </a:outerShdw>
                </a:effectLst>
                <a:latin typeface="Arial Narrow" pitchFamily="34" charset="0"/>
              </a:rPr>
              <a:t>¿En qué debería cambiar concretamente mi vida si acepto  que Jesús se encuentre conmigo</a:t>
            </a:r>
            <a:r>
              <a:rPr lang="es-PE" sz="3200" b="1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680014">
                      <a:alpha val="60000"/>
                    </a:srgbClr>
                  </a:glow>
                  <a:outerShdw blurRad="63500" dist="63500" dir="8400000" sx="101000" sy="101000" algn="l" rotWithShape="0">
                    <a:srgbClr val="C00000"/>
                  </a:outerShdw>
                </a:effectLst>
                <a:latin typeface="Arial Narrow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">
        <p14:prism/>
      </p:transition>
    </mc:Choice>
    <mc:Fallback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92888" cy="576064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15816" y="677009"/>
            <a:ext cx="57606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FFFF00"/>
                </a:solidFill>
              </a:rPr>
              <a:t>Oración final </a:t>
            </a:r>
            <a:endParaRPr lang="es-PE" dirty="0"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Señor 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Jesús, como Zaqueo,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te buscamos y queremos que Tú llegues 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nuestra casa, a nuestro corazón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, para que </a:t>
            </a: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                   allí nos 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transformes y nos vivifiques;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te buscamos Señor, queremos encontrarte,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queremos que Tú seas el sentido y la razón </a:t>
            </a: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      de nuestra 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vida, por eso, te pedimos tu ayuda, </a:t>
            </a:r>
            <a:endParaRPr lang="es-PE" b="1" kern="0" dirty="0" smtClean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6200" dist="50800" dir="2400000" algn="l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para 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que nos des la gracia </a:t>
            </a: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de</a:t>
            </a:r>
            <a:endParaRPr lang="es-PE" b="1" kern="0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6200" dist="50800" dir="2400000" algn="l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ser capaces de dejar y abandonar lo que </a:t>
            </a: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       no nos 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ayuda a vivir tu estilo de vida, </a:t>
            </a: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tu 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manera de ser</a:t>
            </a: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, para 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que vivamos como </a:t>
            </a: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Tú,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amemos 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como Tú, </a:t>
            </a: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demos 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la vida como Tú, </a:t>
            </a:r>
            <a:endParaRPr lang="es-PE" b="1" kern="0" dirty="0" smtClean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6200" dist="50800" dir="2400000" algn="l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amando 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y sirviendo</a:t>
            </a: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, como 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lo hiciste Tú.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Que así sea</a:t>
            </a:r>
            <a:r>
              <a:rPr lang="es-PE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2400000" algn="l" rotWithShape="0">
                    <a:prstClr val="black"/>
                  </a:outerShdw>
                </a:effectLst>
                <a:latin typeface="Arial Narrow" pitchFamily="34" charset="0"/>
              </a:rPr>
              <a:t>. </a:t>
            </a:r>
            <a:endParaRPr lang="es-PE" b="1" kern="0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6200" dist="50800" dir="2400000" algn="l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>
        <p14:doors dir="vert"/>
      </p:transition>
    </mc:Choice>
    <mc:Fallback>
      <p:transition spd="slow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4867"/>
            <a:ext cx="7992888" cy="58138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11760" y="6265093"/>
            <a:ext cx="4605672" cy="561692"/>
          </a:xfrm>
          <a:prstGeom prst="rect">
            <a:avLst/>
          </a:prstGeom>
          <a:solidFill>
            <a:srgbClr val="027815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>
              <a:spcBef>
                <a:spcPts val="0"/>
              </a:spcBef>
              <a:defRPr/>
            </a:pP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</a:t>
            </a: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Sor Pilar </a:t>
            </a:r>
            <a:r>
              <a:rPr lang="es-PE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</a:t>
            </a:r>
            <a:r>
              <a:rPr lang="es-PE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- Hija </a:t>
            </a: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de la </a:t>
            </a:r>
            <a:r>
              <a:rPr lang="es-PE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Caridad de San Vicente de Paúl</a:t>
            </a:r>
            <a:endParaRPr lang="es-PE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s-PE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www.hijasdelacaridadperu.org             www.cm.peru.com.pe</a:t>
            </a:r>
            <a:endParaRPr lang="es-PE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">
        <p14:vortex dir="u"/>
      </p:transition>
    </mc:Choice>
    <mc:Fallback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992"/>
            <a:ext cx="8064896" cy="583233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709350" y="857908"/>
            <a:ext cx="2855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s-ES_tradnl" kern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AMBIENTACIÓN: </a:t>
            </a:r>
            <a:endParaRPr lang="es-PE" kern="0" dirty="0" smtClean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83768" y="1587564"/>
            <a:ext cx="5115433" cy="378565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PE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Amor, fidelidad, compasión, ternura, salvación… son palabras claves en los textos de esta semana que describen las relaciones entre Dios y     el ser humano.</a:t>
            </a:r>
            <a:r>
              <a:rPr lang="es-PE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Jesús, el </a:t>
            </a:r>
            <a:r>
              <a:rPr lang="es-PE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Hijo</a:t>
            </a:r>
            <a:r>
              <a:rPr lang="es-PE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, encarna en su persona </a:t>
            </a:r>
            <a:r>
              <a:rPr lang="es-PE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el </a:t>
            </a:r>
            <a:r>
              <a:rPr lang="es-PE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amor y la fidelidad del Padre, asegurándonos </a:t>
            </a:r>
            <a:r>
              <a:rPr lang="es-PE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              así </a:t>
            </a:r>
            <a:r>
              <a:rPr lang="es-PE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la auténtica salvación</a:t>
            </a:r>
            <a:r>
              <a:rPr lang="es-PE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7000">
        <p15:prstTrans prst="pageCurlDouble"/>
      </p:transition>
    </mc:Choice>
    <mc:Fallback>
      <p:transition spd="slow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5" y="548680"/>
            <a:ext cx="7990722" cy="575352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5195" y="692696"/>
            <a:ext cx="7924302" cy="553749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Porque existen cosas que me ciegan cuando intento descubrirte.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Porque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cuento lo que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                                                                    tengo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y no doy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                                                            importancia                                                                                 a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no te poseo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endParaRPr lang="es-PE" sz="28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Porque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oigo hablar de Ti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                                                                pero conozco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muy poco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                                                 de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tu vida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 marL="0">
              <a:spcBef>
                <a:spcPts val="0"/>
              </a:spcBef>
              <a:buFontTx/>
              <a:buNone/>
            </a:pP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Porque, aún siendo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débil                                                                           y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frágil,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Tú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, Señor, puedes moldear el barro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de</a:t>
            </a:r>
          </a:p>
          <a:p>
            <a:pPr marL="0">
              <a:spcBef>
                <a:spcPts val="0"/>
              </a:spcBef>
              <a:buFontTx/>
              <a:buNone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mi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persona y hacer,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con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ella, un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instrumento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para pregonar tu gloria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.  VEN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, Y CAMBIA MI VIDA,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SEÑOR</a:t>
            </a:r>
          </a:p>
          <a:p>
            <a:pPr marL="0">
              <a:spcBef>
                <a:spcPts val="0"/>
              </a:spcBef>
              <a:buFontTx/>
              <a:buNone/>
            </a:pPr>
            <a:endParaRPr lang="es-PE" sz="28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lvl="0" algn="ctr">
              <a:defRPr/>
            </a:pPr>
            <a:endParaRPr lang="es-PE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>
              <a:spcBef>
                <a:spcPts val="0"/>
              </a:spcBef>
              <a:buFontTx/>
              <a:buNone/>
            </a:pPr>
            <a:endParaRPr lang="es-PE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>
              <a:spcBef>
                <a:spcPts val="0"/>
              </a:spcBef>
              <a:buFontTx/>
              <a:buNone/>
            </a:pPr>
            <a:endParaRPr lang="es-PE" sz="28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>
              <a:spcBef>
                <a:spcPts val="0"/>
              </a:spcBef>
              <a:buFontTx/>
              <a:buNone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endParaRPr lang="es-PE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>
              <a:spcBef>
                <a:spcPts val="0"/>
              </a:spcBef>
              <a:buFontTx/>
              <a:buNone/>
            </a:pPr>
            <a:endParaRPr lang="es-PE" sz="28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>
              <a:spcBef>
                <a:spcPts val="0"/>
              </a:spcBef>
              <a:buFontTx/>
              <a:buNone/>
            </a:pPr>
            <a:endParaRPr lang="es-PE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>
              <a:spcBef>
                <a:spcPts val="0"/>
              </a:spcBef>
              <a:buFontTx/>
              <a:buNone/>
            </a:pPr>
            <a:endParaRPr lang="es-ES_tradnl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s-PE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s-ES_tradnl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8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ES_tradnl" sz="28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131840" y="404664"/>
            <a:ext cx="2465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s-ES_tradnl" sz="2800" b="1" kern="0" dirty="0" smtClean="0">
                <a:ln w="11430"/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Times"/>
              </a:rPr>
              <a:t>Oración inicial</a:t>
            </a:r>
            <a:endParaRPr lang="es-PE" sz="2800" b="1" kern="0" dirty="0" smtClean="0">
              <a:ln w="11430"/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Time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">
        <p14:prism isInverted="1"/>
      </p:transition>
    </mc:Choice>
    <mc:Fallback>
      <p:transition spd="slow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540312"/>
            <a:ext cx="7992888" cy="5769007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7843" y="478248"/>
            <a:ext cx="8034597" cy="5665395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Y, cuando me veas trepado en algún árbol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Llámame para que yo sienta tu llamada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Llámame para que no </a:t>
            </a:r>
            <a:endParaRPr lang="es-PE" sz="28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te pierda.</a:t>
            </a:r>
            <a:endParaRPr lang="es-PE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Llámame para que sea </a:t>
            </a:r>
            <a:endParaRPr lang="es-PE" sz="28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posible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mi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salvación.</a:t>
            </a:r>
            <a:endParaRPr lang="es-PE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Llámame y, dime, en qué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debo cambiar.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Llámame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y, si quieres, </a:t>
            </a:r>
            <a:endParaRPr lang="es-PE" sz="28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tendrás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sitio en mi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casa.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Llámame para que,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                                                                            viendo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el horizonte que me espera, comprenda que es nada o muy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poco lo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que mis manos cuentan.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                  </a:t>
            </a:r>
            <a:endParaRPr lang="es-PE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8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0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5143504" y="6143644"/>
            <a:ext cx="271464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endParaRPr kumimoji="0" lang="es-PE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1000">
        <p14:prism isInverted="1"/>
      </p:transition>
    </mc:Choice>
    <mc:Fallback>
      <p:transition spd="slow" advClick="0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af/96/93/af96936015bb1f77341cd7ffe5fe02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04752" cy="5725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788024" y="578463"/>
            <a:ext cx="3623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PE" sz="2800" b="1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76200" dist="50800" dir="18000000" sx="102000" sy="102000" algn="bl" rotWithShape="0">
                    <a:srgbClr val="336600"/>
                  </a:outerShdw>
                </a:effectLst>
                <a:latin typeface="Calibri Light" panose="020F0302020204030204" pitchFamily="34" charset="0"/>
              </a:rPr>
              <a:t>Motivación: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582003" y="2564904"/>
            <a:ext cx="3096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PE" b="1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50800" dir="18600000" sx="102000" sy="102000" algn="bl" rotWithShape="0">
                    <a:srgbClr val="336600"/>
                  </a:outerShdw>
                </a:effectLst>
                <a:latin typeface="Times"/>
              </a:rPr>
              <a:t>    </a:t>
            </a:r>
            <a:endParaRPr lang="es-PE" b="1" i="1" kern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50800" dir="18600000" sx="102000" sy="102000" algn="bl" rotWithShape="0">
                  <a:srgbClr val="336600"/>
                </a:outerShdw>
              </a:effectLst>
              <a:latin typeface="Time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72" y="476672"/>
            <a:ext cx="3395472" cy="871728"/>
          </a:xfrm>
          <a:prstGeom prst="roundRect">
            <a:avLst/>
          </a:prstGeom>
        </p:spPr>
      </p:pic>
      <p:sp>
        <p:nvSpPr>
          <p:cNvPr id="8" name="9 Rectángulo"/>
          <p:cNvSpPr/>
          <p:nvPr/>
        </p:nvSpPr>
        <p:spPr>
          <a:xfrm>
            <a:off x="3131840" y="3380407"/>
            <a:ext cx="541246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</a:pPr>
            <a:r>
              <a:rPr lang="es-PE" sz="2600" b="1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18000000" sx="102000" sy="102000" algn="bl" rotWithShape="0">
                    <a:srgbClr val="336600"/>
                  </a:outerShdw>
                </a:effectLst>
                <a:latin typeface="Calibri Light" panose="020F0302020204030204" pitchFamily="34" charset="0"/>
              </a:rPr>
              <a:t>Muchas veces, el Señor llega                                                     a nuestra vida por sorpresa.                                                           </a:t>
            </a:r>
            <a:r>
              <a:rPr lang="es-PE" sz="2600" b="1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8600000" sx="102000" sy="102000" algn="bl" rotWithShape="0">
                    <a:srgbClr val="336600"/>
                  </a:outerShdw>
                </a:effectLst>
                <a:latin typeface="Calibri Light" panose="020F0302020204030204" pitchFamily="34" charset="0"/>
              </a:rPr>
              <a:t>Eso </a:t>
            </a:r>
            <a:r>
              <a:rPr lang="es-PE" sz="2600" b="1" kern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8600000" sx="102000" sy="102000" algn="bl" rotWithShape="0">
                    <a:srgbClr val="336600"/>
                  </a:outerShdw>
                </a:effectLst>
                <a:latin typeface="Calibri Light" panose="020F0302020204030204" pitchFamily="34" charset="0"/>
              </a:rPr>
              <a:t>le pasó </a:t>
            </a:r>
            <a:r>
              <a:rPr lang="es-PE" sz="2600" b="1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8600000" sx="102000" sy="102000" algn="bl" rotWithShape="0">
                    <a:srgbClr val="336600"/>
                  </a:outerShdw>
                </a:effectLst>
                <a:latin typeface="Calibri Light" panose="020F0302020204030204" pitchFamily="34" charset="0"/>
              </a:rPr>
              <a:t>a </a:t>
            </a:r>
            <a:r>
              <a:rPr lang="es-PE" sz="2600" b="1" kern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8600000" sx="102000" sy="102000" algn="bl" rotWithShape="0">
                    <a:srgbClr val="336600"/>
                  </a:outerShdw>
                </a:effectLst>
                <a:latin typeface="Calibri Light" panose="020F0302020204030204" pitchFamily="34" charset="0"/>
              </a:rPr>
              <a:t>Zaqueo </a:t>
            </a:r>
            <a:r>
              <a:rPr lang="es-PE" sz="2600" b="1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8600000" sx="102000" sy="102000" algn="bl" rotWithShape="0">
                    <a:srgbClr val="336600"/>
                  </a:outerShdw>
                </a:effectLst>
                <a:latin typeface="Calibri Light" panose="020F0302020204030204" pitchFamily="34" charset="0"/>
              </a:rPr>
              <a:t>quien </a:t>
            </a:r>
            <a:r>
              <a:rPr lang="es-PE" sz="2600" b="1" kern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8600000" sx="102000" sy="102000" algn="bl" rotWithShape="0">
                    <a:srgbClr val="336600"/>
                  </a:outerShdw>
                </a:effectLst>
                <a:latin typeface="Calibri Light" panose="020F0302020204030204" pitchFamily="34" charset="0"/>
              </a:rPr>
              <a:t>fue </a:t>
            </a:r>
            <a:r>
              <a:rPr lang="es-PE" sz="2600" b="1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8600000" sx="102000" sy="102000" algn="bl" rotWithShape="0">
                    <a:srgbClr val="336600"/>
                  </a:outerShdw>
                </a:effectLst>
                <a:latin typeface="Calibri Light" panose="020F0302020204030204" pitchFamily="34" charset="0"/>
              </a:rPr>
              <a:t>                                     sorprendido </a:t>
            </a:r>
            <a:r>
              <a:rPr lang="es-PE" sz="2600" b="1" kern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8600000" sx="102000" sy="102000" algn="bl" rotWithShape="0">
                    <a:srgbClr val="336600"/>
                  </a:outerShdw>
                </a:effectLst>
                <a:latin typeface="Calibri Light" panose="020F0302020204030204" pitchFamily="34" charset="0"/>
              </a:rPr>
              <a:t>por Jesús; su mirada y </a:t>
            </a:r>
            <a:r>
              <a:rPr lang="es-PE" sz="2600" b="1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8600000" sx="102000" sy="102000" algn="bl" rotWithShape="0">
                    <a:srgbClr val="336600"/>
                  </a:outerShdw>
                </a:effectLst>
                <a:latin typeface="Calibri Light" panose="020F0302020204030204" pitchFamily="34" charset="0"/>
              </a:rPr>
              <a:t>                                            su </a:t>
            </a:r>
            <a:r>
              <a:rPr lang="es-PE" sz="2600" b="1" kern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8600000" sx="102000" sy="102000" algn="bl" rotWithShape="0">
                    <a:srgbClr val="336600"/>
                  </a:outerShdw>
                </a:effectLst>
                <a:latin typeface="Calibri Light" panose="020F0302020204030204" pitchFamily="34" charset="0"/>
              </a:rPr>
              <a:t>palabra le llevaron a entrar en </a:t>
            </a:r>
            <a:r>
              <a:rPr lang="es-PE" sz="2600" b="1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8600000" sx="102000" sy="102000" algn="bl" rotWithShape="0">
                    <a:srgbClr val="336600"/>
                  </a:outerShdw>
                </a:effectLst>
                <a:latin typeface="Calibri Light" panose="020F0302020204030204" pitchFamily="34" charset="0"/>
              </a:rPr>
              <a:t>                                              el </a:t>
            </a:r>
            <a:r>
              <a:rPr lang="es-PE" sz="2600" b="1" kern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8600000" sx="102000" sy="102000" algn="bl" rotWithShape="0">
                    <a:srgbClr val="336600"/>
                  </a:outerShdw>
                </a:effectLst>
                <a:latin typeface="Calibri Light" panose="020F0302020204030204" pitchFamily="34" charset="0"/>
              </a:rPr>
              <a:t>camino de la conversión. </a:t>
            </a:r>
            <a:r>
              <a:rPr lang="es-PE" sz="2600" b="1" i="1" kern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8600000" sx="102000" sy="102000" algn="bl" rotWithShape="0">
                    <a:srgbClr val="336600"/>
                  </a:outerShdw>
                </a:effectLst>
                <a:latin typeface="Calibri Light" panose="020F0302020204030204" pitchFamily="34" charset="0"/>
              </a:rPr>
              <a:t>Escuchemos</a:t>
            </a:r>
            <a:r>
              <a:rPr lang="es-PE" sz="2600" b="1" i="1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8600000" sx="102000" sy="102000" algn="bl" rotWithShape="0">
                    <a:srgbClr val="336600"/>
                  </a:outerShdw>
                </a:effectLst>
                <a:latin typeface="Calibri Light" panose="020F0302020204030204" pitchFamily="34" charset="0"/>
              </a:rPr>
              <a:t>:</a:t>
            </a:r>
            <a:endParaRPr lang="es-PE" sz="2600" b="1" kern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50800" dir="18600000" sx="102000" sy="102000" algn="bl" rotWithShape="0">
                  <a:srgbClr val="336600"/>
                </a:outerShdw>
              </a:effectLst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1000">
        <p15:prstTrans prst="curtains"/>
      </p:transition>
    </mc:Choice>
    <mc:Fallback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5536"/>
            <a:ext cx="7992888" cy="5743783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683568" y="565536"/>
            <a:ext cx="31470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San Lucas 19, 1-10</a:t>
            </a:r>
            <a:endParaRPr lang="es-PE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0696" y="5246577"/>
            <a:ext cx="81705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En </a:t>
            </a:r>
            <a:r>
              <a:rPr lang="es-ES" sz="32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aquel tiempo, entró Jesús en Jericó y atravesaba la ciudad.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Inverted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5" y="548680"/>
            <a:ext cx="7976725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57157" y="407566"/>
            <a:ext cx="8274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Vivía allí un hombre muy rico llamado </a:t>
            </a: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Zaqueo, jefe de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publicanos.</a:t>
            </a:r>
            <a:endParaRPr lang="es-ES" sz="32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6435" y="4739660"/>
            <a:ext cx="80755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Trataba </a:t>
            </a: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distinguir quién era Jesús, pero la gente se lo impedía, porque era bajo de estatura.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prism isInverted="1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4" grpId="0"/>
    </p:bldLst>
  </p:timing>
</p:sld>
</file>

<file path=ppt/theme/theme1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ees">
  <a:themeElements>
    <a:clrScheme name="vee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imple">
  <a:themeElements>
    <a:clrScheme name="simple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14571</TotalTime>
  <Words>1458</Words>
  <Application>Microsoft Office PowerPoint</Application>
  <PresentationFormat>Presentación en pantalla (4:3)</PresentationFormat>
  <Paragraphs>130</Paragraphs>
  <Slides>38</Slides>
  <Notes>8</Notes>
  <HiddenSlides>0</HiddenSlides>
  <MMClips>1</MMClips>
  <ScaleCrop>false</ScaleCrop>
  <HeadingPairs>
    <vt:vector size="6" baseType="variant">
      <vt:variant>
        <vt:lpstr>Fuentes usadas</vt:lpstr>
      </vt:variant>
      <vt:variant>
        <vt:i4>24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38</vt:i4>
      </vt:variant>
    </vt:vector>
  </HeadingPairs>
  <TitlesOfParts>
    <vt:vector size="70" baseType="lpstr">
      <vt:lpstr>AR CENA</vt:lpstr>
      <vt:lpstr>AR DELANEY</vt:lpstr>
      <vt:lpstr>AR ESSENCE</vt:lpstr>
      <vt:lpstr>AR JULIAN</vt:lpstr>
      <vt:lpstr>Arial</vt:lpstr>
      <vt:lpstr>Arial Black</vt:lpstr>
      <vt:lpstr>Arial Narrow</vt:lpstr>
      <vt:lpstr>Arial Rounded MT Bold</vt:lpstr>
      <vt:lpstr>Arial Unicode MS</vt:lpstr>
      <vt:lpstr>Book Antiqua</vt:lpstr>
      <vt:lpstr>Calibri</vt:lpstr>
      <vt:lpstr>Calibri Light</vt:lpstr>
      <vt:lpstr>Comic Sans MS</vt:lpstr>
      <vt:lpstr>Franklin Gothic Medium Cond</vt:lpstr>
      <vt:lpstr>Poor Richard</vt:lpstr>
      <vt:lpstr>Rockwell Condensed</vt:lpstr>
      <vt:lpstr>Segoe UI</vt:lpstr>
      <vt:lpstr>Segoe UI Black</vt:lpstr>
      <vt:lpstr>Segoe UI Semibold</vt:lpstr>
      <vt:lpstr>Tekton Pro</vt:lpstr>
      <vt:lpstr>Times</vt:lpstr>
      <vt:lpstr>Times New Roman</vt:lpstr>
      <vt:lpstr>Verdana</vt:lpstr>
      <vt:lpstr>Wingdings</vt:lpstr>
      <vt:lpstr>En blanco</vt:lpstr>
      <vt:lpstr>4_Diseño predeterminado</vt:lpstr>
      <vt:lpstr>2_Diseño predeterminado</vt:lpstr>
      <vt:lpstr>vees</vt:lpstr>
      <vt:lpstr>simple</vt:lpstr>
      <vt:lpstr>3_Diseño predeterminado</vt:lpstr>
      <vt:lpstr>5_Diseño predeterminado</vt:lpstr>
      <vt:lpstr>1_En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evangelio</dc:title>
  <dc:subject>stbenet@benedictinescat.com</dc:subject>
  <dc:creator>Regina</dc:creator>
  <cp:lastModifiedBy>Admin</cp:lastModifiedBy>
  <cp:revision>722</cp:revision>
  <dcterms:created xsi:type="dcterms:W3CDTF">2004-01-10T22:24:07Z</dcterms:created>
  <dcterms:modified xsi:type="dcterms:W3CDTF">2025-10-31T20:40:38Z</dcterms:modified>
</cp:coreProperties>
</file>