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45"/>
  </p:notesMasterIdLst>
  <p:sldIdLst>
    <p:sldId id="257" r:id="rId12"/>
    <p:sldId id="299" r:id="rId13"/>
    <p:sldId id="258" r:id="rId14"/>
    <p:sldId id="259" r:id="rId15"/>
    <p:sldId id="260" r:id="rId16"/>
    <p:sldId id="300" r:id="rId17"/>
    <p:sldId id="262" r:id="rId18"/>
    <p:sldId id="261" r:id="rId19"/>
    <p:sldId id="266" r:id="rId20"/>
    <p:sldId id="264" r:id="rId21"/>
    <p:sldId id="263" r:id="rId22"/>
    <p:sldId id="265" r:id="rId23"/>
    <p:sldId id="267" r:id="rId24"/>
    <p:sldId id="268" r:id="rId25"/>
    <p:sldId id="269" r:id="rId26"/>
    <p:sldId id="275" r:id="rId27"/>
    <p:sldId id="298" r:id="rId28"/>
    <p:sldId id="277" r:id="rId29"/>
    <p:sldId id="278" r:id="rId30"/>
    <p:sldId id="279" r:id="rId31"/>
    <p:sldId id="280" r:id="rId32"/>
    <p:sldId id="297" r:id="rId33"/>
    <p:sldId id="282" r:id="rId34"/>
    <p:sldId id="283" r:id="rId35"/>
    <p:sldId id="284" r:id="rId36"/>
    <p:sldId id="285" r:id="rId37"/>
    <p:sldId id="286" r:id="rId38"/>
    <p:sldId id="292" r:id="rId39"/>
    <p:sldId id="287" r:id="rId40"/>
    <p:sldId id="288" r:id="rId41"/>
    <p:sldId id="289" r:id="rId42"/>
    <p:sldId id="293" r:id="rId43"/>
    <p:sldId id="295" r:id="rId4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A03"/>
    <a:srgbClr val="030C29"/>
    <a:srgbClr val="393E42"/>
    <a:srgbClr val="FFFF66"/>
    <a:srgbClr val="FFFFFF"/>
    <a:srgbClr val="582F03"/>
    <a:srgbClr val="01030C"/>
    <a:srgbClr val="314072"/>
    <a:srgbClr val="000000"/>
    <a:srgbClr val="C9A75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74" d="100"/>
          <a:sy n="74" d="100"/>
        </p:scale>
        <p:origin x="1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7FD92-10B6-4963-A90C-6AD866E8E010}" type="datetimeFigureOut">
              <a:rPr lang="es-PE" smtClean="0"/>
              <a:t>18/10/2025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D82D6-DF37-48CC-A047-D5288E90A4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CCA4D-AD93-4B1C-9ED9-A976E15E8290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52081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15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9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23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4DBE6-BF3A-4AA6-A469-85F72E8BFB3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23214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4009-DF2E-4A2D-8E2C-30BD3E963BF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93148"/>
      </p:ext>
    </p:extLst>
  </p:cSld>
  <p:clrMapOvr>
    <a:masterClrMapping/>
  </p:clrMapOvr>
  <p:transition spd="med">
    <p:pull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1EBAC-A433-46D8-B17B-48AA8FD6C72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86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B831-80E6-4EE2-B357-ABF97E31553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656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0508-1DB6-44C1-B31E-8F508E11B44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252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A991-D07A-40F2-ABA5-059359FC0F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703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BFFEF-5FE0-4969-8C1F-4C02DC29DA6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51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330B-44D0-4384-A9C9-086356FF139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19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6AB25-D3E1-48BF-8AAE-7497FC86062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682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B4BA-16B4-448E-BCFE-28B3D03E64D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867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52F4-4A2E-470F-8F2E-B4BAF96EA51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33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60504-6AA8-4B80-8C79-078AF23FCEA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7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D4D29-82BA-4817-97F9-7EEE96C55E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94947"/>
      </p:ext>
    </p:extLst>
  </p:cSld>
  <p:clrMapOvr>
    <a:masterClrMapping/>
  </p:clrMapOvr>
  <p:transition spd="med">
    <p:pull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F4FB2-0B1E-4761-9E14-68D3F888E4C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98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06F10-8096-459A-8133-E32B0F917D0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86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629F4-0368-4D03-9265-E583B38F707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260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FD81C-8EDA-4109-A70F-FD236F889D7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72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7AB2-30E7-440E-8437-DEBCA9AF8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335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99D46-56B1-45CE-9321-76CFE21295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024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6BFCA-D95E-41BF-8A78-A3E4239BE7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891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82114-A634-4B96-BBC5-DB859C08896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379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3689E-6843-496E-832E-9A8B37367D4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79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77010-1DCF-409A-AE13-FBBFD93F0B8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2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A753-4177-47D3-B60A-DCDDF4E6C3E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9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2A67-C5AB-4975-8FCC-8AD9BE13C21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53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7FC8-8279-4EA4-9C58-1C9D2F4BEC7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4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4F64-1510-4D64-81D0-5923DB7B884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ABAF-E1AB-446A-B19C-EC39F2244D4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8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7B62B-F045-408F-BD68-C9F0E27974D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F472-B243-4C11-990B-E6D0C23B06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1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8558-227E-4116-876B-4B6EB57A07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0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D8C39-803F-4528-ABAA-F5000067EB2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1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2C9E-37F2-4421-A89A-0FD4070E302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EECB-C17F-470D-9879-A6EDE451228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45336"/>
      </p:ext>
    </p:extLst>
  </p:cSld>
  <p:clrMapOvr>
    <a:masterClrMapping/>
  </p:clrMapOvr>
  <p:transition spd="med">
    <p:pull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DEA9-9653-4F7B-B590-987CE96C7B8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92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E1F42-D394-425A-B41F-13F35C2FD8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5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243D-72FD-4537-A3E7-6B6FDC1D69A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3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6579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505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2941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1105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31364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24463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6415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8979-011C-4357-AC5E-1876C6CA16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50262"/>
      </p:ext>
    </p:extLst>
  </p:cSld>
  <p:clrMapOvr>
    <a:masterClrMapping/>
  </p:clrMapOvr>
  <p:transition spd="med">
    <p:pull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5692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61603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71424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373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858-800A-44EF-AE5A-55CE760C422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82234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9058-EB6D-40E9-8423-0F3FDA23BD2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8190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9C13-87A8-4BB1-9F4C-3FA9FDC2406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59686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14C1-B108-4C65-A8EE-A87014AD8FD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02460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7E8-54A8-47FA-BE8E-1065E68DC1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87431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0B0B-025F-48D7-8B64-F4FD965E672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50990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8AB0-310B-41DC-9106-A5C66F10BD8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57273"/>
      </p:ext>
    </p:extLst>
  </p:cSld>
  <p:clrMapOvr>
    <a:masterClrMapping/>
  </p:clrMapOvr>
  <p:transition spd="med">
    <p:pull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8653-E553-44CE-A292-13EEB7F4C41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56475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2377-5267-4AF2-B350-E1AF5F4408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06699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BC5C-77AD-41E1-88BF-509109C7A79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8763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B28-5B8C-42B0-992A-FA0F6FE2A56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700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9E3-863E-482B-882C-B22508E1EF8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33122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102A-9AE1-47C1-BBA2-036EA90ABAC1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123A-1E97-4890-AA7A-0F12B98FD8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0949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424-24D3-492B-8F62-626DBA93378C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688B-80AF-4BCE-992F-D3E93FE5FAC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3533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BA49-C6F5-446C-890F-6FBAF6D3FE7E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F0540-8ECC-4B1A-86C5-A6B4C4E8CD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641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7166-236D-4C46-804F-33C4F81DBFAB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4EAB-ACD4-4D73-9293-BE9098D610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5397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8AA4-6E7B-4C6D-9E37-9CA1364D6124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0922-F75F-4516-BCA9-E56526122A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55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9021-B85A-4E78-B841-4C9A2DC5FB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3010"/>
      </p:ext>
    </p:extLst>
  </p:cSld>
  <p:clrMapOvr>
    <a:masterClrMapping/>
  </p:clrMapOvr>
  <p:transition spd="med">
    <p:pull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DBB9-97CF-4A99-8383-F2C2B3A3ED44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9A5E-4200-4462-88F8-71FCC0F3E7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60668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6BD0-55E0-4F2B-A6F7-07C70C6BA617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89F4-E64F-4F85-AB1E-DB93ADEFEE7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553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EAF-0FF3-41ED-8089-5276654CACEE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C511-9486-4773-AFB8-0F937B4DFBA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57067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868DF-928C-4FB2-B7B6-48C359D2DEC1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3A19-AD3A-4CD8-BAC2-867EC996E7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6254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0C79-B807-47E6-AD56-34780E4C711F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161E-4FF1-424F-AA24-676248EFE9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340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EA70-8D32-46C3-8B3D-4B363A124B79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5FE8-67D4-4E21-8304-70BC99DFD3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073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FE2A-DE69-4305-AE1D-52BEE459211B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9EFF-9AFB-4AC3-992A-B8BBF2EEB3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7487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F33E-DFF9-4934-9D64-CAEAE789AEC2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6B03-3D12-4B2C-AAC5-590DE95DC6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735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099F-B517-4013-A3E3-F5823D5D8900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3ECA-6931-4FEB-A2F3-6B014EB172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9347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1EAF-B9EA-4D18-B236-359A82F1B370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25B7-1A7F-4160-803A-1F787883A4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6626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2F9A7-757A-4401-A40E-82302D58A5B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9249"/>
      </p:ext>
    </p:extLst>
  </p:cSld>
  <p:clrMapOvr>
    <a:masterClrMapping/>
  </p:clrMapOvr>
  <p:transition spd="med">
    <p:pull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BC43-CF64-422A-8631-D7535FB6D71A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19D4-6978-433D-BBBF-78D06E1D30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09085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322B-61F5-434E-BB20-4A22ABBD786D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8F30-07BD-4EBC-80A6-35BB98D81B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9523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3EFD-F69A-405E-920D-53B32D9DC344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7BF3-4D2A-4BAB-8B12-E90267907E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5472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3AAB-C661-4EF8-8453-416B952D474D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D2C3-4543-4FA1-8948-90DACB5618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2722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F24D-8DE4-4B7C-8A35-192A6924187A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86AB-149B-4DB2-92D7-9C24A43889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44575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3086-AFCE-4066-9223-9664CEACA8CD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3AB3-7EE2-4D31-9933-F5DF34DF838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0182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A1B43-2696-4C9F-9F95-F51624E03497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28AF-DE9C-430D-8EB3-0602C3F6C84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73946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8189-4B47-48BD-B2FC-25E94C6D14E5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CD88-264C-4497-A5DF-5C92A992CE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50893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BFCB-F356-485E-901E-4C02C5609AC6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A53E-1EF0-480F-8A59-A786438E4A4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18183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C63B-2546-4E09-82AB-0E16653BBC2E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2CF44-6A20-4D7B-BEF9-A06FC85F056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699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148DF-080E-4D09-A154-BFE31010FD4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10184"/>
      </p:ext>
    </p:extLst>
  </p:cSld>
  <p:clrMapOvr>
    <a:masterClrMapping/>
  </p:clrMapOvr>
  <p:transition spd="med">
    <p:pull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D9D9-9424-4292-BCF4-841F287160CC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38AA-1F21-4812-95D3-C32FEE0FD81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47262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B61ED-1B5C-459C-8273-5638E0B9861B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49FC-C22F-4E40-AD1E-BA211C44DD9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90956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27CC-E41B-403D-AE34-9A35C80178A6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117C-5E08-45F6-BD44-DAF16747ED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19991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6FDD5-6DCF-45CA-8949-2353C0568849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C9AB-16B3-4495-B4B9-86C585CA72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90214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5BF2-9112-419B-9569-49CCCEA13973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4419-8981-4C39-8328-096BC3602D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30437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7BBD-EE59-405B-9AED-6D083A08A61D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852F-CDEB-4433-BD9F-C4158D0130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46122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D4565-3FBB-436F-B8FB-8B40CC88EBAE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9E29-B904-4C33-9001-5710EDEA82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86386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4739D-220F-4DFF-8ABC-35A471B0D205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0B3E-B3FD-45CB-8F52-C4ED0A98E3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5524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0935-1E8B-460F-9A0B-E31BD30092E6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C018-4FA0-4DBF-BC1E-873092AB56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8740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C1E0-F87F-4160-A162-3535E6D81C14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28EE-1A3E-4B13-9457-D44CE8228A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5035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C61A-5B89-4E32-9108-C26F712E950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88002"/>
      </p:ext>
    </p:extLst>
  </p:cSld>
  <p:clrMapOvr>
    <a:masterClrMapping/>
  </p:clrMapOvr>
  <p:transition spd="med">
    <p:pull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99DA-8BF3-471D-A4E2-B385256C9EA2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1CC2-0468-441B-8EAA-FA8EF99B57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7051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A878-CB01-4BB8-921E-1A2CF44495D7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1FBD-58CE-42CD-8C73-7EEEAC385B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69032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B363-17E0-433B-9D6C-0F57607D7E08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9583-4B52-41F0-A93D-99EB7B2784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6764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F6D7-60A2-4541-901A-EBA6E0933E89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D6B2-4FD8-4F0D-8372-8F3564ABD6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46681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A732-C2C7-4446-9F48-85BAE408CAEB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ED1DC-CAA7-481C-ACCC-2D36D8D9F2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63697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F252-C738-4A95-986D-54C1E61EC08F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6C7F-80F8-485E-BBDE-97FCF70E42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98368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3DBF-12B1-4CE2-BA4B-6827B245E96F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7264-3514-4FF0-8CD0-99D39F4B7E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59673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D41D-289B-43E5-B393-CA10835D0575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C278-CBBA-4947-98EC-BD1DE6320F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97192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6067-5863-4CA0-A87A-71B12A1D4D98}" type="datetime10">
              <a:rPr lang="ca-ES">
                <a:solidFill>
                  <a:srgbClr val="000000"/>
                </a:solidFill>
              </a:rPr>
              <a:pPr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3080-34DA-4240-8E35-8430C2F18A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01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9AEB-144C-465C-B853-2EF907EDCD9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0E18C-A361-469F-8A88-0442DAF82DE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80420"/>
      </p:ext>
    </p:extLst>
  </p:cSld>
  <p:clrMapOvr>
    <a:masterClrMapping/>
  </p:clrMapOvr>
  <p:transition spd="med">
    <p:pull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0553-DE67-4BB9-AEB5-57F68EBA4E4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21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3674-3BB1-4130-9FC8-0E932B59668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52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7FC9-51AA-4C3B-B851-DBD6F3A0910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68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C066-6459-44D8-AF1A-86C4A9AB4F4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365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B762-4A1B-49AC-8640-D7406B77730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132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5FB33-ED44-46A7-B9DF-61C3DE3204E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86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87FD-A7E3-42C3-8F1A-FC730AFF38B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576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B8AC-99A5-4F5F-A351-C3522BA211D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323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56FC-29E2-43CE-AE56-88E08B2E1C9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71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09F3-2C97-4519-AC2C-47D9BAE46A0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0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F01EC6-0EE6-47E1-B72F-083D13CCC169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8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825CA5-4073-4BB1-AB09-F52F5ABDE92A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1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FC3ACC-B659-4F79-85A0-8B72285CC722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7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39D808-8841-4D8D-8F87-832FC9B9C13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4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6A39E-8013-482B-9FE2-BFD92DB9D17C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7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BA08A-FB2C-4899-A9ED-0B7615E0672C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8B8BF-8E86-4F95-AE64-2AEB2D4A17D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0B548-1552-4131-A717-2979A3F4CD13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DD760-EE4E-4EE5-B386-0F50ACA0C78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4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A2B47-5F94-4ECB-91C7-2EA9657E94E2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3476C-9C29-4262-98D3-A130305C2D9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7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18BFD-B4DE-4D4C-81DD-C8D9A2D0034C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11:15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21445-F4D9-4127-916C-0AE7056CE60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3B2AD-FBF0-4433-85FF-5EB15D2A5D58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47209" y="23680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https://www.youtube.com/watch?v=HNYGi-RiKA0&amp;t=171s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754" t="30182" r="8677" b="10442"/>
          <a:stretch/>
        </p:blipFill>
        <p:spPr>
          <a:xfrm>
            <a:off x="443995" y="554500"/>
            <a:ext cx="8066159" cy="57112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74" y="5467803"/>
            <a:ext cx="3870995" cy="4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YANNI - IN THE MIRROR - ONE MAN'S DREAM.wav"/>
          </p:stSnd>
        </p:sndAc>
      </p:transition>
    </mc:Choice>
    <mc:Fallback xmlns="">
      <p:transition spd="slow">
        <p:fade/>
        <p:sndAc>
          <p:stSnd loop="1">
            <p:snd r:embed="rId7" name="YANNI - IN THE MIRROR - ONE MAN'S DREA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2" y="542978"/>
            <a:ext cx="8213926" cy="57881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02304" y="636497"/>
            <a:ext cx="79778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Y el </a:t>
            </a:r>
            <a:r>
              <a:rPr lang="es-ES" sz="3200" dirty="0" err="1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Señorañadio</a:t>
            </a:r>
            <a:r>
              <a:rPr lang="es-ES" sz="3200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s-ES" sz="3200" b="1" dirty="0" err="1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Fijenseen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lo que dice el juez </a:t>
            </a:r>
            <a:r>
              <a:rPr lang="es-ES" sz="3200" b="1" dirty="0" err="1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injusto,´pues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Dios, ¿no </a:t>
            </a:r>
            <a:r>
              <a:rPr lang="es-ES" sz="3200" b="1" dirty="0" err="1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hara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justicia a sus elegidos que claman ante El </a:t>
            </a:r>
            <a:r>
              <a:rPr lang="es-ES" sz="3200" b="1" dirty="0" err="1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dia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y noche?, </a:t>
            </a:r>
            <a:endParaRPr lang="es-ES" sz="3200" b="1" dirty="0" smtClean="0">
              <a:solidFill>
                <a:srgbClr val="FFFFFF"/>
              </a:solidFill>
              <a:effectLst>
                <a:glow rad="1143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glow rad="1143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ES" sz="3200" b="1" dirty="0" smtClean="0">
              <a:solidFill>
                <a:srgbClr val="FFFFFF"/>
              </a:solidFill>
              <a:effectLst>
                <a:glow rad="1143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glow rad="1143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no les </a:t>
            </a:r>
            <a:r>
              <a:rPr lang="es-ES" sz="3200" b="1" dirty="0" err="1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dara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largas?, Les digo  que les hará justicia sin tardar , Pero cuando venga  el Hijo del Hombre ¿encontrará esta fe en la tierra? ‘</a:t>
            </a:r>
            <a:endParaRPr lang="es-ES" sz="3200" b="1" dirty="0">
              <a:solidFill>
                <a:srgbClr val="FFFFFF"/>
              </a:solidFill>
              <a:effectLst>
                <a:glow rad="1143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0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3" y="614745"/>
            <a:ext cx="8187236" cy="55782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-240366" y="840401"/>
            <a:ext cx="7933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921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Preguntas para la Lectura</a:t>
            </a:r>
            <a:endParaRPr lang="es-ES" sz="28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7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6" y="548680"/>
            <a:ext cx="8204563" cy="5738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495575" y="1395556"/>
            <a:ext cx="382981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Qué  enseñanza quiere dar Jesus a sus </a:t>
            </a:r>
            <a:r>
              <a:rPr lang="es-ES" sz="3200" b="1" i="1" dirty="0" err="1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discipulod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en la parábola?</a:t>
            </a:r>
            <a:endParaRPr lang="es-ES" sz="32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2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4" y="545971"/>
            <a:ext cx="8201569" cy="5795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949232" y="3587932"/>
            <a:ext cx="59815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“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¿Cuál  es la actitud del Juez?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¿Cuál es la actitud de la viuda?</a:t>
            </a:r>
            <a:endParaRPr lang="es-ES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6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6" y="507116"/>
            <a:ext cx="8169019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" y="548680"/>
            <a:ext cx="3474720" cy="1863594"/>
          </a:xfrm>
          <a:prstGeom prst="cloudCallout">
            <a:avLst>
              <a:gd name="adj1" fmla="val 59060"/>
              <a:gd name="adj2" fmla="val 27653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39552" y="4062551"/>
            <a:ext cx="80648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 Como  razona el Juez?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¿Por qué  razón termina atendiendo a la pobre mujer?</a:t>
            </a:r>
            <a:endParaRPr lang="es-ES" sz="28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2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6" y="542979"/>
            <a:ext cx="8179091" cy="5801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843807" y="3246897"/>
            <a:ext cx="41428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¿Qué conclusión saca Jesús  de esta parábola?</a:t>
            </a:r>
            <a:endParaRPr lang="es-E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2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orar con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8" y="569766"/>
            <a:ext cx="8181247" cy="57577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6941" y="-575297"/>
            <a:ext cx="5757780" cy="8047904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620401" y="3905888"/>
            <a:ext cx="8056053" cy="1890435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800" i="1" u="sng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 El Señor nos escucha y busca siempre nuestro bien. Sabiendo que en esta enseñanza el Señor nos quiere motivar a orar siempre, sin desanimarnos jamás, veamos qué nos dice el Señor y cómo hacerlo vida.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11560" y="569767"/>
            <a:ext cx="2680280" cy="684267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ME dice el texto?</a:t>
            </a:r>
            <a:endParaRPr lang="es-PE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9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" y="539931"/>
            <a:ext cx="8177349" cy="5817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cxnSp>
        <p:nvCxnSpPr>
          <p:cNvPr id="9221" name="7 Conector recto"/>
          <p:cNvCxnSpPr>
            <a:cxnSpLocks noChangeShapeType="1"/>
          </p:cNvCxnSpPr>
          <p:nvPr/>
        </p:nvCxnSpPr>
        <p:spPr bwMode="auto">
          <a:xfrm rot="5400000">
            <a:off x="2713831" y="1356519"/>
            <a:ext cx="428625" cy="1588"/>
          </a:xfrm>
          <a:prstGeom prst="line">
            <a:avLst/>
          </a:prstGeom>
          <a:noFill/>
          <a:ln w="9525" algn="ctr">
            <a:solidFill>
              <a:srgbClr val="8F4107">
                <a:alpha val="47842"/>
              </a:srgbClr>
            </a:solidFill>
            <a:round/>
            <a:headEnd/>
            <a:tailEnd/>
          </a:ln>
        </p:spPr>
      </p:cxn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89343" y="2726442"/>
            <a:ext cx="7899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Arial Unicode MS" pitchFamily="34" charset="-128"/>
                <a:cs typeface="Arial Unicode MS" pitchFamily="34" charset="-128"/>
              </a:rPr>
              <a:t>Viendo que el Señor nos invita a la oración, a la perseverancia, a confiar y esperar en Él, yo en mi relación de corazón a corazón con el Señor,</a:t>
            </a: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" y="4363949"/>
            <a:ext cx="799446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¿le abro mi vida, compartiendo con Él todo lo que siento, </a:t>
            </a:r>
            <a:r>
              <a:rPr lang="es-PE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 que </a:t>
            </a:r>
            <a:r>
              <a:rPr lang="es-PE" sz="2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estoy viviendo, lo que estoy necesitando, para pedirle su ayuda, su sabiduría para actuar de acuerdo a su voluntad? </a:t>
            </a:r>
            <a:endParaRPr lang="es-ES" sz="28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5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4" y="552993"/>
            <a:ext cx="8222070" cy="56475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089" y="552993"/>
            <a:ext cx="8234065" cy="5786847"/>
          </a:xfrm>
          <a:prstGeom prst="rect">
            <a:avLst/>
          </a:prstGeom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632746" y="716088"/>
            <a:ext cx="57521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¿Es mi relación con el Señor, algo vivencial, donde rezo lo que vivo y vivo lo que creo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?.</a:t>
            </a:r>
            <a:endParaRPr lang="es-ES" sz="32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" y="550499"/>
            <a:ext cx="8169819" cy="57980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872340" y="3579216"/>
            <a:ext cx="6766560" cy="22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¿Le dejo en sus manos </a:t>
            </a:r>
            <a:r>
              <a:rPr lang="es-P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todo </a:t>
            </a:r>
            <a:r>
              <a:rPr lang="es-P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 que soy y </a:t>
            </a:r>
            <a:r>
              <a:rPr lang="es-P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todo </a:t>
            </a:r>
            <a:r>
              <a:rPr lang="es-P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 que necesito?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7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/>
          <p:nvPr/>
        </p:nvSpPr>
        <p:spPr>
          <a:xfrm>
            <a:off x="6155388" y="526325"/>
            <a:ext cx="2371163" cy="523220"/>
          </a:xfrm>
          <a:prstGeom prst="rect">
            <a:avLst/>
          </a:prstGeom>
          <a:solidFill>
            <a:srgbClr val="393E4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ln w="11430"/>
                <a:solidFill>
                  <a:srgbClr val="F8F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Lucas </a:t>
            </a:r>
            <a:r>
              <a:rPr lang="es-ES" sz="2800" b="1" dirty="0">
                <a:ln w="11430"/>
                <a:solidFill>
                  <a:srgbClr val="F8F2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18, </a:t>
            </a:r>
            <a:r>
              <a:rPr lang="es-ES" sz="2800" b="1" dirty="0" smtClean="0">
                <a:ln w="11430"/>
                <a:solidFill>
                  <a:srgbClr val="F8F2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1-8</a:t>
            </a:r>
            <a:endParaRPr lang="es-ES" sz="2800" b="1" dirty="0">
              <a:ln w="11430"/>
              <a:solidFill>
                <a:srgbClr val="F8F2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1198" y="1153719"/>
            <a:ext cx="2875395" cy="85331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3 Rectángulo"/>
          <p:cNvSpPr/>
          <p:nvPr/>
        </p:nvSpPr>
        <p:spPr>
          <a:xfrm>
            <a:off x="1140956" y="3086100"/>
            <a:ext cx="7067861" cy="1969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8F200"/>
                </a:solidFill>
                <a:effectLst>
                  <a:glow rad="139700">
                    <a:srgbClr val="C9A753">
                      <a:alpha val="40000"/>
                    </a:srgbClr>
                  </a:glow>
                  <a:outerShdw blurRad="50800" dist="38100" algn="l" rotWithShape="0">
                    <a:srgbClr val="3D3113">
                      <a:alpha val="80000"/>
                    </a:srgbClr>
                  </a:outerShdw>
                </a:effectLst>
                <a:latin typeface="Perpetua" panose="02020502060401020303" pitchFamily="18" charset="0"/>
              </a:rPr>
              <a:t>ORAR SIN DESANIMARSE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2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8F200"/>
              </a:solidFill>
              <a:effectLst>
                <a:glow rad="139700">
                  <a:srgbClr val="C9A753">
                    <a:alpha val="40000"/>
                  </a:srgbClr>
                </a:glow>
                <a:outerShdw blurRad="50800" dist="38100" algn="l" rotWithShape="0">
                  <a:srgbClr val="3D3113">
                    <a:alpha val="80000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sp>
        <p:nvSpPr>
          <p:cNvPr id="6" name="10 CuadroTexto"/>
          <p:cNvSpPr txBox="1"/>
          <p:nvPr/>
        </p:nvSpPr>
        <p:spPr>
          <a:xfrm>
            <a:off x="0" y="5938715"/>
            <a:ext cx="4056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Lima, 19 de Octubre 2025</a:t>
            </a:r>
            <a:endParaRPr lang="es-PE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38761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rezando ante el señ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1" y="543834"/>
            <a:ext cx="8204652" cy="5769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0" y="543834"/>
            <a:ext cx="8204652" cy="5769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65468" y="3865418"/>
            <a:ext cx="80641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  <a:ea typeface="Arial Unicode MS" pitchFamily="34" charset="-128"/>
                <a:cs typeface="Arial Unicode MS" pitchFamily="34" charset="-128"/>
              </a:rPr>
              <a:t>En sí, ¿cómo es mi oración</a:t>
            </a:r>
            <a:r>
              <a:rPr lang="es-PE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  <a:ea typeface="Arial Unicode MS" pitchFamily="34" charset="-128"/>
                <a:cs typeface="Arial Unicode MS" pitchFamily="34" charset="-128"/>
              </a:rPr>
              <a:t>?, 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¿qué digo cuando rezo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?,</a:t>
            </a:r>
            <a:r>
              <a:rPr lang="es-P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 </a:t>
            </a:r>
            <a:r>
              <a:rPr lang="es-P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                      </a:t>
            </a:r>
            <a:r>
              <a:rPr lang="es-P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                                    </a:t>
            </a:r>
            <a:r>
              <a:rPr lang="es-P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¿</a:t>
            </a:r>
            <a:r>
              <a:rPr lang="es-P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de qué le hablo al Señor</a:t>
            </a:r>
            <a:r>
              <a:rPr lang="es-P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?.</a:t>
            </a:r>
            <a:endParaRPr lang="es-ES" sz="3600" b="1" dirty="0">
              <a:solidFill>
                <a:srgbClr val="FFFF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647" y="3222171"/>
            <a:ext cx="1064064" cy="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8" y="561703"/>
            <a:ext cx="8195945" cy="5769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7" y="552994"/>
            <a:ext cx="8195945" cy="5769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094087" y="3918305"/>
            <a:ext cx="4344869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8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¿En qué circunstancias me cuesta orar sin desanimarme?</a:t>
            </a:r>
            <a:endParaRPr lang="es-ES" sz="38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1" y="531262"/>
            <a:ext cx="8195944" cy="57737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581525" y="3004477"/>
            <a:ext cx="3565579" cy="2669196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Motivación: </a:t>
            </a:r>
            <a:endParaRPr lang="es-PE" sz="2800" i="1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Después 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 esta parábola, ahora nuestra oración debe ser hecha con </a:t>
            </a: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más</a:t>
            </a:r>
            <a:endParaRPr lang="es-PE" sz="2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77321" y="688017"/>
            <a:ext cx="2574748" cy="965696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Oratio</a:t>
            </a:r>
            <a:endParaRPr lang="es-P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le digo al Señor motivado por su Palabra?</a:t>
            </a: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40397" y="3418134"/>
            <a:ext cx="3565579" cy="2255539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seguridad y</a:t>
            </a:r>
            <a:endParaRPr lang="es-PE" sz="2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convicción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sabiendo que el Señor está muy pendiente de todo lo que le pedimos.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" sz="2800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dir="18900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2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2" y="588659"/>
            <a:ext cx="8150242" cy="57689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1415737" y="5381925"/>
            <a:ext cx="6630984" cy="892552"/>
          </a:xfrm>
          <a:prstGeom prst="rect">
            <a:avLst/>
          </a:prstGeom>
          <a:solidFill>
            <a:srgbClr val="653A03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6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Luego de un tiempo de oración personal</a:t>
            </a:r>
            <a:r>
              <a:rPr lang="es-ES_tradnl" sz="26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,                            </a:t>
            </a:r>
            <a:r>
              <a:rPr lang="es-ES_tradnl" sz="26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compartimos </a:t>
            </a:r>
            <a:r>
              <a:rPr lang="es-ES_tradnl" sz="26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nuestra oración.  </a:t>
            </a:r>
            <a:endParaRPr lang="es-PE" sz="26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phata hijas de la carid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4" y="513157"/>
            <a:ext cx="8127187" cy="58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3" y="521866"/>
            <a:ext cx="8204345" cy="5800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69829" y="404664"/>
            <a:ext cx="3009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4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120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4423" y="3074738"/>
            <a:ext cx="34968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El auxilio me viene del Señor, </a:t>
            </a:r>
            <a:br>
              <a:rPr lang="es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</a:br>
            <a:r>
              <a:rPr lang="es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que hizo el cielo y la tierra.</a:t>
            </a:r>
            <a:endParaRPr lang="ca-E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83647" y="1112550"/>
            <a:ext cx="58592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Levanto mis ojos a los montes: </a:t>
            </a:r>
            <a:b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¿de dónde me vendrá el auxilio?</a:t>
            </a:r>
            <a:b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auxilio me viene del Señor, </a:t>
            </a:r>
            <a:b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PE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hizo el cielo y la tierra.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760" y="2847702"/>
            <a:ext cx="1958008" cy="37306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770" y="4302552"/>
            <a:ext cx="1064064" cy="8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559524"/>
            <a:ext cx="8194766" cy="5780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26079" y="3944984"/>
            <a:ext cx="28673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El auxilio me viene del Señor, </a:t>
            </a:r>
            <a:b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</a:br>
            <a:r>
              <a:rPr lang="es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que hizo el cielo y la tierra.</a:t>
            </a:r>
            <a:endParaRPr lang="ca-E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79376" y="569915"/>
            <a:ext cx="74462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P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No permitirá que resbale tu pie, tu guardián no duerme; no duerme ni reposa el guardián de Israel.</a:t>
            </a:r>
            <a:endParaRPr lang="ca-E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7" y="556598"/>
            <a:ext cx="8187138" cy="57724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90697" y="2742088"/>
            <a:ext cx="56903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charset="0"/>
              </a:rPr>
              <a:t>El Señor te guarda a su sombra, está a tu derecha; de día el sol no te hará daño, ni la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charset="0"/>
              </a:rPr>
              <a:t>luna de </a:t>
            </a:r>
            <a:r>
              <a:rPr lang="es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charset="0"/>
              </a:rPr>
              <a:t>noche.</a:t>
            </a:r>
            <a:endParaRPr lang="ca-ES" sz="32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27114" y="4374359"/>
            <a:ext cx="3050721" cy="18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El auxilio me viene del Señor, </a:t>
            </a:r>
            <a:br>
              <a:rPr lang="es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</a:br>
            <a:r>
              <a:rPr lang="es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que hizo el cielo y la tierra.</a:t>
            </a:r>
            <a:endParaRPr lang="ca-E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47" y="1533981"/>
            <a:ext cx="1548685" cy="24162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442" y="3341337"/>
            <a:ext cx="1064064" cy="7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" y="563196"/>
            <a:ext cx="8143693" cy="5785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045" y="502058"/>
            <a:ext cx="69633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charset="0"/>
              </a:rPr>
              <a:t>El Señor </a:t>
            </a:r>
            <a:r>
              <a:rPr lang="es-ES" sz="3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Times New Roman" charset="0"/>
              </a:rPr>
              <a:t>te</a:t>
            </a: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charset="0"/>
              </a:rPr>
              <a:t> guarda de todo mal, él guarda tu alma; el Señor guarda tus entradas y salidas, </a:t>
            </a:r>
            <a:endParaRPr lang="es-ES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cs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charset="0"/>
              </a:rPr>
              <a:t>ahora </a:t>
            </a: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charset="0"/>
              </a:rPr>
              <a:t>y por siempre.</a:t>
            </a:r>
            <a:endParaRPr lang="ca-E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4045" y="3541492"/>
            <a:ext cx="32394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El auxilio me viene del Señor, </a:t>
            </a:r>
            <a:b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</a:b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cs typeface="Times New Roman" charset="0"/>
              </a:rPr>
              <a:t>que hizo el cielo y la tierra.</a:t>
            </a:r>
            <a:endParaRPr lang="ca-ES" sz="32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cs typeface="Times New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0812" y="3049816"/>
            <a:ext cx="1765007" cy="30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70" y="557348"/>
            <a:ext cx="8177350" cy="5765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56385" y="1249349"/>
            <a:ext cx="62225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b="1" kern="0" dirty="0">
                <a:latin typeface="Comic Sans MS" panose="030F0702030302020204" pitchFamily="66" charset="0"/>
              </a:rPr>
              <a:t>Motivación: San Vicente decía a los misioneros sobre la oración: </a:t>
            </a:r>
          </a:p>
          <a:p>
            <a:pPr algn="ctr">
              <a:defRPr/>
            </a:pPr>
            <a:r>
              <a:rPr lang="es-PE" sz="2000" b="1" kern="0" dirty="0" smtClean="0">
                <a:latin typeface="Comic Sans MS" panose="030F0702030302020204" pitchFamily="66" charset="0"/>
              </a:rPr>
              <a:t>Dios</a:t>
            </a:r>
            <a:r>
              <a:rPr lang="es-PE" sz="2000" b="1" kern="0" dirty="0">
                <a:latin typeface="Comic Sans MS" panose="030F0702030302020204" pitchFamily="66" charset="0"/>
              </a:rPr>
              <a:t>, cuando quiere comunicarse a alguien, lo hace sin esfuerzos, de una manera sensible, muy suave, dulce y amorosa; así pues, pidámosle muchas veces este don de la oración, y con mucha confianza. Dios, por su parte, no busca nada mejor; pidámoselo, pero con toda confianza, y </a:t>
            </a:r>
            <a:r>
              <a:rPr lang="es-PE" sz="2000" b="1" kern="0" dirty="0" smtClean="0">
                <a:latin typeface="Comic Sans MS" panose="030F0702030302020204" pitchFamily="66" charset="0"/>
              </a:rPr>
              <a:t>estemos </a:t>
            </a:r>
            <a:r>
              <a:rPr lang="es-PE" sz="2000" b="1" kern="0" dirty="0">
                <a:latin typeface="Comic Sans MS" panose="030F0702030302020204" pitchFamily="66" charset="0"/>
              </a:rPr>
              <a:t>seguros de que acabará concediéndonoslo, por su </a:t>
            </a:r>
            <a:r>
              <a:rPr lang="es-PE" sz="2000" b="1" kern="0" dirty="0" smtClean="0">
                <a:latin typeface="Comic Sans MS" panose="030F0702030302020204" pitchFamily="66" charset="0"/>
              </a:rPr>
              <a:t>propia </a:t>
            </a:r>
            <a:r>
              <a:rPr lang="es-PE" sz="2000" b="1" kern="0" dirty="0">
                <a:latin typeface="Comic Sans MS" panose="030F0702030302020204" pitchFamily="66" charset="0"/>
              </a:rPr>
              <a:t>misericordia. El no se niega nunca, cuando rezamos con </a:t>
            </a:r>
            <a:r>
              <a:rPr lang="es-PE" sz="2000" b="1" kern="0" dirty="0" smtClean="0">
                <a:latin typeface="Comic Sans MS" panose="030F0702030302020204" pitchFamily="66" charset="0"/>
              </a:rPr>
              <a:t>humildad </a:t>
            </a:r>
            <a:r>
              <a:rPr lang="es-PE" sz="2000" b="1" kern="0" dirty="0">
                <a:latin typeface="Comic Sans MS" panose="030F0702030302020204" pitchFamily="66" charset="0"/>
              </a:rPr>
              <a:t>y confianza. Si no lo concede al principio, lo </a:t>
            </a:r>
            <a:r>
              <a:rPr lang="es-PE" sz="2000" b="1" kern="0" dirty="0" smtClean="0">
                <a:latin typeface="Comic Sans MS" panose="030F0702030302020204" pitchFamily="66" charset="0"/>
              </a:rPr>
              <a:t>concederá luego</a:t>
            </a:r>
            <a:r>
              <a:rPr lang="es-PE" sz="2000" b="1" kern="0" dirty="0">
                <a:latin typeface="Comic Sans MS" panose="030F0702030302020204" pitchFamily="66" charset="0"/>
              </a:rPr>
              <a:t>. </a:t>
            </a:r>
            <a:endParaRPr lang="es-ES" sz="1600" b="1" kern="0" dirty="0">
              <a:latin typeface="Comic Sans MS" panose="030F0702030302020204" pitchFamily="66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41219" y="589175"/>
            <a:ext cx="2659674" cy="522052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me lleva a hacer el texto?</a:t>
            </a:r>
            <a:endParaRPr lang="es-PE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8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14" y="513828"/>
            <a:ext cx="8159932" cy="5818032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43000" y="775147"/>
            <a:ext cx="501862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Hay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que perseverar sin desanimarse; y si no tenemos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ahora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ese espíritu de Dios, nos lo  dará por su misericordia,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si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insistimos, quizás dentro de tres o cuatro meses, o de uno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 dos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años. Pase lo que pase, confiemos en la providencia, </a:t>
            </a:r>
            <a:endParaRPr lang="es-PE" sz="2200" b="1" kern="0" dirty="0" smtClean="0"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esperémoslo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todo de su liberalidad, dejémosle hacer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tengamos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siempre ánimos… Dios escucha muy bien sin que le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hablemos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ve todos los rincones de nuestro corazón y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conoce hasta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el más pequeño de nuestros sentimientos. (XI, 136)</a:t>
            </a:r>
            <a:endParaRPr lang="es-ES" sz="2200" b="1" kern="0" dirty="0"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9" y="2115079"/>
            <a:ext cx="1572988" cy="41189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Resultado de imagen para ephata hijas de la car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51" y="1776549"/>
            <a:ext cx="1886895" cy="4293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3.bp.blogspot.com/-0HK4cKytZfE/UeAWhltV0UI/AAAAAAAAr98/f9_4vBQSYYg/s1600/velas-34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39" y="1783540"/>
            <a:ext cx="412898" cy="11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07060" y="3989492"/>
            <a:ext cx="8858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        Ora siempre           sin     desanimarte</a:t>
            </a:r>
            <a:endParaRPr lang="es-PE" sz="2800" b="1" kern="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Hv BT" panose="020B08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2895" y="5871722"/>
            <a:ext cx="8208254" cy="430887"/>
          </a:xfrm>
          <a:prstGeom prst="rect">
            <a:avLst/>
          </a:prstGeom>
          <a:solidFill>
            <a:srgbClr val="030C29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Cantos sugeridos:</a:t>
            </a:r>
            <a:r>
              <a:rPr lang="es-PE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 Señor enséñanos a orar; Siempre confío en mi Dios.</a:t>
            </a:r>
            <a:endParaRPr lang="es-PE" sz="2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 descr="http://www.articulosreligiososbrabander.es/uploads/media/images/cirio-pascual-ano-misericordi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8757" y="1836593"/>
            <a:ext cx="1037636" cy="40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8813">
            <a:off x="3948803" y="4687603"/>
            <a:ext cx="983879" cy="14773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3978" y="4254322"/>
            <a:ext cx="2676604" cy="1575786"/>
          </a:xfrm>
          <a:prstGeom prst="rect">
            <a:avLst/>
          </a:prstGeom>
        </p:spPr>
      </p:pic>
      <p:pic>
        <p:nvPicPr>
          <p:cNvPr id="8" name="Picture 2" descr="Resultado de imagen para velas de diferentes tamaños 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140" y="4541022"/>
            <a:ext cx="1811889" cy="124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73" y="4541022"/>
            <a:ext cx="1330700" cy="1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6744" y="4170890"/>
            <a:ext cx="1611169" cy="136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845" y="2293280"/>
            <a:ext cx="540966" cy="5469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5" name="5 CuadroTexto"/>
          <p:cNvSpPr txBox="1"/>
          <p:nvPr/>
        </p:nvSpPr>
        <p:spPr>
          <a:xfrm>
            <a:off x="1440735" y="536070"/>
            <a:ext cx="5770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Ambientación: U Cirio adornado, velas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diferentes </a:t>
            </a:r>
            <a:r>
              <a:rPr lang="es-MX" sz="2400" b="1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ta</a:t>
            </a:r>
            <a:r>
              <a:rPr lang="es-MX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 maños , algunas apagadas 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Otras encendidas, Frase: Ora siempre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Sin desanimarse</a:t>
            </a:r>
            <a:endParaRPr lang="es-PE" sz="24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7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dosdepantallaanimados.com/wp-content/uploads/2015/09/Imagenes-de-Cristo-Jesus-para-descarga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389" y="543532"/>
            <a:ext cx="8159545" cy="5814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2080157" y="862934"/>
            <a:ext cx="3781692" cy="3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s-PE" sz="3200" kern="0" dirty="0">
                <a:solidFill>
                  <a:srgbClr val="FFFFAF"/>
                </a:solidFill>
                <a:effectLst>
                  <a:outerShdw blurRad="50800" dist="38100" algn="l" rotWithShape="0">
                    <a:srgbClr val="005800"/>
                  </a:outerShdw>
                </a:effectLst>
              </a:rPr>
              <a:t>Durante la semana, intensificar mi oración, especialmente en la confianza y perseverancia.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kern="0" dirty="0">
              <a:solidFill>
                <a:srgbClr val="FFFFAF"/>
              </a:solidFill>
              <a:effectLst>
                <a:outerShdw blurRad="50800" dist="38100" algn="l" rotWithShape="0">
                  <a:srgbClr val="005800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389" y="2621280"/>
            <a:ext cx="2412274" cy="37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527790"/>
            <a:ext cx="8147463" cy="57772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70423"/>
            <a:ext cx="5931537" cy="4847496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Señor Jesús,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la oración es don tuyo,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eres Tú el que nos das sed de ti,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eres Tú el que nos atraes a ti,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eres Tú el que nos abres tu corazón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para que te conozcamos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y experimentemos tu amor </a:t>
            </a:r>
            <a:endParaRPr lang="es-PE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alibri Light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y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tu misericordia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por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eso, Señor,  ahora que nos dices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de orar sin desanimarnos,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de orar insistentemente,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de orar sabiendo que el Padre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nos dará todo lo que necesitamos,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06636" y="527790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Oración final </a:t>
            </a:r>
            <a:endParaRPr lang="es-PE" sz="2800" dirty="0">
              <a:solidFill>
                <a:srgbClr val="FFF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22" name="Picture 6" descr="Resultado de imagen para rostro de Jesu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3520" y="687978"/>
            <a:ext cx="3340332" cy="552994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9" y="554465"/>
            <a:ext cx="8219542" cy="5767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7061" y="2452939"/>
            <a:ext cx="7535755" cy="3712735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porque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nos conoce y sabe de nuestra vida,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te pedimos que abras nuestro corazón,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que nos des necesidad de ti,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que te busquemos de corazón,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que Tú puedas manifestar tu amor en nosotros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ayudándonos a vivir lo que nos pides,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a dejar que Tú guíes nuestra vida,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viviendo con tus mismos sentimientos,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teniendo tu ayuda y tu bendición,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todos los días de nuestra vida.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Que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así sea.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9" y="4371703"/>
            <a:ext cx="1991360" cy="1872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25" y="4192477"/>
            <a:ext cx="1384663" cy="20515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" y="599627"/>
            <a:ext cx="1672046" cy="24396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633032"/>
            <a:ext cx="3519631" cy="1819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98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3" y="660435"/>
            <a:ext cx="8162385" cy="579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CuadroTexto 3"/>
          <p:cNvSpPr txBox="1"/>
          <p:nvPr/>
        </p:nvSpPr>
        <p:spPr>
          <a:xfrm rot="20973394">
            <a:off x="759854" y="3232596"/>
            <a:ext cx="222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Señor de los</a:t>
            </a:r>
            <a:endParaRPr lang="es-PE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891121">
            <a:off x="6145594" y="3325203"/>
            <a:ext cx="222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Milagros</a:t>
            </a:r>
            <a:endParaRPr lang="es-PE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03073" y="6391387"/>
            <a:ext cx="4572003" cy="400110"/>
          </a:xfrm>
          <a:prstGeom prst="rect">
            <a:avLst/>
          </a:prstGeom>
          <a:solidFill>
            <a:srgbClr val="4D0566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8" name="Picture 8" descr="http://www.elsalvadormisionero.org/sites/default/files/rosario%20misioner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46" y="5224519"/>
            <a:ext cx="616262" cy="885398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5414358"/>
            <a:ext cx="772732" cy="55759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1165" y="980046"/>
            <a:ext cx="1395454" cy="14107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6484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thumb/0/0a/Christ_on_the_Mount_of_Olives_by_Giovanni.jpg/330px-Christ_on_the_Mount_of_Olives_by_Giovan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584" y="506995"/>
            <a:ext cx="8230444" cy="58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72180" y="506995"/>
            <a:ext cx="2863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AMBIENTACIÓN:</a:t>
            </a:r>
            <a:r>
              <a:rPr lang="es-ES_tradnl" sz="2400" kern="0" dirty="0">
                <a:solidFill>
                  <a:srgbClr val="FFF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2400" kern="0" dirty="0">
              <a:solidFill>
                <a:srgbClr val="FFF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2204864"/>
            <a:ext cx="4464496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 	</a:t>
            </a:r>
            <a:endParaRPr lang="es-PE" sz="24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odoni MT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95354" y="881071"/>
            <a:ext cx="4207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La oración es un tema recurrente de Lucas, que dedica varios pasajes para hablar de la importancia de la oración, y así mostrarnos la necesidad de tener esa relación y esa comunicación amorosa con el Padre, dándole espacio para que Él actúe y así se manifieste en nosotros y por nosotros, manifestando su amor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  y </a:t>
            </a:r>
            <a:r>
              <a:rPr lang="es-PE" sz="2400" b="1" dirty="0">
                <a:solidFill>
                  <a:srgbClr val="FFFFFF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su gracia</a:t>
            </a:r>
            <a:r>
              <a:rPr lang="es-PE" sz="2400" i="1" dirty="0">
                <a:solidFill>
                  <a:srgbClr val="FFFFFF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  <a:endParaRPr lang="es-PE" sz="2400" dirty="0">
              <a:solidFill>
                <a:srgbClr val="000000"/>
              </a:solidFill>
              <a:effectLst>
                <a:glow rad="1651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23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sultado de imagen para jesus orand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" y="548680"/>
            <a:ext cx="8189323" cy="58172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5968" y="1857880"/>
            <a:ext cx="6912768" cy="4149158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endParaRPr lang="es-P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es-P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es-ES_trad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6503" y="702326"/>
            <a:ext cx="393561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600" b="1" kern="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Señor </a:t>
            </a:r>
            <a:r>
              <a:rPr lang="es-PE" sz="2600" b="1" kern="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Jesús, nos dejas esta parábola de la viuda y el juez inicuo para invitarnos a perseverar en la oración,  a confiar que el </a:t>
            </a:r>
            <a:r>
              <a:rPr lang="es-PE" sz="2600" b="1" kern="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Padre nos </a:t>
            </a:r>
            <a:r>
              <a:rPr lang="es-PE" sz="2600" b="1" kern="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escucha y está pendiente de nosotros,  que nos ama y que nos responde, por eso, Señor, al darnos cuenta de la eficacia de la oración,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600" b="1" kern="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te pedimos que </a:t>
            </a:r>
            <a:r>
              <a:rPr lang="es-PE" sz="2600" b="1" kern="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derrames    </a:t>
            </a:r>
            <a:r>
              <a:rPr lang="es-PE" sz="2600" b="1" kern="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tu Espíritu en nosotros,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34553" y="548680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2800" b="1" kern="0" dirty="0" smtClean="0">
                <a:ln w="11430"/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Oración inicial</a:t>
            </a:r>
            <a:endParaRPr lang="es-ES_tradnl" sz="2800" b="1" kern="0" dirty="0">
              <a:ln w="11430"/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jesus or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0" y="562745"/>
            <a:ext cx="8195946" cy="58151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49482" y="469227"/>
            <a:ext cx="80113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b="1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para que la oración sea una necesidad en nuestra vida,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PE" sz="2400" b="1" kern="0" dirty="0" smtClean="0">
              <a:ln w="11430"/>
              <a:solidFill>
                <a:srgbClr val="FFFFFF"/>
              </a:solidFill>
              <a:effectLst>
                <a:glow rad="127000">
                  <a:srgbClr val="030C29"/>
                </a:glow>
                <a:outerShdw blurRad="50800" dist="50800" algn="l" rotWithShape="0">
                  <a:prstClr val="black"/>
                </a:outerShdw>
              </a:effectLst>
              <a:latin typeface="Swis721 LtEx BT" panose="020B0505020202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PE" sz="2400" b="1" kern="0" dirty="0">
              <a:ln w="11430"/>
              <a:solidFill>
                <a:srgbClr val="FFFFFF"/>
              </a:solidFill>
              <a:effectLst>
                <a:glow rad="127000">
                  <a:srgbClr val="030C29"/>
                </a:glow>
                <a:outerShdw blurRad="50800" dist="50800" algn="l" rotWithShape="0">
                  <a:prstClr val="black"/>
                </a:outerShdw>
              </a:effectLst>
              <a:latin typeface="Swis721 LtEx BT" panose="020B0505020202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PE" sz="2400" b="1" kern="0" dirty="0" smtClean="0">
              <a:ln w="11430"/>
              <a:solidFill>
                <a:srgbClr val="FFFFFF"/>
              </a:solidFill>
              <a:effectLst>
                <a:glow rad="127000">
                  <a:srgbClr val="030C29"/>
                </a:glow>
                <a:outerShdw blurRad="50800" dist="50800" algn="l" rotWithShape="0">
                  <a:prstClr val="black"/>
                </a:outerShdw>
              </a:effectLst>
              <a:latin typeface="Swis721 LtEx BT" panose="020B0505020202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PE" sz="2400" b="1" kern="0" dirty="0">
              <a:ln w="11430"/>
              <a:solidFill>
                <a:srgbClr val="FFFFFF"/>
              </a:solidFill>
              <a:effectLst>
                <a:glow rad="127000">
                  <a:srgbClr val="030C29"/>
                </a:glow>
                <a:outerShdw blurRad="50800" dist="50800" algn="l" rotWithShape="0">
                  <a:prstClr val="black"/>
                </a:outerShdw>
              </a:effectLst>
              <a:latin typeface="Swis721 LtEx BT" panose="020B0505020202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b="1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para </a:t>
            </a:r>
            <a:r>
              <a:rPr lang="es-PE" sz="2400" b="1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que te busquemos de corazón,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b="1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para que oremos sin desanimarnos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b="1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y así nuestra oración tenga la respuesta que esperamos,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b="1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identificándonos siempre más contigo, actuando de acuerdo a tu voluntad,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b="1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amando y sirviendo, como Tú.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b="1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    Que </a:t>
            </a:r>
            <a:r>
              <a:rPr lang="es-PE" sz="2400" b="1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LtEx BT" panose="020B0505020202020204" pitchFamily="34" charset="0"/>
              </a:rPr>
              <a:t>así sea.</a:t>
            </a:r>
          </a:p>
        </p:txBody>
      </p:sp>
    </p:spTree>
    <p:extLst>
      <p:ext uri="{BB962C8B-B14F-4D97-AF65-F5344CB8AC3E}">
        <p14:creationId xmlns:p14="http://schemas.microsoft.com/office/powerpoint/2010/main" val="12740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542455"/>
            <a:ext cx="8229600" cy="57712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ángulo 1"/>
          <p:cNvSpPr/>
          <p:nvPr/>
        </p:nvSpPr>
        <p:spPr>
          <a:xfrm>
            <a:off x="439974" y="3512625"/>
            <a:ext cx="83250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u="sng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Motivación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: </a:t>
            </a:r>
            <a:endParaRPr lang="es-PE" sz="2400" b="1" i="1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San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Lucas nos presenta hoy la parábola del juez perverso, que no hacía justicia a una pobre viuda. La insistencia y perseverancia de la mujer logra que se haga justicia. Si un juez corrupto hace justicia a la viuda para que deje de importunarle, Dios que es justo escuchará siempre a sus elegidos. Escuchemos: </a:t>
            </a:r>
            <a:endParaRPr lang="es-PE" sz="2400" b="1" dirty="0"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98682" y="673943"/>
            <a:ext cx="2736304" cy="602513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 </a:t>
            </a:r>
            <a:r>
              <a:rPr lang="es-PE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Lc</a:t>
            </a: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18, 1-8</a:t>
            </a:r>
            <a:endParaRPr lang="es-PE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 flipH="1">
            <a:off x="571500" y="625090"/>
            <a:ext cx="8103914" cy="56718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7761" y="645872"/>
            <a:ext cx="4457653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400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En aquel entonces </a:t>
            </a:r>
            <a:endParaRPr lang="es-MX" sz="2400" kern="0" dirty="0">
              <a:ln w="11430"/>
              <a:solidFill>
                <a:srgbClr val="FFFFFF"/>
              </a:solidFill>
              <a:effectLst>
                <a:glow rad="127000">
                  <a:srgbClr val="030C29"/>
                </a:glow>
                <a:outerShdw blurRad="50800" dist="50800" algn="l" rotWithShape="0">
                  <a:prstClr val="black"/>
                </a:outerShdw>
              </a:effectLst>
              <a:latin typeface="Swis721 BT" panose="020B0504020202020204" pitchFamily="34" charset="0"/>
            </a:endParaRP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MX" sz="2400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o</a:t>
            </a: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, Jesús decía </a:t>
            </a:r>
            <a:r>
              <a:rPr lang="es-MX" sz="2400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a sus discípulos </a:t>
            </a: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una parábola </a:t>
            </a:r>
            <a:r>
              <a:rPr lang="es-MX" sz="2400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para enseñarles </a:t>
            </a: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que es necesario orar siempre, sin desfallecer.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«Había un juez en una                   ciudad que ni temía                  a Dios ni le importaban </a:t>
            </a:r>
            <a:r>
              <a:rPr lang="es-MX" sz="2400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          los </a:t>
            </a: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hombres. En aquella ciudad había una </a:t>
            </a:r>
            <a:r>
              <a:rPr lang="es-MX" sz="2400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                           viuda </a:t>
            </a: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que solía ir a</a:t>
            </a:r>
          </a:p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decirle: “Hazme justicia </a:t>
            </a:r>
            <a:r>
              <a:rPr lang="es-MX" sz="2400" kern="0" dirty="0" smtClean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                             frente </a:t>
            </a:r>
            <a:r>
              <a:rPr lang="es-MX" sz="2400" kern="0" dirty="0">
                <a:ln w="11430"/>
                <a:solidFill>
                  <a:srgbClr val="FFFFFF"/>
                </a:solidFill>
                <a:effectLst>
                  <a:glow rad="127000">
                    <a:srgbClr val="030C29"/>
                  </a:glow>
                  <a:outerShdw blurRad="50800" dist="50800" algn="l" rotWithShape="0">
                    <a:prstClr val="black"/>
                  </a:outerShdw>
                </a:effectLst>
                <a:latin typeface="Swis721 BT" panose="020B0504020202020204" pitchFamily="34" charset="0"/>
              </a:rPr>
              <a:t>a mi adversario”. </a:t>
            </a:r>
            <a:endParaRPr lang="es-MX" sz="2400" kern="0" dirty="0" smtClean="0">
              <a:ln w="11430"/>
              <a:solidFill>
                <a:srgbClr val="FFFFFF"/>
              </a:solidFill>
              <a:effectLst>
                <a:glow rad="127000">
                  <a:srgbClr val="030C29"/>
                </a:glow>
                <a:outerShdw blurRad="50800" dist="50800" algn="l" rotWithShape="0">
                  <a:prstClr val="black"/>
                </a:outerShdw>
              </a:effectLst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3" y="643517"/>
            <a:ext cx="8164286" cy="56741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774840" y="538841"/>
            <a:ext cx="488147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Por algún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tiempo se  estuvo negando, pero después se dijo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asi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mismo: “Aunque ni tiempo a  Dios ni me importan los hombres, como esta viuda </a:t>
            </a:r>
            <a:endParaRPr lang="es-ES" sz="2800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me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esta molestando , le voy a hacer justicia, no sea que siga viniendo a cada momento a importunarme”</a:t>
            </a:r>
            <a:endParaRPr lang="es-ES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5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raci_n_para_antes_de_trabajar">
  <a:themeElements>
    <a:clrScheme name="Oraci_n_para_antes_de_trabaj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ci_n_para_antes_de_trabaj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aci_n_para_antes_de_trabaj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</TotalTime>
  <Words>1354</Words>
  <Application>Microsoft Office PowerPoint</Application>
  <PresentationFormat>Presentación en pantalla (4:3)</PresentationFormat>
  <Paragraphs>116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33</vt:i4>
      </vt:variant>
    </vt:vector>
  </HeadingPairs>
  <TitlesOfParts>
    <vt:vector size="62" baseType="lpstr">
      <vt:lpstr>Algerian</vt:lpstr>
      <vt:lpstr>AR CENA</vt:lpstr>
      <vt:lpstr>AR DELANEY</vt:lpstr>
      <vt:lpstr>Arial</vt:lpstr>
      <vt:lpstr>Arial Unicode MS</vt:lpstr>
      <vt:lpstr>Bodoni MT</vt:lpstr>
      <vt:lpstr>Calibri</vt:lpstr>
      <vt:lpstr>Calibri Light</vt:lpstr>
      <vt:lpstr>Comic Sans MS</vt:lpstr>
      <vt:lpstr>Perpetua</vt:lpstr>
      <vt:lpstr>Poor Richard</vt:lpstr>
      <vt:lpstr>Swis721 BT</vt:lpstr>
      <vt:lpstr>Swis721 Hv BT</vt:lpstr>
      <vt:lpstr>Swis721 LtEx BT</vt:lpstr>
      <vt:lpstr>Tekton Pro</vt:lpstr>
      <vt:lpstr>Times</vt:lpstr>
      <vt:lpstr>Times New Roman</vt:lpstr>
      <vt:lpstr>Wingdings</vt:lpstr>
      <vt:lpstr>Default Design</vt:lpstr>
      <vt:lpstr>simple</vt:lpstr>
      <vt:lpstr>4_Diseño predeterminado</vt:lpstr>
      <vt:lpstr>En blanco</vt:lpstr>
      <vt:lpstr>Diseño predeterminado</vt:lpstr>
      <vt:lpstr>1_Diseño predeterminado</vt:lpstr>
      <vt:lpstr>6_Diseño predeterminado</vt:lpstr>
      <vt:lpstr>2_Diseño predeterminado</vt:lpstr>
      <vt:lpstr>1_En blanco</vt:lpstr>
      <vt:lpstr>vees</vt:lpstr>
      <vt:lpstr>1_Oraci_n_para_antes_de_trabajar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163</cp:revision>
  <dcterms:created xsi:type="dcterms:W3CDTF">2016-10-10T19:46:21Z</dcterms:created>
  <dcterms:modified xsi:type="dcterms:W3CDTF">2025-10-18T16:44:15Z</dcterms:modified>
</cp:coreProperties>
</file>