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9" r:id="rId2"/>
  </p:sldMasterIdLst>
  <p:notesMasterIdLst>
    <p:notesMasterId r:id="rId40"/>
  </p:notesMasterIdLst>
  <p:sldIdLst>
    <p:sldId id="297" r:id="rId3"/>
    <p:sldId id="299" r:id="rId4"/>
    <p:sldId id="337" r:id="rId5"/>
    <p:sldId id="339" r:id="rId6"/>
    <p:sldId id="333" r:id="rId7"/>
    <p:sldId id="335"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294"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FC2"/>
    <a:srgbClr val="4A93C6"/>
    <a:srgbClr val="AFC0C5"/>
    <a:srgbClr val="DBDCD6"/>
    <a:srgbClr val="A9B9C3"/>
    <a:srgbClr val="B2DCE8"/>
    <a:srgbClr val="CFDADF"/>
    <a:srgbClr val="F3E0B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2671A-F96F-4AF3-A873-9367963DAA9A}" type="datetimeFigureOut">
              <a:rPr lang="es-PE" smtClean="0"/>
              <a:t>30/08/2025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DF805-D187-4422-8394-5C573D20C708}" type="slidenum">
              <a:rPr lang="es-PE" smtClean="0"/>
              <a:t>‹Nº›</a:t>
            </a:fld>
            <a:endParaRPr lang="es-PE"/>
          </a:p>
        </p:txBody>
      </p:sp>
    </p:spTree>
    <p:extLst>
      <p:ext uri="{BB962C8B-B14F-4D97-AF65-F5344CB8AC3E}">
        <p14:creationId xmlns:p14="http://schemas.microsoft.com/office/powerpoint/2010/main" val="13278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6358074-9DD2-4D79-899D-5DCF01039BC7}" type="slidenum">
              <a:rPr lang="es-PE" smtClean="0">
                <a:solidFill>
                  <a:prstClr val="black"/>
                </a:solidFill>
              </a:rPr>
              <a:pPr/>
              <a:t>9</a:t>
            </a:fld>
            <a:endParaRPr lang="es-PE">
              <a:solidFill>
                <a:prstClr val="black"/>
              </a:solidFill>
            </a:endParaRPr>
          </a:p>
        </p:txBody>
      </p:sp>
    </p:spTree>
    <p:extLst>
      <p:ext uri="{BB962C8B-B14F-4D97-AF65-F5344CB8AC3E}">
        <p14:creationId xmlns:p14="http://schemas.microsoft.com/office/powerpoint/2010/main" val="110355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6358074-9DD2-4D79-899D-5DCF01039BC7}" type="slidenum">
              <a:rPr lang="es-PE" smtClean="0">
                <a:solidFill>
                  <a:prstClr val="black"/>
                </a:solidFill>
              </a:rPr>
              <a:pPr/>
              <a:t>21</a:t>
            </a:fld>
            <a:endParaRPr lang="es-PE">
              <a:solidFill>
                <a:prstClr val="black"/>
              </a:solidFill>
            </a:endParaRPr>
          </a:p>
        </p:txBody>
      </p:sp>
    </p:spTree>
    <p:extLst>
      <p:ext uri="{BB962C8B-B14F-4D97-AF65-F5344CB8AC3E}">
        <p14:creationId xmlns:p14="http://schemas.microsoft.com/office/powerpoint/2010/main" val="369337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6358074-9DD2-4D79-899D-5DCF01039BC7}" type="slidenum">
              <a:rPr lang="es-PE" smtClean="0">
                <a:solidFill>
                  <a:prstClr val="black"/>
                </a:solidFill>
              </a:rPr>
              <a:pPr/>
              <a:t>25</a:t>
            </a:fld>
            <a:endParaRPr lang="es-PE">
              <a:solidFill>
                <a:prstClr val="black"/>
              </a:solidFill>
            </a:endParaRPr>
          </a:p>
        </p:txBody>
      </p:sp>
    </p:spTree>
    <p:extLst>
      <p:ext uri="{BB962C8B-B14F-4D97-AF65-F5344CB8AC3E}">
        <p14:creationId xmlns:p14="http://schemas.microsoft.com/office/powerpoint/2010/main" val="122945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F00EEA-CB40-4108-B112-00B88FB486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0163604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6703B28-6E80-422A-9FFE-DAE74DACC30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4362791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BB0198B-BE81-497A-8E60-E120736E78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1613944"/>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5C2D-2A31-48EC-9E14-AFDD2D6CD0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46789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D295-3A93-4BEE-8D22-0AC5F3B50E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1662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C218EA-C9CE-4D14-A146-490E48DF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69758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7DB6BA-B960-4A25-9780-2AAE256136A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4363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CCC80D-67A7-4C20-B14E-1B0C7B1E11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0387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0ECCC8-ABF8-4EF2-B897-86239D0239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9363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42C5B9-7E3F-462A-8445-AE40B1F5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9707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317-CA05-4CE7-B88E-1B7D4A4754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0036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219074-2F27-4756-91A0-997ECDC5BE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2060486"/>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879B-6BBC-4FCC-BD82-0B65CCD644B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7098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662E9-8D5C-45B5-9367-7C8C56DE80D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4452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39872-2921-4F5F-B319-952CA1528F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6214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844F16-3DC6-4784-90A1-5EA6A9A3D25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318954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BB86FB9-CD63-48D9-9817-6826472832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49354069"/>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92F8562-1BFF-47A5-91DB-247306C48F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358708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921FAE8-141C-4E4F-91C5-3DE0D7D1791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05089263"/>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A29748A-8C9F-4A90-99B3-9D0DD0CBCC9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6286182"/>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1EF707-6F4E-4376-886C-77E4969BEDC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203064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63C8C80-0429-49A3-9AA9-C3A4B2EAB12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7231840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B3A9E25-4B63-40CB-B99E-1D4608DC3EAA}"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19274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04F3456-A9A2-4E94-AB5C-378AD06A428C}" type="slidenum">
              <a:rPr lang="ca-ES">
                <a:solidFill>
                  <a:srgbClr val="000000"/>
                </a:solidFill>
                <a:latin typeface="Times New Roman" pitchFamily="18" charset="0"/>
                <a:cs typeface="Times New Roman" pitchFamily="18" charset="0"/>
              </a:rPr>
              <a:pPr fontAlgn="base">
                <a:spcBef>
                  <a:spcPct val="0"/>
                </a:spcBef>
                <a:spcAft>
                  <a:spcPct val="0"/>
                </a:spcAft>
                <a:defRPr/>
              </a:pPr>
              <a:t>‹Nº›</a:t>
            </a:fld>
            <a:endParaRPr lang="ca-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280838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21024" y="498123"/>
            <a:ext cx="8045006" cy="5915225"/>
          </a:xfrm>
          <a:prstGeom prst="rect">
            <a:avLst/>
          </a:prstGeom>
        </p:spPr>
      </p:pic>
      <p:sp>
        <p:nvSpPr>
          <p:cNvPr id="7" name="Text Box 2"/>
          <p:cNvSpPr txBox="1">
            <a:spLocks noChangeArrowheads="1"/>
          </p:cNvSpPr>
          <p:nvPr/>
        </p:nvSpPr>
        <p:spPr bwMode="auto">
          <a:xfrm>
            <a:off x="1144083" y="498123"/>
            <a:ext cx="4333430" cy="369332"/>
          </a:xfrm>
          <a:prstGeom prst="rect">
            <a:avLst/>
          </a:prstGeom>
          <a:noFill/>
          <a:ln w="9525">
            <a:noFill/>
            <a:miter lim="800000"/>
            <a:headEnd/>
            <a:tailEnd/>
          </a:ln>
          <a:effectLst/>
        </p:spPr>
        <p:txBody>
          <a:bodyPr wrap="square">
            <a:spAutoFit/>
          </a:bodyPr>
          <a:lstStyle/>
          <a:p>
            <a:pPr algn="r">
              <a:defRPr/>
            </a:pPr>
            <a:r>
              <a:rPr lang="es-ES" b="1" dirty="0" smtClean="0">
                <a:ln w="11430"/>
                <a:solidFill>
                  <a:schemeClr val="bg1"/>
                </a:solidFill>
                <a:effectLst>
                  <a:outerShdw blurRad="50800" dist="38100" dir="10800000" algn="r" rotWithShape="0">
                    <a:prstClr val="black"/>
                  </a:outerShdw>
                </a:effectLst>
                <a:latin typeface="Arial Black" panose="020B0A04020102020204" pitchFamily="34" charset="0"/>
              </a:rPr>
              <a:t>Lucas  14 , 1.7-14</a:t>
            </a:r>
            <a:endParaRPr lang="es-ES" dirty="0">
              <a:solidFill>
                <a:schemeClr val="bg1"/>
              </a:solidFill>
              <a:effectLst>
                <a:outerShdw blurRad="50800" dist="38100" dir="10800000" algn="r" rotWithShape="0">
                  <a:prstClr val="black"/>
                </a:outerShdw>
              </a:effectLst>
              <a:latin typeface="Arial Black" panose="020B0A04020102020204" pitchFamily="34" charset="0"/>
            </a:endParaRPr>
          </a:p>
        </p:txBody>
      </p:sp>
      <p:sp>
        <p:nvSpPr>
          <p:cNvPr id="8" name="WordArt 2"/>
          <p:cNvSpPr>
            <a:spLocks noChangeArrowheads="1" noChangeShapeType="1" noTextEdit="1"/>
          </p:cNvSpPr>
          <p:nvPr/>
        </p:nvSpPr>
        <p:spPr bwMode="auto">
          <a:xfrm>
            <a:off x="667371" y="2232199"/>
            <a:ext cx="7045037" cy="26203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121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pt-BR" sz="3200" kern="10" dirty="0" smtClean="0">
                <a:ln w="9525">
                  <a:round/>
                  <a:headEnd/>
                  <a:tailEnd/>
                </a:ln>
                <a:solidFill>
                  <a:schemeClr val="bg1"/>
                </a:solidFill>
                <a:latin typeface="Impact"/>
              </a:rPr>
              <a:t> </a:t>
            </a:r>
            <a:r>
              <a:rPr lang="pt-BR" sz="3200" kern="10" dirty="0"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La </a:t>
            </a:r>
            <a:r>
              <a:rPr lang="pt-BR" sz="3200" kern="10" dirty="0" err="1"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Humildad</a:t>
            </a:r>
            <a:r>
              <a:rPr lang="pt-BR" sz="3200" kern="10" dirty="0"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  </a:t>
            </a:r>
          </a:p>
          <a:p>
            <a:pPr algn="ctr"/>
            <a:r>
              <a:rPr lang="pt-BR" sz="3200" kern="10" dirty="0"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es toda via</a:t>
            </a:r>
          </a:p>
          <a:p>
            <a:pPr algn="ctr"/>
            <a:r>
              <a:rPr lang="pt-BR" sz="3200" kern="10" dirty="0"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 uma   </a:t>
            </a:r>
            <a:r>
              <a:rPr lang="pt-BR" sz="3200" kern="10" dirty="0" err="1"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virtud</a:t>
            </a:r>
            <a:r>
              <a:rPr lang="pt-BR" sz="3200" kern="10" dirty="0" smtClean="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rPr>
              <a:t> </a:t>
            </a:r>
            <a:endParaRPr lang="es-PE" sz="3200" kern="10" dirty="0">
              <a:ln w="9525">
                <a:round/>
                <a:headEnd/>
                <a:tailEnd/>
              </a:ln>
              <a:solidFill>
                <a:schemeClr val="bg1"/>
              </a:solidFill>
              <a:effectLst>
                <a:glow rad="228600">
                  <a:schemeClr val="accent6">
                    <a:satMod val="175000"/>
                    <a:alpha val="40000"/>
                  </a:schemeClr>
                </a:glow>
              </a:effectLst>
              <a:latin typeface="Arial Rounded MT Bold" panose="020F0704030504030204" pitchFamily="34" charset="0"/>
            </a:endParaRPr>
          </a:p>
        </p:txBody>
      </p:sp>
      <p:sp>
        <p:nvSpPr>
          <p:cNvPr id="10" name="Text Box 12"/>
          <p:cNvSpPr txBox="1">
            <a:spLocks noChangeArrowheads="1"/>
          </p:cNvSpPr>
          <p:nvPr/>
        </p:nvSpPr>
        <p:spPr bwMode="auto">
          <a:xfrm>
            <a:off x="4986068" y="6013238"/>
            <a:ext cx="3457036" cy="400110"/>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r">
              <a:defRPr/>
            </a:pPr>
            <a:r>
              <a:rPr lang="es-ES" sz="2000" b="1" dirty="0" smtClean="0">
                <a:solidFill>
                  <a:srgbClr val="FFFF00"/>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Lima 31 de Agosto 2025</a:t>
            </a:r>
            <a:endParaRPr lang="es-ES" sz="2000" b="1" dirty="0">
              <a:solidFill>
                <a:srgbClr val="FFFF00"/>
              </a:solidFill>
              <a:effectLst>
                <a:glow rad="101600">
                  <a:srgbClr val="8064A2">
                    <a:satMod val="175000"/>
                    <a:alpha val="40000"/>
                  </a:srgbClr>
                </a:glow>
                <a:outerShdw blurRad="50800" dist="38100" dir="16200000" sx="101000" sy="101000" rotWithShape="0">
                  <a:prstClr val="black"/>
                </a:outerShdw>
              </a:effectLst>
              <a:latin typeface="Britannic Bold" pitchFamily="34" charset="0"/>
            </a:endParaRPr>
          </a:p>
        </p:txBody>
      </p:sp>
    </p:spTree>
    <p:extLst>
      <p:ext uri="{BB962C8B-B14F-4D97-AF65-F5344CB8AC3E}">
        <p14:creationId xmlns:p14="http://schemas.microsoft.com/office/powerpoint/2010/main" val="40862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Mozart - Clarinet Quintet in A, (II).  La 179.wav"/>
          </p:stSnd>
        </p:sndAc>
      </p:transition>
    </mc:Choice>
    <mc:Fallback xmlns="">
      <p:transition spd="slow">
        <p:fade/>
        <p:sndAc>
          <p:stSnd loop="1">
            <p:snd r:embed="rId6" name="Mozart - Clarinet Quintet in A, (II).  La 179.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09" y="688774"/>
            <a:ext cx="7896106" cy="5476530"/>
          </a:xfrm>
          <a:prstGeom prst="rect">
            <a:avLst/>
          </a:prstGeom>
        </p:spPr>
      </p:pic>
      <p:pic>
        <p:nvPicPr>
          <p:cNvPr id="2" name="Picture 6" descr="http://t0.gstatic.com/images?q=tbn:ANd9GcTuSE_x0diAYG8WVqSf89h17TDRhBuQO0NZP0mTwlmmGe1d0f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718" y="1199138"/>
            <a:ext cx="3365674" cy="467813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610896" y="2951174"/>
            <a:ext cx="3168352" cy="209446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t0.gstatic.com/images?q=tbn:ANd9GcSjkP4K1se4o8j5-RNCy5PONHNeY4io7jzMVFyaK_Wq7WfG8s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993" y="3074484"/>
            <a:ext cx="2466975" cy="18478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152727" y="1398806"/>
            <a:ext cx="3194219" cy="353943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2800" baseline="30000" dirty="0">
                <a:solidFill>
                  <a:srgbClr val="2E1700"/>
                </a:solidFill>
                <a:latin typeface="Georgia" pitchFamily="18" charset="0"/>
                <a:cs typeface="Times New Roman" charset="0"/>
              </a:rPr>
              <a:t>4 </a:t>
            </a:r>
            <a:r>
              <a:rPr lang="es-ES" sz="2800" dirty="0">
                <a:solidFill>
                  <a:srgbClr val="2E1700"/>
                </a:solidFill>
                <a:latin typeface="Georgia" pitchFamily="18" charset="0"/>
                <a:cs typeface="Times New Roman" charset="0"/>
              </a:rPr>
              <a:t>y al volver de la plaza, no comen  sin lavarse antes, y se aferran a otras muchas  tradiciones, de lavar vasos, jarras y ollas.  </a:t>
            </a:r>
            <a:endParaRPr lang="es-ES" sz="2800" dirty="0">
              <a:solidFill>
                <a:srgbClr val="2E1700"/>
              </a:solidFill>
              <a:latin typeface="Georgia" pitchFamily="18" charset="0"/>
            </a:endParaRPr>
          </a:p>
        </p:txBody>
      </p:sp>
    </p:spTree>
    <p:extLst>
      <p:ext uri="{BB962C8B-B14F-4D97-AF65-F5344CB8AC3E}">
        <p14:creationId xmlns:p14="http://schemas.microsoft.com/office/powerpoint/2010/main" val="282667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09" y="688774"/>
            <a:ext cx="7896106" cy="5476530"/>
          </a:xfrm>
          <a:prstGeom prst="rect">
            <a:avLst/>
          </a:prstGeom>
        </p:spPr>
      </p:pic>
      <p:pic>
        <p:nvPicPr>
          <p:cNvPr id="4" name="3 Image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80916" y="1052736"/>
            <a:ext cx="3466539" cy="3861048"/>
          </a:xfrm>
          <a:prstGeom prst="rect">
            <a:avLst/>
          </a:prstGeom>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prst="convex"/>
          </a:sp3d>
        </p:spPr>
      </p:pic>
      <p:sp>
        <p:nvSpPr>
          <p:cNvPr id="3" name="Rectangle 2"/>
          <p:cNvSpPr>
            <a:spLocks noChangeArrowheads="1"/>
          </p:cNvSpPr>
          <p:nvPr/>
        </p:nvSpPr>
        <p:spPr bwMode="auto">
          <a:xfrm>
            <a:off x="1115616" y="1052736"/>
            <a:ext cx="3168352" cy="4832092"/>
          </a:xfrm>
          <a:prstGeom prst="rect">
            <a:avLst/>
          </a:prstGeom>
          <a:noFill/>
          <a:ln>
            <a:noFill/>
          </a:ln>
          <a:effectLst>
            <a:softEdge rad="63500"/>
          </a:effectLst>
          <a:extLst/>
        </p:spPr>
        <p:txBody>
          <a:bodyPr wrap="square">
            <a:spAutoFit/>
          </a:bodyPr>
          <a:lstStyle/>
          <a:p>
            <a:pPr algn="ctr"/>
            <a:r>
              <a:rPr lang="es-ES" sz="2800" baseline="30000" dirty="0">
                <a:solidFill>
                  <a:srgbClr val="2E1700"/>
                </a:solidFill>
                <a:latin typeface="Georgia" pitchFamily="18" charset="0"/>
                <a:cs typeface="Times New Roman" charset="0"/>
              </a:rPr>
              <a:t>5 </a:t>
            </a:r>
            <a:r>
              <a:rPr lang="es-ES" sz="2800" dirty="0">
                <a:solidFill>
                  <a:srgbClr val="2E1700"/>
                </a:solidFill>
                <a:latin typeface="Georgia" pitchFamily="18" charset="0"/>
                <a:cs typeface="Times New Roman" charset="0"/>
              </a:rPr>
              <a:t>Según eso, los fariseos y los escribas preguntaron a Jesús: – «¿Por qué comen tus discípulos con manos impuras y no siguen la tradición de sus mayores?»</a:t>
            </a:r>
            <a:r>
              <a:rPr lang="es-ES" sz="2800" dirty="0">
                <a:solidFill>
                  <a:srgbClr val="2E1700"/>
                </a:solidFill>
                <a:latin typeface="Georgia" pitchFamily="18" charset="0"/>
              </a:rPr>
              <a:t> </a:t>
            </a:r>
          </a:p>
        </p:txBody>
      </p:sp>
    </p:spTree>
    <p:extLst>
      <p:ext uri="{BB962C8B-B14F-4D97-AF65-F5344CB8AC3E}">
        <p14:creationId xmlns:p14="http://schemas.microsoft.com/office/powerpoint/2010/main" val="3626755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37734"/>
            <a:ext cx="8272033" cy="5871586"/>
          </a:xfrm>
          <a:prstGeom prst="rect">
            <a:avLst/>
          </a:prstGeom>
        </p:spPr>
      </p:pic>
      <p:pic>
        <p:nvPicPr>
          <p:cNvPr id="2" name="1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839" y="795831"/>
            <a:ext cx="3528392" cy="482453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 name="Rectangle 2"/>
          <p:cNvSpPr>
            <a:spLocks noChangeArrowheads="1"/>
          </p:cNvSpPr>
          <p:nvPr/>
        </p:nvSpPr>
        <p:spPr bwMode="auto">
          <a:xfrm>
            <a:off x="4666526" y="671051"/>
            <a:ext cx="3888432" cy="5693866"/>
          </a:xfrm>
          <a:prstGeom prst="rect">
            <a:avLst/>
          </a:prstGeom>
          <a:noFill/>
          <a:ln>
            <a:noFill/>
          </a:ln>
          <a:effectLst/>
          <a:extLst/>
        </p:spPr>
        <p:txBody>
          <a:bodyPr wrap="square">
            <a:spAutoFit/>
          </a:bodyPr>
          <a:lstStyle/>
          <a:p>
            <a:pPr algn="ctr"/>
            <a:r>
              <a:rPr lang="es-ES" sz="2800" baseline="30000" dirty="0">
                <a:solidFill>
                  <a:srgbClr val="2E1700"/>
                </a:solidFill>
                <a:latin typeface="Georgia" pitchFamily="18" charset="0"/>
                <a:cs typeface="Times New Roman" charset="0"/>
              </a:rPr>
              <a:t>6 </a:t>
            </a:r>
            <a:r>
              <a:rPr lang="es-ES" sz="2800" dirty="0">
                <a:solidFill>
                  <a:srgbClr val="2E1700"/>
                </a:solidFill>
                <a:latin typeface="Georgia" pitchFamily="18" charset="0"/>
                <a:cs typeface="Times New Roman" charset="0"/>
              </a:rPr>
              <a:t>Él  les contestó: – «Bien profetizó Isaías de ustedes, hipócritas, como está escrito: «Este pueblo me honra con los labios, pero su corazón está lejos de mí. </a:t>
            </a:r>
            <a:r>
              <a:rPr lang="es-ES" sz="2800" baseline="30000" dirty="0">
                <a:solidFill>
                  <a:srgbClr val="2E1700"/>
                </a:solidFill>
                <a:latin typeface="Georgia" pitchFamily="18" charset="0"/>
                <a:cs typeface="Times New Roman" charset="0"/>
              </a:rPr>
              <a:t> 7</a:t>
            </a:r>
            <a:r>
              <a:rPr lang="es-PE" sz="2800" dirty="0">
                <a:solidFill>
                  <a:srgbClr val="2E1700"/>
                </a:solidFill>
                <a:latin typeface="Georgia" pitchFamily="18" charset="0"/>
                <a:cs typeface="Times New Roman" charset="0"/>
              </a:rPr>
              <a:t> El culto que me dan está vacío, porque la doctrina  que enseñan son preceptos humanos».</a:t>
            </a:r>
          </a:p>
          <a:p>
            <a:pPr algn="ctr"/>
            <a:endParaRPr lang="es-ES" sz="2800" dirty="0">
              <a:solidFill>
                <a:srgbClr val="2E1700"/>
              </a:solidFill>
              <a:latin typeface="Georgia" pitchFamily="18" charset="0"/>
            </a:endParaRPr>
          </a:p>
        </p:txBody>
      </p:sp>
    </p:spTree>
    <p:extLst>
      <p:ext uri="{BB962C8B-B14F-4D97-AF65-F5344CB8AC3E}">
        <p14:creationId xmlns:p14="http://schemas.microsoft.com/office/powerpoint/2010/main" val="3613154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09" y="688774"/>
            <a:ext cx="7896106" cy="5476530"/>
          </a:xfrm>
          <a:prstGeom prst="rect">
            <a:avLst/>
          </a:prstGeom>
        </p:spPr>
      </p:pic>
      <p:pic>
        <p:nvPicPr>
          <p:cNvPr id="2" name="Picture 2" descr="http://www.ionlitio.com/images/2008/03/los_diez_mandamientos_la_le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187624" y="943273"/>
            <a:ext cx="3086046" cy="48994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oftRound"/>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825085" y="1772816"/>
            <a:ext cx="3193001" cy="3108543"/>
          </a:xfrm>
          <a:prstGeom prst="rect">
            <a:avLst/>
          </a:prstGeom>
          <a:noFill/>
          <a:ln>
            <a:noFill/>
          </a:ln>
          <a:effectLst/>
          <a:extLst/>
        </p:spPr>
        <p:txBody>
          <a:bodyPr wrap="square">
            <a:spAutoFit/>
          </a:bodyPr>
          <a:lstStyle/>
          <a:p>
            <a:pPr algn="ctr"/>
            <a:r>
              <a:rPr lang="es-ES" sz="2800" baseline="30000" dirty="0" smtClean="0">
                <a:solidFill>
                  <a:srgbClr val="502800"/>
                </a:solidFill>
                <a:latin typeface="Georgia" panose="02040502050405020303" pitchFamily="18" charset="0"/>
                <a:cs typeface="Times New Roman" charset="0"/>
              </a:rPr>
              <a:t>8 </a:t>
            </a:r>
            <a:r>
              <a:rPr lang="es-ES" sz="2800" i="1" dirty="0">
                <a:solidFill>
                  <a:srgbClr val="502800"/>
                </a:solidFill>
                <a:latin typeface="Georgia" panose="02040502050405020303" pitchFamily="18" charset="0"/>
                <a:cs typeface="Times New Roman" pitchFamily="18" charset="0"/>
              </a:rPr>
              <a:t>Ustedes dejan de lado el mandamiento de Dios para aferrarse a la tradición de los hombres»</a:t>
            </a:r>
            <a:endParaRPr lang="es-ES" sz="2800" dirty="0">
              <a:solidFill>
                <a:srgbClr val="502800"/>
              </a:solidFill>
              <a:latin typeface="Georgia" pitchFamily="18" charset="0"/>
            </a:endParaRPr>
          </a:p>
        </p:txBody>
      </p:sp>
    </p:spTree>
    <p:extLst>
      <p:ext uri="{BB962C8B-B14F-4D97-AF65-F5344CB8AC3E}">
        <p14:creationId xmlns:p14="http://schemas.microsoft.com/office/powerpoint/2010/main" val="2241850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8352927" cy="5904656"/>
          </a:xfrm>
          <a:prstGeom prst="rect">
            <a:avLst/>
          </a:prstGeom>
        </p:spPr>
      </p:pic>
      <p:pic>
        <p:nvPicPr>
          <p:cNvPr id="5" name="4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0601" y="643821"/>
            <a:ext cx="3672408" cy="5377467"/>
          </a:xfrm>
          <a:prstGeom prst="rect">
            <a:avLst/>
          </a:prstGeom>
          <a:scene3d>
            <a:camera prst="orthographicFront"/>
            <a:lightRig rig="threePt" dir="t"/>
          </a:scene3d>
          <a:sp3d>
            <a:bevelT w="101600" prst="riblet"/>
          </a:sp3d>
        </p:spPr>
      </p:pic>
      <p:sp>
        <p:nvSpPr>
          <p:cNvPr id="3" name="Rectangle 2"/>
          <p:cNvSpPr>
            <a:spLocks noChangeArrowheads="1"/>
          </p:cNvSpPr>
          <p:nvPr/>
        </p:nvSpPr>
        <p:spPr bwMode="auto">
          <a:xfrm>
            <a:off x="936796" y="615454"/>
            <a:ext cx="3240360" cy="5693866"/>
          </a:xfrm>
          <a:prstGeom prst="rect">
            <a:avLst/>
          </a:prstGeom>
          <a:noFill/>
          <a:ln>
            <a:noFill/>
          </a:ln>
          <a:effectLst/>
          <a:extLst/>
        </p:spPr>
        <p:txBody>
          <a:bodyPr wrap="square">
            <a:spAutoFit/>
          </a:bodyPr>
          <a:lstStyle/>
          <a:p>
            <a:pPr algn="ctr"/>
            <a:r>
              <a:rPr lang="es-ES" sz="2800" baseline="30000" dirty="0">
                <a:solidFill>
                  <a:srgbClr val="502800"/>
                </a:solidFill>
                <a:latin typeface="Georgia" pitchFamily="18" charset="0"/>
                <a:cs typeface="Times New Roman" charset="0"/>
              </a:rPr>
              <a:t>14</a:t>
            </a:r>
            <a:r>
              <a:rPr lang="es-ES" sz="2800" dirty="0">
                <a:solidFill>
                  <a:srgbClr val="502800"/>
                </a:solidFill>
                <a:latin typeface="Georgia" pitchFamily="18" charset="0"/>
                <a:cs typeface="Times New Roman" charset="0"/>
              </a:rPr>
              <a:t> Entonces llamó de nuevo a la gente, les dijo: </a:t>
            </a:r>
            <a:r>
              <a:rPr lang="es-PE" sz="2800" dirty="0">
                <a:solidFill>
                  <a:srgbClr val="502800"/>
                </a:solidFill>
                <a:latin typeface="Georgia" pitchFamily="18" charset="0"/>
                <a:cs typeface="Times New Roman" charset="0"/>
              </a:rPr>
              <a:t>– «Escuchen todos y entiendan; </a:t>
            </a:r>
            <a:br>
              <a:rPr lang="es-PE" sz="2800" dirty="0">
                <a:solidFill>
                  <a:srgbClr val="502800"/>
                </a:solidFill>
                <a:latin typeface="Georgia" pitchFamily="18" charset="0"/>
                <a:cs typeface="Times New Roman" charset="0"/>
              </a:rPr>
            </a:br>
            <a:r>
              <a:rPr lang="es-PE" sz="2800" dirty="0">
                <a:solidFill>
                  <a:srgbClr val="502800"/>
                </a:solidFill>
                <a:latin typeface="Georgia" pitchFamily="18" charset="0"/>
                <a:cs typeface="Times New Roman" charset="0"/>
              </a:rPr>
              <a:t> </a:t>
            </a:r>
            <a:r>
              <a:rPr lang="es-ES" sz="2800" baseline="30000" dirty="0">
                <a:solidFill>
                  <a:srgbClr val="502800"/>
                </a:solidFill>
                <a:latin typeface="Georgia" pitchFamily="18" charset="0"/>
                <a:cs typeface="Times New Roman" charset="0"/>
              </a:rPr>
              <a:t>15</a:t>
            </a:r>
            <a:r>
              <a:rPr lang="es-ES" sz="2800" dirty="0">
                <a:solidFill>
                  <a:srgbClr val="502800"/>
                </a:solidFill>
                <a:latin typeface="Georgia" pitchFamily="18" charset="0"/>
                <a:cs typeface="Times New Roman" charset="0"/>
              </a:rPr>
              <a:t> </a:t>
            </a:r>
            <a:r>
              <a:rPr lang="es-PE" sz="2800" dirty="0">
                <a:solidFill>
                  <a:srgbClr val="502800"/>
                </a:solidFill>
                <a:latin typeface="Georgia" pitchFamily="18" charset="0"/>
                <a:cs typeface="Times New Roman" charset="0"/>
              </a:rPr>
              <a:t>Nada  que entre de fuera puede hacer al hombre impuro;  lo que sale de dentro es lo que hace impuro al hombre.</a:t>
            </a:r>
          </a:p>
          <a:p>
            <a:pPr algn="ctr"/>
            <a:endParaRPr lang="es-ES" sz="2800" dirty="0">
              <a:solidFill>
                <a:srgbClr val="502800"/>
              </a:solidFill>
              <a:latin typeface="Georgia" pitchFamily="18" charset="0"/>
            </a:endParaRPr>
          </a:p>
        </p:txBody>
      </p:sp>
    </p:spTree>
    <p:extLst>
      <p:ext uri="{BB962C8B-B14F-4D97-AF65-F5344CB8AC3E}">
        <p14:creationId xmlns:p14="http://schemas.microsoft.com/office/powerpoint/2010/main" val="1305853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75705"/>
            <a:ext cx="8346504" cy="5967312"/>
          </a:xfrm>
          <a:prstGeom prst="rect">
            <a:avLst/>
          </a:prstGeom>
        </p:spPr>
      </p:pic>
      <p:sp>
        <p:nvSpPr>
          <p:cNvPr id="4" name="Rectangle 2"/>
          <p:cNvSpPr>
            <a:spLocks noChangeArrowheads="1"/>
          </p:cNvSpPr>
          <p:nvPr/>
        </p:nvSpPr>
        <p:spPr bwMode="auto">
          <a:xfrm>
            <a:off x="547618" y="522200"/>
            <a:ext cx="3960440" cy="5693866"/>
          </a:xfrm>
          <a:prstGeom prst="rect">
            <a:avLst/>
          </a:prstGeom>
          <a:noFill/>
          <a:ln>
            <a:noFill/>
          </a:ln>
          <a:effectLst/>
          <a:extLst>
            <a:ext uri="{909E8E84-426E-40DD-AFC4-6F175D3DCCD1}">
              <a14:hiddenFill xmlns:a14="http://schemas.microsoft.com/office/drawing/2010/main">
                <a:solidFill>
                  <a:srgbClr val="CCE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600" baseline="30000" dirty="0">
                <a:solidFill>
                  <a:srgbClr val="502800"/>
                </a:solidFill>
                <a:latin typeface="Georgia" pitchFamily="18" charset="0"/>
                <a:cs typeface="Times New Roman" charset="0"/>
              </a:rPr>
              <a:t>21</a:t>
            </a:r>
            <a:r>
              <a:rPr lang="es-ES" sz="2600" dirty="0">
                <a:solidFill>
                  <a:srgbClr val="502800"/>
                </a:solidFill>
                <a:latin typeface="Georgia" pitchFamily="18" charset="0"/>
                <a:cs typeface="Times New Roman" charset="0"/>
              </a:rPr>
              <a:t> Porque es de dentro, del corazón del hombre, salen los malos propósitos, fornicaciones, robos, homicidios, </a:t>
            </a:r>
            <a:r>
              <a:rPr lang="es-ES" sz="2600" baseline="30000" dirty="0">
                <a:solidFill>
                  <a:srgbClr val="502800"/>
                </a:solidFill>
                <a:latin typeface="Georgia" pitchFamily="18" charset="0"/>
                <a:cs typeface="Times New Roman" charset="0"/>
              </a:rPr>
              <a:t>22</a:t>
            </a:r>
            <a:r>
              <a:rPr lang="es-ES" sz="2600" dirty="0">
                <a:solidFill>
                  <a:srgbClr val="502800"/>
                </a:solidFill>
                <a:latin typeface="Georgia" pitchFamily="18" charset="0"/>
                <a:cs typeface="Times New Roman" charset="0"/>
              </a:rPr>
              <a:t> adulterios, codicias, injusticias, fraudes, desenfreno, envidia, difamación, orgullo, frivolidad. </a:t>
            </a:r>
            <a:r>
              <a:rPr lang="es-ES" sz="2600" baseline="30000" dirty="0">
                <a:solidFill>
                  <a:srgbClr val="502800"/>
                </a:solidFill>
                <a:latin typeface="Georgia" pitchFamily="18" charset="0"/>
                <a:cs typeface="Times New Roman" charset="0"/>
              </a:rPr>
              <a:t>23</a:t>
            </a:r>
            <a:r>
              <a:rPr lang="es-PE" sz="2600" dirty="0">
                <a:solidFill>
                  <a:srgbClr val="502800"/>
                </a:solidFill>
                <a:latin typeface="Georgia" pitchFamily="18" charset="0"/>
                <a:cs typeface="Times New Roman" charset="0"/>
              </a:rPr>
              <a:t> Todas estas maldades salen de dentro y hacen al hombre impuro».</a:t>
            </a:r>
          </a:p>
          <a:p>
            <a:pPr algn="ctr"/>
            <a:endParaRPr lang="es-ES" sz="2600" dirty="0">
              <a:solidFill>
                <a:srgbClr val="502800"/>
              </a:solidFill>
              <a:latin typeface="Georgia" pitchFamily="18" charset="0"/>
            </a:endParaRPr>
          </a:p>
        </p:txBody>
      </p:sp>
      <p:sp>
        <p:nvSpPr>
          <p:cNvPr id="5" name="Rectangle 2"/>
          <p:cNvSpPr>
            <a:spLocks noChangeArrowheads="1"/>
          </p:cNvSpPr>
          <p:nvPr/>
        </p:nvSpPr>
        <p:spPr bwMode="auto">
          <a:xfrm>
            <a:off x="2987824" y="4509120"/>
            <a:ext cx="5846084" cy="523220"/>
          </a:xfrm>
          <a:prstGeom prst="rect">
            <a:avLst/>
          </a:prstGeom>
          <a:noFill/>
          <a:ln>
            <a:noFill/>
          </a:ln>
          <a:effectLst/>
          <a:extLst>
            <a:ext uri="{909E8E84-426E-40DD-AFC4-6F175D3DCCD1}">
              <a14:hiddenFill xmlns:a14="http://schemas.microsoft.com/office/drawing/2010/main">
                <a:solidFill>
                  <a:srgbClr val="CCE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800" dirty="0">
                <a:solidFill>
                  <a:srgbClr val="FFFF00"/>
                </a:solidFill>
                <a:latin typeface="Georgia" pitchFamily="18" charset="0"/>
                <a:cs typeface="Times New Roman" charset="0"/>
              </a:rPr>
              <a:t> </a:t>
            </a:r>
            <a:endParaRPr lang="es-ES" sz="4000" dirty="0">
              <a:solidFill>
                <a:srgbClr val="FFFF00"/>
              </a:solidFill>
              <a:latin typeface="Georgia" pitchFamily="18" charset="0"/>
            </a:endParaRPr>
          </a:p>
        </p:txBody>
      </p:sp>
      <p:sp>
        <p:nvSpPr>
          <p:cNvPr id="6" name="WordArt 3"/>
          <p:cNvSpPr>
            <a:spLocks noChangeArrowheads="1" noChangeShapeType="1" noTextEdit="1"/>
          </p:cNvSpPr>
          <p:nvPr/>
        </p:nvSpPr>
        <p:spPr bwMode="auto">
          <a:xfrm>
            <a:off x="4427984" y="5817951"/>
            <a:ext cx="3864074" cy="63538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Palabra de Dios</a:t>
            </a:r>
          </a:p>
          <a:p>
            <a:pPr algn="ctr"/>
            <a:endParaRPr lang="es-PE" sz="1200" b="1" kern="1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Impact"/>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2548" y="764704"/>
            <a:ext cx="3440252" cy="4682182"/>
          </a:xfrm>
          <a:prstGeom prst="rect">
            <a:avLst/>
          </a:prstGeom>
        </p:spPr>
      </p:pic>
      <p:sp>
        <p:nvSpPr>
          <p:cNvPr id="10" name="Corazón 9"/>
          <p:cNvSpPr/>
          <p:nvPr/>
        </p:nvSpPr>
        <p:spPr>
          <a:xfrm>
            <a:off x="7092280" y="4318714"/>
            <a:ext cx="360040" cy="380811"/>
          </a:xfrm>
          <a:prstGeom prst="heart">
            <a:avLst/>
          </a:prstGeom>
          <a:solidFill>
            <a:srgbClr val="FF0000"/>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Tree>
    <p:extLst>
      <p:ext uri="{BB962C8B-B14F-4D97-AF65-F5344CB8AC3E}">
        <p14:creationId xmlns:p14="http://schemas.microsoft.com/office/powerpoint/2010/main" val="1221199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15" presetClass="entr" presetSubtype="0"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24900"/>
                            </p:stCondLst>
                            <p:childTnLst>
                              <p:par>
                                <p:cTn id="15" presetID="15" presetClass="entr" presetSubtype="0" fill="hold"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 calcmode="lin" valueType="num">
                                      <p:cBhvr>
                                        <p:cTn id="1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0" dur="2000" fill="hold"/>
                                        <p:tgtEl>
                                          <p:spTgt spid="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 calcmode="lin" valueType="num">
                                      <p:cBhvr>
                                        <p:cTn id="25"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6900"/>
                            </p:stCondLst>
                            <p:childTnLst>
                              <p:par>
                                <p:cTn id="28" presetID="15" presetClass="entr" presetSubtype="0" fill="hold" grpId="0" nodeType="after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42" y="620688"/>
            <a:ext cx="8251802" cy="5832648"/>
          </a:xfrm>
          <a:prstGeom prst="rect">
            <a:avLst/>
          </a:prstGeom>
        </p:spPr>
      </p:pic>
      <p:sp>
        <p:nvSpPr>
          <p:cNvPr id="2" name="1 Rectángulo"/>
          <p:cNvSpPr/>
          <p:nvPr/>
        </p:nvSpPr>
        <p:spPr>
          <a:xfrm>
            <a:off x="985343" y="107340"/>
            <a:ext cx="7272808" cy="369332"/>
          </a:xfrm>
          <a:prstGeom prst="rect">
            <a:avLst/>
          </a:prstGeom>
          <a:solidFill>
            <a:schemeClr val="accent2">
              <a:lumMod val="75000"/>
            </a:schemeClr>
          </a:solidFill>
        </p:spPr>
        <p:txBody>
          <a:bodyPr wrap="square">
            <a:spAutoFit/>
          </a:bodyPr>
          <a:lstStyle/>
          <a:p>
            <a:r>
              <a:rPr lang="es-ES_tradnl" b="1" dirty="0">
                <a:solidFill>
                  <a:srgbClr val="FFFF00"/>
                </a:solidFill>
                <a:effectLst>
                  <a:outerShdw blurRad="38100" dist="38100" dir="2700000" algn="tl">
                    <a:srgbClr val="000000">
                      <a:alpha val="43137"/>
                    </a:srgbClr>
                  </a:outerShdw>
                </a:effectLst>
              </a:rPr>
              <a:t>Cada uno puede leer en voz alta el versículo que más le llamó la atención </a:t>
            </a:r>
          </a:p>
        </p:txBody>
      </p:sp>
      <p:sp>
        <p:nvSpPr>
          <p:cNvPr id="3" name="Text Box 3"/>
          <p:cNvSpPr txBox="1">
            <a:spLocks noChangeArrowheads="1"/>
          </p:cNvSpPr>
          <p:nvPr/>
        </p:nvSpPr>
        <p:spPr bwMode="auto">
          <a:xfrm>
            <a:off x="683568" y="692696"/>
            <a:ext cx="3830167" cy="6186309"/>
          </a:xfrm>
          <a:prstGeom prst="rect">
            <a:avLst/>
          </a:prstGeom>
          <a:noFill/>
          <a:ln>
            <a:noFill/>
          </a:ln>
          <a:effectLst/>
          <a:scene3d>
            <a:camera prst="orthographicFront"/>
            <a:lightRig rig="threePt" dir="t"/>
          </a:scene3d>
          <a:sp3d>
            <a:bevelT prst="slope"/>
          </a:sp3d>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 sz="1650" i="1" dirty="0" smtClean="0">
                <a:solidFill>
                  <a:srgbClr val="502800"/>
                </a:solidFill>
                <a:latin typeface="Verdana" pitchFamily="34" charset="0"/>
                <a:cs typeface="Times New Roman" pitchFamily="18" charset="0"/>
              </a:rPr>
              <a:t>En aquel tiempo, se acercó a Jesús un grupo de fariseos con algunos escribas de Jerusalén, y vieron que algunos discípulos comían con manos impuras, es decir , sin lavarse las manos. Los fariseos, como los demás judíos, no comen sin lavarse antes las manos meticulosamente, aferrándose a la tradición de sus mayores, y, al volver de la plaza, no comen sin lavarse antes y se aferran a otras muchas tradiciones, de lavar vasos, jarras y ollas. Según eso, los fariseos y los escribas preguntaron a Jesús.</a:t>
            </a:r>
            <a:r>
              <a:rPr lang="es-PE" sz="1650" i="1" dirty="0">
                <a:solidFill>
                  <a:srgbClr val="502800"/>
                </a:solidFill>
                <a:latin typeface="Verdana" pitchFamily="34" charset="0"/>
                <a:cs typeface="Times New Roman" pitchFamily="18" charset="0"/>
              </a:rPr>
              <a:t> -«¿Por qué comen tus discípulos con manos impuras y no siguen la tradición de los mayores?».   Él les contestó: - «Bien profetizó Isaías de ustedes, hipócritas, como está escrito:  «Este pueblo</a:t>
            </a:r>
          </a:p>
          <a:p>
            <a:pPr algn="ctr"/>
            <a:endParaRPr lang="es-ES" sz="1650" i="1" dirty="0">
              <a:solidFill>
                <a:srgbClr val="502800"/>
              </a:solidFill>
              <a:latin typeface="Verdana" pitchFamily="34" charset="0"/>
              <a:cs typeface="Times New Roman" pitchFamily="18" charset="0"/>
            </a:endParaRPr>
          </a:p>
          <a:p>
            <a:pPr algn="ctr"/>
            <a:endParaRPr lang="es-ES" sz="1650" i="1" dirty="0" smtClean="0">
              <a:solidFill>
                <a:srgbClr val="502800"/>
              </a:solidFill>
              <a:latin typeface="Verdana" pitchFamily="34" charset="0"/>
              <a:cs typeface="Times New Roman" pitchFamily="18" charset="0"/>
            </a:endParaRPr>
          </a:p>
        </p:txBody>
      </p:sp>
      <p:sp>
        <p:nvSpPr>
          <p:cNvPr id="5" name="Text Box 3"/>
          <p:cNvSpPr txBox="1">
            <a:spLocks noChangeArrowheads="1"/>
          </p:cNvSpPr>
          <p:nvPr/>
        </p:nvSpPr>
        <p:spPr bwMode="auto">
          <a:xfrm>
            <a:off x="4659383" y="692696"/>
            <a:ext cx="4017073" cy="5932393"/>
          </a:xfrm>
          <a:prstGeom prst="rect">
            <a:avLst/>
          </a:prstGeom>
          <a:noFill/>
          <a:ln>
            <a:noFill/>
          </a:ln>
          <a:effectLst/>
          <a:scene3d>
            <a:camera prst="orthographicFront"/>
            <a:lightRig rig="threePt" dir="t"/>
          </a:scene3d>
          <a:sp3d>
            <a:bevelT prst="slope"/>
          </a:sp3d>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s-ES" sz="1650" i="1" dirty="0" smtClean="0">
                <a:solidFill>
                  <a:srgbClr val="502800"/>
                </a:solidFill>
                <a:latin typeface="Verdana" pitchFamily="34" charset="0"/>
                <a:cs typeface="Times New Roman" pitchFamily="18" charset="0"/>
              </a:rPr>
              <a:t> me honra con los labios, pero su corazón está lejos de mí. El culto que dan está vacío, porque la doctrina que enseñan son preceptos humanos».  Ustedes dejan de lado el mandamiento de Dios para aferrarse a la tradición de los hombres». </a:t>
            </a:r>
            <a:r>
              <a:rPr lang="es-ES" sz="1650" i="1" dirty="0">
                <a:solidFill>
                  <a:srgbClr val="502800"/>
                </a:solidFill>
                <a:latin typeface="Verdana" pitchFamily="34" charset="0"/>
                <a:cs typeface="Times New Roman" pitchFamily="18" charset="0"/>
              </a:rPr>
              <a:t>-Entonces llamó de nuevo a la gente y les dijo:  -«Escuchen todos y entiendan: Nada que entre de fuera puede hacer al hombre impuro;  lo que sale de dentro es lo que hace impuro al hombre.  Porque de dentro, del corazón del hombre, salen los malos propósitos, las fornicaciones, robos, homicidios, adulterios, codicias, injusticias, fraudes, desenfreno, envidia, difamación, orgullo, frivolidad. Todas esas maldades salen de dentro y hacen al hombre impuro».</a:t>
            </a:r>
            <a:endParaRPr lang="ca-ES" sz="1650" i="1" dirty="0">
              <a:solidFill>
                <a:srgbClr val="502800"/>
              </a:solidFill>
              <a:latin typeface="Comic Sans MS" pitchFamily="66" charset="0"/>
            </a:endParaRPr>
          </a:p>
          <a:p>
            <a:pPr algn="ctr"/>
            <a:endParaRPr lang="es-ES" sz="1650" i="1" dirty="0" smtClean="0">
              <a:solidFill>
                <a:srgbClr val="502800"/>
              </a:solidFill>
              <a:latin typeface="Verdana" pitchFamily="34" charset="0"/>
              <a:cs typeface="Times New Roman" pitchFamily="18" charset="0"/>
            </a:endParaRPr>
          </a:p>
        </p:txBody>
      </p:sp>
      <p:sp>
        <p:nvSpPr>
          <p:cNvPr id="6" name="Rectángulo 5"/>
          <p:cNvSpPr/>
          <p:nvPr/>
        </p:nvSpPr>
        <p:spPr>
          <a:xfrm>
            <a:off x="1415235" y="456927"/>
            <a:ext cx="2149948" cy="307777"/>
          </a:xfrm>
          <a:prstGeom prst="rect">
            <a:avLst/>
          </a:prstGeom>
        </p:spPr>
        <p:txBody>
          <a:bodyPr wrap="none">
            <a:spAutoFit/>
          </a:bodyPr>
          <a:lstStyle/>
          <a:p>
            <a:pPr algn="ctr"/>
            <a:r>
              <a:rPr lang="ca-ES" sz="1400" i="1" dirty="0" err="1">
                <a:solidFill>
                  <a:srgbClr val="FFFF00"/>
                </a:solidFill>
                <a:latin typeface="Comic Sans MS" pitchFamily="66" charset="0"/>
              </a:rPr>
              <a:t>Mc</a:t>
            </a:r>
            <a:r>
              <a:rPr lang="ca-ES" sz="1400" i="1" dirty="0">
                <a:solidFill>
                  <a:srgbClr val="FFFF00"/>
                </a:solidFill>
                <a:latin typeface="Comic Sans MS" pitchFamily="66" charset="0"/>
              </a:rPr>
              <a:t>  7, 1-8. 14-15. 21-23</a:t>
            </a:r>
          </a:p>
        </p:txBody>
      </p:sp>
    </p:spTree>
    <p:extLst>
      <p:ext uri="{BB962C8B-B14F-4D97-AF65-F5344CB8AC3E}">
        <p14:creationId xmlns:p14="http://schemas.microsoft.com/office/powerpoint/2010/main" val="2627977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2"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3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15" dur="3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66" y="404664"/>
            <a:ext cx="7070276" cy="4762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2 Marcador de contenido"/>
          <p:cNvSpPr txBox="1">
            <a:spLocks/>
          </p:cNvSpPr>
          <p:nvPr/>
        </p:nvSpPr>
        <p:spPr>
          <a:xfrm>
            <a:off x="1835696" y="404664"/>
            <a:ext cx="6336704"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_tradnl" sz="2800" b="1" cap="all" smtClean="0">
                <a:ln w="9000" cmpd="sng">
                  <a:solidFill>
                    <a:srgbClr val="8064A2">
                      <a:shade val="50000"/>
                      <a:satMod val="120000"/>
                    </a:srgbClr>
                  </a:solidFill>
                  <a:prstDash val="solid"/>
                </a:ln>
                <a:solidFill>
                  <a:srgbClr val="C0504D">
                    <a:lumMod val="20000"/>
                    <a:lumOff val="80000"/>
                  </a:srgbClr>
                </a:solidFill>
                <a:effectLst>
                  <a:reflection blurRad="12700" stA="28000" endPos="45000" dist="1000" dir="5400000" sy="-100000" algn="bl" rotWithShape="0"/>
                </a:effectLst>
              </a:rPr>
              <a:t>Preguntas para la lectura:</a:t>
            </a:r>
            <a:endParaRPr lang="es-ES" sz="2800" b="1" cap="all" dirty="0">
              <a:ln w="9000" cmpd="sng">
                <a:solidFill>
                  <a:srgbClr val="8064A2">
                    <a:shade val="50000"/>
                    <a:satMod val="120000"/>
                  </a:srgbClr>
                </a:solidFill>
                <a:prstDash val="solid"/>
              </a:ln>
              <a:solidFill>
                <a:srgbClr val="C0504D">
                  <a:lumMod val="20000"/>
                  <a:lumOff val="80000"/>
                </a:srgbClr>
              </a:solidFill>
              <a:effectLst>
                <a:reflection blurRad="12700" stA="28000" endPos="45000" dist="1000" dir="5400000" sy="-100000" algn="bl" rotWithShape="0"/>
              </a:effectLst>
            </a:endParaRPr>
          </a:p>
        </p:txBody>
      </p:sp>
      <p:sp>
        <p:nvSpPr>
          <p:cNvPr id="4" name="2 Marcador de contenido"/>
          <p:cNvSpPr txBox="1">
            <a:spLocks/>
          </p:cNvSpPr>
          <p:nvPr/>
        </p:nvSpPr>
        <p:spPr bwMode="auto">
          <a:xfrm>
            <a:off x="1331836" y="4653136"/>
            <a:ext cx="6609023" cy="1681043"/>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PE" sz="3600" dirty="0">
                <a:solidFill>
                  <a:srgbClr val="FFFF00"/>
                </a:solidFill>
                <a:effectLst>
                  <a:outerShdw blurRad="50800" dist="38100" dir="10800000" algn="r" rotWithShape="0">
                    <a:prstClr val="black"/>
                  </a:outerShdw>
                </a:effectLst>
                <a:latin typeface="Rockwell" pitchFamily="18" charset="0"/>
              </a:rPr>
              <a:t>¿Qué molesta a los fariseos y a los letrados en la conducta de los discípulos?</a:t>
            </a:r>
            <a:endParaRPr lang="es-ES" sz="3600" dirty="0">
              <a:solidFill>
                <a:srgbClr val="FFFF00"/>
              </a:solidFill>
              <a:effectLst>
                <a:outerShdw blurRad="50800" dist="38100" dir="10800000" algn="r" rotWithShape="0">
                  <a:prstClr val="black"/>
                </a:outerShdw>
              </a:effectLst>
              <a:latin typeface="Rockwell" pitchFamily="18" charset="0"/>
            </a:endParaRP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9719724">
            <a:off x="4220684" y="3323348"/>
            <a:ext cx="2334410" cy="1404156"/>
          </a:xfrm>
          <a:prstGeom prst="ellipse">
            <a:avLst/>
          </a:prstGeom>
          <a:ln>
            <a:noFill/>
          </a:ln>
          <a:effectLst>
            <a:softEdge rad="112500"/>
          </a:effectLst>
        </p:spPr>
      </p:pic>
    </p:spTree>
    <p:extLst>
      <p:ext uri="{BB962C8B-B14F-4D97-AF65-F5344CB8AC3E}">
        <p14:creationId xmlns:p14="http://schemas.microsoft.com/office/powerpoint/2010/main" val="1871362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404664"/>
            <a:ext cx="8352928" cy="5976664"/>
          </a:xfrm>
          <a:prstGeom prst="rect">
            <a:avLst/>
          </a:prstGeom>
          <a:scene3d>
            <a:camera prst="orthographicFront"/>
            <a:lightRig rig="threePt" dir="t"/>
          </a:scene3d>
          <a:sp3d>
            <a:bevelT prst="convex"/>
          </a:sp3d>
        </p:spPr>
      </p:pic>
      <p:sp>
        <p:nvSpPr>
          <p:cNvPr id="3" name="WordArt 3"/>
          <p:cNvSpPr>
            <a:spLocks noChangeArrowheads="1" noChangeShapeType="1" noTextEdit="1"/>
          </p:cNvSpPr>
          <p:nvPr/>
        </p:nvSpPr>
        <p:spPr bwMode="auto">
          <a:xfrm>
            <a:off x="2771800" y="1772816"/>
            <a:ext cx="4891224" cy="1224136"/>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PE" sz="3600" kern="10" dirty="0">
                <a:solidFill>
                  <a:srgbClr val="FFFF00"/>
                </a:solidFill>
                <a:effectLst>
                  <a:outerShdw blurRad="50800" dist="38100" dir="10800000" algn="r" rotWithShape="0">
                    <a:prstClr val="black"/>
                  </a:outerShdw>
                </a:effectLst>
                <a:latin typeface="Impact"/>
              </a:rPr>
              <a:t>¿Cómo les llama Jesús? </a:t>
            </a:r>
          </a:p>
        </p:txBody>
      </p:sp>
      <p:sp>
        <p:nvSpPr>
          <p:cNvPr id="6" name="WordArt 3"/>
          <p:cNvSpPr>
            <a:spLocks noChangeArrowheads="1" noChangeShapeType="1" noTextEdit="1"/>
          </p:cNvSpPr>
          <p:nvPr/>
        </p:nvSpPr>
        <p:spPr bwMode="auto">
          <a:xfrm>
            <a:off x="3491880" y="5112886"/>
            <a:ext cx="4608512" cy="1268442"/>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ES_tradnl" sz="2800" b="1" dirty="0">
                <a:solidFill>
                  <a:srgbClr val="FFFF00"/>
                </a:solidFill>
                <a:effectLst>
                  <a:glow rad="63500">
                    <a:srgbClr val="8064A2">
                      <a:satMod val="175000"/>
                      <a:alpha val="40000"/>
                    </a:srgbClr>
                  </a:glow>
                  <a:outerShdw blurRad="38100" dist="38100" dir="2700000" algn="tl">
                    <a:srgbClr val="000000">
                      <a:alpha val="43137"/>
                    </a:srgbClr>
                  </a:outerShdw>
                </a:effectLst>
                <a:latin typeface="Tahoma" pitchFamily="34" charset="0"/>
                <a:ea typeface="Tahoma" pitchFamily="34" charset="0"/>
                <a:cs typeface="Tahoma" pitchFamily="34" charset="0"/>
              </a:rPr>
              <a:t>¿Qué actitud denuncia en</a:t>
            </a:r>
          </a:p>
          <a:p>
            <a:pPr algn="ctr"/>
            <a:r>
              <a:rPr lang="es-ES_tradnl" sz="2800" b="1" dirty="0">
                <a:solidFill>
                  <a:srgbClr val="FFFF00"/>
                </a:solidFill>
                <a:effectLst>
                  <a:glow rad="63500">
                    <a:srgbClr val="8064A2">
                      <a:satMod val="175000"/>
                      <a:alpha val="40000"/>
                    </a:srgbClr>
                  </a:glow>
                  <a:outerShdw blurRad="38100" dist="38100" dir="2700000" algn="tl">
                    <a:srgbClr val="000000">
                      <a:alpha val="43137"/>
                    </a:srgbClr>
                  </a:outerShdw>
                </a:effectLst>
                <a:latin typeface="Tahoma" pitchFamily="34" charset="0"/>
                <a:ea typeface="Tahoma" pitchFamily="34" charset="0"/>
                <a:cs typeface="Tahoma" pitchFamily="34" charset="0"/>
              </a:rPr>
              <a:t> ellos con el texto de Isaías?</a:t>
            </a:r>
            <a:endParaRPr lang="es-PE" sz="2800" b="1" dirty="0">
              <a:solidFill>
                <a:srgbClr val="FFFF00"/>
              </a:solidFill>
              <a:effectLst>
                <a:glow rad="63500">
                  <a:srgbClr val="8064A2">
                    <a:satMod val="175000"/>
                    <a:alpha val="40000"/>
                  </a:srgbClr>
                </a:glow>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endParaRPr lang="es-PE" sz="2800" b="1" kern="10" dirty="0">
              <a:solidFill>
                <a:srgbClr val="FFFF00"/>
              </a:solidFill>
              <a:effectLst>
                <a:glow rad="63500">
                  <a:srgbClr val="8064A2">
                    <a:satMod val="175000"/>
                    <a:alpha val="40000"/>
                  </a:srgbClr>
                </a:glow>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79971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0238" y="703165"/>
            <a:ext cx="8126217" cy="5477080"/>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p:spPr>
      </p:pic>
      <p:sp>
        <p:nvSpPr>
          <p:cNvPr id="6" name="5 Rectángulo"/>
          <p:cNvSpPr/>
          <p:nvPr/>
        </p:nvSpPr>
        <p:spPr>
          <a:xfrm>
            <a:off x="251520" y="819481"/>
            <a:ext cx="7272809" cy="646331"/>
          </a:xfrm>
          <a:prstGeom prst="rect">
            <a:avLst/>
          </a:prstGeom>
          <a:solidFill>
            <a:schemeClr val="tx1">
              <a:lumMod val="95000"/>
              <a:lumOff val="5000"/>
            </a:schemeClr>
          </a:solidFill>
          <a:effectLst>
            <a:softEdge rad="317500"/>
          </a:effectLst>
        </p:spPr>
        <p:txBody>
          <a:bodyPr wrap="square">
            <a:spAutoFit/>
          </a:bodyPr>
          <a:lstStyle/>
          <a:p>
            <a:pPr algn="ctr"/>
            <a:r>
              <a:rPr lang="es-ES_tradnl" sz="3600" dirty="0">
                <a:solidFill>
                  <a:srgbClr val="FFFF00"/>
                </a:solidFill>
                <a:effectLst>
                  <a:glow rad="101600">
                    <a:srgbClr val="000000">
                      <a:alpha val="60000"/>
                    </a:srgbClr>
                  </a:glow>
                  <a:outerShdw blurRad="38100" dist="38100" dir="2700000" algn="tl">
                    <a:srgbClr val="000000">
                      <a:alpha val="43137"/>
                    </a:srgbClr>
                  </a:outerShdw>
                </a:effectLst>
              </a:rPr>
              <a:t>Luego el Señor se dirige a la gente.</a:t>
            </a:r>
            <a:endParaRPr lang="es-PE" sz="3600" dirty="0">
              <a:solidFill>
                <a:srgbClr val="FFFF00"/>
              </a:solidFill>
              <a:effectLst>
                <a:glow rad="101600">
                  <a:srgbClr val="000000">
                    <a:alpha val="60000"/>
                  </a:srgbClr>
                </a:glow>
                <a:outerShdw blurRad="38100" dist="38100" dir="2700000" algn="tl">
                  <a:srgbClr val="000000">
                    <a:alpha val="43137"/>
                  </a:srgbClr>
                </a:outerShdw>
              </a:effectLst>
            </a:endParaRPr>
          </a:p>
        </p:txBody>
      </p:sp>
      <p:sp>
        <p:nvSpPr>
          <p:cNvPr id="7" name="6 Rectángulo"/>
          <p:cNvSpPr/>
          <p:nvPr/>
        </p:nvSpPr>
        <p:spPr>
          <a:xfrm>
            <a:off x="3995936" y="2118527"/>
            <a:ext cx="3240360" cy="646331"/>
          </a:xfrm>
          <a:prstGeom prst="rect">
            <a:avLst/>
          </a:prstGeom>
          <a:solidFill>
            <a:schemeClr val="tx1">
              <a:lumMod val="95000"/>
              <a:lumOff val="5000"/>
            </a:schemeClr>
          </a:solidFill>
          <a:effectLst>
            <a:softEdge rad="127000"/>
          </a:effectLst>
        </p:spPr>
        <p:txBody>
          <a:bodyPr wrap="square">
            <a:spAutoFit/>
          </a:bodyPr>
          <a:lstStyle/>
          <a:p>
            <a:r>
              <a:rPr lang="es-CO" sz="3600" dirty="0">
                <a:solidFill>
                  <a:srgbClr val="FFFF00"/>
                </a:solidFill>
              </a:rPr>
              <a:t>¿Qué les dice? </a:t>
            </a:r>
            <a:endParaRPr lang="es-PE" sz="3600" dirty="0">
              <a:solidFill>
                <a:srgbClr val="FFFF00"/>
              </a:solidFill>
            </a:endParaRPr>
          </a:p>
        </p:txBody>
      </p:sp>
      <p:sp>
        <p:nvSpPr>
          <p:cNvPr id="9" name="8 Rectángulo"/>
          <p:cNvSpPr/>
          <p:nvPr/>
        </p:nvSpPr>
        <p:spPr>
          <a:xfrm>
            <a:off x="2339752" y="4855788"/>
            <a:ext cx="3312368" cy="1077218"/>
          </a:xfrm>
          <a:prstGeom prst="rect">
            <a:avLst/>
          </a:prstGeom>
          <a:noFill/>
          <a:effectLst>
            <a:softEdge rad="127000"/>
          </a:effectLst>
        </p:spPr>
        <p:txBody>
          <a:bodyPr wrap="square">
            <a:spAutoFit/>
          </a:bodyPr>
          <a:lstStyle/>
          <a:p>
            <a:pPr algn="ctr"/>
            <a:r>
              <a:rPr lang="es-CO" sz="3200" dirty="0">
                <a:solidFill>
                  <a:srgbClr val="FFFF00"/>
                </a:solidFill>
                <a:effectLst>
                  <a:outerShdw blurRad="38100" dist="38100" dir="2700000" algn="tl">
                    <a:srgbClr val="000000">
                      <a:alpha val="43137"/>
                    </a:srgbClr>
                  </a:outerShdw>
                </a:effectLst>
              </a:rPr>
              <a:t>¿Qué hace impuro a las personas? </a:t>
            </a:r>
            <a:endParaRPr lang="es-PE" sz="3200" dirty="0">
              <a:solidFill>
                <a:srgbClr val="FFFF00"/>
              </a:solidFill>
              <a:effectLst>
                <a:outerShdw blurRad="38100" dist="38100" dir="2700000" algn="tl">
                  <a:srgbClr val="000000">
                    <a:alpha val="43137"/>
                  </a:srgbClr>
                </a:outerShdw>
              </a:effectLst>
            </a:endParaRPr>
          </a:p>
        </p:txBody>
      </p:sp>
      <p:sp>
        <p:nvSpPr>
          <p:cNvPr id="11" name="10 Rectángulo"/>
          <p:cNvSpPr/>
          <p:nvPr/>
        </p:nvSpPr>
        <p:spPr>
          <a:xfrm>
            <a:off x="4834426" y="5893224"/>
            <a:ext cx="3842029" cy="523220"/>
          </a:xfrm>
          <a:prstGeom prst="rect">
            <a:avLst/>
          </a:prstGeom>
          <a:solidFill>
            <a:schemeClr val="tx1">
              <a:lumMod val="95000"/>
              <a:lumOff val="5000"/>
            </a:schemeClr>
          </a:solidFill>
          <a:effectLst>
            <a:softEdge rad="127000"/>
          </a:effectLst>
        </p:spPr>
        <p:txBody>
          <a:bodyPr wrap="square">
            <a:spAutoFit/>
          </a:bodyPr>
          <a:lstStyle/>
          <a:p>
            <a:pPr algn="ctr"/>
            <a:r>
              <a:rPr lang="es-CO" sz="2800" dirty="0">
                <a:solidFill>
                  <a:srgbClr val="FFFF00"/>
                </a:solidFill>
              </a:rPr>
              <a:t>¿Cuál es la raíz del mal?</a:t>
            </a:r>
            <a:endParaRPr lang="es-PE" sz="2800" dirty="0">
              <a:solidFill>
                <a:srgbClr val="FFFF00"/>
              </a:solidFill>
            </a:endParaRPr>
          </a:p>
        </p:txBody>
      </p:sp>
    </p:spTree>
    <p:extLst>
      <p:ext uri="{BB962C8B-B14F-4D97-AF65-F5344CB8AC3E}">
        <p14:creationId xmlns:p14="http://schemas.microsoft.com/office/powerpoint/2010/main" val="31100816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500" autoRev="1" fill="hold">
                                          <p:stCondLst>
                                            <p:cond delay="0"/>
                                          </p:stCondLst>
                                        </p:cTn>
                                        <p:tgtEl>
                                          <p:spTgt spid="7"/>
                                        </p:tgtEl>
                                        <p:attrNameLst>
                                          <p:attrName>ppt_w</p:attrName>
                                        </p:attrNameLst>
                                      </p:cBhvr>
                                    </p:anim>
                                    <p:anim by="(#ppt_w*0.50)" calcmode="lin" valueType="num">
                                      <p:cBhvr>
                                        <p:cTn id="12" dur="500" decel="50000" autoRev="1" fill="hold">
                                          <p:stCondLst>
                                            <p:cond delay="0"/>
                                          </p:stCondLst>
                                        </p:cTn>
                                        <p:tgtEl>
                                          <p:spTgt spid="7"/>
                                        </p:tgtEl>
                                        <p:attrNameLst>
                                          <p:attrName>ppt_x</p:attrName>
                                        </p:attrNameLst>
                                      </p:cBhvr>
                                    </p:anim>
                                    <p:anim from="(-#ppt_h/2)" to="(#ppt_y)" calcmode="lin" valueType="num">
                                      <p:cBhvr>
                                        <p:cTn id="13" dur="1000" fill="hold">
                                          <p:stCondLst>
                                            <p:cond delay="0"/>
                                          </p:stCondLst>
                                        </p:cTn>
                                        <p:tgtEl>
                                          <p:spTgt spid="7"/>
                                        </p:tgtEl>
                                        <p:attrNameLst>
                                          <p:attrName>ppt_y</p:attrName>
                                        </p:attrNameLst>
                                      </p:cBhvr>
                                    </p:anim>
                                    <p:animRot by="21600000">
                                      <p:cBhvr>
                                        <p:cTn id="14" dur="1000" fill="hold">
                                          <p:stCondLst>
                                            <p:cond delay="0"/>
                                          </p:stCondLst>
                                        </p:cTn>
                                        <p:tgtEl>
                                          <p:spTgt spid="7"/>
                                        </p:tgtEl>
                                        <p:attrNameLst>
                                          <p:attrName>r</p:attrName>
                                        </p:attrNameLst>
                                      </p:cBhvr>
                                    </p:animRot>
                                  </p:childTnLst>
                                </p:cTn>
                              </p:par>
                            </p:childTnLst>
                          </p:cTn>
                        </p:par>
                        <p:par>
                          <p:cTn id="15" fill="hold">
                            <p:stCondLst>
                              <p:cond delay="41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500" autoRev="1" fill="hold">
                                          <p:stCondLst>
                                            <p:cond delay="0"/>
                                          </p:stCondLst>
                                        </p:cTn>
                                        <p:tgtEl>
                                          <p:spTgt spid="9"/>
                                        </p:tgtEl>
                                        <p:attrNameLst>
                                          <p:attrName>ppt_w</p:attrName>
                                        </p:attrNameLst>
                                      </p:cBhvr>
                                    </p:anim>
                                    <p:anim by="(#ppt_w*0.50)" calcmode="lin" valueType="num">
                                      <p:cBhvr>
                                        <p:cTn id="19" dur="500" decel="50000" autoRev="1" fill="hold">
                                          <p:stCondLst>
                                            <p:cond delay="0"/>
                                          </p:stCondLst>
                                        </p:cTn>
                                        <p:tgtEl>
                                          <p:spTgt spid="9"/>
                                        </p:tgtEl>
                                        <p:attrNameLst>
                                          <p:attrName>ppt_x</p:attrName>
                                        </p:attrNameLst>
                                      </p:cBhvr>
                                    </p:anim>
                                    <p:anim from="(-#ppt_h/2)" to="(#ppt_y)" calcmode="lin" valueType="num">
                                      <p:cBhvr>
                                        <p:cTn id="20" dur="1000" fill="hold">
                                          <p:stCondLst>
                                            <p:cond delay="0"/>
                                          </p:stCondLst>
                                        </p:cTn>
                                        <p:tgtEl>
                                          <p:spTgt spid="9"/>
                                        </p:tgtEl>
                                        <p:attrNameLst>
                                          <p:attrName>ppt_y</p:attrName>
                                        </p:attrNameLst>
                                      </p:cBhvr>
                                    </p:anim>
                                    <p:animRot by="21600000">
                                      <p:cBhvr>
                                        <p:cTn id="21" dur="1000" fill="hold">
                                          <p:stCondLst>
                                            <p:cond delay="0"/>
                                          </p:stCondLst>
                                        </p:cTn>
                                        <p:tgtEl>
                                          <p:spTgt spid="9"/>
                                        </p:tgtEl>
                                        <p:attrNameLst>
                                          <p:attrName>r</p:attrName>
                                        </p:attrNameLst>
                                      </p:cBhvr>
                                    </p:animRot>
                                  </p:childTnLst>
                                </p:cTn>
                              </p:par>
                            </p:childTnLst>
                          </p:cTn>
                        </p:par>
                        <p:par>
                          <p:cTn id="22" fill="hold">
                            <p:stCondLst>
                              <p:cond delay="77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142" y="386621"/>
            <a:ext cx="7991226" cy="6098650"/>
          </a:xfrm>
          <a:prstGeom prst="rect">
            <a:avLst/>
          </a:prstGeom>
          <a:scene3d>
            <a:camera prst="orthographicFront"/>
            <a:lightRig rig="threePt" dir="t"/>
          </a:scene3d>
          <a:sp3d>
            <a:bevelT prst="convex"/>
          </a:sp3d>
        </p:spPr>
      </p:pic>
      <p:sp>
        <p:nvSpPr>
          <p:cNvPr id="3" name="2 Rectángulo"/>
          <p:cNvSpPr/>
          <p:nvPr/>
        </p:nvSpPr>
        <p:spPr>
          <a:xfrm>
            <a:off x="998776" y="2302476"/>
            <a:ext cx="2750688" cy="523220"/>
          </a:xfrm>
          <a:prstGeom prst="rect">
            <a:avLst/>
          </a:prstGeom>
          <a:noFill/>
        </p:spPr>
        <p:txBody>
          <a:bodyPr wrap="none" lIns="91440" tIns="45720" rIns="91440" bIns="45720">
            <a:spAutoFit/>
          </a:bodyPr>
          <a:lstStyle/>
          <a:p>
            <a:pPr algn="ctr"/>
            <a:r>
              <a:rPr lang="es-ES_tradnl" sz="2800" b="1" dirty="0">
                <a:ln w="19050">
                  <a:solidFill>
                    <a:srgbClr val="1F497D">
                      <a:tint val="1000"/>
                    </a:srgbClr>
                  </a:solidFill>
                  <a:prstDash val="solid"/>
                </a:ln>
                <a:solidFill>
                  <a:srgbClr val="1F497D">
                    <a:lumMod val="20000"/>
                    <a:lumOff val="80000"/>
                  </a:srgbClr>
                </a:solidFill>
                <a:effectLst>
                  <a:outerShdw blurRad="50000" dist="50800" dir="7500000" algn="tl">
                    <a:srgbClr val="000000">
                      <a:shade val="5000"/>
                      <a:alpha val="35000"/>
                    </a:srgbClr>
                  </a:outerShdw>
                </a:effectLst>
              </a:rPr>
              <a:t>AMBIENTACIÓN</a:t>
            </a:r>
            <a:r>
              <a:rPr lang="es-ES_tradnl"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rPr>
              <a:t>: </a:t>
            </a:r>
            <a:endParaRPr lang="es-ES"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endParaRPr>
          </a:p>
        </p:txBody>
      </p:sp>
      <p:sp>
        <p:nvSpPr>
          <p:cNvPr id="4" name="3 CuadroTexto"/>
          <p:cNvSpPr txBox="1"/>
          <p:nvPr/>
        </p:nvSpPr>
        <p:spPr>
          <a:xfrm>
            <a:off x="896329" y="3980108"/>
            <a:ext cx="7385029" cy="1384995"/>
          </a:xfrm>
          <a:prstGeom prst="rect">
            <a:avLst/>
          </a:prstGeom>
          <a:noFill/>
        </p:spPr>
        <p:txBody>
          <a:bodyPr wrap="square" rtlCol="0">
            <a:spAutoFit/>
          </a:bodyPr>
          <a:lstStyle/>
          <a:p>
            <a:pPr algn="just">
              <a:spcAft>
                <a:spcPts val="0"/>
              </a:spcAft>
            </a:pPr>
            <a:r>
              <a:rPr lang="es-ES_tradnl" sz="2400" b="1" dirty="0" smtClean="0">
                <a:latin typeface="Arial Narrow" panose="020B0606020202030204" pitchFamily="34" charset="0"/>
                <a:ea typeface="Times New Roman" panose="02020603050405020304" pitchFamily="18" charset="0"/>
                <a:cs typeface="Tahoma" panose="020B0604030504040204" pitchFamily="34" charset="0"/>
              </a:rPr>
              <a:t>: </a:t>
            </a:r>
            <a:r>
              <a:rPr lang="es-ES_tradnl" sz="2800" b="1" i="1" dirty="0">
                <a:latin typeface="Arial Narrow" panose="020B0606020202030204" pitchFamily="34" charset="0"/>
                <a:ea typeface="Times New Roman" panose="02020603050405020304" pitchFamily="18" charset="0"/>
                <a:cs typeface="Tahoma" panose="020B0604030504040204" pitchFamily="34" charset="0"/>
              </a:rPr>
              <a:t>Una imagen o un icono de la Virgen </a:t>
            </a:r>
            <a:r>
              <a:rPr lang="es-ES_tradnl" sz="2800" b="1" i="1" dirty="0" smtClean="0">
                <a:latin typeface="Arial Narrow" panose="020B0606020202030204" pitchFamily="34" charset="0"/>
                <a:ea typeface="Times New Roman" panose="02020603050405020304" pitchFamily="18" charset="0"/>
                <a:cs typeface="Tahoma" panose="020B0604030504040204" pitchFamily="34" charset="0"/>
              </a:rPr>
              <a:t>“la </a:t>
            </a:r>
            <a:r>
              <a:rPr lang="es-ES_tradnl" sz="2800" b="1" i="1" dirty="0">
                <a:latin typeface="Arial Narrow" panose="020B0606020202030204" pitchFamily="34" charset="0"/>
                <a:ea typeface="Times New Roman" panose="02020603050405020304" pitchFamily="18" charset="0"/>
                <a:cs typeface="Tahoma" panose="020B0604030504040204" pitchFamily="34" charset="0"/>
              </a:rPr>
              <a:t>humilde de </a:t>
            </a:r>
            <a:r>
              <a:rPr lang="es-ES_tradnl" sz="2800" b="1" i="1" dirty="0" err="1">
                <a:latin typeface="Arial Narrow" panose="020B0606020202030204" pitchFamily="34" charset="0"/>
                <a:ea typeface="Times New Roman" panose="02020603050405020304" pitchFamily="18" charset="0"/>
                <a:cs typeface="Tahoma" panose="020B0604030504040204" pitchFamily="34" charset="0"/>
              </a:rPr>
              <a:t>Nazareth</a:t>
            </a:r>
            <a:r>
              <a:rPr lang="es-ES_tradnl" sz="2800" b="1" i="1" dirty="0" smtClean="0">
                <a:latin typeface="Arial Narrow" panose="020B0606020202030204" pitchFamily="34" charset="0"/>
                <a:ea typeface="Times New Roman" panose="02020603050405020304" pitchFamily="18" charset="0"/>
                <a:cs typeface="Tahoma" panose="020B0604030504040204" pitchFamily="34" charset="0"/>
              </a:rPr>
              <a:t>” .</a:t>
            </a:r>
            <a:endParaRPr lang="es-PE" sz="4000" b="1" i="1" dirty="0">
              <a:latin typeface="Times New Roman" panose="02020603050405020304" pitchFamily="18" charset="0"/>
              <a:ea typeface="Times New Roman" panose="02020603050405020304" pitchFamily="18" charset="0"/>
            </a:endParaRPr>
          </a:p>
          <a:p>
            <a:pPr algn="just">
              <a:spcAft>
                <a:spcPts val="0"/>
              </a:spcAft>
            </a:pPr>
            <a:r>
              <a:rPr lang="es-ES_tradnl" sz="2800" b="1" i="1" dirty="0">
                <a:latin typeface="Arial Narrow" panose="020B0606020202030204" pitchFamily="34" charset="0"/>
                <a:ea typeface="Times New Roman" panose="02020603050405020304" pitchFamily="18" charset="0"/>
                <a:cs typeface="Tahoma" panose="020B0604030504040204" pitchFamily="34" charset="0"/>
              </a:rPr>
              <a:t>Cantos sugeridos: El </a:t>
            </a:r>
            <a:r>
              <a:rPr lang="es-ES_tradnl" sz="2800" b="1" i="1" dirty="0" err="1">
                <a:latin typeface="Arial Narrow" panose="020B0606020202030204" pitchFamily="34" charset="0"/>
                <a:ea typeface="Times New Roman" panose="02020603050405020304" pitchFamily="18" charset="0"/>
                <a:cs typeface="Tahoma" panose="020B0604030504040204" pitchFamily="34" charset="0"/>
              </a:rPr>
              <a:t>Magnificat</a:t>
            </a:r>
            <a:endParaRPr lang="es-PE" sz="4000" b="1" i="1" dirty="0">
              <a:effectLst/>
              <a:latin typeface="Times New Roman" panose="02020603050405020304" pitchFamily="18" charset="0"/>
              <a:ea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49"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935182" y="1580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55"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0" y="562689"/>
            <a:ext cx="13244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PE" sz="1000" b="0" i="1" u="none" strike="noStrike" cap="none" normalizeH="0" baseline="0" dirty="0" smtClean="0">
                <a:ln>
                  <a:noFill/>
                </a:ln>
                <a:solidFill>
                  <a:srgbClr val="538135"/>
                </a:solidFill>
                <a:effectLst/>
                <a:latin typeface="Arial" panose="020B0604020202020204" pitchFamily="34" charset="0"/>
                <a:ea typeface="Times New Roman" panose="02020603050405020304" pitchFamily="18" charset="0"/>
                <a:cs typeface="Arial" panose="020B0604020202020204" pitchFamily="34" charset="0"/>
              </a:rPr>
              <a:t>Las lecturas de este</a:t>
            </a:r>
            <a:endParaRPr kumimoji="0" lang="es-PE" altLang="es-PE"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58"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1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30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15" dur="3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3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79014"/>
            <a:ext cx="8352928" cy="6002314"/>
          </a:xfrm>
          <a:prstGeom prst="rect">
            <a:avLst/>
          </a:prstGeom>
          <a:scene3d>
            <a:camera prst="orthographicFront"/>
            <a:lightRig rig="threePt" dir="t"/>
          </a:scene3d>
          <a:sp3d>
            <a:bevelT w="152400" h="50800" prst="softRound"/>
          </a:sp3d>
        </p:spPr>
      </p:pic>
      <p:sp>
        <p:nvSpPr>
          <p:cNvPr id="4" name="Text Box 4"/>
          <p:cNvSpPr txBox="1">
            <a:spLocks noChangeArrowheads="1"/>
          </p:cNvSpPr>
          <p:nvPr/>
        </p:nvSpPr>
        <p:spPr bwMode="auto">
          <a:xfrm>
            <a:off x="3233588" y="44624"/>
            <a:ext cx="5267502" cy="334390"/>
          </a:xfrm>
          <a:prstGeom prst="rect">
            <a:avLst/>
          </a:prstGeom>
          <a:solidFill>
            <a:srgbClr val="FFFFFF"/>
          </a:solidFill>
          <a:ln w="9525">
            <a:solidFill>
              <a:srgbClr val="000000"/>
            </a:solidFill>
            <a:miter lim="800000"/>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s-ES" sz="1600" b="1" dirty="0">
                <a:solidFill>
                  <a:prstClr val="black"/>
                </a:solidFill>
                <a:latin typeface="Arial" pitchFamily="34" charset="0"/>
              </a:rPr>
              <a:t>¿Qué me dice? ¿Qué nos dice el Texto?</a:t>
            </a:r>
            <a:endParaRPr lang="es-ES" sz="1600" dirty="0">
              <a:solidFill>
                <a:prstClr val="black"/>
              </a:solidFill>
              <a:latin typeface="Arial" pitchFamily="34" charset="0"/>
            </a:endParaRPr>
          </a:p>
        </p:txBody>
      </p:sp>
      <p:sp>
        <p:nvSpPr>
          <p:cNvPr id="5" name="Text Box 3"/>
          <p:cNvSpPr txBox="1">
            <a:spLocks noChangeArrowheads="1"/>
          </p:cNvSpPr>
          <p:nvPr/>
        </p:nvSpPr>
        <p:spPr bwMode="auto">
          <a:xfrm>
            <a:off x="714348" y="44624"/>
            <a:ext cx="2519240" cy="334390"/>
          </a:xfrm>
          <a:prstGeom prst="rect">
            <a:avLst/>
          </a:prstGeom>
          <a:solidFill>
            <a:srgbClr val="FFC000"/>
          </a:solidFill>
          <a:ln w="9525">
            <a:solidFill>
              <a:srgbClr val="969696"/>
            </a:solidFill>
            <a:miter lim="800000"/>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1400" b="1" dirty="0">
                <a:solidFill>
                  <a:srgbClr val="EEECE1">
                    <a:lumMod val="10000"/>
                  </a:srgbClr>
                </a:solidFill>
                <a:latin typeface="Verdana" pitchFamily="34" charset="0"/>
              </a:rPr>
              <a:t>II. MEDITATIO</a:t>
            </a:r>
            <a:endParaRPr lang="es-ES" sz="1400" dirty="0">
              <a:solidFill>
                <a:srgbClr val="EEECE1">
                  <a:lumMod val="10000"/>
                </a:srgbClr>
              </a:solidFill>
              <a:latin typeface="Arial" pitchFamily="34" charset="0"/>
            </a:endParaRPr>
          </a:p>
        </p:txBody>
      </p:sp>
      <p:sp>
        <p:nvSpPr>
          <p:cNvPr id="8" name="WordArt 2" descr="Bolsa de papel"/>
          <p:cNvSpPr>
            <a:spLocks noChangeArrowheads="1" noChangeShapeType="1" noTextEdit="1"/>
          </p:cNvSpPr>
          <p:nvPr/>
        </p:nvSpPr>
        <p:spPr bwMode="auto">
          <a:xfrm>
            <a:off x="539552" y="548680"/>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algn="ctr"/>
            <a:endParaRPr lang="es-ES" sz="2800" dirty="0">
              <a:solidFill>
                <a:srgbClr val="FF0000"/>
              </a:solidFill>
              <a:effectLst>
                <a:outerShdw blurRad="38100" dist="38100" dir="2700000" algn="tl">
                  <a:srgbClr val="000000">
                    <a:alpha val="43137"/>
                  </a:srgbClr>
                </a:outerShdw>
              </a:effectLst>
              <a:latin typeface="Berlin Sans FB" pitchFamily="34" charset="0"/>
            </a:endParaRPr>
          </a:p>
          <a:p>
            <a:pPr algn="ctr"/>
            <a:endParaRPr lang="es-PE" sz="2800" kern="10" dirty="0">
              <a:solidFill>
                <a:srgbClr val="FF0000"/>
              </a:solidFill>
              <a:effectLst>
                <a:outerShdw blurRad="38100" dist="38100" dir="2700000" algn="tl">
                  <a:srgbClr val="000000">
                    <a:alpha val="43137"/>
                  </a:srgbClr>
                </a:outerShdw>
              </a:effectLst>
              <a:latin typeface="Arial Black"/>
            </a:endParaRPr>
          </a:p>
        </p:txBody>
      </p:sp>
      <p:sp>
        <p:nvSpPr>
          <p:cNvPr id="9" name="8 CuadroTexto"/>
          <p:cNvSpPr txBox="1"/>
          <p:nvPr/>
        </p:nvSpPr>
        <p:spPr>
          <a:xfrm>
            <a:off x="539552" y="3861048"/>
            <a:ext cx="8064896" cy="3046988"/>
          </a:xfrm>
          <a:prstGeom prst="rect">
            <a:avLst/>
          </a:prstGeom>
          <a:noFill/>
        </p:spPr>
        <p:txBody>
          <a:bodyPr wrap="square" rtlCol="0">
            <a:spAutoFit/>
          </a:bodyPr>
          <a:lstStyle/>
          <a:p>
            <a:pPr algn="ctr"/>
            <a:r>
              <a:rPr lang="es-PE" sz="3200" u="sng" dirty="0">
                <a:solidFill>
                  <a:srgbClr val="FFFF00"/>
                </a:solidFill>
                <a:effectLst>
                  <a:glow rad="63500">
                    <a:srgbClr val="8064A2">
                      <a:satMod val="175000"/>
                      <a:alpha val="40000"/>
                    </a:srgbClr>
                  </a:glow>
                  <a:outerShdw blurRad="50800" dist="38100" dir="10800000" algn="r" rotWithShape="0">
                    <a:prstClr val="black"/>
                  </a:outerShdw>
                </a:effectLst>
                <a:latin typeface="Tekton Pro Cond" pitchFamily="34" charset="0"/>
              </a:rPr>
              <a:t>Motivación</a:t>
            </a:r>
            <a:r>
              <a:rPr lang="es-PE" sz="3200" dirty="0">
                <a:solidFill>
                  <a:srgbClr val="FFFF00"/>
                </a:solidFill>
                <a:effectLst>
                  <a:glow rad="63500">
                    <a:srgbClr val="8064A2">
                      <a:satMod val="175000"/>
                      <a:alpha val="40000"/>
                    </a:srgbClr>
                  </a:glow>
                  <a:outerShdw blurRad="50800" dist="38100" dir="10800000" algn="r" rotWithShape="0">
                    <a:prstClr val="black"/>
                  </a:outerShdw>
                </a:effectLst>
                <a:latin typeface="Tekton Pro Cond" pitchFamily="34" charset="0"/>
              </a:rPr>
              <a:t>: También nosotros estamos tentados de caer en una religiosidad ritual y legalista, olvidándonos de que la fe es algo que debe agarrarnos por dentro. Por eso es necesario que meditemos en torno a lo esencial, para descubrir de dónde brota nuestra relación con Dios.</a:t>
            </a:r>
          </a:p>
          <a:p>
            <a:pPr algn="ctr"/>
            <a:endParaRPr lang="es-ES_tradnl" sz="3200" dirty="0">
              <a:solidFill>
                <a:srgbClr val="FFFF00"/>
              </a:solidFill>
              <a:effectLst>
                <a:glow rad="63500">
                  <a:srgbClr val="8064A2">
                    <a:satMod val="175000"/>
                    <a:alpha val="40000"/>
                  </a:srgbClr>
                </a:glow>
                <a:outerShdw blurRad="50800" dist="38100" dir="10800000" algn="r" rotWithShape="0">
                  <a:prstClr val="black"/>
                </a:outerShdw>
              </a:effectLst>
              <a:latin typeface="Tekton Pro Cond" pitchFamily="34" charset="0"/>
            </a:endParaRPr>
          </a:p>
        </p:txBody>
      </p:sp>
    </p:spTree>
    <p:extLst>
      <p:ext uri="{BB962C8B-B14F-4D97-AF65-F5344CB8AC3E}">
        <p14:creationId xmlns:p14="http://schemas.microsoft.com/office/powerpoint/2010/main" val="1423444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2883" y="0"/>
            <a:ext cx="7095866" cy="6048672"/>
          </a:xfrm>
          <a:prstGeom prst="rect">
            <a:avLst/>
          </a:prstGeom>
          <a:solidFill>
            <a:srgbClr val="FFFFFF">
              <a:shade val="85000"/>
            </a:srgbClr>
          </a:solidFill>
          <a:ln w="101600" cap="sq">
            <a:solidFill>
              <a:schemeClr val="accent2">
                <a:lumMod val="75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4 CuadroTexto"/>
          <p:cNvSpPr txBox="1"/>
          <p:nvPr/>
        </p:nvSpPr>
        <p:spPr>
          <a:xfrm>
            <a:off x="1112883" y="303141"/>
            <a:ext cx="6840759" cy="1077218"/>
          </a:xfrm>
          <a:prstGeom prst="rect">
            <a:avLst/>
          </a:prstGeom>
          <a:noFill/>
        </p:spPr>
        <p:txBody>
          <a:bodyPr wrap="square" rtlCol="0">
            <a:spAutoFit/>
          </a:bodyPr>
          <a:lstStyle/>
          <a:p>
            <a:pPr algn="ctr"/>
            <a:r>
              <a:rPr lang="es-PE" sz="3200" dirty="0">
                <a:solidFill>
                  <a:srgbClr val="FFFF00"/>
                </a:solidFill>
                <a:effectLst>
                  <a:glow rad="101600">
                    <a:srgbClr val="000000"/>
                  </a:glow>
                  <a:outerShdw blurRad="38100" dist="38100" dir="2700000" algn="tl">
                    <a:srgbClr val="000000">
                      <a:alpha val="43137"/>
                    </a:srgbClr>
                  </a:outerShdw>
                </a:effectLst>
                <a:latin typeface="Matura MT Script Capitals" pitchFamily="66" charset="0"/>
              </a:rPr>
              <a:t>Este pueblo me honra con los labios, pero su corazón está lejos de mí.</a:t>
            </a:r>
            <a:endParaRPr lang="es-ES" sz="3200" dirty="0">
              <a:solidFill>
                <a:srgbClr val="FFFF00"/>
              </a:solidFill>
              <a:effectLst>
                <a:glow rad="101600">
                  <a:srgbClr val="000000"/>
                </a:glow>
                <a:outerShdw blurRad="38100" dist="38100" dir="2700000" algn="tl">
                  <a:srgbClr val="000000">
                    <a:alpha val="43137"/>
                  </a:srgbClr>
                </a:outerShdw>
              </a:effectLst>
              <a:latin typeface="Matura MT Script Capitals" pitchFamily="66" charset="0"/>
            </a:endParaRPr>
          </a:p>
        </p:txBody>
      </p:sp>
      <p:sp>
        <p:nvSpPr>
          <p:cNvPr id="6" name="5 CuadroTexto"/>
          <p:cNvSpPr txBox="1"/>
          <p:nvPr/>
        </p:nvSpPr>
        <p:spPr>
          <a:xfrm>
            <a:off x="448349" y="1446604"/>
            <a:ext cx="4212467" cy="1077218"/>
          </a:xfrm>
          <a:prstGeom prst="rect">
            <a:avLst/>
          </a:prstGeom>
          <a:noFill/>
        </p:spPr>
        <p:txBody>
          <a:bodyPr wrap="square" rtlCol="0">
            <a:spAutoFit/>
          </a:bodyPr>
          <a:lstStyle/>
          <a:p>
            <a:pPr algn="ctr"/>
            <a:r>
              <a:rPr lang="es-PE" sz="3200" i="1" dirty="0">
                <a:solidFill>
                  <a:srgbClr val="FFFF00"/>
                </a:solidFill>
                <a:effectLst>
                  <a:glow rad="101600">
                    <a:srgbClr val="000000">
                      <a:alpha val="60000"/>
                    </a:srgbClr>
                  </a:glow>
                  <a:outerShdw blurRad="50800" dist="38100" dir="10800000" sx="101000" sy="101000" algn="r" rotWithShape="0">
                    <a:prstClr val="black">
                      <a:lumMod val="95000"/>
                      <a:lumOff val="5000"/>
                    </a:prstClr>
                  </a:outerShdw>
                </a:effectLst>
                <a:latin typeface="Matura MT Script Capitals" pitchFamily="66" charset="0"/>
              </a:rPr>
              <a:t>¿Te sientes aludido en esta frase? </a:t>
            </a:r>
            <a:endParaRPr lang="es-ES" sz="3200" i="1" dirty="0">
              <a:solidFill>
                <a:srgbClr val="FFFF00"/>
              </a:solidFill>
              <a:effectLst>
                <a:glow rad="101600">
                  <a:srgbClr val="000000">
                    <a:alpha val="60000"/>
                  </a:srgbClr>
                </a:glow>
                <a:outerShdw blurRad="50800" dist="38100" dir="10800000" sx="101000" sy="101000" algn="r" rotWithShape="0">
                  <a:prstClr val="black">
                    <a:lumMod val="95000"/>
                    <a:lumOff val="5000"/>
                  </a:prstClr>
                </a:outerShdw>
              </a:effectLst>
              <a:latin typeface="Matura MT Script Capitals" pitchFamily="66" charset="0"/>
            </a:endParaRPr>
          </a:p>
        </p:txBody>
      </p:sp>
      <p:sp>
        <p:nvSpPr>
          <p:cNvPr id="7" name="6 CuadroTexto"/>
          <p:cNvSpPr txBox="1"/>
          <p:nvPr/>
        </p:nvSpPr>
        <p:spPr>
          <a:xfrm>
            <a:off x="1200486" y="5373216"/>
            <a:ext cx="7023858" cy="1077218"/>
          </a:xfrm>
          <a:prstGeom prst="rect">
            <a:avLst/>
          </a:prstGeom>
          <a:noFill/>
        </p:spPr>
        <p:txBody>
          <a:bodyPr wrap="square" rtlCol="0">
            <a:spAutoFit/>
          </a:bodyPr>
          <a:lstStyle/>
          <a:p>
            <a:pPr algn="r"/>
            <a:r>
              <a:rPr lang="es-PE" sz="3200" dirty="0">
                <a:solidFill>
                  <a:srgbClr val="FFFF00"/>
                </a:solidFill>
                <a:effectLst>
                  <a:glow rad="101600">
                    <a:srgbClr val="000000">
                      <a:alpha val="60000"/>
                    </a:srgbClr>
                  </a:glow>
                  <a:outerShdw blurRad="50800" dist="38100" dir="10800000" sx="101000" sy="101000" algn="r" rotWithShape="0">
                    <a:prstClr val="black">
                      <a:lumMod val="95000"/>
                      <a:lumOff val="5000"/>
                    </a:prstClr>
                  </a:outerShdw>
                </a:effectLst>
                <a:latin typeface="Matura MT Script Capitals" pitchFamily="66" charset="0"/>
              </a:rPr>
              <a:t>¿En qué sentido te hace reflexionar sobre tu relación con Dios?</a:t>
            </a:r>
            <a:endParaRPr lang="es-ES" sz="3200" dirty="0">
              <a:solidFill>
                <a:srgbClr val="FFFF00"/>
              </a:solidFill>
              <a:effectLst>
                <a:glow rad="101600">
                  <a:srgbClr val="000000">
                    <a:alpha val="60000"/>
                  </a:srgbClr>
                </a:glow>
                <a:outerShdw blurRad="50800" dist="38100" dir="10800000" sx="101000" sy="101000" algn="r" rotWithShape="0">
                  <a:prstClr val="black">
                    <a:lumMod val="95000"/>
                    <a:lumOff val="5000"/>
                  </a:prstClr>
                </a:outerShdw>
              </a:effectLst>
              <a:latin typeface="Matura MT Script Capitals" pitchFamily="66" charset="0"/>
            </a:endParaRPr>
          </a:p>
        </p:txBody>
      </p:sp>
    </p:spTree>
    <p:extLst>
      <p:ext uri="{BB962C8B-B14F-4D97-AF65-F5344CB8AC3E}">
        <p14:creationId xmlns:p14="http://schemas.microsoft.com/office/powerpoint/2010/main" val="26918751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18" y="980728"/>
            <a:ext cx="7488832" cy="4824536"/>
          </a:xfrm>
          <a:prstGeom prst="rect">
            <a:avLst/>
          </a:prstGeom>
          <a:solidFill>
            <a:srgbClr val="FFFFFF">
              <a:shade val="85000"/>
            </a:srgbClr>
          </a:solidFill>
          <a:ln w="190500" cap="sq">
            <a:solidFill>
              <a:srgbClr val="C0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prst="softRound"/>
            <a:contourClr>
              <a:srgbClr val="969696"/>
            </a:contourClr>
          </a:sp3d>
        </p:spPr>
      </p:pic>
      <p:sp>
        <p:nvSpPr>
          <p:cNvPr id="3" name="2 CuadroTexto"/>
          <p:cNvSpPr txBox="1"/>
          <p:nvPr/>
        </p:nvSpPr>
        <p:spPr>
          <a:xfrm>
            <a:off x="467544" y="4077072"/>
            <a:ext cx="8059180" cy="2554545"/>
          </a:xfrm>
          <a:prstGeom prst="rect">
            <a:avLst/>
          </a:prstGeom>
          <a:noFill/>
        </p:spPr>
        <p:txBody>
          <a:bodyPr wrap="square" rtlCol="0">
            <a:spAutoFit/>
          </a:bodyPr>
          <a:lstStyle/>
          <a:p>
            <a:r>
              <a:rPr lang="es-PE"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¿Qué valoro </a:t>
            </a:r>
          </a:p>
          <a:p>
            <a:r>
              <a:rPr lang="es-PE"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más en mi vida de fe: </a:t>
            </a:r>
          </a:p>
          <a:p>
            <a:r>
              <a:rPr lang="es-PE"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la conversión del corazón </a:t>
            </a:r>
          </a:p>
          <a:p>
            <a:r>
              <a:rPr lang="es-PE"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rPr>
              <a:t>o el cumplimiento exacto de devociones y tradiciones?</a:t>
            </a:r>
            <a:endParaRPr lang="es-ES_tradnl" sz="3200" dirty="0">
              <a:solidFill>
                <a:srgbClr val="FFFF00"/>
              </a:solidFill>
              <a:effectLst>
                <a:glow rad="101600">
                  <a:srgbClr val="C0504D">
                    <a:lumMod val="75000"/>
                    <a:alpha val="60000"/>
                  </a:srgbClr>
                </a:glow>
                <a:outerShdw blurRad="50800" dist="38100" dir="10800000" algn="r" rotWithShape="0">
                  <a:srgbClr val="421906"/>
                </a:outerShdw>
              </a:effectLst>
              <a:latin typeface="Matura MT Script Capitals" pitchFamily="66" charset="0"/>
            </a:endParaRPr>
          </a:p>
        </p:txBody>
      </p:sp>
    </p:spTree>
    <p:extLst>
      <p:ext uri="{BB962C8B-B14F-4D97-AF65-F5344CB8AC3E}">
        <p14:creationId xmlns:p14="http://schemas.microsoft.com/office/powerpoint/2010/main" val="1157819003"/>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8668" y="404664"/>
            <a:ext cx="8370168" cy="5958175"/>
          </a:xfrm>
          <a:prstGeom prst="rect">
            <a:avLst/>
          </a:prstGeom>
          <a:scene3d>
            <a:camera prst="orthographicFront"/>
            <a:lightRig rig="threePt" dir="t"/>
          </a:scene3d>
          <a:sp3d>
            <a:bevelT prst="convex"/>
          </a:sp3d>
        </p:spPr>
      </p:pic>
      <p:sp>
        <p:nvSpPr>
          <p:cNvPr id="5" name="4 CuadroTexto"/>
          <p:cNvSpPr txBox="1"/>
          <p:nvPr/>
        </p:nvSpPr>
        <p:spPr>
          <a:xfrm>
            <a:off x="5010168" y="4299468"/>
            <a:ext cx="3719979" cy="2062103"/>
          </a:xfrm>
          <a:prstGeom prst="rect">
            <a:avLst/>
          </a:prstGeom>
          <a:noFill/>
        </p:spPr>
        <p:txBody>
          <a:bodyPr wrap="square" rtlCol="0">
            <a:spAutoFit/>
          </a:bodyPr>
          <a:lstStyle/>
          <a:p>
            <a:pPr algn="r"/>
            <a:r>
              <a:rPr lang="es-PE" sz="3200" dirty="0">
                <a:solidFill>
                  <a:srgbClr val="F79646">
                    <a:lumMod val="40000"/>
                    <a:lumOff val="60000"/>
                  </a:srgbClr>
                </a:solidFill>
                <a:effectLst>
                  <a:glow rad="101600">
                    <a:srgbClr val="421906">
                      <a:alpha val="60000"/>
                    </a:srgbClr>
                  </a:glow>
                  <a:outerShdw blurRad="50800" dist="38100" dir="10800000" algn="r" rotWithShape="0">
                    <a:prstClr val="black"/>
                  </a:outerShdw>
                </a:effectLst>
                <a:latin typeface="Matura MT Script Capitals" pitchFamily="66" charset="0"/>
              </a:rPr>
              <a:t>¿En qué momentos de nuestras vidas nos importa más la “apariencia”?</a:t>
            </a:r>
            <a:endParaRPr lang="es-ES" sz="3200" dirty="0">
              <a:solidFill>
                <a:srgbClr val="F79646">
                  <a:lumMod val="40000"/>
                  <a:lumOff val="60000"/>
                </a:srgbClr>
              </a:solidFill>
              <a:effectLst>
                <a:glow rad="101600">
                  <a:srgbClr val="421906">
                    <a:alpha val="60000"/>
                  </a:srgbClr>
                </a:glow>
                <a:outerShdw blurRad="50800" dist="38100" dir="10800000" algn="r" rotWithShape="0">
                  <a:prstClr val="black"/>
                </a:outerShdw>
              </a:effectLst>
              <a:latin typeface="Matura MT Script Capitals" pitchFamily="66" charset="0"/>
            </a:endParaRPr>
          </a:p>
        </p:txBody>
      </p:sp>
    </p:spTree>
    <p:extLst>
      <p:ext uri="{BB962C8B-B14F-4D97-AF65-F5344CB8AC3E}">
        <p14:creationId xmlns:p14="http://schemas.microsoft.com/office/powerpoint/2010/main" val="2700401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5954" y="427386"/>
            <a:ext cx="8352510" cy="5953941"/>
          </a:xfrm>
          <a:prstGeom prst="rect">
            <a:avLst/>
          </a:prstGeom>
        </p:spPr>
      </p:pic>
      <p:sp>
        <p:nvSpPr>
          <p:cNvPr id="5" name="4 Rectángulo"/>
          <p:cNvSpPr/>
          <p:nvPr/>
        </p:nvSpPr>
        <p:spPr>
          <a:xfrm>
            <a:off x="395953" y="423975"/>
            <a:ext cx="8064896" cy="461665"/>
          </a:xfrm>
          <a:prstGeom prst="rect">
            <a:avLst/>
          </a:prstGeom>
        </p:spPr>
        <p:txBody>
          <a:bodyPr wrap="square">
            <a:spAutoFit/>
          </a:bodyPr>
          <a:lstStyle/>
          <a:p>
            <a:pPr algn="ctr"/>
            <a:r>
              <a:rPr lang="es-ES_tradnl" sz="2400" i="1" dirty="0">
                <a:solidFill>
                  <a:srgbClr val="FFFF00"/>
                </a:solidFill>
                <a:effectLst>
                  <a:outerShdw blurRad="38100" dist="38100" dir="2700000" algn="tl">
                    <a:srgbClr val="000000">
                      <a:alpha val="43137"/>
                    </a:srgbClr>
                  </a:outerShdw>
                </a:effectLst>
                <a:latin typeface="Swis721 Hv BT" pitchFamily="34" charset="0"/>
              </a:rPr>
              <a:t>Evaluando lo que hay en nuestro corazón,</a:t>
            </a:r>
          </a:p>
        </p:txBody>
      </p:sp>
      <p:sp>
        <p:nvSpPr>
          <p:cNvPr id="6" name="5 Rectángulo"/>
          <p:cNvSpPr/>
          <p:nvPr/>
        </p:nvSpPr>
        <p:spPr>
          <a:xfrm>
            <a:off x="387379" y="1126040"/>
            <a:ext cx="2793212" cy="2246769"/>
          </a:xfrm>
          <a:prstGeom prst="rect">
            <a:avLst/>
          </a:prstGeom>
        </p:spPr>
        <p:txBody>
          <a:bodyPr wrap="square">
            <a:spAutoFit/>
          </a:bodyPr>
          <a:lstStyle/>
          <a:p>
            <a:r>
              <a:rPr lang="es-ES_tradnl" sz="2800" i="1" dirty="0">
                <a:solidFill>
                  <a:srgbClr val="FFFF00"/>
                </a:solidFill>
                <a:effectLst>
                  <a:outerShdw blurRad="38100" dist="38100" dir="2700000" algn="tl">
                    <a:srgbClr val="000000">
                      <a:alpha val="43137"/>
                    </a:srgbClr>
                  </a:outerShdw>
                </a:effectLst>
              </a:rPr>
              <a:t>¿somos presencia de verdad, de justicia, de solidaridad </a:t>
            </a:r>
          </a:p>
          <a:p>
            <a:r>
              <a:rPr lang="es-ES_tradnl" sz="2800" i="1" dirty="0">
                <a:solidFill>
                  <a:srgbClr val="FFFF00"/>
                </a:solidFill>
                <a:effectLst>
                  <a:outerShdw blurRad="38100" dist="38100" dir="2700000" algn="tl">
                    <a:srgbClr val="000000">
                      <a:alpha val="43137"/>
                    </a:srgbClr>
                  </a:outerShdw>
                </a:effectLst>
              </a:rPr>
              <a:t>en el mundo? </a:t>
            </a:r>
            <a:endParaRPr lang="es-PE" sz="2800" i="1" dirty="0">
              <a:solidFill>
                <a:srgbClr val="FFFF00"/>
              </a:solidFill>
              <a:effectLst>
                <a:outerShdw blurRad="38100" dist="38100" dir="2700000" algn="tl">
                  <a:srgbClr val="000000">
                    <a:alpha val="43137"/>
                  </a:srgbClr>
                </a:outerShdw>
              </a:effectLst>
            </a:endParaRPr>
          </a:p>
        </p:txBody>
      </p:sp>
      <p:sp>
        <p:nvSpPr>
          <p:cNvPr id="7" name="6 Rectángulo"/>
          <p:cNvSpPr/>
          <p:nvPr/>
        </p:nvSpPr>
        <p:spPr>
          <a:xfrm>
            <a:off x="5790669" y="3717032"/>
            <a:ext cx="2952328" cy="2246769"/>
          </a:xfrm>
          <a:prstGeom prst="rect">
            <a:avLst/>
          </a:prstGeom>
        </p:spPr>
        <p:txBody>
          <a:bodyPr wrap="square">
            <a:spAutoFit/>
          </a:bodyPr>
          <a:lstStyle/>
          <a:p>
            <a:pPr algn="ctr"/>
            <a:r>
              <a:rPr lang="es-ES_tradnl" sz="2800" b="1" i="1" dirty="0">
                <a:solidFill>
                  <a:srgbClr val="FFFF00"/>
                </a:solidFill>
                <a:effectLst>
                  <a:outerShdw blurRad="38100" dist="38100" dir="2700000" algn="tl">
                    <a:srgbClr val="000000">
                      <a:alpha val="43137"/>
                    </a:srgbClr>
                  </a:outerShdw>
                </a:effectLst>
              </a:rPr>
              <a:t>¿o nos hemos contaminado las manos con su egoísmo, engaño y superficialidad?</a:t>
            </a:r>
            <a:endParaRPr lang="es-PE"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578066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6" y="416328"/>
            <a:ext cx="8450688" cy="6048866"/>
          </a:xfrm>
          <a:prstGeom prst="rect">
            <a:avLst/>
          </a:prstGeom>
        </p:spPr>
      </p:pic>
      <p:sp>
        <p:nvSpPr>
          <p:cNvPr id="3" name="2 CuadroTexto"/>
          <p:cNvSpPr txBox="1"/>
          <p:nvPr/>
        </p:nvSpPr>
        <p:spPr>
          <a:xfrm>
            <a:off x="683568" y="416328"/>
            <a:ext cx="2549877" cy="2308324"/>
          </a:xfrm>
          <a:prstGeom prst="rect">
            <a:avLst/>
          </a:prstGeom>
          <a:noFill/>
        </p:spPr>
        <p:txBody>
          <a:bodyPr wrap="square" rtlCol="0">
            <a:spAutoFit/>
          </a:bodyPr>
          <a:lstStyle/>
          <a:p>
            <a:pPr algn="ctr"/>
            <a:r>
              <a:rPr lang="es-ES_tradnl" dirty="0">
                <a:solidFill>
                  <a:srgbClr val="FFFF00"/>
                </a:solidFill>
                <a:latin typeface="Script MT Bold" pitchFamily="66" charset="0"/>
              </a:rPr>
              <a:t>Luego de un tiempo de meditación personal, compartimos con sencillez nuestra reflexión, lo que el texto ME dice a mi propia realidad y situación personal.</a:t>
            </a:r>
            <a:endParaRPr lang="es-ES" dirty="0">
              <a:solidFill>
                <a:srgbClr val="FFFF00"/>
              </a:solidFill>
              <a:latin typeface="Script MT Bold" pitchFamily="66" charset="0"/>
            </a:endParaRPr>
          </a:p>
          <a:p>
            <a:pPr algn="ctr"/>
            <a:endParaRPr lang="es-ES" dirty="0">
              <a:solidFill>
                <a:srgbClr val="FFFF00"/>
              </a:solidFill>
              <a:latin typeface="Script MT Bold" pitchFamily="66" charset="0"/>
            </a:endParaRPr>
          </a:p>
        </p:txBody>
      </p:sp>
    </p:spTree>
    <p:extLst>
      <p:ext uri="{BB962C8B-B14F-4D97-AF65-F5344CB8AC3E}">
        <p14:creationId xmlns:p14="http://schemas.microsoft.com/office/powerpoint/2010/main" val="16216783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13"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15" dur="100">
                                          <p:stCondLst>
                                            <p:cond delay="900"/>
                                          </p:stCondLst>
                                        </p:cTn>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352686"/>
            <a:ext cx="8352928" cy="6028642"/>
          </a:xfrm>
          <a:prstGeom prst="rect">
            <a:avLst/>
          </a:prstGeom>
        </p:spPr>
      </p:pic>
      <p:sp>
        <p:nvSpPr>
          <p:cNvPr id="2" name="Text Box 4"/>
          <p:cNvSpPr txBox="1">
            <a:spLocks noChangeArrowheads="1"/>
          </p:cNvSpPr>
          <p:nvPr/>
        </p:nvSpPr>
        <p:spPr bwMode="auto">
          <a:xfrm>
            <a:off x="3275856" y="116632"/>
            <a:ext cx="5214974" cy="428628"/>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1600" b="1" dirty="0">
                <a:solidFill>
                  <a:prstClr val="black"/>
                </a:solidFill>
                <a:latin typeface="Arial" pitchFamily="34" charset="0"/>
              </a:rPr>
              <a:t>¿Qué le digo al Señor motivado por su Palabra?</a:t>
            </a:r>
            <a:endParaRPr lang="es-ES" sz="1600" dirty="0">
              <a:solidFill>
                <a:prstClr val="black"/>
              </a:solidFill>
              <a:latin typeface="Arial" pitchFamily="34" charset="0"/>
            </a:endParaRPr>
          </a:p>
          <a:p>
            <a:pPr fontAlgn="base">
              <a:spcBef>
                <a:spcPct val="0"/>
              </a:spcBef>
              <a:spcAft>
                <a:spcPct val="0"/>
              </a:spcAft>
            </a:pPr>
            <a:endParaRPr lang="es-ES" sz="1600" dirty="0">
              <a:solidFill>
                <a:prstClr val="black"/>
              </a:solidFill>
              <a:latin typeface="Arial" pitchFamily="34" charset="0"/>
            </a:endParaRPr>
          </a:p>
        </p:txBody>
      </p:sp>
      <p:sp>
        <p:nvSpPr>
          <p:cNvPr id="3" name="Text Box 3"/>
          <p:cNvSpPr txBox="1">
            <a:spLocks noChangeArrowheads="1"/>
          </p:cNvSpPr>
          <p:nvPr/>
        </p:nvSpPr>
        <p:spPr bwMode="auto">
          <a:xfrm>
            <a:off x="827584" y="116632"/>
            <a:ext cx="2456251" cy="428629"/>
          </a:xfrm>
          <a:prstGeom prst="rect">
            <a:avLst/>
          </a:prstGeom>
          <a:solidFill>
            <a:schemeClr val="accent2">
              <a:lumMod val="40000"/>
              <a:lumOff val="60000"/>
            </a:schemeClr>
          </a:solidFill>
          <a:ln w="9525">
            <a:solidFill>
              <a:srgbClr val="969696"/>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defRPr/>
            </a:pPr>
            <a:r>
              <a:rPr lang="es-ES" sz="1400" b="1" kern="0" dirty="0">
                <a:solidFill>
                  <a:srgbClr val="1F497D">
                    <a:lumMod val="50000"/>
                  </a:srgbClr>
                </a:solidFill>
                <a:latin typeface="Verdana" pitchFamily="34" charset="0"/>
              </a:rPr>
              <a:t>III. ORATIO</a:t>
            </a:r>
            <a:endParaRPr lang="es-ES" sz="1400" kern="0" dirty="0">
              <a:solidFill>
                <a:srgbClr val="1F497D">
                  <a:lumMod val="50000"/>
                </a:srgbClr>
              </a:solidFill>
              <a:latin typeface="Arial" pitchFamily="34" charset="0"/>
            </a:endParaRPr>
          </a:p>
        </p:txBody>
      </p:sp>
      <p:sp>
        <p:nvSpPr>
          <p:cNvPr id="7" name="6 CuadroTexto"/>
          <p:cNvSpPr txBox="1"/>
          <p:nvPr/>
        </p:nvSpPr>
        <p:spPr>
          <a:xfrm>
            <a:off x="561442" y="3826783"/>
            <a:ext cx="8021116" cy="2554545"/>
          </a:xfrm>
          <a:prstGeom prst="rect">
            <a:avLst/>
          </a:prstGeom>
          <a:noFill/>
        </p:spPr>
        <p:txBody>
          <a:bodyPr wrap="square" rtlCol="0">
            <a:spAutoFit/>
          </a:bodyPr>
          <a:lstStyle/>
          <a:p>
            <a:pPr algn="ctr"/>
            <a:r>
              <a:rPr lang="es-PE" sz="3200" i="1" dirty="0">
                <a:solidFill>
                  <a:srgbClr val="3A0000"/>
                </a:solidFill>
                <a:latin typeface="Tekton Pro" panose="020F0603020208020904" pitchFamily="34" charset="0"/>
              </a:rPr>
              <a:t>Motivación: De un corazón purificado por la Palabra puede brotar la oración sincera y una relación con el Padre fundamentada no en ritos vacíos, sino en actitudes que nacen de lo más profundo del ser humano.</a:t>
            </a:r>
            <a:endParaRPr lang="es-ES_tradnl" sz="3200" i="1" dirty="0">
              <a:solidFill>
                <a:srgbClr val="3A0000"/>
              </a:solidFill>
              <a:latin typeface="Tekton Pro" panose="020F0603020208020904" pitchFamily="34" charset="0"/>
            </a:endParaRPr>
          </a:p>
        </p:txBody>
      </p:sp>
    </p:spTree>
    <p:extLst>
      <p:ext uri="{BB962C8B-B14F-4D97-AF65-F5344CB8AC3E}">
        <p14:creationId xmlns:p14="http://schemas.microsoft.com/office/powerpoint/2010/main" val="3049367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01" y="423929"/>
            <a:ext cx="8379854" cy="5989750"/>
          </a:xfrm>
          <a:prstGeom prst="rect">
            <a:avLst/>
          </a:prstGeom>
          <a:scene3d>
            <a:camera prst="orthographicFront"/>
            <a:lightRig rig="threePt" dir="t"/>
          </a:scene3d>
          <a:sp3d>
            <a:bevelT prst="angle"/>
          </a:sp3d>
        </p:spPr>
      </p:pic>
      <p:sp>
        <p:nvSpPr>
          <p:cNvPr id="3" name="2 CuadroTexto"/>
          <p:cNvSpPr txBox="1"/>
          <p:nvPr/>
        </p:nvSpPr>
        <p:spPr>
          <a:xfrm>
            <a:off x="5396247" y="423929"/>
            <a:ext cx="3348507" cy="2862322"/>
          </a:xfrm>
          <a:prstGeom prst="rect">
            <a:avLst/>
          </a:prstGeom>
          <a:noFill/>
        </p:spPr>
        <p:txBody>
          <a:bodyPr wrap="square" rtlCol="0">
            <a:spAutoFit/>
          </a:bodyPr>
          <a:lstStyle/>
          <a:p>
            <a:pPr algn="r"/>
            <a:r>
              <a:rPr lang="es-ES_tradnl" sz="2000" b="1" i="1" dirty="0">
                <a:solidFill>
                  <a:srgbClr val="FF0000"/>
                </a:solidFill>
                <a:effectLst>
                  <a:glow rad="101600">
                    <a:srgbClr val="FFFFFF"/>
                  </a:glow>
                  <a:outerShdw blurRad="38100" dist="38100" dir="2700000" algn="tl">
                    <a:srgbClr val="000000">
                      <a:alpha val="43137"/>
                    </a:srgbClr>
                  </a:outerShdw>
                </a:effectLst>
                <a:latin typeface="Segoe UI" pitchFamily="34" charset="0"/>
                <a:cs typeface="Segoe UI" pitchFamily="34" charset="0"/>
              </a:rPr>
              <a:t> </a:t>
            </a:r>
            <a:r>
              <a:rPr lang="es-ES_tradnl" sz="2000" b="1" dirty="0">
                <a:solidFill>
                  <a:srgbClr val="FF0000"/>
                </a:solidFill>
                <a:effectLst>
                  <a:glow rad="101600">
                    <a:srgbClr val="FFFFFF"/>
                  </a:glow>
                  <a:outerShdw blurRad="38100" dist="38100" dir="2700000" algn="tl">
                    <a:srgbClr val="000000">
                      <a:alpha val="43137"/>
                    </a:srgbClr>
                  </a:outerShdw>
                </a:effectLst>
                <a:latin typeface="Segoe UI" pitchFamily="34" charset="0"/>
                <a:cs typeface="Segoe UI" pitchFamily="34" charset="0"/>
              </a:rPr>
              <a:t>Luego de un tiempo de oración personal, podemos compartir en voz alta nuestra oración, siempre dirigiéndonos a Dios mediante:  </a:t>
            </a:r>
            <a:r>
              <a:rPr lang="es-PE" sz="2000" b="1" dirty="0">
                <a:solidFill>
                  <a:srgbClr val="FF0000"/>
                </a:solidFill>
                <a:effectLst>
                  <a:glow rad="101600">
                    <a:srgbClr val="FFFFFF"/>
                  </a:glow>
                  <a:outerShdw blurRad="38100" dist="38100" dir="2700000" algn="tl">
                    <a:srgbClr val="000000">
                      <a:alpha val="43137"/>
                    </a:srgbClr>
                  </a:outerShdw>
                </a:effectLst>
                <a:latin typeface="Segoe UI" pitchFamily="34" charset="0"/>
                <a:cs typeface="Segoe UI" pitchFamily="34" charset="0"/>
              </a:rPr>
              <a:t>la alabanza,  la acción de gracias  o la súplica confiada.</a:t>
            </a:r>
            <a:endParaRPr lang="es-ES_tradnl" sz="2000" b="1" dirty="0">
              <a:solidFill>
                <a:srgbClr val="FF0000"/>
              </a:solidFill>
              <a:effectLst>
                <a:glow rad="101600">
                  <a:srgbClr val="FFFFFF"/>
                </a:glow>
                <a:outerShdw blurRad="38100" dist="38100" dir="2700000" algn="tl">
                  <a:srgbClr val="000000">
                    <a:alpha val="43137"/>
                  </a:srgbClr>
                </a:outerShdw>
              </a:effectLst>
              <a:latin typeface="Segoe UI" pitchFamily="34" charset="0"/>
              <a:cs typeface="Segoe UI" pitchFamily="34" charset="0"/>
            </a:endParaRPr>
          </a:p>
        </p:txBody>
      </p:sp>
    </p:spTree>
    <p:extLst>
      <p:ext uri="{BB962C8B-B14F-4D97-AF65-F5344CB8AC3E}">
        <p14:creationId xmlns:p14="http://schemas.microsoft.com/office/powerpoint/2010/main" val="16855412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 calcmode="lin" valueType="num">
                                      <p:cBhvr>
                                        <p:cTn id="13" dur="1000"/>
                                        <p:tgtEl>
                                          <p:spTgt spid="3"/>
                                        </p:tgtEl>
                                        <p:attrNameLst>
                                          <p:attrName>style.rotation</p:attrName>
                                        </p:attrNameLst>
                                      </p:cBhvr>
                                      <p:tavLst>
                                        <p:tav tm="0">
                                          <p:val>
                                            <p:fltVal val="0"/>
                                          </p:val>
                                        </p:tav>
                                        <p:tav tm="100000">
                                          <p:val>
                                            <p:fltVal val="90"/>
                                          </p:val>
                                        </p:tav>
                                      </p:tavLst>
                                    </p:anim>
                                    <p:animEffect transition="out" filter="fad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5187"/>
            <a:ext cx="8540745" cy="6033633"/>
          </a:xfrm>
          <a:prstGeom prst="star32">
            <a:avLst/>
          </a:prstGeom>
          <a:ln>
            <a:solidFill>
              <a:srgbClr val="FFFF00"/>
            </a:solidFill>
          </a:ln>
          <a:scene3d>
            <a:camera prst="orthographicFront"/>
            <a:lightRig rig="threePt" dir="t"/>
          </a:scene3d>
          <a:sp3d>
            <a:bevelT prst="convex"/>
          </a:sp3d>
        </p:spPr>
      </p:pic>
      <p:sp>
        <p:nvSpPr>
          <p:cNvPr id="3" name="Text Box 3"/>
          <p:cNvSpPr txBox="1">
            <a:spLocks noChangeArrowheads="1"/>
          </p:cNvSpPr>
          <p:nvPr/>
        </p:nvSpPr>
        <p:spPr bwMode="auto">
          <a:xfrm>
            <a:off x="5580112" y="-127268"/>
            <a:ext cx="2629246" cy="110799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ca-ES" sz="3600" i="1" dirty="0">
                <a:solidFill>
                  <a:srgbClr val="C0504D">
                    <a:lumMod val="20000"/>
                    <a:lumOff val="80000"/>
                  </a:srgbClr>
                </a:solidFill>
                <a:latin typeface="Comic Sans MS" pitchFamily="66" charset="0"/>
              </a:rPr>
              <a:t> </a:t>
            </a:r>
            <a:r>
              <a:rPr lang="ca-ES" sz="3600" i="1" dirty="0" err="1">
                <a:solidFill>
                  <a:srgbClr val="C0504D">
                    <a:lumMod val="20000"/>
                    <a:lumOff val="80000"/>
                  </a:srgbClr>
                </a:solidFill>
                <a:latin typeface="Comic Sans MS" pitchFamily="66" charset="0"/>
              </a:rPr>
              <a:t>Salmo</a:t>
            </a:r>
            <a:r>
              <a:rPr lang="ca-ES" sz="3600" i="1" dirty="0">
                <a:solidFill>
                  <a:srgbClr val="C0504D">
                    <a:lumMod val="20000"/>
                    <a:lumOff val="80000"/>
                  </a:srgbClr>
                </a:solidFill>
                <a:latin typeface="Comic Sans MS" pitchFamily="66" charset="0"/>
              </a:rPr>
              <a:t> </a:t>
            </a:r>
            <a:r>
              <a:rPr lang="ca-ES" sz="1200" b="1" i="1" dirty="0">
                <a:solidFill>
                  <a:srgbClr val="C0504D">
                    <a:lumMod val="20000"/>
                    <a:lumOff val="80000"/>
                  </a:srgbClr>
                </a:solidFill>
                <a:latin typeface="Comic Sans MS" pitchFamily="66" charset="0"/>
              </a:rPr>
              <a:t> </a:t>
            </a:r>
            <a:r>
              <a:rPr lang="ca-ES" sz="2800" b="1" i="1" dirty="0">
                <a:solidFill>
                  <a:srgbClr val="C0504D">
                    <a:lumMod val="20000"/>
                    <a:lumOff val="80000"/>
                  </a:srgbClr>
                </a:solidFill>
                <a:latin typeface="Comic Sans MS" pitchFamily="66" charset="0"/>
              </a:rPr>
              <a:t>14</a:t>
            </a:r>
            <a:r>
              <a:rPr lang="ca-ES" sz="6600" b="1" i="1" dirty="0">
                <a:solidFill>
                  <a:srgbClr val="C0504D">
                    <a:lumMod val="20000"/>
                    <a:lumOff val="80000"/>
                  </a:srgbClr>
                </a:solidFill>
                <a:latin typeface="Comic Sans MS" pitchFamily="66" charset="0"/>
              </a:rPr>
              <a:t> </a:t>
            </a:r>
            <a:endParaRPr lang="ca-ES" sz="6600" i="1" dirty="0">
              <a:solidFill>
                <a:srgbClr val="C0504D">
                  <a:lumMod val="20000"/>
                  <a:lumOff val="80000"/>
                </a:srgbClr>
              </a:solidFill>
              <a:latin typeface="Comic Sans MS" pitchFamily="66" charset="0"/>
            </a:endParaRPr>
          </a:p>
        </p:txBody>
      </p:sp>
      <p:sp>
        <p:nvSpPr>
          <p:cNvPr id="4" name="Text Box 7"/>
          <p:cNvSpPr txBox="1">
            <a:spLocks noChangeArrowheads="1"/>
          </p:cNvSpPr>
          <p:nvPr/>
        </p:nvSpPr>
        <p:spPr bwMode="auto">
          <a:xfrm>
            <a:off x="3923928" y="2564904"/>
            <a:ext cx="4940345" cy="2246769"/>
          </a:xfrm>
          <a:prstGeom prst="rect">
            <a:avLst/>
          </a:prstGeom>
          <a:noFill/>
          <a:ln>
            <a:noFill/>
          </a:ln>
          <a:effectLst>
            <a:outerShdw dist="35921" dir="2700000" algn="ctr" rotWithShape="0">
              <a:schemeClr val="bg2"/>
            </a:outerShdw>
            <a:softEdge rad="635000"/>
          </a:effectLst>
          <a:scene3d>
            <a:camera prst="orthographicFront"/>
            <a:lightRig rig="threePt" dir="t"/>
          </a:scene3d>
          <a:sp3d>
            <a:bevelT w="152400" h="50800" prst="softRound"/>
          </a:sp3d>
          <a:extLst/>
        </p:spPr>
        <p:txBody>
          <a:bodyPr wrap="square">
            <a:spAutoFit/>
          </a:bodyPr>
          <a:lstStyle/>
          <a:p>
            <a:pPr algn="ctr">
              <a:defRPr/>
            </a:pPr>
            <a:r>
              <a:rPr lang="es-ES" sz="2800" i="1" dirty="0">
                <a:solidFill>
                  <a:srgbClr val="FFFF6D"/>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El que procede honradamente y practica la justi</a:t>
            </a:r>
            <a:r>
              <a:rPr lang="es-ES" sz="2800" dirty="0">
                <a:solidFill>
                  <a:srgbClr val="FFFF6D"/>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c</a:t>
            </a:r>
            <a:r>
              <a:rPr lang="es-ES" sz="2800" i="1" dirty="0">
                <a:solidFill>
                  <a:srgbClr val="FFFF6D"/>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ia, el que tiene intenciones leales y no calumnia con su lengua.</a:t>
            </a:r>
            <a:endParaRPr lang="ca-ES" sz="2800" i="1" dirty="0">
              <a:solidFill>
                <a:srgbClr val="FFFF6D"/>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endParaRPr>
          </a:p>
        </p:txBody>
      </p:sp>
      <p:sp>
        <p:nvSpPr>
          <p:cNvPr id="5" name="Text Box 6"/>
          <p:cNvSpPr txBox="1">
            <a:spLocks noChangeArrowheads="1"/>
          </p:cNvSpPr>
          <p:nvPr/>
        </p:nvSpPr>
        <p:spPr bwMode="auto">
          <a:xfrm>
            <a:off x="-31333" y="5733256"/>
            <a:ext cx="9144000" cy="52322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2800" dirty="0">
                <a:solidFill>
                  <a:srgbClr val="C50721"/>
                </a:solidFill>
                <a:latin typeface="Comic Sans MS" pitchFamily="66" charset="0"/>
              </a:rPr>
              <a:t> </a:t>
            </a:r>
            <a:r>
              <a:rPr lang="ca-ES" sz="2800" b="1" i="1" dirty="0">
                <a:solidFill>
                  <a:srgbClr val="C50721"/>
                </a:solidFill>
                <a:latin typeface="Comic Sans MS" pitchFamily="66" charset="0"/>
              </a:rPr>
              <a:t>Señor,¿</a:t>
            </a:r>
            <a:r>
              <a:rPr lang="ca-ES" sz="2800" b="1" i="1" dirty="0" err="1">
                <a:solidFill>
                  <a:srgbClr val="C50721"/>
                </a:solidFill>
                <a:latin typeface="Comic Sans MS" pitchFamily="66" charset="0"/>
              </a:rPr>
              <a:t>quién</a:t>
            </a:r>
            <a:r>
              <a:rPr lang="ca-ES" sz="2800" b="1" i="1" dirty="0">
                <a:solidFill>
                  <a:srgbClr val="C50721"/>
                </a:solidFill>
                <a:latin typeface="Comic Sans MS" pitchFamily="66" charset="0"/>
              </a:rPr>
              <a:t> </a:t>
            </a:r>
            <a:r>
              <a:rPr lang="ca-ES" sz="2800" b="1" i="1" dirty="0" err="1">
                <a:solidFill>
                  <a:srgbClr val="C50721"/>
                </a:solidFill>
                <a:latin typeface="Comic Sans MS" pitchFamily="66" charset="0"/>
              </a:rPr>
              <a:t>puede</a:t>
            </a:r>
            <a:r>
              <a:rPr lang="ca-ES" sz="2800" b="1" i="1" dirty="0">
                <a:solidFill>
                  <a:srgbClr val="C50721"/>
                </a:solidFill>
                <a:latin typeface="Comic Sans MS" pitchFamily="66" charset="0"/>
              </a:rPr>
              <a:t> </a:t>
            </a:r>
            <a:r>
              <a:rPr lang="ca-ES" sz="2800" b="1" i="1" dirty="0" err="1" smtClean="0">
                <a:solidFill>
                  <a:srgbClr val="C50721"/>
                </a:solidFill>
                <a:latin typeface="Comic Sans MS" pitchFamily="66" charset="0"/>
              </a:rPr>
              <a:t>hospedarse</a:t>
            </a:r>
            <a:r>
              <a:rPr lang="ca-ES" sz="2800" b="1" i="1" dirty="0" smtClean="0">
                <a:solidFill>
                  <a:srgbClr val="C50721"/>
                </a:solidFill>
                <a:latin typeface="Comic Sans MS" pitchFamily="66" charset="0"/>
              </a:rPr>
              <a:t> en </a:t>
            </a:r>
            <a:r>
              <a:rPr lang="ca-ES" sz="2800" b="1" i="1" dirty="0">
                <a:solidFill>
                  <a:srgbClr val="C50721"/>
                </a:solidFill>
                <a:latin typeface="Comic Sans MS" pitchFamily="66" charset="0"/>
              </a:rPr>
              <a:t>tu </a:t>
            </a:r>
            <a:r>
              <a:rPr lang="ca-ES" sz="2800" b="1" i="1" dirty="0" smtClean="0">
                <a:solidFill>
                  <a:srgbClr val="C50721"/>
                </a:solidFill>
                <a:latin typeface="Comic Sans MS" pitchFamily="66" charset="0"/>
              </a:rPr>
              <a:t>casa?</a:t>
            </a:r>
            <a:endParaRPr lang="ca-ES" sz="2800" b="1" dirty="0">
              <a:solidFill>
                <a:srgbClr val="C50721"/>
              </a:solidFill>
              <a:latin typeface="Comic Sans MS" pitchFamily="66" charset="0"/>
            </a:endParaRPr>
          </a:p>
        </p:txBody>
      </p:sp>
    </p:spTree>
    <p:extLst>
      <p:ext uri="{BB962C8B-B14F-4D97-AF65-F5344CB8AC3E}">
        <p14:creationId xmlns:p14="http://schemas.microsoft.com/office/powerpoint/2010/main" val="75400902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wd">
                                    <p:tmPct val="10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1+#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8280920" cy="5976664"/>
          </a:xfrm>
          <a:prstGeom prst="bevel">
            <a:avLst/>
          </a:prstGeom>
          <a:scene3d>
            <a:camera prst="orthographicFront"/>
            <a:lightRig rig="threePt" dir="t"/>
          </a:scene3d>
          <a:sp3d>
            <a:bevelT w="152400" h="50800" prst="softRound"/>
          </a:sp3d>
        </p:spPr>
      </p:pic>
      <p:sp>
        <p:nvSpPr>
          <p:cNvPr id="3" name="Text Box 6"/>
          <p:cNvSpPr txBox="1">
            <a:spLocks noChangeArrowheads="1"/>
          </p:cNvSpPr>
          <p:nvPr/>
        </p:nvSpPr>
        <p:spPr bwMode="auto">
          <a:xfrm>
            <a:off x="467544" y="404664"/>
            <a:ext cx="8136904" cy="1569660"/>
          </a:xfrm>
          <a:prstGeom prst="rect">
            <a:avLst/>
          </a:prstGeom>
          <a:noFill/>
          <a:ln>
            <a:noFill/>
          </a:ln>
          <a:effectLst/>
          <a:extLst/>
        </p:spPr>
        <p:txBody>
          <a:bodyPr wrap="square">
            <a:spAutoFit/>
          </a:bodyPr>
          <a:lstStyle/>
          <a:p>
            <a:pPr algn="ctr">
              <a:defRPr/>
            </a:pPr>
            <a:r>
              <a:rPr lang="ca-ES" sz="3200" i="1" dirty="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t>
            </a:r>
            <a:r>
              <a:rPr lang="es-ES" sz="3200" i="1" dirty="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cs typeface="Times New Roman" pitchFamily="18" charset="0"/>
              </a:rPr>
              <a:t>El que no hace mal a su prójimo, ni difama al vecino, el que considera despreciable al impío y honra a los que temen al Señor.</a:t>
            </a:r>
            <a:endParaRPr lang="ca-ES" sz="3200" i="1" dirty="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endParaRPr>
          </a:p>
        </p:txBody>
      </p:sp>
      <p:sp>
        <p:nvSpPr>
          <p:cNvPr id="4" name="Text Box 3"/>
          <p:cNvSpPr txBox="1">
            <a:spLocks noChangeArrowheads="1"/>
          </p:cNvSpPr>
          <p:nvPr/>
        </p:nvSpPr>
        <p:spPr bwMode="auto">
          <a:xfrm>
            <a:off x="1259632" y="5212169"/>
            <a:ext cx="6724918" cy="113877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600"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t>
            </a:r>
            <a:r>
              <a:rPr lang="ca-ES" sz="3200" b="1" i="1" dirty="0" err="1">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Señor</a:t>
            </a:r>
            <a:r>
              <a:rPr lang="ca-ES" sz="3200" b="1" i="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t>
            </a:r>
            <a:r>
              <a:rPr lang="ca-ES" sz="3200" b="1" i="1" dirty="0" err="1">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quién</a:t>
            </a:r>
            <a:r>
              <a:rPr lang="ca-ES" sz="3200" b="1" i="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t>
            </a:r>
            <a:r>
              <a:rPr lang="ca-ES" sz="3200" b="1" i="1" dirty="0" err="1">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puede</a:t>
            </a:r>
            <a:r>
              <a:rPr lang="ca-ES" sz="3200" b="1" i="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t>
            </a:r>
            <a:r>
              <a:rPr lang="ca-ES" sz="3200" b="1" i="1" dirty="0" err="1">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hospedarse</a:t>
            </a:r>
            <a:r>
              <a:rPr lang="ca-ES" sz="3200" b="1" i="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r>
            <a:br>
              <a:rPr lang="ca-ES" sz="3200" b="1" i="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br>
            <a:r>
              <a:rPr lang="ca-ES" sz="3200" b="1" i="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en tu </a:t>
            </a:r>
            <a:r>
              <a:rPr lang="ca-ES" sz="3200" b="1" i="1" dirty="0"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casa?</a:t>
            </a:r>
            <a:endParaRPr lang="ca-ES" sz="3200" b="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endParaRPr>
          </a:p>
        </p:txBody>
      </p:sp>
    </p:spTree>
    <p:extLst>
      <p:ext uri="{BB962C8B-B14F-4D97-AF65-F5344CB8AC3E}">
        <p14:creationId xmlns:p14="http://schemas.microsoft.com/office/powerpoint/2010/main" val="39073297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141" y="457200"/>
            <a:ext cx="8149911" cy="6098650"/>
          </a:xfrm>
          <a:prstGeom prst="rect">
            <a:avLst/>
          </a:prstGeom>
          <a:scene3d>
            <a:camera prst="orthographicFront"/>
            <a:lightRig rig="threePt" dir="t"/>
          </a:scene3d>
          <a:sp3d>
            <a:bevelT prst="convex"/>
          </a:sp3d>
        </p:spPr>
      </p:pic>
      <p:sp>
        <p:nvSpPr>
          <p:cNvPr id="3" name="2 Rectángulo"/>
          <p:cNvSpPr/>
          <p:nvPr/>
        </p:nvSpPr>
        <p:spPr>
          <a:xfrm>
            <a:off x="1205810" y="685799"/>
            <a:ext cx="2750688" cy="523220"/>
          </a:xfrm>
          <a:prstGeom prst="rect">
            <a:avLst/>
          </a:prstGeom>
          <a:noFill/>
        </p:spPr>
        <p:txBody>
          <a:bodyPr wrap="none" lIns="91440" tIns="45720" rIns="91440" bIns="45720">
            <a:spAutoFit/>
          </a:bodyPr>
          <a:lstStyle/>
          <a:p>
            <a:pPr algn="ctr"/>
            <a:r>
              <a:rPr lang="es-ES_tradnl" sz="2800" b="1" dirty="0">
                <a:ln w="19050">
                  <a:solidFill>
                    <a:srgbClr val="1F497D">
                      <a:tint val="1000"/>
                    </a:srgbClr>
                  </a:solidFill>
                  <a:prstDash val="solid"/>
                </a:ln>
                <a:solidFill>
                  <a:srgbClr val="1F497D">
                    <a:lumMod val="20000"/>
                    <a:lumOff val="80000"/>
                  </a:srgbClr>
                </a:solidFill>
                <a:effectLst>
                  <a:outerShdw blurRad="50000" dist="50800" dir="7500000" algn="tl">
                    <a:srgbClr val="000000">
                      <a:shade val="5000"/>
                      <a:alpha val="35000"/>
                    </a:srgbClr>
                  </a:outerShdw>
                </a:effectLst>
              </a:rPr>
              <a:t>AMBIENTACIÓN</a:t>
            </a:r>
            <a:r>
              <a:rPr lang="es-ES_tradnl"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rPr>
              <a:t>: </a:t>
            </a:r>
            <a:endParaRPr lang="es-ES"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49"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935182" y="1580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55"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0" y="562689"/>
            <a:ext cx="13244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PE" sz="1000" b="0" i="1" u="none" strike="noStrike" cap="none" normalizeH="0" baseline="0" dirty="0" smtClean="0">
                <a:ln>
                  <a:noFill/>
                </a:ln>
                <a:solidFill>
                  <a:srgbClr val="538135"/>
                </a:solidFill>
                <a:effectLst/>
                <a:latin typeface="Arial" panose="020B0604020202020204" pitchFamily="34" charset="0"/>
                <a:ea typeface="Times New Roman" panose="02020603050405020304" pitchFamily="18" charset="0"/>
                <a:cs typeface="Arial" panose="020B0604020202020204" pitchFamily="34" charset="0"/>
              </a:rPr>
              <a:t>Las lecturas de este</a:t>
            </a:r>
            <a:endParaRPr kumimoji="0" lang="es-PE" altLang="es-PE"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58" name="Imagen 2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550" y="457200"/>
            <a:ext cx="342900" cy="479425"/>
          </a:xfrm>
          <a:prstGeom prst="rect">
            <a:avLst/>
          </a:prstGeom>
          <a:noFill/>
          <a:extLst>
            <a:ext uri="{909E8E84-426E-40DD-AFC4-6F175D3DCCD1}">
              <a14:hiddenFill xmlns:a14="http://schemas.microsoft.com/office/drawing/2010/main">
                <a:solidFill>
                  <a:srgbClr val="FFFFFF"/>
                </a:solidFill>
              </a14:hiddenFill>
            </a:ext>
          </a:extLst>
        </p:spPr>
      </p:pic>
      <p:sp>
        <p:nvSpPr>
          <p:cNvPr id="14" name="3 CuadroTexto"/>
          <p:cNvSpPr txBox="1"/>
          <p:nvPr/>
        </p:nvSpPr>
        <p:spPr>
          <a:xfrm>
            <a:off x="879485" y="3937017"/>
            <a:ext cx="7385029" cy="1938992"/>
          </a:xfrm>
          <a:prstGeom prst="rect">
            <a:avLst/>
          </a:prstGeom>
          <a:noFill/>
        </p:spPr>
        <p:txBody>
          <a:bodyPr wrap="square" rtlCol="0">
            <a:spAutoFit/>
          </a:bodyPr>
          <a:lstStyle/>
          <a:p>
            <a:pPr algn="just">
              <a:spcAft>
                <a:spcPts val="0"/>
              </a:spcAft>
            </a:pPr>
            <a:r>
              <a:rPr lang="es-ES_tradnl" sz="2400" b="1" dirty="0" smtClean="0">
                <a:latin typeface="Arial Narrow" panose="020B0606020202030204" pitchFamily="34" charset="0"/>
                <a:ea typeface="Times New Roman" panose="02020603050405020304" pitchFamily="18" charset="0"/>
                <a:cs typeface="Tahoma" panose="020B0604030504040204" pitchFamily="34" charset="0"/>
              </a:rPr>
              <a:t>: Las    lecturas de este domingo propone n nuestros </a:t>
            </a:r>
            <a:r>
              <a:rPr lang="es-ES_tradnl" sz="2400" b="1" dirty="0" err="1" smtClean="0">
                <a:latin typeface="Arial Narrow" panose="020B0606020202030204" pitchFamily="34" charset="0"/>
                <a:ea typeface="Times New Roman" panose="02020603050405020304" pitchFamily="18" charset="0"/>
                <a:cs typeface="Tahoma" panose="020B0604030504040204" pitchFamily="34" charset="0"/>
              </a:rPr>
              <a:t>ellema</a:t>
            </a:r>
            <a:r>
              <a:rPr lang="es-ES_tradnl" sz="2400" b="1" dirty="0" smtClean="0">
                <a:latin typeface="Arial Narrow" panose="020B0606020202030204" pitchFamily="34" charset="0"/>
                <a:ea typeface="Times New Roman" panose="02020603050405020304" pitchFamily="18" charset="0"/>
                <a:cs typeface="Tahoma" panose="020B0604030504040204" pitchFamily="34" charset="0"/>
              </a:rPr>
              <a:t> de humildad. El </a:t>
            </a:r>
            <a:r>
              <a:rPr lang="es-ES_tradnl" sz="2400" b="1" dirty="0" err="1" smtClean="0">
                <a:latin typeface="Arial Narrow" panose="020B0606020202030204" pitchFamily="34" charset="0"/>
                <a:ea typeface="Times New Roman" panose="02020603050405020304" pitchFamily="18" charset="0"/>
                <a:cs typeface="Tahoma" panose="020B0604030504040204" pitchFamily="34" charset="0"/>
              </a:rPr>
              <a:t>Señor´prepara</a:t>
            </a:r>
            <a:r>
              <a:rPr lang="es-ES_tradnl" sz="2400" b="1" dirty="0" smtClean="0">
                <a:latin typeface="Arial Narrow" panose="020B0606020202030204" pitchFamily="34" charset="0"/>
                <a:ea typeface="Times New Roman" panose="02020603050405020304" pitchFamily="18" charset="0"/>
                <a:cs typeface="Tahoma" panose="020B0604030504040204" pitchFamily="34" charset="0"/>
              </a:rPr>
              <a:t> casa y mesa a quienes el mundo se las niega, el verdadero discípulo debe vivir como uno de ellos.      </a:t>
            </a:r>
          </a:p>
          <a:p>
            <a:pPr algn="just">
              <a:spcAft>
                <a:spcPts val="0"/>
              </a:spcAft>
            </a:pPr>
            <a:r>
              <a:rPr lang="es-ES_tradnl" sz="2400" b="1" dirty="0" smtClean="0">
                <a:latin typeface="Arial Narrow" panose="020B0606020202030204" pitchFamily="34" charset="0"/>
                <a:ea typeface="Times New Roman" panose="02020603050405020304" pitchFamily="18" charset="0"/>
                <a:cs typeface="Tahoma" panose="020B0604030504040204" pitchFamily="34" charset="0"/>
              </a:rPr>
              <a:t>  </a:t>
            </a:r>
            <a:endParaRPr lang="es-PE" sz="40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255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3000" fill="hold"/>
                                        <p:tgtEl>
                                          <p:spTgt spid="14">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3000" fill="hold"/>
                                        <p:tgtEl>
                                          <p:spTgt spid="14">
                                            <p:txEl>
                                              <p:pRg st="1" end="1"/>
                                            </p:txEl>
                                          </p:spTgt>
                                        </p:tgtEl>
                                        <p:attrNameLst>
                                          <p:attrName>ppt_x</p:attrName>
                                        </p:attrNameLst>
                                      </p:cBhvr>
                                      <p:tavLst>
                                        <p:tav tm="0">
                                          <p:val>
                                            <p:strVal val="#ppt_x-#ppt_w/2"/>
                                          </p:val>
                                        </p:tav>
                                        <p:tav tm="100000">
                                          <p:val>
                                            <p:strVal val="#ppt_x"/>
                                          </p:val>
                                        </p:tav>
                                      </p:tavLst>
                                    </p:anim>
                                    <p:anim calcmode="lin" valueType="num">
                                      <p:cBhvr>
                                        <p:cTn id="15" dur="30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16" dur="3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1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ebislam.com/media/2011/12/50827_usu_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280920" cy="5400600"/>
          </a:xfrm>
          <a:prstGeom prst="ellipse">
            <a:avLst/>
          </a:prstGeom>
          <a:ln w="190500" cap="rnd">
            <a:solidFill>
              <a:schemeClr val="accent3">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lop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552" y="332656"/>
            <a:ext cx="8208912" cy="1508105"/>
          </a:xfrm>
          <a:prstGeom prst="rect">
            <a:avLst/>
          </a:prstGeom>
          <a:noFill/>
          <a:ln>
            <a:noFill/>
          </a:ln>
          <a:effectLst>
            <a:outerShdw dist="35921" dir="2700000" algn="ctr" rotWithShape="0">
              <a:schemeClr val="tx1"/>
            </a:outerShdw>
            <a:softEdge rad="317500"/>
          </a:effectLs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600" i="1" dirty="0">
                <a:solidFill>
                  <a:prstClr val="white"/>
                </a:solidFill>
                <a:latin typeface="Comic Sans MS" pitchFamily="66" charset="0"/>
              </a:rPr>
              <a:t> </a:t>
            </a:r>
            <a:r>
              <a:rPr lang="es-ES" sz="2800" i="1" dirty="0">
                <a:solidFill>
                  <a:prstClr val="white"/>
                </a:solidFill>
                <a:latin typeface="Comic Sans MS" pitchFamily="66" charset="0"/>
                <a:cs typeface="Times New Roman" pitchFamily="18" charset="0"/>
              </a:rPr>
              <a:t>El que no </a:t>
            </a:r>
            <a:r>
              <a:rPr lang="es-ES" sz="2800" i="1" dirty="0" smtClean="0">
                <a:solidFill>
                  <a:prstClr val="white"/>
                </a:solidFill>
                <a:latin typeface="Comic Sans MS" pitchFamily="66" charset="0"/>
                <a:cs typeface="Times New Roman" pitchFamily="18" charset="0"/>
              </a:rPr>
              <a:t>presta dinero a usura ni acepta soborno contra el inocente. El que así obra nunca fallará.</a:t>
            </a:r>
            <a:endParaRPr lang="es-ES" sz="4000" i="1" dirty="0">
              <a:solidFill>
                <a:prstClr val="white"/>
              </a:solidFill>
              <a:latin typeface="Verdana" pitchFamily="34" charset="0"/>
              <a:cs typeface="Times New Roman" pitchFamily="18" charset="0"/>
            </a:endParaRPr>
          </a:p>
        </p:txBody>
      </p:sp>
      <p:sp>
        <p:nvSpPr>
          <p:cNvPr id="4" name="Text Box 3"/>
          <p:cNvSpPr txBox="1">
            <a:spLocks noChangeArrowheads="1"/>
          </p:cNvSpPr>
          <p:nvPr/>
        </p:nvSpPr>
        <p:spPr bwMode="auto">
          <a:xfrm>
            <a:off x="1043608" y="5170547"/>
            <a:ext cx="6724918" cy="113877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600" dirty="0">
                <a:solidFill>
                  <a:prstClr val="white"/>
                </a:solidFill>
                <a:latin typeface="Comic Sans MS" pitchFamily="66" charset="0"/>
              </a:rPr>
              <a:t> </a:t>
            </a:r>
            <a:r>
              <a:rPr lang="ca-ES" sz="3200" b="1" i="1" dirty="0" err="1">
                <a:solidFill>
                  <a:prstClr val="white"/>
                </a:solidFill>
                <a:latin typeface="Comic Sans MS" pitchFamily="66" charset="0"/>
              </a:rPr>
              <a:t>Señor</a:t>
            </a:r>
            <a:r>
              <a:rPr lang="ca-ES" sz="3200" b="1" i="1" dirty="0">
                <a:solidFill>
                  <a:prstClr val="white"/>
                </a:solidFill>
                <a:latin typeface="Comic Sans MS" pitchFamily="66" charset="0"/>
              </a:rPr>
              <a:t>, ¿</a:t>
            </a:r>
            <a:r>
              <a:rPr lang="ca-ES" sz="3200" b="1" i="1" dirty="0" err="1">
                <a:solidFill>
                  <a:prstClr val="white"/>
                </a:solidFill>
                <a:latin typeface="Comic Sans MS" pitchFamily="66" charset="0"/>
              </a:rPr>
              <a:t>quién</a:t>
            </a:r>
            <a:r>
              <a:rPr lang="ca-ES" sz="3200" b="1" i="1" dirty="0">
                <a:solidFill>
                  <a:prstClr val="white"/>
                </a:solidFill>
                <a:latin typeface="Comic Sans MS" pitchFamily="66" charset="0"/>
              </a:rPr>
              <a:t> </a:t>
            </a:r>
            <a:r>
              <a:rPr lang="ca-ES" sz="3200" b="1" i="1" dirty="0" err="1">
                <a:solidFill>
                  <a:prstClr val="white"/>
                </a:solidFill>
                <a:latin typeface="Comic Sans MS" pitchFamily="66" charset="0"/>
              </a:rPr>
              <a:t>puede</a:t>
            </a:r>
            <a:r>
              <a:rPr lang="ca-ES" sz="3200" b="1" i="1" dirty="0">
                <a:solidFill>
                  <a:prstClr val="white"/>
                </a:solidFill>
                <a:latin typeface="Comic Sans MS" pitchFamily="66" charset="0"/>
              </a:rPr>
              <a:t> </a:t>
            </a:r>
            <a:r>
              <a:rPr lang="ca-ES" sz="3200" b="1" i="1" dirty="0" err="1">
                <a:solidFill>
                  <a:prstClr val="white"/>
                </a:solidFill>
                <a:latin typeface="Comic Sans MS" pitchFamily="66" charset="0"/>
              </a:rPr>
              <a:t>hospedarse</a:t>
            </a:r>
            <a:r>
              <a:rPr lang="ca-ES" sz="3200" b="1" i="1" dirty="0">
                <a:solidFill>
                  <a:prstClr val="white"/>
                </a:solidFill>
                <a:latin typeface="Comic Sans MS" pitchFamily="66" charset="0"/>
              </a:rPr>
              <a:t/>
            </a:r>
            <a:br>
              <a:rPr lang="ca-ES" sz="3200" b="1" i="1" dirty="0">
                <a:solidFill>
                  <a:prstClr val="white"/>
                </a:solidFill>
                <a:latin typeface="Comic Sans MS" pitchFamily="66" charset="0"/>
              </a:rPr>
            </a:br>
            <a:r>
              <a:rPr lang="ca-ES" sz="3200" b="1" i="1" dirty="0">
                <a:solidFill>
                  <a:prstClr val="white"/>
                </a:solidFill>
                <a:latin typeface="Comic Sans MS" pitchFamily="66" charset="0"/>
              </a:rPr>
              <a:t>en tu </a:t>
            </a:r>
            <a:r>
              <a:rPr lang="ca-ES" sz="3200" b="1" i="1" dirty="0" smtClean="0">
                <a:solidFill>
                  <a:prstClr val="white"/>
                </a:solidFill>
                <a:latin typeface="Comic Sans MS" pitchFamily="66" charset="0"/>
              </a:rPr>
              <a:t>casa?</a:t>
            </a:r>
            <a:endParaRPr lang="ca-ES" sz="3200" b="1" dirty="0">
              <a:solidFill>
                <a:prstClr val="white"/>
              </a:solidFill>
              <a:latin typeface="Comic Sans MS" pitchFamily="66" charset="0"/>
            </a:endParaRPr>
          </a:p>
        </p:txBody>
      </p:sp>
    </p:spTree>
    <p:extLst>
      <p:ext uri="{BB962C8B-B14F-4D97-AF65-F5344CB8AC3E}">
        <p14:creationId xmlns:p14="http://schemas.microsoft.com/office/powerpoint/2010/main" val="2401765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2/3*#ppt_w"/>
                                          </p:val>
                                        </p:tav>
                                        <p:tav tm="100000">
                                          <p:val>
                                            <p:strVal val="#ppt_w"/>
                                          </p:val>
                                        </p:tav>
                                      </p:tavLst>
                                    </p:anim>
                                    <p:anim calcmode="lin" valueType="num">
                                      <p:cBhvr>
                                        <p:cTn id="13"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1.bp.blogspot.com/_qketRFUGAt0/TA0JiEoN0-I/AAAAAAAAAWE/zL_s5bfNchQ/s1600/133451303_f2afe38d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30" y="404664"/>
            <a:ext cx="8266690" cy="59766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3928543" y="71414"/>
            <a:ext cx="3667793" cy="428628"/>
          </a:xfrm>
          <a:prstGeom prst="rect">
            <a:avLst/>
          </a:prstGeom>
          <a:solidFill>
            <a:srgbClr val="FFFFFF"/>
          </a:solidFill>
          <a:ln w="9525">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fontAlgn="base">
              <a:spcBef>
                <a:spcPct val="0"/>
              </a:spcBef>
              <a:spcAft>
                <a:spcPts val="1000"/>
              </a:spcAft>
              <a:defRPr/>
            </a:pPr>
            <a:r>
              <a:rPr lang="es-ES" b="1" kern="0" dirty="0">
                <a:solidFill>
                  <a:srgbClr val="000000"/>
                </a:solidFill>
                <a:latin typeface="Arial" pitchFamily="34" charset="0"/>
                <a:cs typeface="Times New Roman" pitchFamily="18" charset="0"/>
              </a:rPr>
              <a:t>¿Qué me lleva a hacer el texto?</a:t>
            </a:r>
            <a:endParaRPr lang="es-ES" kern="0" dirty="0">
              <a:solidFill>
                <a:srgbClr val="000000"/>
              </a:solidFill>
              <a:latin typeface="Arial" pitchFamily="34" charset="0"/>
              <a:cs typeface="Times New Roman" pitchFamily="18" charset="0"/>
            </a:endParaRPr>
          </a:p>
          <a:p>
            <a:pPr fontAlgn="base">
              <a:spcBef>
                <a:spcPct val="0"/>
              </a:spcBef>
              <a:spcAft>
                <a:spcPct val="0"/>
              </a:spcAft>
              <a:defRPr/>
            </a:pPr>
            <a:endParaRPr lang="es-ES" kern="0" dirty="0">
              <a:solidFill>
                <a:srgbClr val="000000"/>
              </a:solidFill>
              <a:cs typeface="Times New Roman" pitchFamily="18" charset="0"/>
            </a:endParaRPr>
          </a:p>
        </p:txBody>
      </p:sp>
      <p:sp>
        <p:nvSpPr>
          <p:cNvPr id="3" name="Text Box 3"/>
          <p:cNvSpPr txBox="1">
            <a:spLocks noChangeArrowheads="1"/>
          </p:cNvSpPr>
          <p:nvPr/>
        </p:nvSpPr>
        <p:spPr bwMode="auto">
          <a:xfrm>
            <a:off x="1547664" y="71414"/>
            <a:ext cx="2808312" cy="428628"/>
          </a:xfrm>
          <a:prstGeom prst="rect">
            <a:avLst/>
          </a:prstGeom>
          <a:solidFill>
            <a:srgbClr val="C00000"/>
          </a:solidFill>
          <a:ln w="9525">
            <a:solidFill>
              <a:srgbClr val="969696"/>
            </a:solidFill>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defRPr/>
            </a:pPr>
            <a:r>
              <a:rPr lang="es-ES" sz="1100" kern="0" dirty="0">
                <a:solidFill>
                  <a:srgbClr val="FFFF00"/>
                </a:solidFill>
                <a:latin typeface="Verdana" pitchFamily="34" charset="0"/>
                <a:cs typeface="Times New Roman" pitchFamily="18" charset="0"/>
              </a:rPr>
              <a:t>IV. </a:t>
            </a:r>
            <a:r>
              <a:rPr lang="es-ES" sz="1400" kern="0" dirty="0">
                <a:solidFill>
                  <a:srgbClr val="FFFF00"/>
                </a:solidFill>
                <a:latin typeface="Verdana" pitchFamily="34" charset="0"/>
                <a:cs typeface="Times New Roman" pitchFamily="18" charset="0"/>
              </a:rPr>
              <a:t>CONTEMPLATIO</a:t>
            </a:r>
            <a:endParaRPr lang="es-ES" sz="1400" kern="0" dirty="0">
              <a:solidFill>
                <a:srgbClr val="FFFF00"/>
              </a:solidFill>
              <a:cs typeface="Times New Roman" pitchFamily="18" charset="0"/>
            </a:endParaRPr>
          </a:p>
        </p:txBody>
      </p:sp>
      <p:sp>
        <p:nvSpPr>
          <p:cNvPr id="6" name="5 CuadroTexto"/>
          <p:cNvSpPr txBox="1"/>
          <p:nvPr/>
        </p:nvSpPr>
        <p:spPr>
          <a:xfrm>
            <a:off x="481936" y="628523"/>
            <a:ext cx="8178989" cy="1200329"/>
          </a:xfrm>
          <a:prstGeom prst="rect">
            <a:avLst/>
          </a:prstGeom>
          <a:solidFill>
            <a:schemeClr val="tx1">
              <a:lumMod val="95000"/>
              <a:lumOff val="5000"/>
              <a:alpha val="58000"/>
            </a:schemeClr>
          </a:solidFill>
          <a:effectLst>
            <a:softEdge rad="317500"/>
          </a:effectLst>
        </p:spPr>
        <p:txBody>
          <a:bodyPr wrap="square" rtlCol="0">
            <a:spAutoFit/>
          </a:bodyPr>
          <a:lstStyle/>
          <a:p>
            <a:pPr algn="ctr"/>
            <a:r>
              <a:rPr lang="es-PE" sz="2400" u="sng" dirty="0">
                <a:solidFill>
                  <a:prstClr val="white"/>
                </a:solidFill>
                <a:effectLst>
                  <a:glow rad="101600">
                    <a:srgbClr val="080400">
                      <a:alpha val="60000"/>
                    </a:srgbClr>
                  </a:glow>
                  <a:outerShdw blurRad="50800" dist="38100" dir="10800000" algn="r" rotWithShape="0">
                    <a:srgbClr val="3A1D00"/>
                  </a:outerShdw>
                </a:effectLst>
                <a:latin typeface="Century Gothic" pitchFamily="34" charset="0"/>
              </a:rPr>
              <a:t>Motivación</a:t>
            </a:r>
            <a:r>
              <a:rPr lang="es-PE" sz="2400" dirty="0">
                <a:solidFill>
                  <a:prstClr val="white"/>
                </a:solidFill>
                <a:effectLst>
                  <a:glow rad="101600">
                    <a:srgbClr val="080400">
                      <a:alpha val="60000"/>
                    </a:srgbClr>
                  </a:glow>
                  <a:outerShdw blurRad="50800" dist="38100" dir="10800000" algn="r" rotWithShape="0">
                    <a:srgbClr val="3A1D00"/>
                  </a:outerShdw>
                </a:effectLst>
                <a:latin typeface="Century Gothic" pitchFamily="34" charset="0"/>
              </a:rPr>
              <a:t>: Hablando sobre la pureza de intención, San Vicente nos recuerda que hemos de realizar nuestras acciones para agradar a Dios:</a:t>
            </a:r>
            <a:endParaRPr lang="es-ES" sz="2400" dirty="0">
              <a:solidFill>
                <a:prstClr val="white"/>
              </a:solidFill>
              <a:effectLst>
                <a:glow rad="101600">
                  <a:srgbClr val="080400">
                    <a:alpha val="60000"/>
                  </a:srgbClr>
                </a:glow>
                <a:outerShdw blurRad="50800" dist="38100" dir="10800000" algn="r" rotWithShape="0">
                  <a:srgbClr val="3A1D00"/>
                </a:outerShdw>
              </a:effectLst>
              <a:latin typeface="Century Gothic" pitchFamily="34" charset="0"/>
            </a:endParaRPr>
          </a:p>
        </p:txBody>
      </p:sp>
      <p:sp>
        <p:nvSpPr>
          <p:cNvPr id="7" name="6 Rectángulo"/>
          <p:cNvSpPr/>
          <p:nvPr/>
        </p:nvSpPr>
        <p:spPr>
          <a:xfrm>
            <a:off x="377370" y="2136244"/>
            <a:ext cx="5385069" cy="4154984"/>
          </a:xfrm>
          <a:prstGeom prst="rect">
            <a:avLst/>
          </a:prstGeom>
          <a:noFill/>
        </p:spPr>
        <p:txBody>
          <a:bodyPr wrap="square">
            <a:spAutoFit/>
          </a:bodyPr>
          <a:lstStyle/>
          <a:p>
            <a:pPr algn="ctr"/>
            <a:r>
              <a:rPr lang="es-PE" sz="2400" b="1" i="1" dirty="0">
                <a:solidFill>
                  <a:prstClr val="white"/>
                </a:solidFill>
                <a:effectLst>
                  <a:glow rad="101600">
                    <a:srgbClr val="000000">
                      <a:alpha val="60000"/>
                    </a:srgbClr>
                  </a:glow>
                </a:effectLst>
                <a:latin typeface="Arial Narrow" panose="020B0606020202030204" pitchFamily="34" charset="0"/>
              </a:rPr>
              <a:t>“Dios no se fija tanto en el exterior de nuestras acciones como en el grado de amor y en la pureza de intención con que las hacemos. Las acciones pequeñas, hechas por agradar a Dios, no están tan sujetas a la vana gloria como las otras acciones más brillantes, que muchas             veces se van en humos. En fin, si queremos agradar a Dios en las acciones grandes, hemos de habituarnos a agradarle en las pequeñas. </a:t>
            </a:r>
            <a:r>
              <a:rPr lang="es-PE" b="1" i="1" dirty="0">
                <a:solidFill>
                  <a:prstClr val="white"/>
                </a:solidFill>
                <a:effectLst>
                  <a:glow rad="101600">
                    <a:srgbClr val="000000">
                      <a:alpha val="60000"/>
                    </a:srgbClr>
                  </a:glow>
                </a:effectLst>
                <a:latin typeface="Arial Narrow" panose="020B0606020202030204" pitchFamily="34" charset="0"/>
              </a:rPr>
              <a:t>(XI, 751)</a:t>
            </a:r>
            <a:endParaRPr lang="es-ES" sz="2400" b="1" i="1" dirty="0">
              <a:solidFill>
                <a:prstClr val="white"/>
              </a:solidFill>
              <a:effectLst>
                <a:glow rad="101600">
                  <a:srgbClr val="000000">
                    <a:alpha val="60000"/>
                  </a:srgbClr>
                </a:glow>
              </a:effectLst>
              <a:latin typeface="Arial Narrow" panose="020B0606020202030204" pitchFamily="34" charset="0"/>
            </a:endParaRPr>
          </a:p>
        </p:txBody>
      </p:sp>
      <p:sp>
        <p:nvSpPr>
          <p:cNvPr id="9" name="Rectángulo 8"/>
          <p:cNvSpPr/>
          <p:nvPr/>
        </p:nvSpPr>
        <p:spPr>
          <a:xfrm>
            <a:off x="2286000" y="2828836"/>
            <a:ext cx="4572000" cy="253916"/>
          </a:xfrm>
          <a:prstGeom prst="rect">
            <a:avLst/>
          </a:prstGeom>
        </p:spPr>
        <p:txBody>
          <a:bodyPr>
            <a:spAutoFit/>
          </a:bodyPr>
          <a:lstStyle/>
          <a:p>
            <a:endParaRPr lang="es-ES" sz="1050" dirty="0">
              <a:solidFill>
                <a:prstClr val="white"/>
              </a:solidFill>
              <a:effectLst>
                <a:glow rad="101600">
                  <a:srgbClr val="3A1D00">
                    <a:alpha val="60000"/>
                  </a:srgbClr>
                </a:glow>
                <a:outerShdw blurRad="50800" dist="38100" sx="101000" sy="101000" algn="l" rotWithShape="0">
                  <a:srgbClr val="3A1D00"/>
                </a:outerShdw>
              </a:effectLst>
              <a:latin typeface="Lucida Calligraphy" pitchFamily="66" charset="0"/>
            </a:endParaRPr>
          </a:p>
        </p:txBody>
      </p:sp>
    </p:spTree>
    <p:extLst>
      <p:ext uri="{BB962C8B-B14F-4D97-AF65-F5344CB8AC3E}">
        <p14:creationId xmlns:p14="http://schemas.microsoft.com/office/powerpoint/2010/main" val="34366121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3000" fill="hold"/>
                                        <p:tgtEl>
                                          <p:spTgt spid="6">
                                            <p:bg/>
                                          </p:spTgt>
                                        </p:tgtEl>
                                        <p:attrNameLst>
                                          <p:attrName>ppt_x</p:attrName>
                                        </p:attrNameLst>
                                      </p:cBhvr>
                                      <p:tavLst>
                                        <p:tav tm="0">
                                          <p:val>
                                            <p:strVal val="#ppt_x-#ppt_w/2"/>
                                          </p:val>
                                        </p:tav>
                                        <p:tav tm="100000">
                                          <p:val>
                                            <p:strVal val="#ppt_x"/>
                                          </p:val>
                                        </p:tav>
                                      </p:tavLst>
                                    </p:anim>
                                    <p:anim calcmode="lin" valueType="num">
                                      <p:cBhvr>
                                        <p:cTn id="8" dur="3000" fill="hold"/>
                                        <p:tgtEl>
                                          <p:spTgt spid="6">
                                            <p:bg/>
                                          </p:spTgt>
                                        </p:tgtEl>
                                        <p:attrNameLst>
                                          <p:attrName>ppt_y</p:attrName>
                                        </p:attrNameLst>
                                      </p:cBhvr>
                                      <p:tavLst>
                                        <p:tav tm="0">
                                          <p:val>
                                            <p:strVal val="#ppt_y"/>
                                          </p:val>
                                        </p:tav>
                                        <p:tav tm="100000">
                                          <p:val>
                                            <p:strVal val="#ppt_y"/>
                                          </p:val>
                                        </p:tav>
                                      </p:tavLst>
                                    </p:anim>
                                    <p:anim calcmode="lin" valueType="num">
                                      <p:cBhvr>
                                        <p:cTn id="9" dur="3000" fill="hold"/>
                                        <p:tgtEl>
                                          <p:spTgt spid="6">
                                            <p:bg/>
                                          </p:spTgt>
                                        </p:tgtEl>
                                        <p:attrNameLst>
                                          <p:attrName>ppt_w</p:attrName>
                                        </p:attrNameLst>
                                      </p:cBhvr>
                                      <p:tavLst>
                                        <p:tav tm="0">
                                          <p:val>
                                            <p:fltVal val="0"/>
                                          </p:val>
                                        </p:tav>
                                        <p:tav tm="100000">
                                          <p:val>
                                            <p:strVal val="#ppt_w"/>
                                          </p:val>
                                        </p:tav>
                                      </p:tavLst>
                                    </p:anim>
                                    <p:anim calcmode="lin" valueType="num">
                                      <p:cBhvr>
                                        <p:cTn id="10" dur="3000" fill="hold"/>
                                        <p:tgtEl>
                                          <p:spTgt spid="6">
                                            <p:bg/>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3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15" dur="3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6000"/>
                            </p:stCondLst>
                            <p:childTnLst>
                              <p:par>
                                <p:cTn id="19" presetID="17" presetClass="entr" presetSubtype="1"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30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23" dur="30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24" dur="3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8814" y="404664"/>
            <a:ext cx="8389649" cy="5976664"/>
          </a:xfrm>
          <a:prstGeom prst="rect">
            <a:avLst/>
          </a:prstGeom>
        </p:spPr>
      </p:pic>
      <p:sp>
        <p:nvSpPr>
          <p:cNvPr id="3" name="2 CuadroTexto"/>
          <p:cNvSpPr txBox="1"/>
          <p:nvPr/>
        </p:nvSpPr>
        <p:spPr>
          <a:xfrm>
            <a:off x="358815" y="4288447"/>
            <a:ext cx="7885594" cy="2092881"/>
          </a:xfrm>
          <a:prstGeom prst="rect">
            <a:avLst/>
          </a:prstGeom>
          <a:noFill/>
          <a:effectLst>
            <a:softEdge rad="127000"/>
          </a:effectLst>
        </p:spPr>
        <p:txBody>
          <a:bodyPr wrap="square" rtlCol="0">
            <a:spAutoFit/>
          </a:bodyPr>
          <a:lstStyle/>
          <a:p>
            <a:r>
              <a:rPr lang="es-PE" sz="2600" dirty="0">
                <a:solidFill>
                  <a:prstClr val="white"/>
                </a:solidFill>
                <a:effectLst>
                  <a:glow rad="101600">
                    <a:srgbClr val="540000">
                      <a:alpha val="60000"/>
                    </a:srgbClr>
                  </a:glow>
                </a:effectLst>
                <a:latin typeface="Arial Narrow" panose="020B0606020202030204" pitchFamily="34" charset="0"/>
              </a:rPr>
              <a:t>De la abundancia del corazón habla la boca; de ordinario, las acciones exteriores son un testimonio de lo interior; los que tienen verdadera caridad por dentro, la demuestran por fuera. Es propio del fuego iluminar y calentar, y es propio del amor respetar y complacer a la persona amada. XI,556)</a:t>
            </a:r>
          </a:p>
        </p:txBody>
      </p:sp>
      <p:sp>
        <p:nvSpPr>
          <p:cNvPr id="5" name="AutoShape 2" descr="https://entrenatuvida.files.wordpress.com/2014/09/150-abundancia.png?w=560&amp;h=31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prstClr val="black"/>
              </a:solidFill>
            </a:endParaRPr>
          </a:p>
        </p:txBody>
      </p:sp>
      <p:pic>
        <p:nvPicPr>
          <p:cNvPr id="10" name="2 Image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flipH="1">
            <a:off x="683568" y="581985"/>
            <a:ext cx="2186708" cy="2387177"/>
          </a:xfrm>
          <a:prstGeom prst="rect">
            <a:avLst/>
          </a:prstGeom>
          <a:effectLst>
            <a:softEdge rad="635000"/>
          </a:effectLst>
        </p:spPr>
      </p:pic>
    </p:spTree>
    <p:extLst>
      <p:ext uri="{BB962C8B-B14F-4D97-AF65-F5344CB8AC3E}">
        <p14:creationId xmlns:p14="http://schemas.microsoft.com/office/powerpoint/2010/main" val="1423218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684479" y="620687"/>
            <a:ext cx="3336701" cy="11977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PE" sz="1200" kern="10" dirty="0">
                <a:ln>
                  <a:solidFill>
                    <a:srgbClr val="C00000"/>
                  </a:solidFill>
                </a:ln>
                <a:solidFill>
                  <a:srgbClr val="FFFF00"/>
                </a:solidFill>
                <a:effectLst>
                  <a:outerShdw dist="35921" dir="2700000" algn="ctr" rotWithShape="0">
                    <a:srgbClr val="C0C0C0">
                      <a:alpha val="80000"/>
                    </a:srgbClr>
                  </a:outerShdw>
                </a:effectLst>
                <a:latin typeface="Impact"/>
              </a:rPr>
              <a:t>Compromiso: </a:t>
            </a:r>
            <a:br>
              <a:rPr lang="es-PE" sz="1200" kern="10" dirty="0">
                <a:ln>
                  <a:solidFill>
                    <a:srgbClr val="C00000"/>
                  </a:solidFill>
                </a:ln>
                <a:solidFill>
                  <a:srgbClr val="FFFF00"/>
                </a:solidFill>
                <a:effectLst>
                  <a:outerShdw dist="35921" dir="2700000" algn="ctr" rotWithShape="0">
                    <a:srgbClr val="C0C0C0">
                      <a:alpha val="80000"/>
                    </a:srgbClr>
                  </a:outerShdw>
                </a:effectLst>
                <a:latin typeface="Impact"/>
              </a:rPr>
            </a:br>
            <a:endParaRPr lang="es-PE" sz="1200" kern="10" dirty="0">
              <a:ln>
                <a:solidFill>
                  <a:srgbClr val="C00000"/>
                </a:solidFill>
              </a:ln>
              <a:solidFill>
                <a:srgbClr val="FFFF00"/>
              </a:solidFill>
              <a:effectLst>
                <a:outerShdw dist="35921" dir="2700000" algn="ctr" rotWithShape="0">
                  <a:srgbClr val="C0C0C0">
                    <a:alpha val="80000"/>
                  </a:srgbClr>
                </a:outerShdw>
              </a:effectLst>
              <a:latin typeface="Impact"/>
            </a:endParaRPr>
          </a:p>
          <a:p>
            <a:pPr algn="ctr"/>
            <a:endParaRPr lang="es-PE" sz="1200" kern="10" dirty="0">
              <a:ln>
                <a:solidFill>
                  <a:srgbClr val="C00000"/>
                </a:solidFill>
              </a:ln>
              <a:solidFill>
                <a:srgbClr val="FFFF00"/>
              </a:solidFill>
              <a:effectLst>
                <a:outerShdw dist="35921" dir="2700000" algn="ctr" rotWithShape="0">
                  <a:srgbClr val="C0C0C0">
                    <a:alpha val="80000"/>
                  </a:srgbClr>
                </a:outerShdw>
              </a:effectLst>
              <a:latin typeface="Impac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20" y="908720"/>
            <a:ext cx="8208845" cy="5391832"/>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p:spPr>
      </p:pic>
      <p:pic>
        <p:nvPicPr>
          <p:cNvPr id="6" name="2 Image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flipH="1">
            <a:off x="3340536" y="668407"/>
            <a:ext cx="3024336" cy="2299978"/>
          </a:xfrm>
          <a:prstGeom prst="rect">
            <a:avLst/>
          </a:prstGeom>
          <a:effectLst>
            <a:softEdge rad="635000"/>
          </a:effectLst>
        </p:spPr>
      </p:pic>
      <p:sp>
        <p:nvSpPr>
          <p:cNvPr id="4" name="1 Título"/>
          <p:cNvSpPr txBox="1">
            <a:spLocks/>
          </p:cNvSpPr>
          <p:nvPr/>
        </p:nvSpPr>
        <p:spPr bwMode="auto">
          <a:xfrm>
            <a:off x="1547664" y="2106429"/>
            <a:ext cx="6508927" cy="215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s-PE" sz="2800" dirty="0">
                <a:solidFill>
                  <a:srgbClr val="FFFF00"/>
                </a:solidFill>
                <a:effectLst>
                  <a:glow rad="101600">
                    <a:srgbClr val="1A0D00">
                      <a:alpha val="40000"/>
                    </a:srgbClr>
                  </a:glow>
                  <a:outerShdw blurRad="50800" dist="38100" dir="10800000" algn="r" rotWithShape="0">
                    <a:srgbClr val="540000"/>
                  </a:outerShdw>
                </a:effectLst>
                <a:ea typeface="+mj-ea"/>
                <a:cs typeface="+mj-cs"/>
              </a:rPr>
              <a:t>Descubrir las actitudes fariseas que existen en mi relación con Dios, en mi vivencia de la fe. Pedirle a Dios la gracia para purificar las intenciones de mi corazón.</a:t>
            </a:r>
          </a:p>
          <a:p>
            <a:pPr algn="ctr" eaLnBrk="0" hangingPunct="0">
              <a:defRPr/>
            </a:pPr>
            <a:endParaRPr lang="es-PE" sz="2800" dirty="0">
              <a:solidFill>
                <a:srgbClr val="FFFF00"/>
              </a:solidFill>
              <a:effectLst>
                <a:glow rad="101600">
                  <a:srgbClr val="1A0D00">
                    <a:alpha val="40000"/>
                  </a:srgbClr>
                </a:glow>
                <a:outerShdw blurRad="50800" dist="38100" dir="10800000" algn="r" rotWithShape="0">
                  <a:srgbClr val="540000"/>
                </a:outerShdw>
              </a:effectLst>
              <a:ea typeface="+mj-ea"/>
              <a:cs typeface="+mj-cs"/>
            </a:endParaRPr>
          </a:p>
          <a:p>
            <a:pPr algn="ctr" eaLnBrk="0" hangingPunct="0">
              <a:defRPr/>
            </a:pPr>
            <a:endParaRPr lang="es-PE" sz="2800" dirty="0">
              <a:solidFill>
                <a:srgbClr val="FFFF00"/>
              </a:solidFill>
              <a:effectLst>
                <a:glow rad="101600">
                  <a:srgbClr val="1A0D00">
                    <a:alpha val="40000"/>
                  </a:srgbClr>
                </a:glow>
                <a:outerShdw blurRad="50800" dist="38100" dir="10800000" algn="r" rotWithShape="0">
                  <a:srgbClr val="540000"/>
                </a:outerShdw>
              </a:effectLst>
              <a:ea typeface="+mj-ea"/>
              <a:cs typeface="+mj-cs"/>
            </a:endParaRPr>
          </a:p>
        </p:txBody>
      </p:sp>
    </p:spTree>
    <p:extLst>
      <p:ext uri="{BB962C8B-B14F-4D97-AF65-F5344CB8AC3E}">
        <p14:creationId xmlns:p14="http://schemas.microsoft.com/office/powerpoint/2010/main" val="38547742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3000" fill="hold"/>
                                        <p:tgtEl>
                                          <p:spTgt spid="4">
                                            <p:txEl>
                                              <p:pRg st="0" end="0"/>
                                            </p:txEl>
                                          </p:spTgt>
                                        </p:tgtEl>
                                        <p:attrNameLst>
                                          <p:attrName>ppt_y</p:attrName>
                                        </p:attrNameLst>
                                      </p:cBhvr>
                                      <p:tavLst>
                                        <p:tav tm="0">
                                          <p:val>
                                            <p:strVal val="#ppt_y+#ppt_h/2"/>
                                          </p:val>
                                        </p:tav>
                                        <p:tav tm="100000">
                                          <p:val>
                                            <p:strVal val="#ppt_y"/>
                                          </p:val>
                                        </p:tav>
                                      </p:tavLst>
                                    </p:anim>
                                    <p:anim calcmode="lin" valueType="num">
                                      <p:cBhvr>
                                        <p:cTn id="9" dur="3000" fill="hold"/>
                                        <p:tgtEl>
                                          <p:spTgt spid="4">
                                            <p:txEl>
                                              <p:pRg st="0" end="0"/>
                                            </p:txEl>
                                          </p:spTgt>
                                        </p:tgtEl>
                                        <p:attrNameLst>
                                          <p:attrName>ppt_w</p:attrName>
                                        </p:attrNameLst>
                                      </p:cBhvr>
                                      <p:tavLst>
                                        <p:tav tm="0">
                                          <p:val>
                                            <p:strVal val="#ppt_w"/>
                                          </p:val>
                                        </p:tav>
                                        <p:tav tm="100000">
                                          <p:val>
                                            <p:strVal val="#ppt_w"/>
                                          </p:val>
                                        </p:tav>
                                      </p:tavLst>
                                    </p:anim>
                                    <p:anim calcmode="lin" valueType="num">
                                      <p:cBhvr>
                                        <p:cTn id="10" dur="3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5536" y="439190"/>
            <a:ext cx="8258751" cy="5945835"/>
          </a:xfrm>
          <a:prstGeom prst="rect">
            <a:avLst/>
          </a:prstGeom>
          <a:scene3d>
            <a:camera prst="orthographicFront"/>
            <a:lightRig rig="threePt" dir="t"/>
          </a:scene3d>
          <a:sp3d>
            <a:bevelT prst="convex"/>
          </a:sp3d>
        </p:spPr>
      </p:pic>
      <p:sp>
        <p:nvSpPr>
          <p:cNvPr id="3" name="WordArt 8"/>
          <p:cNvSpPr>
            <a:spLocks noChangeArrowheads="1" noChangeShapeType="1" noTextEdit="1"/>
          </p:cNvSpPr>
          <p:nvPr/>
        </p:nvSpPr>
        <p:spPr bwMode="auto">
          <a:xfrm>
            <a:off x="3246537" y="44624"/>
            <a:ext cx="2783954" cy="733425"/>
          </a:xfrm>
          <a:prstGeom prst="rect">
            <a:avLst/>
          </a:prstGeom>
        </p:spPr>
        <p:txBody>
          <a:bodyPr wrap="none" fromWordArt="1">
            <a:prstTxWarp prst="textPlain">
              <a:avLst>
                <a:gd name="adj" fmla="val 50000"/>
              </a:avLst>
            </a:prstTxWarp>
          </a:bodyPr>
          <a:lstStyle/>
          <a:p>
            <a:pPr algn="ctr"/>
            <a:r>
              <a:rPr lang="es-PE" sz="1200" kern="10" dirty="0">
                <a:ln w="19050">
                  <a:solidFill>
                    <a:srgbClr val="99CCFF"/>
                  </a:solidFill>
                  <a:round/>
                  <a:headEnd/>
                  <a:tailEnd/>
                </a:ln>
                <a:solidFill>
                  <a:srgbClr val="FFFF00"/>
                </a:solidFill>
                <a:effectLst>
                  <a:outerShdw dist="35921" dir="2700000" algn="ctr" rotWithShape="0">
                    <a:srgbClr val="990000"/>
                  </a:outerShdw>
                </a:effectLst>
                <a:latin typeface="Impact"/>
              </a:rPr>
              <a:t>Oración final </a:t>
            </a:r>
          </a:p>
          <a:p>
            <a:pPr algn="ctr"/>
            <a:endParaRPr lang="es-PE" sz="1200" kern="10" dirty="0">
              <a:ln w="19050">
                <a:solidFill>
                  <a:srgbClr val="99CCFF"/>
                </a:solidFill>
                <a:round/>
                <a:headEnd/>
                <a:tailEnd/>
              </a:ln>
              <a:solidFill>
                <a:srgbClr val="FFFF00"/>
              </a:solidFill>
              <a:effectLst>
                <a:outerShdw dist="35921" dir="2700000" algn="ctr" rotWithShape="0">
                  <a:srgbClr val="990000"/>
                </a:outerShdw>
              </a:effectLst>
              <a:latin typeface="Impact"/>
            </a:endParaRPr>
          </a:p>
        </p:txBody>
      </p:sp>
      <p:sp>
        <p:nvSpPr>
          <p:cNvPr id="4" name="2 Marcador de contenido"/>
          <p:cNvSpPr txBox="1">
            <a:spLocks/>
          </p:cNvSpPr>
          <p:nvPr/>
        </p:nvSpPr>
        <p:spPr>
          <a:xfrm>
            <a:off x="158838" y="858309"/>
            <a:ext cx="3087699" cy="5107596"/>
          </a:xfrm>
          <a:prstGeom prst="rect">
            <a:avLst/>
          </a:prstGeom>
          <a:noFill/>
          <a:effectLst>
            <a:softEdge rad="317500"/>
          </a:effectLst>
        </p:spPr>
        <p:txBody>
          <a:bodyPr/>
          <a:lstStyle/>
          <a:p>
            <a:pPr marL="342900" indent="-342900" eaLnBrk="0" hangingPunct="0">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Señor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Jesús, Tú que siempre </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viviste la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verdad, que la anunciaste, porque</a:t>
            </a:r>
          </a:p>
          <a:p>
            <a:pPr marL="342900" indent="-342900" eaLnBrk="0" hangingPunct="0">
              <a:defRPr/>
            </a:pP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Tú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eres la verdad, te pido que </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me ayudes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a tener una actitud y una</a:t>
            </a:r>
          </a:p>
          <a:p>
            <a:pPr marL="342900" indent="-342900" eaLnBrk="0" hangingPunct="0">
              <a:defRPr/>
            </a:pP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disposición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de coherencia y</a:t>
            </a:r>
          </a:p>
          <a:p>
            <a:pPr marL="342900" indent="-342900" eaLnBrk="0" hangingPunct="0">
              <a:spcBef>
                <a:spcPct val="20000"/>
              </a:spcBef>
              <a:defRPr/>
            </a:pP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transparencia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de rectitud y de nobleza en </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mi vida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de fe, para que busque vivir </a:t>
            </a:r>
          </a:p>
          <a:p>
            <a:pPr marL="342900" indent="-342900" eaLnBrk="0" hangingPunct="0">
              <a:spcBef>
                <a:spcPct val="20000"/>
              </a:spcBef>
              <a:defRPr/>
            </a:pP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lo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que me pides, para que lo </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que creo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no sea teoría sino vida</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que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no sea rito sino actitud</a:t>
            </a: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 que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no sea palabras sino gestos de unión y comunión contigo, </a:t>
            </a:r>
          </a:p>
          <a:p>
            <a:pPr marL="342900" indent="-342900"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eaLnBrk="0" hangingPunct="0">
              <a:spcBef>
                <a:spcPct val="20000"/>
              </a:spcBef>
              <a:defRPr/>
            </a:pPr>
            <a:endParaRPr lang="es-ES"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eaLnBrk="0" hangingPunct="0">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p:txBody>
      </p:sp>
      <p:pic>
        <p:nvPicPr>
          <p:cNvPr id="6" name="Picture 2" descr="http://sphotos-a.xx.fbcdn.net/hphotos-snc7/c152.0.403.403/p403x403/304685_10151159912296288_1070161427_n.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8200"/>
          <a:stretch/>
        </p:blipFill>
        <p:spPr bwMode="auto">
          <a:xfrm>
            <a:off x="6241189" y="3759942"/>
            <a:ext cx="2608451" cy="26250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981653" y="440498"/>
            <a:ext cx="2721473" cy="3826902"/>
          </a:xfrm>
          <a:prstGeom prst="rect">
            <a:avLst/>
          </a:prstGeom>
          <a:noFill/>
          <a:effectLst>
            <a:softEdge rad="317500"/>
          </a:effectLst>
        </p:spPr>
        <p:txBody>
          <a:bodyPr/>
          <a:lstStyle/>
          <a:p>
            <a:pPr marL="342900" indent="-342900" algn="r" eaLnBrk="0" hangingPunct="0">
              <a:spcBef>
                <a:spcPct val="20000"/>
              </a:spcBef>
              <a:defRPr/>
            </a:pPr>
            <a:r>
              <a:rPr lang="es-PE" sz="2000" kern="0" dirty="0" smtClean="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para </a:t>
            </a: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que dé a conocer</a:t>
            </a:r>
          </a:p>
          <a:p>
            <a:pPr marL="342900" indent="-342900" algn="r" eaLnBrk="0" hangingPunct="0">
              <a:spcBef>
                <a:spcPct val="20000"/>
              </a:spcBef>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mi fe en ti con mi vida y mis palabras,</a:t>
            </a:r>
          </a:p>
          <a:p>
            <a:pPr marL="342900" indent="-342900" algn="r" eaLnBrk="0" hangingPunct="0">
              <a:spcBef>
                <a:spcPct val="20000"/>
              </a:spcBef>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viviendo lo que creo, </a:t>
            </a:r>
          </a:p>
          <a:p>
            <a:pPr marL="342900" indent="-342900" algn="r" eaLnBrk="0" hangingPunct="0">
              <a:spcBef>
                <a:spcPct val="20000"/>
              </a:spcBef>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siendo como Tú, </a:t>
            </a:r>
          </a:p>
          <a:p>
            <a:pPr marL="342900" indent="-342900" algn="r" eaLnBrk="0" hangingPunct="0">
              <a:spcBef>
                <a:spcPct val="20000"/>
              </a:spcBef>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actuando como Tú, </a:t>
            </a:r>
          </a:p>
          <a:p>
            <a:pPr marL="342900" indent="-342900" algn="r" eaLnBrk="0" hangingPunct="0">
              <a:spcBef>
                <a:spcPct val="20000"/>
              </a:spcBef>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en una disposición continua de búsqueda, </a:t>
            </a:r>
          </a:p>
          <a:p>
            <a:pPr marL="342900" indent="-342900" algn="r" eaLnBrk="0" hangingPunct="0">
              <a:spcBef>
                <a:spcPct val="20000"/>
              </a:spcBef>
              <a:defRPr/>
            </a:pPr>
            <a:r>
              <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rPr>
              <a:t>de comunión e identificación contigo. Que así sea.</a:t>
            </a:r>
          </a:p>
          <a:p>
            <a:pPr marL="342900" indent="-342900" algn="r"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algn="r"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algn="r"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algn="r" eaLnBrk="0" hangingPunct="0">
              <a:spcBef>
                <a:spcPct val="20000"/>
              </a:spcBef>
              <a:defRPr/>
            </a:pPr>
            <a:endParaRPr lang="es-ES"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algn="r" eaLnBrk="0" hangingPunct="0">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a:p>
            <a:pPr marL="342900" indent="-342900" algn="r" eaLnBrk="0" hangingPunct="0">
              <a:spcBef>
                <a:spcPct val="20000"/>
              </a:spcBef>
              <a:defRPr/>
            </a:pPr>
            <a:endParaRPr lang="es-PE" sz="2000" kern="0" dirty="0">
              <a:ln w="18415" cmpd="sng">
                <a:solidFill>
                  <a:srgbClr val="FFFFFF"/>
                </a:solidFill>
                <a:prstDash val="solid"/>
              </a:ln>
              <a:solidFill>
                <a:srgbClr val="FFFF6D"/>
              </a:solidFill>
              <a:effectLst>
                <a:outerShdw blurRad="50800" dist="38100" sx="101000" sy="101000" algn="l" rotWithShape="0">
                  <a:srgbClr val="3A1D00"/>
                </a:outerShdw>
              </a:effectLst>
              <a:latin typeface="Arial Narrow" panose="020B0606020202030204" pitchFamily="34" charset="0"/>
            </a:endParaRPr>
          </a:p>
        </p:txBody>
      </p:sp>
    </p:spTree>
    <p:extLst>
      <p:ext uri="{BB962C8B-B14F-4D97-AF65-F5344CB8AC3E}">
        <p14:creationId xmlns:p14="http://schemas.microsoft.com/office/powerpoint/2010/main" val="421953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30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15" dur="3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3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6000"/>
                            </p:stCondLst>
                            <p:childTnLst>
                              <p:par>
                                <p:cTn id="19" presetID="17" presetClass="entr" presetSubtype="8"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30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22" dur="30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3" dur="3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9000"/>
                            </p:stCondLst>
                            <p:childTnLst>
                              <p:par>
                                <p:cTn id="26" presetID="17" presetClass="entr" presetSubtype="8"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30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29" dur="30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0" dur="3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3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32" fill="hold">
                            <p:stCondLst>
                              <p:cond delay="12000"/>
                            </p:stCondLst>
                            <p:childTnLst>
                              <p:par>
                                <p:cTn id="33" presetID="17" presetClass="entr" presetSubtype="8"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30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36" dur="30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37" dur="3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3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39" fill="hold">
                            <p:stCondLst>
                              <p:cond delay="15000"/>
                            </p:stCondLst>
                            <p:childTnLst>
                              <p:par>
                                <p:cTn id="40" presetID="17" presetClass="entr" presetSubtype="2"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3000" fill="hold"/>
                                        <p:tgtEl>
                                          <p:spTgt spid="8">
                                            <p:txEl>
                                              <p:pRg st="0" end="0"/>
                                            </p:txEl>
                                          </p:spTgt>
                                        </p:tgtEl>
                                        <p:attrNameLst>
                                          <p:attrName>ppt_x</p:attrName>
                                        </p:attrNameLst>
                                      </p:cBhvr>
                                      <p:tavLst>
                                        <p:tav tm="0">
                                          <p:val>
                                            <p:strVal val="#ppt_x+#ppt_w/2"/>
                                          </p:val>
                                        </p:tav>
                                        <p:tav tm="100000">
                                          <p:val>
                                            <p:strVal val="#ppt_x"/>
                                          </p:val>
                                        </p:tav>
                                      </p:tavLst>
                                    </p:anim>
                                    <p:anim calcmode="lin" valueType="num">
                                      <p:cBhvr>
                                        <p:cTn id="43" dur="3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4" dur="3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5" dur="3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par>
                          <p:cTn id="46" fill="hold">
                            <p:stCondLst>
                              <p:cond delay="18000"/>
                            </p:stCondLst>
                            <p:childTnLst>
                              <p:par>
                                <p:cTn id="47" presetID="17" presetClass="entr" presetSubtype="2" fill="hold" grpId="0" nodeType="after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p:cTn id="49" dur="3000" fill="hold"/>
                                        <p:tgtEl>
                                          <p:spTgt spid="8">
                                            <p:txEl>
                                              <p:pRg st="1" end="1"/>
                                            </p:txEl>
                                          </p:spTgt>
                                        </p:tgtEl>
                                        <p:attrNameLst>
                                          <p:attrName>ppt_x</p:attrName>
                                        </p:attrNameLst>
                                      </p:cBhvr>
                                      <p:tavLst>
                                        <p:tav tm="0">
                                          <p:val>
                                            <p:strVal val="#ppt_x+#ppt_w/2"/>
                                          </p:val>
                                        </p:tav>
                                        <p:tav tm="100000">
                                          <p:val>
                                            <p:strVal val="#ppt_x"/>
                                          </p:val>
                                        </p:tav>
                                      </p:tavLst>
                                    </p:anim>
                                    <p:anim calcmode="lin" valueType="num">
                                      <p:cBhvr>
                                        <p:cTn id="50" dur="30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51" dur="3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2" dur="3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par>
                          <p:cTn id="53" fill="hold">
                            <p:stCondLst>
                              <p:cond delay="21000"/>
                            </p:stCondLst>
                            <p:childTnLst>
                              <p:par>
                                <p:cTn id="54" presetID="17" presetClass="entr" presetSubtype="2" fill="hold" grpId="0" nodeType="after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 calcmode="lin" valueType="num">
                                      <p:cBhvr>
                                        <p:cTn id="56" dur="3000" fill="hold"/>
                                        <p:tgtEl>
                                          <p:spTgt spid="8">
                                            <p:txEl>
                                              <p:pRg st="2" end="2"/>
                                            </p:txEl>
                                          </p:spTgt>
                                        </p:tgtEl>
                                        <p:attrNameLst>
                                          <p:attrName>ppt_x</p:attrName>
                                        </p:attrNameLst>
                                      </p:cBhvr>
                                      <p:tavLst>
                                        <p:tav tm="0">
                                          <p:val>
                                            <p:strVal val="#ppt_x+#ppt_w/2"/>
                                          </p:val>
                                        </p:tav>
                                        <p:tav tm="100000">
                                          <p:val>
                                            <p:strVal val="#ppt_x"/>
                                          </p:val>
                                        </p:tav>
                                      </p:tavLst>
                                    </p:anim>
                                    <p:anim calcmode="lin" valueType="num">
                                      <p:cBhvr>
                                        <p:cTn id="57" dur="30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58" dur="3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9" dur="3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par>
                          <p:cTn id="60" fill="hold">
                            <p:stCondLst>
                              <p:cond delay="24000"/>
                            </p:stCondLst>
                            <p:childTnLst>
                              <p:par>
                                <p:cTn id="61" presetID="17" presetClass="entr" presetSubtype="2" fill="hold" grpId="0" nodeType="after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 calcmode="lin" valueType="num">
                                      <p:cBhvr>
                                        <p:cTn id="63" dur="3000" fill="hold"/>
                                        <p:tgtEl>
                                          <p:spTgt spid="8">
                                            <p:txEl>
                                              <p:pRg st="3" end="3"/>
                                            </p:txEl>
                                          </p:spTgt>
                                        </p:tgtEl>
                                        <p:attrNameLst>
                                          <p:attrName>ppt_x</p:attrName>
                                        </p:attrNameLst>
                                      </p:cBhvr>
                                      <p:tavLst>
                                        <p:tav tm="0">
                                          <p:val>
                                            <p:strVal val="#ppt_x+#ppt_w/2"/>
                                          </p:val>
                                        </p:tav>
                                        <p:tav tm="100000">
                                          <p:val>
                                            <p:strVal val="#ppt_x"/>
                                          </p:val>
                                        </p:tav>
                                      </p:tavLst>
                                    </p:anim>
                                    <p:anim calcmode="lin" valueType="num">
                                      <p:cBhvr>
                                        <p:cTn id="64" dur="30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65" dur="3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66" dur="3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par>
                          <p:cTn id="67" fill="hold">
                            <p:stCondLst>
                              <p:cond delay="27000"/>
                            </p:stCondLst>
                            <p:childTnLst>
                              <p:par>
                                <p:cTn id="68" presetID="17" presetClass="entr" presetSubtype="2" fill="hold" grpId="0" nodeType="after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 calcmode="lin" valueType="num">
                                      <p:cBhvr>
                                        <p:cTn id="70" dur="3000" fill="hold"/>
                                        <p:tgtEl>
                                          <p:spTgt spid="8">
                                            <p:txEl>
                                              <p:pRg st="4" end="4"/>
                                            </p:txEl>
                                          </p:spTgt>
                                        </p:tgtEl>
                                        <p:attrNameLst>
                                          <p:attrName>ppt_x</p:attrName>
                                        </p:attrNameLst>
                                      </p:cBhvr>
                                      <p:tavLst>
                                        <p:tav tm="0">
                                          <p:val>
                                            <p:strVal val="#ppt_x+#ppt_w/2"/>
                                          </p:val>
                                        </p:tav>
                                        <p:tav tm="100000">
                                          <p:val>
                                            <p:strVal val="#ppt_x"/>
                                          </p:val>
                                        </p:tav>
                                      </p:tavLst>
                                    </p:anim>
                                    <p:anim calcmode="lin" valueType="num">
                                      <p:cBhvr>
                                        <p:cTn id="71" dur="3000" fill="hold"/>
                                        <p:tgtEl>
                                          <p:spTgt spid="8">
                                            <p:txEl>
                                              <p:pRg st="4" end="4"/>
                                            </p:txEl>
                                          </p:spTgt>
                                        </p:tgtEl>
                                        <p:attrNameLst>
                                          <p:attrName>ppt_y</p:attrName>
                                        </p:attrNameLst>
                                      </p:cBhvr>
                                      <p:tavLst>
                                        <p:tav tm="0">
                                          <p:val>
                                            <p:strVal val="#ppt_y"/>
                                          </p:val>
                                        </p:tav>
                                        <p:tav tm="100000">
                                          <p:val>
                                            <p:strVal val="#ppt_y"/>
                                          </p:val>
                                        </p:tav>
                                      </p:tavLst>
                                    </p:anim>
                                    <p:anim calcmode="lin" valueType="num">
                                      <p:cBhvr>
                                        <p:cTn id="72" dur="3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73" dur="3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par>
                          <p:cTn id="74" fill="hold">
                            <p:stCondLst>
                              <p:cond delay="30000"/>
                            </p:stCondLst>
                            <p:childTnLst>
                              <p:par>
                                <p:cTn id="75" presetID="17" presetClass="entr" presetSubtype="2" fill="hold" grpId="0" nodeType="after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 calcmode="lin" valueType="num">
                                      <p:cBhvr>
                                        <p:cTn id="77" dur="3000" fill="hold"/>
                                        <p:tgtEl>
                                          <p:spTgt spid="8">
                                            <p:txEl>
                                              <p:pRg st="5" end="5"/>
                                            </p:txEl>
                                          </p:spTgt>
                                        </p:tgtEl>
                                        <p:attrNameLst>
                                          <p:attrName>ppt_x</p:attrName>
                                        </p:attrNameLst>
                                      </p:cBhvr>
                                      <p:tavLst>
                                        <p:tav tm="0">
                                          <p:val>
                                            <p:strVal val="#ppt_x+#ppt_w/2"/>
                                          </p:val>
                                        </p:tav>
                                        <p:tav tm="100000">
                                          <p:val>
                                            <p:strVal val="#ppt_x"/>
                                          </p:val>
                                        </p:tav>
                                      </p:tavLst>
                                    </p:anim>
                                    <p:anim calcmode="lin" valueType="num">
                                      <p:cBhvr>
                                        <p:cTn id="78" dur="3000" fill="hold"/>
                                        <p:tgtEl>
                                          <p:spTgt spid="8">
                                            <p:txEl>
                                              <p:pRg st="5" end="5"/>
                                            </p:txEl>
                                          </p:spTgt>
                                        </p:tgtEl>
                                        <p:attrNameLst>
                                          <p:attrName>ppt_y</p:attrName>
                                        </p:attrNameLst>
                                      </p:cBhvr>
                                      <p:tavLst>
                                        <p:tav tm="0">
                                          <p:val>
                                            <p:strVal val="#ppt_y"/>
                                          </p:val>
                                        </p:tav>
                                        <p:tav tm="100000">
                                          <p:val>
                                            <p:strVal val="#ppt_y"/>
                                          </p:val>
                                        </p:tav>
                                      </p:tavLst>
                                    </p:anim>
                                    <p:anim calcmode="lin" valueType="num">
                                      <p:cBhvr>
                                        <p:cTn id="79" dur="3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80" dur="30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par>
                          <p:cTn id="81" fill="hold">
                            <p:stCondLst>
                              <p:cond delay="33000"/>
                            </p:stCondLst>
                            <p:childTnLst>
                              <p:par>
                                <p:cTn id="82" presetID="17" presetClass="entr" presetSubtype="2" fill="hold" grpId="0" nodeType="afterEffect">
                                  <p:stCondLst>
                                    <p:cond delay="0"/>
                                  </p:stCondLst>
                                  <p:childTnLst>
                                    <p:set>
                                      <p:cBhvr>
                                        <p:cTn id="83" dur="1" fill="hold">
                                          <p:stCondLst>
                                            <p:cond delay="0"/>
                                          </p:stCondLst>
                                        </p:cTn>
                                        <p:tgtEl>
                                          <p:spTgt spid="8">
                                            <p:txEl>
                                              <p:pRg st="6" end="6"/>
                                            </p:txEl>
                                          </p:spTgt>
                                        </p:tgtEl>
                                        <p:attrNameLst>
                                          <p:attrName>style.visibility</p:attrName>
                                        </p:attrNameLst>
                                      </p:cBhvr>
                                      <p:to>
                                        <p:strVal val="visible"/>
                                      </p:to>
                                    </p:set>
                                    <p:anim calcmode="lin" valueType="num">
                                      <p:cBhvr>
                                        <p:cTn id="84" dur="3000" fill="hold"/>
                                        <p:tgtEl>
                                          <p:spTgt spid="8">
                                            <p:txEl>
                                              <p:pRg st="6" end="6"/>
                                            </p:txEl>
                                          </p:spTgt>
                                        </p:tgtEl>
                                        <p:attrNameLst>
                                          <p:attrName>ppt_x</p:attrName>
                                        </p:attrNameLst>
                                      </p:cBhvr>
                                      <p:tavLst>
                                        <p:tav tm="0">
                                          <p:val>
                                            <p:strVal val="#ppt_x+#ppt_w/2"/>
                                          </p:val>
                                        </p:tav>
                                        <p:tav tm="100000">
                                          <p:val>
                                            <p:strVal val="#ppt_x"/>
                                          </p:val>
                                        </p:tav>
                                      </p:tavLst>
                                    </p:anim>
                                    <p:anim calcmode="lin" valueType="num">
                                      <p:cBhvr>
                                        <p:cTn id="85" dur="3000" fill="hold"/>
                                        <p:tgtEl>
                                          <p:spTgt spid="8">
                                            <p:txEl>
                                              <p:pRg st="6" end="6"/>
                                            </p:txEl>
                                          </p:spTgt>
                                        </p:tgtEl>
                                        <p:attrNameLst>
                                          <p:attrName>ppt_y</p:attrName>
                                        </p:attrNameLst>
                                      </p:cBhvr>
                                      <p:tavLst>
                                        <p:tav tm="0">
                                          <p:val>
                                            <p:strVal val="#ppt_y"/>
                                          </p:val>
                                        </p:tav>
                                        <p:tav tm="100000">
                                          <p:val>
                                            <p:strVal val="#ppt_y"/>
                                          </p:val>
                                        </p:tav>
                                      </p:tavLst>
                                    </p:anim>
                                    <p:anim calcmode="lin" valueType="num">
                                      <p:cBhvr>
                                        <p:cTn id="86" dur="3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87" dur="30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95535" y="427484"/>
            <a:ext cx="8280921" cy="6025852"/>
          </a:xfrm>
          <a:prstGeom prst="rect">
            <a:avLst/>
          </a:prstGeom>
          <a:scene3d>
            <a:camera prst="orthographicFront"/>
            <a:lightRig rig="threePt" dir="t"/>
          </a:scene3d>
          <a:sp3d>
            <a:bevelT prst="convex"/>
          </a:sp3d>
        </p:spPr>
      </p:pic>
      <p:pic>
        <p:nvPicPr>
          <p:cNvPr id="3" name="Picture 2" descr="Este es el rostro original de Santa Rosa de L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27484"/>
            <a:ext cx="5976664" cy="602585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ángulo 4"/>
          <p:cNvSpPr/>
          <p:nvPr/>
        </p:nvSpPr>
        <p:spPr>
          <a:xfrm>
            <a:off x="5220072" y="4945231"/>
            <a:ext cx="2304256" cy="830997"/>
          </a:xfrm>
          <a:prstGeom prst="rect">
            <a:avLst/>
          </a:prstGeom>
          <a:noFill/>
        </p:spPr>
        <p:txBody>
          <a:bodyPr wrap="square" lIns="91440" tIns="45720" rIns="91440" bIns="45720">
            <a:spAutoFit/>
          </a:bodyPr>
          <a:lstStyle/>
          <a:p>
            <a:pPr algn="ctr"/>
            <a:r>
              <a:rPr lang="es-ES" sz="2400" b="1" cap="none" spc="0" dirty="0" smtClean="0">
                <a:ln w="6600">
                  <a:solidFill>
                    <a:schemeClr val="accent2"/>
                  </a:solidFill>
                  <a:prstDash val="solid"/>
                </a:ln>
                <a:solidFill>
                  <a:srgbClr val="FFFFFF"/>
                </a:solidFill>
                <a:effectLst>
                  <a:outerShdw dist="38100" dir="2700000" algn="tl" rotWithShape="0">
                    <a:schemeClr val="accent2"/>
                  </a:outerShdw>
                </a:effectLst>
              </a:rPr>
              <a:t>Santa Rosa de Lima</a:t>
            </a:r>
            <a:endParaRPr lang="es-E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806024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ublic\Pictures\download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404664"/>
            <a:ext cx="8280920" cy="6048672"/>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688598"/>
            <a:ext cx="3743325" cy="5114925"/>
          </a:xfrm>
          <a:prstGeom prst="rect">
            <a:avLst/>
          </a:prstGeom>
          <a:effectLst>
            <a:softEdge rad="317500"/>
          </a:effectLst>
        </p:spPr>
      </p:pic>
      <p:sp>
        <p:nvSpPr>
          <p:cNvPr id="4" name="Text Box 7"/>
          <p:cNvSpPr txBox="1">
            <a:spLocks noChangeArrowheads="1"/>
          </p:cNvSpPr>
          <p:nvPr/>
        </p:nvSpPr>
        <p:spPr bwMode="auto">
          <a:xfrm>
            <a:off x="1658309" y="5803523"/>
            <a:ext cx="5976664" cy="677108"/>
          </a:xfrm>
          <a:prstGeom prst="rect">
            <a:avLst/>
          </a:prstGeom>
          <a:solidFill>
            <a:schemeClr val="tx2">
              <a:lumMod val="50000"/>
            </a:schemeClr>
          </a:solidFill>
          <a:ln w="9525">
            <a:noFill/>
            <a:miter lim="800000"/>
            <a:headEnd/>
            <a:tailEnd/>
          </a:ln>
          <a:scene3d>
            <a:camera prst="orthographicFront"/>
            <a:lightRig rig="threePt" dir="t"/>
          </a:scene3d>
          <a:sp3d>
            <a:bevelT w="152400" h="50800" prst="softRound"/>
          </a:sp3d>
        </p:spPr>
        <p:txBody>
          <a:bodyPr wrap="square">
            <a:spAutoFit/>
          </a:bodyPr>
          <a:lstStyle/>
          <a:p>
            <a:pPr algn="ctr">
              <a:spcBef>
                <a:spcPts val="0"/>
              </a:spcBef>
              <a:defRPr/>
            </a:pPr>
            <a:r>
              <a:rPr lang="es-PE" sz="1200" dirty="0">
                <a:solidFill>
                  <a:srgbClr val="FFFF00"/>
                </a:solidFill>
                <a:latin typeface="Poor Richard" pitchFamily="18" charset="0"/>
              </a:rPr>
              <a:t>Texto de </a:t>
            </a:r>
            <a:r>
              <a:rPr lang="es-PE" sz="1200" dirty="0" err="1">
                <a:solidFill>
                  <a:srgbClr val="FFFF00"/>
                </a:solidFill>
                <a:latin typeface="Poor Richard" pitchFamily="18" charset="0"/>
              </a:rPr>
              <a:t>Lectio</a:t>
            </a:r>
            <a:r>
              <a:rPr lang="es-PE" sz="1200" dirty="0">
                <a:solidFill>
                  <a:srgbClr val="FFFF00"/>
                </a:solidFill>
                <a:latin typeface="Poor Richard" pitchFamily="18" charset="0"/>
              </a:rPr>
              <a:t> Divina:  Padre César Chávez  </a:t>
            </a:r>
            <a:r>
              <a:rPr lang="es-PE" sz="1200" dirty="0" err="1">
                <a:solidFill>
                  <a:srgbClr val="FFFF00"/>
                </a:solidFill>
                <a:latin typeface="Poor Richard" pitchFamily="18" charset="0"/>
              </a:rPr>
              <a:t>Alva</a:t>
            </a:r>
            <a:r>
              <a:rPr lang="es-PE" sz="1200" dirty="0">
                <a:solidFill>
                  <a:srgbClr val="FFFF00"/>
                </a:solidFill>
                <a:latin typeface="Poor Richard" pitchFamily="18" charset="0"/>
              </a:rPr>
              <a:t> (Chuno) </a:t>
            </a:r>
            <a:r>
              <a:rPr lang="es-PE" sz="1200" dirty="0" err="1">
                <a:solidFill>
                  <a:srgbClr val="FFFF00"/>
                </a:solidFill>
                <a:latin typeface="Poor Richard" pitchFamily="18" charset="0"/>
              </a:rPr>
              <a:t>C.ongregación</a:t>
            </a:r>
            <a:r>
              <a:rPr lang="es-PE" sz="1200" dirty="0">
                <a:solidFill>
                  <a:srgbClr val="FFFF00"/>
                </a:solidFill>
                <a:latin typeface="Poor Richard" pitchFamily="18" charset="0"/>
              </a:rPr>
              <a:t> de la Misión.</a:t>
            </a:r>
          </a:p>
          <a:p>
            <a:pPr algn="ctr">
              <a:spcBef>
                <a:spcPts val="0"/>
              </a:spcBef>
              <a:defRPr/>
            </a:pPr>
            <a:r>
              <a:rPr lang="es-PE" sz="1200" dirty="0">
                <a:solidFill>
                  <a:srgbClr val="FFFF00"/>
                </a:solidFill>
                <a:latin typeface="Poor Richard" pitchFamily="18" charset="0"/>
              </a:rPr>
              <a:t> </a:t>
            </a:r>
            <a:r>
              <a:rPr lang="es-PE" sz="1200" dirty="0" err="1" smtClean="0">
                <a:solidFill>
                  <a:srgbClr val="FFFF00"/>
                </a:solidFill>
                <a:latin typeface="Poor Richard" pitchFamily="18" charset="0"/>
              </a:rPr>
              <a:t>Power</a:t>
            </a:r>
            <a:r>
              <a:rPr lang="es-PE" sz="1200" dirty="0" smtClean="0">
                <a:solidFill>
                  <a:srgbClr val="FFFF00"/>
                </a:solidFill>
                <a:latin typeface="Poor Richard" pitchFamily="18" charset="0"/>
              </a:rPr>
              <a:t> Point :  </a:t>
            </a:r>
            <a:r>
              <a:rPr lang="es-PE" sz="1200" dirty="0">
                <a:solidFill>
                  <a:srgbClr val="FFFF00"/>
                </a:solidFill>
                <a:latin typeface="Poor Richard" pitchFamily="18" charset="0"/>
              </a:rPr>
              <a:t>Sor Pilar </a:t>
            </a:r>
            <a:r>
              <a:rPr lang="es-PE" sz="1200" dirty="0" err="1">
                <a:solidFill>
                  <a:srgbClr val="FFFF00"/>
                </a:solidFill>
                <a:latin typeface="Poor Richard" pitchFamily="18" charset="0"/>
              </a:rPr>
              <a:t>Caycho</a:t>
            </a:r>
            <a:r>
              <a:rPr lang="es-PE" sz="1200" dirty="0">
                <a:solidFill>
                  <a:srgbClr val="FFFF00"/>
                </a:solidFill>
                <a:latin typeface="Poor Richard" pitchFamily="18" charset="0"/>
              </a:rPr>
              <a:t> Vela  </a:t>
            </a:r>
            <a:r>
              <a:rPr lang="es-PE" sz="1200" dirty="0" smtClean="0">
                <a:solidFill>
                  <a:srgbClr val="FFFF00"/>
                </a:solidFill>
                <a:latin typeface="Poor Richard" pitchFamily="18" charset="0"/>
              </a:rPr>
              <a:t>- Hija </a:t>
            </a:r>
            <a:r>
              <a:rPr lang="es-PE" sz="1200" dirty="0">
                <a:solidFill>
                  <a:srgbClr val="FFFF00"/>
                </a:solidFill>
                <a:latin typeface="Poor Richard" pitchFamily="18" charset="0"/>
              </a:rPr>
              <a:t>de la </a:t>
            </a:r>
            <a:r>
              <a:rPr lang="es-PE" sz="1200" dirty="0" smtClean="0">
                <a:solidFill>
                  <a:srgbClr val="FFFF00"/>
                </a:solidFill>
                <a:latin typeface="Poor Richard" pitchFamily="18" charset="0"/>
              </a:rPr>
              <a:t>Caridad de San Vicente de Paúl</a:t>
            </a:r>
            <a:endParaRPr lang="es-PE" sz="1200" dirty="0">
              <a:solidFill>
                <a:srgbClr val="FFFF00"/>
              </a:solidFill>
              <a:latin typeface="Poor Richard" pitchFamily="18" charset="0"/>
            </a:endParaRPr>
          </a:p>
          <a:p>
            <a:pPr algn="ctr">
              <a:spcBef>
                <a:spcPts val="0"/>
              </a:spcBef>
              <a:defRPr/>
            </a:pPr>
            <a:r>
              <a:rPr lang="es-PE" sz="1400" dirty="0" smtClean="0">
                <a:solidFill>
                  <a:srgbClr val="FFFF00"/>
                </a:solidFill>
                <a:latin typeface="Poor Richard" pitchFamily="18" charset="0"/>
              </a:rPr>
              <a:t>www.hijasdelacaridadperu.org             www.cm.peru.com.pe</a:t>
            </a:r>
            <a:endParaRPr lang="es-PE" sz="1200" dirty="0">
              <a:solidFill>
                <a:srgbClr val="FFFF00"/>
              </a:solidFill>
              <a:latin typeface="Poor Richard" pitchFamily="18" charset="0"/>
            </a:endParaRPr>
          </a:p>
        </p:txBody>
      </p:sp>
    </p:spTree>
    <p:extLst>
      <p:ext uri="{BB962C8B-B14F-4D97-AF65-F5344CB8AC3E}">
        <p14:creationId xmlns:p14="http://schemas.microsoft.com/office/powerpoint/2010/main" val="30674103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999" y="480290"/>
            <a:ext cx="8071153" cy="5956126"/>
          </a:xfrm>
          <a:prstGeom prst="rect">
            <a:avLst/>
          </a:prstGeom>
        </p:spPr>
      </p:pic>
      <p:sp>
        <p:nvSpPr>
          <p:cNvPr id="11" name="CuadroTexto 10"/>
          <p:cNvSpPr txBox="1"/>
          <p:nvPr/>
        </p:nvSpPr>
        <p:spPr>
          <a:xfrm>
            <a:off x="5717994" y="480290"/>
            <a:ext cx="3005948" cy="2062103"/>
          </a:xfrm>
          <a:prstGeom prst="rect">
            <a:avLst/>
          </a:prstGeom>
          <a:noFill/>
        </p:spPr>
        <p:txBody>
          <a:bodyPr wrap="square" rtlCol="0">
            <a:spAutoFit/>
          </a:bodyPr>
          <a:lstStyle/>
          <a:p>
            <a:pPr algn="ctr"/>
            <a:r>
              <a:rPr lang="es-PE" sz="3200" b="1" dirty="0" smtClean="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ruega </a:t>
            </a:r>
            <a:r>
              <a:rPr lang="es-PE" sz="3200" b="1" dirty="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por nosotros que recurrimos </a:t>
            </a:r>
            <a:r>
              <a:rPr lang="es-PE" sz="3200" b="1" dirty="0" smtClean="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            a </a:t>
            </a:r>
            <a:r>
              <a:rPr lang="es-PE" sz="3200" b="1" dirty="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Ti!</a:t>
            </a:r>
          </a:p>
        </p:txBody>
      </p:sp>
      <p:sp>
        <p:nvSpPr>
          <p:cNvPr id="9" name="CuadroTexto 8"/>
          <p:cNvSpPr txBox="1"/>
          <p:nvPr/>
        </p:nvSpPr>
        <p:spPr>
          <a:xfrm>
            <a:off x="394317" y="480290"/>
            <a:ext cx="3005948" cy="1569660"/>
          </a:xfrm>
          <a:prstGeom prst="rect">
            <a:avLst/>
          </a:prstGeom>
          <a:noFill/>
        </p:spPr>
        <p:txBody>
          <a:bodyPr wrap="square" rtlCol="0">
            <a:spAutoFit/>
          </a:bodyPr>
          <a:lstStyle/>
          <a:p>
            <a:pPr algn="ctr"/>
            <a:r>
              <a:rPr lang="es-PE" sz="3200" b="1" dirty="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¡Oh María sin pecado concebida, </a:t>
            </a:r>
          </a:p>
        </p:txBody>
      </p:sp>
      <p:sp>
        <p:nvSpPr>
          <p:cNvPr id="3" name="Text Box 7"/>
          <p:cNvSpPr txBox="1">
            <a:spLocks noChangeArrowheads="1"/>
          </p:cNvSpPr>
          <p:nvPr/>
        </p:nvSpPr>
        <p:spPr bwMode="auto">
          <a:xfrm>
            <a:off x="2095631" y="6329109"/>
            <a:ext cx="5125337" cy="430887"/>
          </a:xfrm>
          <a:prstGeom prst="rect">
            <a:avLst/>
          </a:prstGeom>
          <a:solidFill>
            <a:srgbClr val="014709"/>
          </a:solidFill>
          <a:ln w="9525">
            <a:solidFill>
              <a:srgbClr val="81B888"/>
            </a:solid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spTree>
    <p:extLst>
      <p:ext uri="{BB962C8B-B14F-4D97-AF65-F5344CB8AC3E}">
        <p14:creationId xmlns:p14="http://schemas.microsoft.com/office/powerpoint/2010/main" val="3388284725"/>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7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ppt_x</p:attrName>
                                        </p:attrNameLst>
                                      </p:cBhvr>
                                      <p:tavLst>
                                        <p:tav tm="0">
                                          <p:val>
                                            <p:fltVal val="0.5"/>
                                          </p:val>
                                        </p:tav>
                                        <p:tav tm="100000">
                                          <p:val>
                                            <p:strVal val="#ppt_x"/>
                                          </p:val>
                                        </p:tav>
                                      </p:tavLst>
                                    </p:anim>
                                    <p:anim calcmode="lin" valueType="num">
                                      <p:cBhvr>
                                        <p:cTn id="17" dur="750" fill="hold"/>
                                        <p:tgtEl>
                                          <p:spTgt spid="11"/>
                                        </p:tgtEl>
                                        <p:attrNameLst>
                                          <p:attrName>ppt_y</p:attrName>
                                        </p:attrNameLst>
                                      </p:cBhvr>
                                      <p:tavLst>
                                        <p:tav tm="0">
                                          <p:val>
                                            <p:fltVal val="0.5"/>
                                          </p:val>
                                        </p:tav>
                                        <p:tav tm="100000">
                                          <p:val>
                                            <p:strVal val="#ppt_y"/>
                                          </p:val>
                                        </p:tav>
                                      </p:tavLst>
                                    </p:anim>
                                  </p:childTnLst>
                                </p:cTn>
                              </p:par>
                            </p:childTnLst>
                          </p:cTn>
                        </p:par>
                        <p:par>
                          <p:cTn id="18" fill="hold">
                            <p:stCondLst>
                              <p:cond delay="5850"/>
                            </p:stCondLst>
                            <p:childTnLst>
                              <p:par>
                                <p:cTn id="19" presetID="16" presetClass="entr" presetSubtype="2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64" y="404663"/>
            <a:ext cx="8146062" cy="596293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 name="WordArt 2" descr="Bolsa de papel"/>
          <p:cNvSpPr>
            <a:spLocks noChangeArrowheads="1" noChangeShapeType="1" noTextEdit="1"/>
          </p:cNvSpPr>
          <p:nvPr/>
        </p:nvSpPr>
        <p:spPr bwMode="auto">
          <a:xfrm>
            <a:off x="683568" y="404664"/>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ES_tradnl" sz="3200" b="1" dirty="0" smtClean="0">
                <a:ln w="12700">
                  <a:solidFill>
                    <a:srgbClr val="1F497D">
                      <a:lumMod val="75000"/>
                    </a:srgbClr>
                  </a:solidFill>
                  <a:prstDash val="solid"/>
                </a:ln>
                <a:solidFill>
                  <a:srgbClr val="FFFF00"/>
                </a:solidFill>
                <a:effectLst>
                  <a:outerShdw dist="38100" dir="2640000" algn="bl" rotWithShape="0">
                    <a:srgbClr val="1F497D">
                      <a:lumMod val="75000"/>
                    </a:srgbClr>
                  </a:outerShdw>
                </a:effectLst>
                <a:latin typeface="Berlin Sans FB" pitchFamily="34" charset="0"/>
              </a:rPr>
              <a:t>Oración   Inicial</a:t>
            </a:r>
            <a:endParaRPr lang="es-ES" sz="3200" b="1" dirty="0">
              <a:ln w="12700">
                <a:solidFill>
                  <a:srgbClr val="1F497D">
                    <a:lumMod val="75000"/>
                  </a:srgbClr>
                </a:solidFill>
                <a:prstDash val="solid"/>
              </a:ln>
              <a:solidFill>
                <a:srgbClr val="FFFF00"/>
              </a:solidFill>
              <a:effectLst>
                <a:outerShdw dist="38100" dir="2640000" algn="bl" rotWithShape="0">
                  <a:srgbClr val="1F497D">
                    <a:lumMod val="75000"/>
                  </a:srgbClr>
                </a:outerShdw>
              </a:effectLst>
              <a:latin typeface="Berlin Sans FB" pitchFamily="34" charset="0"/>
            </a:endParaRPr>
          </a:p>
          <a:p>
            <a:pPr algn="ctr"/>
            <a:endParaRPr lang="es-PE" sz="3200" b="1" kern="10" dirty="0">
              <a:ln w="12700">
                <a:solidFill>
                  <a:srgbClr val="1F497D">
                    <a:lumMod val="75000"/>
                  </a:srgbClr>
                </a:solidFill>
                <a:prstDash val="solid"/>
              </a:ln>
              <a:solidFill>
                <a:srgbClr val="FFFF00"/>
              </a:solidFill>
              <a:effectLst>
                <a:outerShdw dist="38100" dir="2640000" algn="bl" rotWithShape="0">
                  <a:srgbClr val="1F497D">
                    <a:lumMod val="75000"/>
                  </a:srgbClr>
                </a:outerShdw>
              </a:effectLst>
              <a:latin typeface="Arial Black"/>
            </a:endParaRPr>
          </a:p>
        </p:txBody>
      </p:sp>
      <p:sp>
        <p:nvSpPr>
          <p:cNvPr id="6" name="2 Marcador de contenido"/>
          <p:cNvSpPr txBox="1">
            <a:spLocks/>
          </p:cNvSpPr>
          <p:nvPr/>
        </p:nvSpPr>
        <p:spPr bwMode="auto">
          <a:xfrm>
            <a:off x="4994124" y="404663"/>
            <a:ext cx="3468389" cy="5978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PE" sz="2800" dirty="0">
                <a:solidFill>
                  <a:schemeClr val="bg1"/>
                </a:solidFill>
                <a:effectLst>
                  <a:glow rad="101600">
                    <a:srgbClr val="540000">
                      <a:alpha val="60000"/>
                    </a:srgbClr>
                  </a:glow>
                  <a:outerShdw blurRad="50800" dist="38100" sx="101000" sy="101000" algn="l" rotWithShape="0">
                    <a:prstClr val="black"/>
                  </a:outerShdw>
                </a:effectLst>
              </a:rPr>
              <a:t>Tú  </a:t>
            </a:r>
            <a:r>
              <a:rPr lang="es-PE" sz="2800" dirty="0" smtClean="0">
                <a:solidFill>
                  <a:schemeClr val="bg1"/>
                </a:solidFill>
                <a:effectLst>
                  <a:glow rad="101600">
                    <a:srgbClr val="540000">
                      <a:alpha val="60000"/>
                    </a:srgbClr>
                  </a:glow>
                  <a:outerShdw blurRad="50800" dist="38100" sx="101000" sy="101000" algn="l" rotWithShape="0">
                    <a:prstClr val="black"/>
                  </a:outerShdw>
                </a:effectLst>
              </a:rPr>
              <a:t>Reino Señor  toma la </a:t>
            </a:r>
            <a:r>
              <a:rPr lang="es-PE" sz="2800" dirty="0" err="1" smtClean="0">
                <a:solidFill>
                  <a:schemeClr val="bg1"/>
                </a:solidFill>
                <a:effectLst>
                  <a:glow rad="101600">
                    <a:srgbClr val="540000">
                      <a:alpha val="60000"/>
                    </a:srgbClr>
                  </a:glow>
                  <a:outerShdw blurRad="50800" dist="38100" sx="101000" sy="101000" algn="l" rotWithShape="0">
                    <a:prstClr val="black"/>
                  </a:outerShdw>
                </a:effectLst>
              </a:rPr>
              <a:t>formade</a:t>
            </a:r>
            <a:r>
              <a:rPr lang="es-PE" sz="2800" dirty="0" smtClean="0">
                <a:solidFill>
                  <a:schemeClr val="bg1"/>
                </a:solidFill>
                <a:effectLst>
                  <a:glow rad="101600">
                    <a:srgbClr val="540000">
                      <a:alpha val="60000"/>
                    </a:srgbClr>
                  </a:glow>
                  <a:outerShdw blurRad="50800" dist="38100" sx="101000" sy="101000" algn="l" rotWithShape="0">
                    <a:prstClr val="black"/>
                  </a:outerShdw>
                </a:effectLst>
              </a:rPr>
              <a:t> una mesa de la acogida y de la fraternidad  donde nos sirves el vino bueno y abundante de tu plena alegría  donde todos  crecemos hasta la plenitud.   Tu Palabra Señor nos invita a ver nuestra mesa de tu punto de vista.  </a:t>
            </a:r>
            <a:endParaRPr lang="es-ES" sz="2800" dirty="0">
              <a:solidFill>
                <a:schemeClr val="bg1"/>
              </a:solidFill>
              <a:effectLst>
                <a:glow rad="101600">
                  <a:srgbClr val="540000">
                    <a:alpha val="60000"/>
                  </a:srgbClr>
                </a:glow>
                <a:outerShdw blurRad="50800" dist="38100" sx="101000" sy="101000" algn="l" rotWithShape="0">
                  <a:prstClr val="black"/>
                </a:outerShdw>
              </a:effectLst>
            </a:endParaRPr>
          </a:p>
        </p:txBody>
      </p:sp>
    </p:spTree>
    <p:extLst>
      <p:ext uri="{BB962C8B-B14F-4D97-AF65-F5344CB8AC3E}">
        <p14:creationId xmlns:p14="http://schemas.microsoft.com/office/powerpoint/2010/main" val="3019622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 dur="3000" fill="hold"/>
                                        <p:tgtEl>
                                          <p:spTgt spid="6">
                                            <p:txEl>
                                              <p:pRg st="0" end="0"/>
                                            </p:txEl>
                                          </p:spTgt>
                                        </p:tgtEl>
                                        <p:attrNameLst>
                                          <p:attrName>ppt_y</p:attrName>
                                        </p:attrNameLst>
                                      </p:cBhvr>
                                      <p:tavLst>
                                        <p:tav tm="0">
                                          <p:val>
                                            <p:strVal val="#ppt_y+#ppt_h/2"/>
                                          </p:val>
                                        </p:tav>
                                        <p:tav tm="100000">
                                          <p:val>
                                            <p:strVal val="#ppt_y"/>
                                          </p:val>
                                        </p:tav>
                                      </p:tavLst>
                                    </p:anim>
                                    <p:anim calcmode="lin" valueType="num">
                                      <p:cBhvr>
                                        <p:cTn id="9" dur="3000" fill="hold"/>
                                        <p:tgtEl>
                                          <p:spTgt spid="6">
                                            <p:txEl>
                                              <p:pRg st="0" end="0"/>
                                            </p:txEl>
                                          </p:spTgt>
                                        </p:tgtEl>
                                        <p:attrNameLst>
                                          <p:attrName>ppt_w</p:attrName>
                                        </p:attrNameLst>
                                      </p:cBhvr>
                                      <p:tavLst>
                                        <p:tav tm="0">
                                          <p:val>
                                            <p:strVal val="#ppt_w"/>
                                          </p:val>
                                        </p:tav>
                                        <p:tav tm="100000">
                                          <p:val>
                                            <p:strVal val="#ppt_w"/>
                                          </p:val>
                                        </p:tav>
                                      </p:tavLst>
                                    </p:anim>
                                    <p:anim calcmode="lin" valueType="num">
                                      <p:cBhvr>
                                        <p:cTn id="10" dur="3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86" y="508182"/>
            <a:ext cx="8146062" cy="592712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7" name="2 Marcador de contenido"/>
          <p:cNvSpPr txBox="1">
            <a:spLocks/>
          </p:cNvSpPr>
          <p:nvPr/>
        </p:nvSpPr>
        <p:spPr bwMode="auto">
          <a:xfrm>
            <a:off x="4601717" y="721149"/>
            <a:ext cx="4124509" cy="2535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PE" sz="2800" dirty="0" smtClean="0">
                <a:solidFill>
                  <a:schemeClr val="bg1"/>
                </a:solidFill>
                <a:effectLst>
                  <a:glow rad="101600">
                    <a:srgbClr val="540000">
                      <a:alpha val="60000"/>
                    </a:srgbClr>
                  </a:glow>
                  <a:outerShdw blurRad="50800" dist="38100" sx="101000" sy="101000" algn="l" rotWithShape="0">
                    <a:prstClr val="black"/>
                  </a:outerShdw>
                </a:effectLst>
              </a:rPr>
              <a:t>desde ti ,que no compartes  nuestras ambiciones terrenas y que nos propones tu misma entrega    ,gratuita de amor .</a:t>
            </a:r>
          </a:p>
          <a:p>
            <a:pPr marL="0" indent="0" algn="ctr">
              <a:buNone/>
            </a:pPr>
            <a:r>
              <a:rPr lang="es-MX" sz="2800" dirty="0" smtClean="0">
                <a:solidFill>
                  <a:schemeClr val="bg1"/>
                </a:solidFill>
                <a:effectLst>
                  <a:glow rad="101600">
                    <a:srgbClr val="540000">
                      <a:alpha val="60000"/>
                    </a:srgbClr>
                  </a:glow>
                  <a:outerShdw blurRad="50800" dist="38100" sx="101000" sy="101000" algn="l" rotWithShape="0">
                    <a:prstClr val="black"/>
                  </a:outerShdw>
                </a:effectLst>
              </a:rPr>
              <a:t>tú nos </a:t>
            </a:r>
            <a:r>
              <a:rPr lang="es-MX" sz="2800" dirty="0" err="1" smtClean="0">
                <a:solidFill>
                  <a:schemeClr val="bg1"/>
                </a:solidFill>
                <a:effectLst>
                  <a:glow rad="101600">
                    <a:srgbClr val="540000">
                      <a:alpha val="60000"/>
                    </a:srgbClr>
                  </a:glow>
                  <a:outerShdw blurRad="50800" dist="38100" sx="101000" sy="101000" algn="l" rotWithShape="0">
                    <a:prstClr val="black"/>
                  </a:outerShdw>
                </a:effectLst>
              </a:rPr>
              <a:t>invitabendice</a:t>
            </a:r>
            <a:r>
              <a:rPr lang="es-MX" sz="2800" dirty="0" smtClean="0">
                <a:solidFill>
                  <a:schemeClr val="bg1"/>
                </a:solidFill>
                <a:effectLst>
                  <a:glow rad="101600">
                    <a:srgbClr val="540000">
                      <a:alpha val="60000"/>
                    </a:srgbClr>
                  </a:glow>
                  <a:outerShdw blurRad="50800" dist="38100" sx="101000" sy="101000" algn="l" rotWithShape="0">
                    <a:prstClr val="black"/>
                  </a:outerShdw>
                </a:effectLst>
              </a:rPr>
              <a:t> s señor ,a participar en la fiesta de los pobres que tu reino exalta y bendice;        allí  nos recibes, si deponemos nuestro orgullo.</a:t>
            </a:r>
          </a:p>
        </p:txBody>
      </p:sp>
    </p:spTree>
    <p:extLst>
      <p:ext uri="{BB962C8B-B14F-4D97-AF65-F5344CB8AC3E}">
        <p14:creationId xmlns:p14="http://schemas.microsoft.com/office/powerpoint/2010/main" val="9601424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 dur="30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9" dur="30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10" dur="3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3000"/>
                            </p:stCondLst>
                            <p:childTnLst>
                              <p:par>
                                <p:cTn id="12" presetID="17" presetClass="entr" presetSubtype="4"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3000" fill="hold"/>
                                        <p:tgtEl>
                                          <p:spTgt spid="7">
                                            <p:txEl>
                                              <p:pRg st="1" end="1"/>
                                            </p:txEl>
                                          </p:spTgt>
                                        </p:tgtEl>
                                        <p:attrNameLst>
                                          <p:attrName>ppt_y</p:attrName>
                                        </p:attrNameLst>
                                      </p:cBhvr>
                                      <p:tavLst>
                                        <p:tav tm="0">
                                          <p:val>
                                            <p:strVal val="#ppt_y+#ppt_h/2"/>
                                          </p:val>
                                        </p:tav>
                                        <p:tav tm="100000">
                                          <p:val>
                                            <p:strVal val="#ppt_y"/>
                                          </p:val>
                                        </p:tav>
                                      </p:tavLst>
                                    </p:anim>
                                    <p:anim calcmode="lin" valueType="num">
                                      <p:cBhvr>
                                        <p:cTn id="16" dur="3000" fill="hold"/>
                                        <p:tgtEl>
                                          <p:spTgt spid="7">
                                            <p:txEl>
                                              <p:pRg st="1" end="1"/>
                                            </p:txEl>
                                          </p:spTgt>
                                        </p:tgtEl>
                                        <p:attrNameLst>
                                          <p:attrName>ppt_w</p:attrName>
                                        </p:attrNameLst>
                                      </p:cBhvr>
                                      <p:tavLst>
                                        <p:tav tm="0">
                                          <p:val>
                                            <p:strVal val="#ppt_w"/>
                                          </p:val>
                                        </p:tav>
                                        <p:tav tm="100000">
                                          <p:val>
                                            <p:strVal val="#ppt_w"/>
                                          </p:val>
                                        </p:tav>
                                      </p:tavLst>
                                    </p:anim>
                                    <p:anim calcmode="lin" valueType="num">
                                      <p:cBhvr>
                                        <p:cTn id="17" dur="3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25" y="361798"/>
            <a:ext cx="8352928" cy="595799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7" name="2 Marcador de contenido"/>
          <p:cNvSpPr txBox="1">
            <a:spLocks/>
          </p:cNvSpPr>
          <p:nvPr/>
        </p:nvSpPr>
        <p:spPr bwMode="auto">
          <a:xfrm>
            <a:off x="5321456" y="456133"/>
            <a:ext cx="3333397" cy="5863664"/>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800" dirty="0" err="1" smtClean="0">
                <a:solidFill>
                  <a:srgbClr val="FFFF00"/>
                </a:solidFill>
                <a:effectLst>
                  <a:glow rad="101600">
                    <a:srgbClr val="540000">
                      <a:alpha val="60000"/>
                    </a:srgbClr>
                  </a:glow>
                  <a:outerShdw blurRad="50800" dist="38100" sx="101000" sy="101000" algn="l" rotWithShape="0">
                    <a:prstClr val="black"/>
                  </a:outerShdw>
                </a:effectLst>
              </a:rPr>
              <a:t>Enseñanos</a:t>
            </a:r>
            <a:r>
              <a:rPr lang="es-MX" sz="2800" dirty="0" smtClean="0">
                <a:solidFill>
                  <a:srgbClr val="FFFF00"/>
                </a:solidFill>
                <a:effectLst>
                  <a:glow rad="101600">
                    <a:srgbClr val="540000">
                      <a:alpha val="60000"/>
                    </a:srgbClr>
                  </a:glow>
                  <a:outerShdw blurRad="50800" dist="38100" sx="101000" sy="101000" algn="l" rotWithShape="0">
                    <a:prstClr val="black"/>
                  </a:outerShdw>
                </a:effectLst>
              </a:rPr>
              <a:t> , Señor, a ser como Tú, a invitar y también a ser buenos invitados, para que , identificados contigo, nuestras mesas y todas nuestras relaciones tengan desde ahora el sabor del gran banquete del Cielo .</a:t>
            </a:r>
          </a:p>
          <a:p>
            <a:pPr marL="0" indent="0" algn="ctr">
              <a:buNone/>
            </a:pPr>
            <a:r>
              <a:rPr lang="es-MX" sz="2800" dirty="0" smtClean="0">
                <a:solidFill>
                  <a:srgbClr val="FFFF00"/>
                </a:solidFill>
                <a:effectLst>
                  <a:glow rad="101600">
                    <a:srgbClr val="540000">
                      <a:alpha val="60000"/>
                    </a:srgbClr>
                  </a:glow>
                  <a:outerShdw blurRad="50800" dist="38100" sx="101000" sy="101000" algn="l" rotWithShape="0">
                    <a:prstClr val="black"/>
                  </a:outerShdw>
                </a:effectLst>
              </a:rPr>
              <a:t>Amen. </a:t>
            </a:r>
          </a:p>
          <a:p>
            <a:pPr marL="0" indent="0" algn="ctr">
              <a:buNone/>
            </a:pPr>
            <a:endParaRPr lang="es-ES" sz="2800" dirty="0">
              <a:solidFill>
                <a:srgbClr val="FFFF00"/>
              </a:solidFill>
              <a:effectLst>
                <a:glow rad="101600">
                  <a:srgbClr val="540000">
                    <a:alpha val="60000"/>
                  </a:srgbClr>
                </a:glow>
                <a:outerShdw blurRad="50800" dist="38100" sx="101000" sy="101000" algn="l" rotWithShape="0">
                  <a:prstClr val="black"/>
                </a:outerShdw>
              </a:effectLst>
            </a:endParaRPr>
          </a:p>
        </p:txBody>
      </p:sp>
    </p:spTree>
    <p:extLst>
      <p:ext uri="{BB962C8B-B14F-4D97-AF65-F5344CB8AC3E}">
        <p14:creationId xmlns:p14="http://schemas.microsoft.com/office/powerpoint/2010/main" val="22532907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3000" fill="hold"/>
                                        <p:tgtEl>
                                          <p:spTgt spid="7">
                                            <p:bg/>
                                          </p:spTgt>
                                        </p:tgtEl>
                                        <p:attrNameLst>
                                          <p:attrName>ppt_x</p:attrName>
                                        </p:attrNameLst>
                                      </p:cBhvr>
                                      <p:tavLst>
                                        <p:tav tm="0">
                                          <p:val>
                                            <p:strVal val="#ppt_x"/>
                                          </p:val>
                                        </p:tav>
                                        <p:tav tm="100000">
                                          <p:val>
                                            <p:strVal val="#ppt_x"/>
                                          </p:val>
                                        </p:tav>
                                      </p:tavLst>
                                    </p:anim>
                                    <p:anim calcmode="lin" valueType="num">
                                      <p:cBhvr>
                                        <p:cTn id="8" dur="3000" fill="hold"/>
                                        <p:tgtEl>
                                          <p:spTgt spid="7">
                                            <p:bg/>
                                          </p:spTgt>
                                        </p:tgtEl>
                                        <p:attrNameLst>
                                          <p:attrName>ppt_y</p:attrName>
                                        </p:attrNameLst>
                                      </p:cBhvr>
                                      <p:tavLst>
                                        <p:tav tm="0">
                                          <p:val>
                                            <p:strVal val="#ppt_y+#ppt_h/2"/>
                                          </p:val>
                                        </p:tav>
                                        <p:tav tm="100000">
                                          <p:val>
                                            <p:strVal val="#ppt_y"/>
                                          </p:val>
                                        </p:tav>
                                      </p:tavLst>
                                    </p:anim>
                                    <p:anim calcmode="lin" valueType="num">
                                      <p:cBhvr>
                                        <p:cTn id="9" dur="3000" fill="hold"/>
                                        <p:tgtEl>
                                          <p:spTgt spid="7">
                                            <p:bg/>
                                          </p:spTgt>
                                        </p:tgtEl>
                                        <p:attrNameLst>
                                          <p:attrName>ppt_w</p:attrName>
                                        </p:attrNameLst>
                                      </p:cBhvr>
                                      <p:tavLst>
                                        <p:tav tm="0">
                                          <p:val>
                                            <p:strVal val="#ppt_w"/>
                                          </p:val>
                                        </p:tav>
                                        <p:tav tm="100000">
                                          <p:val>
                                            <p:strVal val="#ppt_w"/>
                                          </p:val>
                                        </p:tav>
                                      </p:tavLst>
                                    </p:anim>
                                    <p:anim calcmode="lin" valueType="num">
                                      <p:cBhvr>
                                        <p:cTn id="10" dur="30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17" dur="30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18" dur="3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3000" fill="hold"/>
                                        <p:tgtEl>
                                          <p:spTgt spid="7">
                                            <p:txEl>
                                              <p:pRg st="1" end="1"/>
                                            </p:txEl>
                                          </p:spTgt>
                                        </p:tgtEl>
                                        <p:attrNameLst>
                                          <p:attrName>ppt_y</p:attrName>
                                        </p:attrNameLst>
                                      </p:cBhvr>
                                      <p:tavLst>
                                        <p:tav tm="0">
                                          <p:val>
                                            <p:strVal val="#ppt_y+#ppt_h/2"/>
                                          </p:val>
                                        </p:tav>
                                        <p:tav tm="100000">
                                          <p:val>
                                            <p:strVal val="#ppt_y"/>
                                          </p:val>
                                        </p:tav>
                                      </p:tavLst>
                                    </p:anim>
                                    <p:anim calcmode="lin" valueType="num">
                                      <p:cBhvr>
                                        <p:cTn id="25" dur="3000" fill="hold"/>
                                        <p:tgtEl>
                                          <p:spTgt spid="7">
                                            <p:txEl>
                                              <p:pRg st="1" end="1"/>
                                            </p:txEl>
                                          </p:spTgt>
                                        </p:tgtEl>
                                        <p:attrNameLst>
                                          <p:attrName>ppt_w</p:attrName>
                                        </p:attrNameLst>
                                      </p:cBhvr>
                                      <p:tavLst>
                                        <p:tav tm="0">
                                          <p:val>
                                            <p:strVal val="#ppt_w"/>
                                          </p:val>
                                        </p:tav>
                                        <p:tav tm="100000">
                                          <p:val>
                                            <p:strVal val="#ppt_w"/>
                                          </p:val>
                                        </p:tav>
                                      </p:tavLst>
                                    </p:anim>
                                    <p:anim calcmode="lin" valueType="num">
                                      <p:cBhvr>
                                        <p:cTn id="26" dur="3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472" y="321315"/>
            <a:ext cx="8312110" cy="6075045"/>
          </a:xfrm>
          <a:prstGeom prst="rect">
            <a:avLst/>
          </a:prstGeom>
          <a:scene3d>
            <a:camera prst="orthographicFront"/>
            <a:lightRig rig="threePt" dir="t"/>
          </a:scene3d>
          <a:sp3d>
            <a:bevelT prst="relaxedInset"/>
          </a:sp3d>
        </p:spPr>
      </p:pic>
      <p:sp>
        <p:nvSpPr>
          <p:cNvPr id="6" name="WordArt 2" descr="Bolsa de papel"/>
          <p:cNvSpPr>
            <a:spLocks noChangeArrowheads="1" noChangeShapeType="1" noTextEdit="1"/>
          </p:cNvSpPr>
          <p:nvPr/>
        </p:nvSpPr>
        <p:spPr bwMode="auto">
          <a:xfrm>
            <a:off x="504669" y="1784079"/>
            <a:ext cx="2232248" cy="504056"/>
          </a:xfrm>
          <a:prstGeom prst="rect">
            <a:avLst/>
          </a:prstGeom>
          <a:solidFill>
            <a:schemeClr val="bg2">
              <a:lumMod val="50000"/>
            </a:schemeClr>
          </a:solidFill>
          <a:extLst/>
        </p:spPr>
        <p:txBody>
          <a:bodyPr wrap="none" fromWordArt="1"/>
          <a:lstStyle/>
          <a:p>
            <a:pPr algn="ctr"/>
            <a:r>
              <a:rPr lang="es-ES_tradnl" sz="2800" dirty="0">
                <a:solidFill>
                  <a:srgbClr val="FFFF00"/>
                </a:solidFill>
                <a:effectLst>
                  <a:outerShdw blurRad="38100" dist="38100" dir="2700000" algn="tl">
                    <a:srgbClr val="000000">
                      <a:alpha val="43137"/>
                    </a:srgbClr>
                  </a:outerShdw>
                </a:effectLst>
                <a:latin typeface="Rockwell" pitchFamily="18" charset="0"/>
                <a:cs typeface="Raavi" pitchFamily="2"/>
              </a:rPr>
              <a:t>Motivación:</a:t>
            </a:r>
            <a:r>
              <a:rPr lang="es-ES_tradnl" sz="2800" i="1" dirty="0">
                <a:solidFill>
                  <a:srgbClr val="FFFF00"/>
                </a:solidFill>
                <a:effectLst>
                  <a:outerShdw blurRad="38100" dist="38100" dir="2700000" algn="tl">
                    <a:srgbClr val="000000">
                      <a:alpha val="43137"/>
                    </a:srgbClr>
                  </a:outerShdw>
                </a:effectLst>
                <a:latin typeface="Rockwell" pitchFamily="18" charset="0"/>
                <a:cs typeface="Raavi" pitchFamily="2"/>
              </a:rPr>
              <a:t> </a:t>
            </a:r>
          </a:p>
          <a:p>
            <a:pPr algn="ctr"/>
            <a:endParaRPr lang="es-ES" sz="2800" dirty="0">
              <a:solidFill>
                <a:srgbClr val="FFFF00"/>
              </a:solidFill>
              <a:effectLst>
                <a:outerShdw blurRad="38100" dist="38100" dir="2700000" algn="tl">
                  <a:srgbClr val="000000">
                    <a:alpha val="43137"/>
                  </a:srgbClr>
                </a:outerShdw>
              </a:effectLst>
              <a:latin typeface="Berlin Sans FB" pitchFamily="34" charset="0"/>
            </a:endParaRPr>
          </a:p>
          <a:p>
            <a:pPr algn="ctr"/>
            <a:endParaRPr lang="es-PE" sz="2800" kern="10" dirty="0">
              <a:solidFill>
                <a:srgbClr val="FFFF00"/>
              </a:solidFill>
              <a:effectLst>
                <a:outerShdw blurRad="38100" dist="38100" dir="2700000" algn="tl">
                  <a:srgbClr val="000000">
                    <a:alpha val="43137"/>
                  </a:srgbClr>
                </a:outerShdw>
              </a:effectLst>
              <a:latin typeface="Arial Black"/>
            </a:endParaRPr>
          </a:p>
        </p:txBody>
      </p:sp>
      <p:sp>
        <p:nvSpPr>
          <p:cNvPr id="10" name="AutoShape 237"/>
          <p:cNvSpPr>
            <a:spLocks noChangeArrowheads="1"/>
          </p:cNvSpPr>
          <p:nvPr/>
        </p:nvSpPr>
        <p:spPr bwMode="auto">
          <a:xfrm>
            <a:off x="504669" y="421679"/>
            <a:ext cx="2976286" cy="591416"/>
          </a:xfrm>
          <a:prstGeom prst="roundRect">
            <a:avLst>
              <a:gd name="adj" fmla="val 16667"/>
            </a:avLst>
          </a:prstGeom>
          <a:gradFill rotWithShape="0">
            <a:gsLst>
              <a:gs pos="0">
                <a:srgbClr val="A8D08D"/>
              </a:gs>
              <a:gs pos="50000">
                <a:srgbClr val="70AD47"/>
              </a:gs>
              <a:gs pos="100000">
                <a:srgbClr val="A8D08D"/>
              </a:gs>
            </a:gsLst>
            <a:lin ang="5400000" scaled="1"/>
          </a:gradFill>
          <a:ln w="12700">
            <a:solidFill>
              <a:srgbClr val="70AD47"/>
            </a:solidFill>
            <a:round/>
            <a:headEnd/>
            <a:tailEnd/>
          </a:ln>
          <a:effectLst>
            <a:outerShdw dist="28398" dir="3806097" algn="ctr" rotWithShape="0">
              <a:srgbClr val="375623"/>
            </a:outerShdw>
          </a:effectLst>
        </p:spPr>
        <p:txBody>
          <a:bodyPr rot="0" vert="horz" wrap="square" lIns="91440" tIns="45720" rIns="91440" bIns="45720" anchor="t" anchorCtr="0" upright="1">
            <a:noAutofit/>
          </a:bodyPr>
          <a:lstStyle/>
          <a:p>
            <a:pPr indent="19050">
              <a:spcAft>
                <a:spcPts val="0"/>
              </a:spcAft>
            </a:pPr>
            <a:r>
              <a:rPr lang="es-ES_tradnl" sz="1200" b="1" dirty="0">
                <a:solidFill>
                  <a:srgbClr val="385623"/>
                </a:solidFill>
                <a:effectLst/>
                <a:latin typeface="Times New Roman" panose="02020603050405020304" pitchFamily="18" charset="0"/>
                <a:ea typeface="Times New Roman" panose="02020603050405020304" pitchFamily="18" charset="0"/>
              </a:rPr>
              <a:t>LECTIO</a:t>
            </a:r>
            <a:endParaRPr lang="es-PE" sz="1200" dirty="0">
              <a:solidFill>
                <a:srgbClr val="880000"/>
              </a:solidFill>
              <a:effectLst/>
              <a:latin typeface="Times New Roman" panose="02020603050405020304" pitchFamily="18" charset="0"/>
              <a:ea typeface="Times New Roman" panose="02020603050405020304" pitchFamily="18" charset="0"/>
            </a:endParaRPr>
          </a:p>
          <a:p>
            <a:pPr indent="19050">
              <a:spcAft>
                <a:spcPts val="0"/>
              </a:spcAft>
            </a:pPr>
            <a:r>
              <a:rPr lang="es-ES_tradnl" sz="1200" b="1" dirty="0">
                <a:solidFill>
                  <a:srgbClr val="FFFFFF"/>
                </a:solidFill>
                <a:effectLst/>
                <a:latin typeface="Times New Roman" panose="02020603050405020304" pitchFamily="18" charset="0"/>
                <a:ea typeface="Times New Roman" panose="02020603050405020304" pitchFamily="18" charset="0"/>
              </a:rPr>
              <a:t>¿Qué dice el texto?</a:t>
            </a:r>
            <a:endParaRPr lang="es-PE" sz="1200" dirty="0">
              <a:solidFill>
                <a:srgbClr val="880000"/>
              </a:solidFill>
              <a:effectLst/>
              <a:latin typeface="Times New Roman" panose="02020603050405020304" pitchFamily="18" charset="0"/>
              <a:ea typeface="Times New Roman" panose="02020603050405020304" pitchFamily="18" charset="0"/>
            </a:endParaRPr>
          </a:p>
          <a:p>
            <a:pPr indent="19050">
              <a:spcAft>
                <a:spcPts val="0"/>
              </a:spcAft>
            </a:pPr>
            <a:r>
              <a:rPr lang="es-ES_tradnl" sz="1200" b="1" dirty="0" err="1">
                <a:solidFill>
                  <a:srgbClr val="FFFFFF"/>
                </a:solidFill>
                <a:effectLst/>
                <a:latin typeface="Times New Roman" panose="02020603050405020304" pitchFamily="18" charset="0"/>
                <a:ea typeface="Times New Roman" panose="02020603050405020304" pitchFamily="18" charset="0"/>
              </a:rPr>
              <a:t>Lc</a:t>
            </a:r>
            <a:r>
              <a:rPr lang="es-ES_tradnl" sz="1200" b="1" dirty="0">
                <a:solidFill>
                  <a:srgbClr val="FFFFFF"/>
                </a:solidFill>
                <a:effectLst/>
                <a:latin typeface="Times New Roman" panose="02020603050405020304" pitchFamily="18" charset="0"/>
                <a:ea typeface="Times New Roman" panose="02020603050405020304" pitchFamily="18" charset="0"/>
              </a:rPr>
              <a:t> 14, 1.7-14</a:t>
            </a:r>
            <a:endParaRPr lang="es-PE" sz="1200" dirty="0">
              <a:solidFill>
                <a:srgbClr val="880000"/>
              </a:solidFill>
              <a:effectLst/>
              <a:latin typeface="Times New Roman" panose="02020603050405020304" pitchFamily="18" charset="0"/>
              <a:ea typeface="Times New Roman" panose="02020603050405020304" pitchFamily="18" charset="0"/>
            </a:endParaRPr>
          </a:p>
        </p:txBody>
      </p:sp>
      <p:sp>
        <p:nvSpPr>
          <p:cNvPr id="11" name="Rectángulo 10"/>
          <p:cNvSpPr/>
          <p:nvPr/>
        </p:nvSpPr>
        <p:spPr>
          <a:xfrm>
            <a:off x="504669" y="4149591"/>
            <a:ext cx="8202913" cy="2246769"/>
          </a:xfrm>
          <a:prstGeom prst="rect">
            <a:avLst/>
          </a:prstGeom>
        </p:spPr>
        <p:txBody>
          <a:bodyPr wrap="square">
            <a:spAutoFit/>
          </a:bodyPr>
          <a:lstStyle/>
          <a:p>
            <a:pPr algn="ctr"/>
            <a:r>
              <a:rPr lang="es-MX" sz="28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La </a:t>
            </a:r>
            <a:r>
              <a:rPr lang="es-MX" sz="2800" b="1" dirty="0" err="1">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novedadLa</a:t>
            </a:r>
            <a:r>
              <a:rPr lang="es-MX" sz="28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 novedad de Jesús comienza con una profunda inversión de los valores que, vividos por el discípulo en este mundo, son anticipo del Reino que un día se manifestará en plenitud.    </a:t>
            </a:r>
            <a:endParaRPr lang="es-PE" sz="28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endParaRPr>
          </a:p>
        </p:txBody>
      </p:sp>
      <p:sp>
        <p:nvSpPr>
          <p:cNvPr id="7" name="AutoShape 2"/>
          <p:cNvSpPr>
            <a:spLocks noChangeArrowheads="1"/>
          </p:cNvSpPr>
          <p:nvPr/>
        </p:nvSpPr>
        <p:spPr bwMode="auto">
          <a:xfrm>
            <a:off x="592054" y="563155"/>
            <a:ext cx="3212195" cy="998226"/>
          </a:xfrm>
          <a:prstGeom prst="roundRect">
            <a:avLst>
              <a:gd name="adj" fmla="val 34939"/>
            </a:avLst>
          </a:prstGeom>
          <a:solidFill>
            <a:srgbClr val="588824"/>
          </a:soli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FFFF00"/>
                </a:solidFill>
                <a:effectLst>
                  <a:outerShdw blurRad="50800" dist="38100" algn="l" rotWithShape="0">
                    <a:prstClr val="black"/>
                  </a:outerShdw>
                </a:effectLst>
                <a:latin typeface="Calibri" panose="020F0502020204030204" pitchFamily="34" charset="0"/>
              </a:rPr>
              <a:t>LECTIO</a:t>
            </a:r>
          </a:p>
          <a:p>
            <a:pPr algn="ctr" eaLnBrk="0" fontAlgn="base" hangingPunct="0">
              <a:spcBef>
                <a:spcPct val="0"/>
              </a:spcBef>
              <a:spcAft>
                <a:spcPts val="800"/>
              </a:spcAft>
            </a:pPr>
            <a:r>
              <a:rPr lang="es-PE" sz="1600" b="1" dirty="0">
                <a:solidFill>
                  <a:srgbClr val="FFFFFF"/>
                </a:solidFill>
                <a:effectLst>
                  <a:outerShdw blurRad="50800" dist="38100" algn="l" rotWithShape="0">
                    <a:prstClr val="black"/>
                  </a:outerShdw>
                </a:effectLst>
                <a:latin typeface="Calibri" panose="020F0502020204030204" pitchFamily="34" charset="0"/>
              </a:rPr>
              <a:t>¿Qué dice el texto? </a:t>
            </a:r>
            <a:r>
              <a:rPr lang="es-PE" sz="1600" b="1" dirty="0" smtClean="0">
                <a:solidFill>
                  <a:srgbClr val="FFFFFF"/>
                </a:solidFill>
                <a:effectLst>
                  <a:outerShdw blurRad="50800" dist="38100" algn="l" rotWithShape="0">
                    <a:prstClr val="black"/>
                  </a:outerShdw>
                </a:effectLst>
                <a:latin typeface="Calibri" panose="020F0502020204030204" pitchFamily="34" charset="0"/>
              </a:rPr>
              <a:t>Lucas 14, 1.7-14</a:t>
            </a:r>
            <a:endParaRPr lang="es-PE" sz="2800" dirty="0">
              <a:solidFill>
                <a:srgbClr val="000000"/>
              </a:solidFill>
              <a:effectLst>
                <a:outerShdw blurRad="50800" dist="38100" algn="l" rotWithShape="0">
                  <a:prstClr val="black"/>
                </a:outerShdw>
              </a:effectLst>
              <a:latin typeface="Arial" panose="020B0604020202020204" pitchFamily="34" charset="0"/>
            </a:endParaRPr>
          </a:p>
        </p:txBody>
      </p:sp>
    </p:spTree>
    <p:extLst>
      <p:ext uri="{BB962C8B-B14F-4D97-AF65-F5344CB8AC3E}">
        <p14:creationId xmlns:p14="http://schemas.microsoft.com/office/powerpoint/2010/main" val="339497644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89" y="543963"/>
            <a:ext cx="8064895" cy="5620546"/>
          </a:xfrm>
          <a:prstGeom prst="rect">
            <a:avLst/>
          </a:prstGeom>
        </p:spPr>
      </p:pic>
      <p:sp>
        <p:nvSpPr>
          <p:cNvPr id="3" name="WordArt 2"/>
          <p:cNvSpPr>
            <a:spLocks noChangeArrowheads="1" noChangeShapeType="1" noTextEdit="1"/>
          </p:cNvSpPr>
          <p:nvPr/>
        </p:nvSpPr>
        <p:spPr bwMode="auto">
          <a:xfrm>
            <a:off x="1557495" y="387998"/>
            <a:ext cx="1912286" cy="311930"/>
          </a:xfrm>
          <a:prstGeom prst="rect">
            <a:avLst/>
          </a:prstGeom>
        </p:spPr>
        <p:txBody>
          <a:bodyPr wrap="none" fromWordArt="1"/>
          <a:lstStyle/>
          <a:p>
            <a:pPr algn="ctr"/>
            <a:r>
              <a:rPr lang="es-PE" sz="2000" kern="10" dirty="0">
                <a:solidFill>
                  <a:schemeClr val="tx2">
                    <a:lumMod val="75000"/>
                    <a:lumOff val="25000"/>
                  </a:schemeClr>
                </a:solidFill>
                <a:latin typeface="Arial Black"/>
              </a:rPr>
              <a:t>Lectura del  Evangelio  </a:t>
            </a:r>
            <a:endParaRPr lang="es-PE" sz="2000" kern="10" dirty="0" smtClean="0">
              <a:solidFill>
                <a:schemeClr val="tx2">
                  <a:lumMod val="75000"/>
                  <a:lumOff val="25000"/>
                </a:schemeClr>
              </a:solidFill>
              <a:latin typeface="Arial Black"/>
            </a:endParaRPr>
          </a:p>
          <a:p>
            <a:pPr algn="ctr"/>
            <a:r>
              <a:rPr lang="es-PE" sz="2000" kern="10" dirty="0" smtClean="0">
                <a:solidFill>
                  <a:schemeClr val="tx2">
                    <a:lumMod val="75000"/>
                    <a:lumOff val="25000"/>
                  </a:schemeClr>
                </a:solidFill>
                <a:latin typeface="Arial Black"/>
              </a:rPr>
              <a:t>Lucas  </a:t>
            </a:r>
            <a:r>
              <a:rPr lang="es-PE" sz="2000" kern="10" dirty="0" smtClean="0">
                <a:solidFill>
                  <a:schemeClr val="tx2">
                    <a:lumMod val="75000"/>
                    <a:lumOff val="25000"/>
                  </a:schemeClr>
                </a:solidFill>
                <a:latin typeface="Arial Black"/>
              </a:rPr>
              <a:t>14,,1.7-14 </a:t>
            </a:r>
            <a:endParaRPr lang="es-PE" sz="2000" kern="10" dirty="0">
              <a:solidFill>
                <a:schemeClr val="tx2">
                  <a:lumMod val="75000"/>
                  <a:lumOff val="25000"/>
                </a:schemeClr>
              </a:solidFill>
              <a:latin typeface="Arial Black"/>
            </a:endParaRPr>
          </a:p>
        </p:txBody>
      </p:sp>
      <p:sp>
        <p:nvSpPr>
          <p:cNvPr id="6" name="Rectangle 2"/>
          <p:cNvSpPr>
            <a:spLocks noChangeArrowheads="1"/>
          </p:cNvSpPr>
          <p:nvPr/>
        </p:nvSpPr>
        <p:spPr bwMode="auto">
          <a:xfrm>
            <a:off x="621984" y="1156938"/>
            <a:ext cx="3610779" cy="7848302"/>
          </a:xfrm>
          <a:prstGeom prst="rect">
            <a:avLst/>
          </a:prstGeom>
          <a:noFill/>
          <a:ln/>
          <a:extLst/>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s-MX" sz="2800" dirty="0" smtClean="0">
                <a:solidFill>
                  <a:srgbClr val="2E1700"/>
                </a:solidFill>
                <a:latin typeface="Georgia" pitchFamily="18" charset="0"/>
              </a:rPr>
              <a:t>|</a:t>
            </a:r>
            <a:endParaRPr lang="es-MX" sz="2800" dirty="0">
              <a:solidFill>
                <a:srgbClr val="2E1700"/>
              </a:solidFill>
              <a:latin typeface="Georgia" pitchFamily="18" charset="0"/>
            </a:endParaRPr>
          </a:p>
          <a:p>
            <a:pPr algn="ctr">
              <a:defRPr/>
            </a:pPr>
            <a:r>
              <a:rPr lang="es-MX" sz="2800" dirty="0">
                <a:solidFill>
                  <a:srgbClr val="2E1700"/>
                </a:solidFill>
                <a:latin typeface="Georgia" pitchFamily="18" charset="0"/>
              </a:rPr>
              <a:t>para comer y ellos lo estaban espiando. Notando que los convidados escogían los primeros puestos, les decía una parábola:</a:t>
            </a:r>
          </a:p>
          <a:p>
            <a:pPr algn="ctr">
              <a:defRPr/>
            </a:pPr>
            <a:r>
              <a:rPr lang="es-MX" sz="2800" dirty="0">
                <a:solidFill>
                  <a:srgbClr val="2E1700"/>
                </a:solidFill>
                <a:latin typeface="Georgia" pitchFamily="18" charset="0"/>
              </a:rPr>
              <a:t>«Cuando te conviden a una boda, no te sientes en el puesto principal, no sea que hayan convidado a otro de más categoría que tú; y venga el que los convidó a ti y al otro, y te diga: “Cédele el </a:t>
            </a:r>
            <a:r>
              <a:rPr lang="es-MX" sz="2800" dirty="0" err="1">
                <a:solidFill>
                  <a:srgbClr val="2E1700"/>
                </a:solidFill>
                <a:latin typeface="Georgia" pitchFamily="18" charset="0"/>
              </a:rPr>
              <a:t>pu</a:t>
            </a:r>
            <a:r>
              <a:rPr lang="es-PE" sz="2800" dirty="0" smtClean="0">
                <a:solidFill>
                  <a:srgbClr val="2E1700"/>
                </a:solidFill>
                <a:latin typeface="Georgia" pitchFamily="18" charset="0"/>
              </a:rPr>
              <a:t> </a:t>
            </a:r>
            <a:endParaRPr lang="es-ES" sz="3200" dirty="0">
              <a:solidFill>
                <a:srgbClr val="2E1700"/>
              </a:solidFill>
              <a:latin typeface="Georgia" pitchFamily="18" charset="0"/>
            </a:endParaRPr>
          </a:p>
        </p:txBody>
      </p:sp>
    </p:spTree>
    <p:extLst>
      <p:ext uri="{BB962C8B-B14F-4D97-AF65-F5344CB8AC3E}">
        <p14:creationId xmlns:p14="http://schemas.microsoft.com/office/powerpoint/2010/main" val="1821384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34" y="248801"/>
            <a:ext cx="8136779" cy="5959898"/>
          </a:xfrm>
          <a:prstGeom prst="rect">
            <a:avLst/>
          </a:prstGeom>
        </p:spPr>
      </p:pic>
      <p:pic>
        <p:nvPicPr>
          <p:cNvPr id="2" name="Picture 8" descr="http://2.bp.blogspot.com/-5mSG0HQeJXs/UDgRvv8fN1I/AAAAAAAAjt4/wyQROyrkuGs/s640/Farise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8680"/>
            <a:ext cx="3425728" cy="4861991"/>
          </a:xfrm>
          <a:prstGeom prst="rect">
            <a:avLst/>
          </a:prstGeom>
          <a:noFill/>
          <a:effectLst>
            <a:reflection blurRad="6350" stA="52000" endA="300" endPos="35000" dir="5400000" sy="-100000" algn="bl" rotWithShape="0"/>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954279" y="576388"/>
            <a:ext cx="3442497" cy="5632311"/>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4000" b="1" baseline="30000" dirty="0" smtClean="0">
                <a:solidFill>
                  <a:schemeClr val="tx2">
                    <a:lumMod val="75000"/>
                    <a:lumOff val="25000"/>
                  </a:schemeClr>
                </a:solidFill>
                <a:latin typeface="Georgia" pitchFamily="18" charset="0"/>
                <a:cs typeface="Times New Roman" charset="0"/>
              </a:rPr>
              <a:t>3 </a:t>
            </a:r>
            <a:r>
              <a:rPr lang="es-MX" sz="4000" b="1" baseline="30000" dirty="0">
                <a:solidFill>
                  <a:schemeClr val="tx2">
                    <a:lumMod val="75000"/>
                    <a:lumOff val="25000"/>
                  </a:schemeClr>
                </a:solidFill>
                <a:latin typeface="Georgia" pitchFamily="18" charset="0"/>
                <a:cs typeface="Times New Roman" charset="0"/>
              </a:rPr>
              <a:t>«Cuando te conviden a una boda, no te sientes en el puesto principal, no sea que hayan convidado a otro de más categoría que tú; y venga el que los convidó a ti y al otro, y te diga: “Cédele el puesto a este”. </a:t>
            </a:r>
            <a:endParaRPr lang="es-ES" sz="4000" b="1" dirty="0">
              <a:solidFill>
                <a:schemeClr val="tx2">
                  <a:lumMod val="75000"/>
                  <a:lumOff val="25000"/>
                </a:schemeClr>
              </a:solidFill>
              <a:latin typeface="Georgia" pitchFamily="18" charset="0"/>
            </a:endParaRPr>
          </a:p>
        </p:txBody>
      </p:sp>
    </p:spTree>
    <p:extLst>
      <p:ext uri="{BB962C8B-B14F-4D97-AF65-F5344CB8AC3E}">
        <p14:creationId xmlns:p14="http://schemas.microsoft.com/office/powerpoint/2010/main" val="803461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2046</TotalTime>
  <Words>1728</Words>
  <Application>Microsoft Office PowerPoint</Application>
  <PresentationFormat>Presentación en pantalla (4:3)</PresentationFormat>
  <Paragraphs>120</Paragraphs>
  <Slides>37</Slides>
  <Notes>3</Notes>
  <HiddenSlides>0</HiddenSlides>
  <MMClips>0</MMClips>
  <ScaleCrop>false</ScaleCrop>
  <HeadingPairs>
    <vt:vector size="6" baseType="variant">
      <vt:variant>
        <vt:lpstr>Fuentes usadas</vt:lpstr>
      </vt:variant>
      <vt:variant>
        <vt:i4>26</vt:i4>
      </vt:variant>
      <vt:variant>
        <vt:lpstr>Tema</vt:lpstr>
      </vt:variant>
      <vt:variant>
        <vt:i4>2</vt:i4>
      </vt:variant>
      <vt:variant>
        <vt:lpstr>Títulos de diapositiva</vt:lpstr>
      </vt:variant>
      <vt:variant>
        <vt:i4>37</vt:i4>
      </vt:variant>
    </vt:vector>
  </HeadingPairs>
  <TitlesOfParts>
    <vt:vector size="65" baseType="lpstr">
      <vt:lpstr>Aharoni</vt:lpstr>
      <vt:lpstr>Arial</vt:lpstr>
      <vt:lpstr>Arial Black</vt:lpstr>
      <vt:lpstr>Arial Narrow</vt:lpstr>
      <vt:lpstr>Arial Rounded MT Bold</vt:lpstr>
      <vt:lpstr>Berlin Sans FB</vt:lpstr>
      <vt:lpstr>Britannic Bold</vt:lpstr>
      <vt:lpstr>Calibri</vt:lpstr>
      <vt:lpstr>Century Gothic</vt:lpstr>
      <vt:lpstr>Comic Sans MS</vt:lpstr>
      <vt:lpstr>Georgia</vt:lpstr>
      <vt:lpstr>Impact</vt:lpstr>
      <vt:lpstr>Lucida Calligraphy</vt:lpstr>
      <vt:lpstr>Matura MT Script Capitals</vt:lpstr>
      <vt:lpstr>Poor Richard</vt:lpstr>
      <vt:lpstr>Raavi</vt:lpstr>
      <vt:lpstr>Rockwell</vt:lpstr>
      <vt:lpstr>Script MT Bold</vt:lpstr>
      <vt:lpstr>Segoe UI</vt:lpstr>
      <vt:lpstr>Swis721 Hv BT</vt:lpstr>
      <vt:lpstr>Tahoma</vt:lpstr>
      <vt:lpstr>Tekton Pro</vt:lpstr>
      <vt:lpstr>Tekton Pro Cond</vt:lpstr>
      <vt:lpstr>Times</vt:lpstr>
      <vt:lpstr>Times New Roman</vt:lpstr>
      <vt:lpstr>Verdana</vt:lpstr>
      <vt:lpstr>Diseño predeterminado</vt:lpstr>
      <vt:lpstr>1_En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156</cp:revision>
  <dcterms:created xsi:type="dcterms:W3CDTF">2019-09-09T15:33:57Z</dcterms:created>
  <dcterms:modified xsi:type="dcterms:W3CDTF">2025-08-30T22:23:22Z</dcterms:modified>
</cp:coreProperties>
</file>