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39"/>
  </p:notesMasterIdLst>
  <p:sldIdLst>
    <p:sldId id="296" r:id="rId7"/>
    <p:sldId id="295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94" r:id="rId23"/>
    <p:sldId id="277" r:id="rId24"/>
    <p:sldId id="278" r:id="rId25"/>
    <p:sldId id="292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423"/>
    <a:srgbClr val="2E8900"/>
    <a:srgbClr val="4C3621"/>
    <a:srgbClr val="503322"/>
    <a:srgbClr val="CC9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94485" autoAdjust="0"/>
  </p:normalViewPr>
  <p:slideViewPr>
    <p:cSldViewPr snapToGrid="0">
      <p:cViewPr varScale="1">
        <p:scale>
          <a:sx n="70" d="100"/>
          <a:sy n="70" d="100"/>
        </p:scale>
        <p:origin x="15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C5397-BE09-4AEB-904F-B98E070434AE}" type="datetimeFigureOut">
              <a:rPr lang="es-PE" smtClean="0"/>
              <a:t>23/07/2025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BEB8-4649-4868-8523-2085650D67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05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77FACF-C7BA-4366-90E9-2AFF38DEBD59}" type="slidenum">
              <a:rPr lang="en-CA" altLang="es-PE" sz="1200">
                <a:solidFill>
                  <a:prstClr val="black"/>
                </a:solidFill>
              </a:rPr>
              <a:pPr eaLnBrk="1" hangingPunct="1"/>
              <a:t>1</a:t>
            </a:fld>
            <a:endParaRPr lang="en-CA" altLang="es-PE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dirty="0" smtClean="0"/>
          </a:p>
        </p:txBody>
      </p:sp>
    </p:spTree>
    <p:extLst>
      <p:ext uri="{BB962C8B-B14F-4D97-AF65-F5344CB8AC3E}">
        <p14:creationId xmlns:p14="http://schemas.microsoft.com/office/powerpoint/2010/main" val="324545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566CD-67C8-4BFB-8EF0-B5740338F084}" type="slidenum">
              <a:rPr lang="es-ES">
                <a:solidFill>
                  <a:prstClr val="black"/>
                </a:solidFill>
              </a:rPr>
              <a:pPr/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1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BEB8-4649-4868-8523-2085650D672E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575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BEB8-4649-4868-8523-2085650D672E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112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95C6C-4E4B-4EE1-93D9-8EA2453A5FD1}" type="slidenum">
              <a:rPr lang="es-PE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8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5A86B-D103-40F5-B056-5AF4662EACB3}" type="datetime10">
              <a:rPr lang="ca-ES">
                <a:solidFill>
                  <a:srgbClr val="000000"/>
                </a:solidFill>
              </a:rPr>
              <a:pPr>
                <a:defRPr/>
              </a:pPr>
              <a:t>20:21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F742-7073-44A6-9F66-26B045B6564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678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4DB3-9451-4F19-B12B-1050505447A8}" type="datetime10">
              <a:rPr lang="ca-ES">
                <a:solidFill>
                  <a:srgbClr val="000000"/>
                </a:solidFill>
              </a:rPr>
              <a:pPr>
                <a:defRPr/>
              </a:pPr>
              <a:t>20:21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C5890-4226-4AD1-ABE8-7BD26D46EC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7764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AFA7-B9F8-4FC5-A4AF-C9E0218E4EB8}" type="datetime10">
              <a:rPr lang="ca-ES">
                <a:solidFill>
                  <a:srgbClr val="000000"/>
                </a:solidFill>
              </a:rPr>
              <a:pPr>
                <a:defRPr/>
              </a:pPr>
              <a:t>20:21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AA836-93FD-4E95-8B0B-BEFC24DEC4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756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45E1F-E9A9-4810-B912-30BAEEDB30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0813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6762-342E-4B02-AA50-8311B1A794F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0029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49B7F-8D98-4550-8602-C82763B0F29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1591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EE2F5-EEF3-491D-9DE7-9A39513CEBE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4353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6656-ECEC-469D-A14B-7FC4B78310D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1929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02E8-150D-4EEF-A8C5-9CF8F03C679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1277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016C2-A079-40A3-9D73-F8D0D934CD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5002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92844-2272-42FA-9A0C-4C62232619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2875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8B5AF-2E8F-4363-82D5-22DFE29ECE08}" type="datetime10">
              <a:rPr lang="ca-ES">
                <a:solidFill>
                  <a:srgbClr val="000000"/>
                </a:solidFill>
              </a:rPr>
              <a:pPr>
                <a:defRPr/>
              </a:pPr>
              <a:t>20:21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501C-C9AF-4CEA-AB7B-693AF6D9AB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739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2FA9F-8624-40BE-B160-A38DCC968DF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68263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E7876-3786-43F7-8F6A-7D597CA2B27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99450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7782F-8054-4A53-B493-6BF70FC1F16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650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4D8DC-603B-430E-86B6-453D3029D3A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7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AC15F-A518-4638-B86D-5744A0993F2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5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29C4A-8A0E-4E2D-A845-45798F35152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10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4AB46-D219-4A54-9FA9-E147C2CF9B4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9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E501A-FFFF-45EC-B52B-6B4C447455A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87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79447-A260-41A9-81C9-5D04964A9D1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33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C7CE4-6745-42FA-99C7-990C2A0AD5C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1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4BACC-9436-407B-9D3C-8DD025D0024B}" type="datetime10">
              <a:rPr lang="ca-ES">
                <a:solidFill>
                  <a:srgbClr val="000000"/>
                </a:solidFill>
              </a:rPr>
              <a:pPr>
                <a:defRPr/>
              </a:pPr>
              <a:t>20:21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E4CC-970B-43F8-92F6-7070CD2C879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02006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9F8F7-0134-4518-9E0D-12F0CF03410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45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7CD3C-E0D5-401D-B321-61A1DB69FE2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3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73E1-8361-4465-8B42-31104D39AF6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29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84D31-B35D-4D42-B828-083E96EC677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3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40A9B-EB5D-46C8-939B-8662BC38325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617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04666-33C6-44BF-917B-27C9A2F6F17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25476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7FF5-6165-429A-985F-B1F6A7CD2A4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44805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68C9-A1A0-45FB-B2CF-82B5AE3B87C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09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B72AF-45A1-4681-85F0-B55591F7EE3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00627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BBF22-7DB4-4E0C-B4BC-6A7F90C11E3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95228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548B0-B6C2-406D-8D95-C0DB9FC797F5}" type="datetime10">
              <a:rPr lang="ca-ES">
                <a:solidFill>
                  <a:srgbClr val="000000"/>
                </a:solidFill>
              </a:rPr>
              <a:pPr>
                <a:defRPr/>
              </a:pPr>
              <a:t>20:21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19DA-87A8-4A68-B534-84CCB3FBEB3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31925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D225-8958-422D-B289-964E4D666F5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17855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E7E7-AF03-496A-8DD7-60F59858AE3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41580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7EA6-D381-4124-9F67-FEF7C11486B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04966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6BB1A-7116-4E8E-ACFD-3078909B30BC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92569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D7A4C-141B-43B6-BCA2-DF160DBA56B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43595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10A7D-BE00-4064-AC57-7977C945B15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40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264CE-2C06-47DA-BE19-4D0FAB112F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70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87C5D-4853-4A2C-BC15-B1F41959E2B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48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63AA5-9F2A-4011-95CB-D993936ADEB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09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50D6B-2507-45EE-9CAA-8908A35F950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4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D5E29-BCD5-44AF-8303-69B347171ADB}" type="datetime10">
              <a:rPr lang="ca-ES">
                <a:solidFill>
                  <a:srgbClr val="000000"/>
                </a:solidFill>
              </a:rPr>
              <a:pPr>
                <a:defRPr/>
              </a:pPr>
              <a:t>20:21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63C40-6FEB-4B8D-BF07-747CFBF23D2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98518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F6B0D-696F-4ACD-9358-C33A85DC03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09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8C659-6C4C-4984-8678-E3631C4B12D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47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2E9D-4950-45F1-B3BA-0832CD4C8D5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50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EA00F-5ED1-43D2-8C13-BF20DC872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682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F33A0-FC37-46FB-873A-8C626DC1A74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55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BDD81-EA07-4BC9-B75D-B0E214CF3D3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9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8A7D1-6E27-4F29-AE21-11A74C490A77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1602"/>
      </p:ext>
    </p:extLst>
  </p:cSld>
  <p:clrMapOvr>
    <a:masterClrMapping/>
  </p:clrMapOvr>
  <p:transition spd="med" advClick="0" advTm="12000">
    <p:check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F64A1-437E-4D25-8479-F876E1956B2C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26578"/>
      </p:ext>
    </p:extLst>
  </p:cSld>
  <p:clrMapOvr>
    <a:masterClrMapping/>
  </p:clrMapOvr>
  <p:transition spd="med" advClick="0" advTm="12000">
    <p:check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0D77D-C8B6-4C05-92F8-A864A40143E1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90780"/>
      </p:ext>
    </p:extLst>
  </p:cSld>
  <p:clrMapOvr>
    <a:masterClrMapping/>
  </p:clrMapOvr>
  <p:transition spd="med" advClick="0" advTm="12000">
    <p:check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4DAB1-8FA9-40F5-B7ED-B5A0A3680331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96193"/>
      </p:ext>
    </p:extLst>
  </p:cSld>
  <p:clrMapOvr>
    <a:masterClrMapping/>
  </p:clrMapOvr>
  <p:transition spd="med" advClick="0" advTm="1200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E137-A435-432F-BEDC-E2443F0FE3A9}" type="datetime10">
              <a:rPr lang="ca-ES">
                <a:solidFill>
                  <a:srgbClr val="000000"/>
                </a:solidFill>
              </a:rPr>
              <a:pPr>
                <a:defRPr/>
              </a:pPr>
              <a:t>20:21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F4B63-C90C-43C0-9042-85EBB053F28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87784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1B5B9-1245-4A1A-BB3C-296065FDA32B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98386"/>
      </p:ext>
    </p:extLst>
  </p:cSld>
  <p:clrMapOvr>
    <a:masterClrMapping/>
  </p:clrMapOvr>
  <p:transition spd="med" advClick="0" advTm="12000">
    <p:check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A7B54-2527-4EF7-A4C6-08A609CA5B7D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58315"/>
      </p:ext>
    </p:extLst>
  </p:cSld>
  <p:clrMapOvr>
    <a:masterClrMapping/>
  </p:clrMapOvr>
  <p:transition spd="med" advClick="0" advTm="12000">
    <p:check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F1B7C-AF88-4F3A-92EA-375752194B7B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63718"/>
      </p:ext>
    </p:extLst>
  </p:cSld>
  <p:clrMapOvr>
    <a:masterClrMapping/>
  </p:clrMapOvr>
  <p:transition spd="med" advClick="0" advTm="12000">
    <p:check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51093-3CB3-4AF9-A455-7BD054AA7424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76968"/>
      </p:ext>
    </p:extLst>
  </p:cSld>
  <p:clrMapOvr>
    <a:masterClrMapping/>
  </p:clrMapOvr>
  <p:transition spd="med" advClick="0" advTm="12000">
    <p:check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0E030-A6B6-4F9E-BD2B-CE381E6FC849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987"/>
      </p:ext>
    </p:extLst>
  </p:cSld>
  <p:clrMapOvr>
    <a:masterClrMapping/>
  </p:clrMapOvr>
  <p:transition spd="med" advClick="0" advTm="12000">
    <p:check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3681F-FFA1-428E-B8B6-283343D58ED1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64684"/>
      </p:ext>
    </p:extLst>
  </p:cSld>
  <p:clrMapOvr>
    <a:masterClrMapping/>
  </p:clrMapOvr>
  <p:transition spd="med" advClick="0" advTm="12000">
    <p:check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7C6A0-2CF1-49A7-9DCD-806C2DD33DDD}" type="slidenum">
              <a:rPr lang="nl-NL">
                <a:solidFill>
                  <a:srgbClr val="000000"/>
                </a:solidFill>
              </a:rPr>
              <a:pPr/>
              <a:t>‹Nº›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85273"/>
      </p:ext>
    </p:extLst>
  </p:cSld>
  <p:clrMapOvr>
    <a:masterClrMapping/>
  </p:clrMapOvr>
  <p:transition spd="med" advClick="0" advTm="1200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FDE2C-BE61-44F2-A0EF-A0A86815B95D}" type="datetime10">
              <a:rPr lang="ca-ES">
                <a:solidFill>
                  <a:srgbClr val="000000"/>
                </a:solidFill>
              </a:rPr>
              <a:pPr>
                <a:defRPr/>
              </a:pPr>
              <a:t>20:21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95F6-FD6A-4978-B3A4-3702BB7E2B7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825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0E46-D89A-429C-86FB-BCD66C7A11E7}" type="datetime10">
              <a:rPr lang="ca-ES">
                <a:solidFill>
                  <a:srgbClr val="000000"/>
                </a:solidFill>
              </a:rPr>
              <a:pPr>
                <a:defRPr/>
              </a:pPr>
              <a:t>20:21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4827-3809-43C4-8DAF-94E7F56CB1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4752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CABE3-A14B-4510-AC4A-1C9FDC3731C4}" type="datetime10">
              <a:rPr lang="ca-ES">
                <a:solidFill>
                  <a:srgbClr val="000000"/>
                </a:solidFill>
              </a:rPr>
              <a:pPr>
                <a:defRPr/>
              </a:pPr>
              <a:t>20:21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C5F63-02DB-41AE-871A-197741AFCE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6517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C4D0B2-B01F-43C9-BE1E-9EDA2802A0B8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20:21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0AC6C6-41DE-42C3-92F6-95333008868E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B6D362-701F-466C-816C-BE543F0963B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1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40983F-487C-4E88-8B4B-A981A07EDC27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55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AA1A15-C38B-4FF1-84F0-3387C18F45F6}" type="slidenum"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7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D79455-3385-4B0B-88F1-5007E16604FA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4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D23E22-D052-4279-B93B-7959AAAE588D}" type="slidenum">
              <a:rPr lang="nl-NL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nl-N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0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12000">
    <p:checker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9752" t="30601" r="8671" b="11116"/>
          <a:stretch/>
        </p:blipFill>
        <p:spPr>
          <a:xfrm>
            <a:off x="559757" y="595760"/>
            <a:ext cx="8029072" cy="5660571"/>
          </a:xfrm>
          <a:prstGeom prst="rect">
            <a:avLst/>
          </a:prstGeom>
        </p:spPr>
      </p:pic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3581400" y="5257800"/>
            <a:ext cx="1600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ITC Lt BT"/>
              </a:rPr>
              <a:t>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1529" y="5856221"/>
            <a:ext cx="8410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portada: P</a:t>
            </a:r>
            <a:r>
              <a:rPr lang="es-E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Érick </a:t>
            </a:r>
            <a:r>
              <a:rPr lang="es-E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Féli</a:t>
            </a: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CM     </a:t>
            </a:r>
            <a:endParaRPr lang="es-P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97" y="5608132"/>
            <a:ext cx="4590686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68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 loop="1">
            <p:snd r:embed="rId3" name="Enrique Chia - Pescador de hombres - Gracias.wav"/>
          </p:stSnd>
        </p:sndAc>
      </p:transition>
    </mc:Choice>
    <mc:Fallback>
      <p:transition spd="slow">
        <p:fade/>
        <p:sndAc>
          <p:stSnd loop="1">
            <p:snd r:embed="rId3" name="Enrique Chia - Pescador de hombres - Gracia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ía y Ma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0" y="563588"/>
            <a:ext cx="8083954" cy="57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94730" y="563588"/>
            <a:ext cx="7996869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Marta, en cambio, andaba muy afanada con los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es-ES" sz="2800" b="1" dirty="0">
              <a:solidFill>
                <a:schemeClr val="bg1"/>
              </a:solidFill>
              <a:effectLst>
                <a:glow rad="101600">
                  <a:srgbClr val="0018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800" b="1" dirty="0" smtClean="0">
              <a:solidFill>
                <a:schemeClr val="bg1"/>
              </a:solidFill>
              <a:effectLst>
                <a:glow rad="101600">
                  <a:srgbClr val="0018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800" b="1" dirty="0" smtClean="0">
              <a:solidFill>
                <a:schemeClr val="bg1"/>
              </a:solidFill>
              <a:effectLst>
                <a:glow rad="101600">
                  <a:srgbClr val="0018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800" b="1" dirty="0">
              <a:solidFill>
                <a:schemeClr val="bg1"/>
              </a:solidFill>
              <a:effectLst>
                <a:glow rad="101600">
                  <a:srgbClr val="0018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800" b="1" dirty="0">
              <a:solidFill>
                <a:schemeClr val="bg1"/>
              </a:solidFill>
              <a:effectLst>
                <a:glow rad="101600">
                  <a:srgbClr val="0018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muchos servicio;, hasta que ,  acercándose,  dijo: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Señor, ¡No te importa que mi hermana me haya dejado sola para servir?.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01600">
                    <a:srgbClr val="0018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“Dile que me  eche una mano”.</a:t>
            </a:r>
            <a:endParaRPr lang="es-ES" sz="2800" b="1" dirty="0">
              <a:solidFill>
                <a:schemeClr val="bg1"/>
              </a:solidFill>
              <a:effectLst>
                <a:glow rad="101600">
                  <a:srgbClr val="0018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96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dir="u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0" y="440205"/>
            <a:ext cx="8087913" cy="5904792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215607" y="5264877"/>
            <a:ext cx="26460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3200" b="1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511140" y="475713"/>
            <a:ext cx="7783134" cy="485050"/>
          </a:xfrm>
          <a:prstGeom prst="rect">
            <a:avLst/>
          </a:prstGeom>
          <a:noFill/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defRPr/>
            </a:pPr>
            <a:r>
              <a:rPr lang="es-ES_tradnl" sz="28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¿cuál </a:t>
            </a:r>
            <a:r>
              <a:rPr lang="es-ES_tradnl" sz="28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la </a:t>
            </a:r>
            <a:r>
              <a:rPr lang="es-ES_tradnl" sz="28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situación</a:t>
            </a:r>
            <a:endParaRPr lang="es-PE" sz="28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s-PE" sz="28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815919" y="5804937"/>
            <a:ext cx="7783134" cy="485050"/>
          </a:xfrm>
          <a:prstGeom prst="rect">
            <a:avLst/>
          </a:prstGeom>
          <a:noFill/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defRPr/>
            </a:pPr>
            <a:r>
              <a:rPr lang="es-ES_tradnl" sz="28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_tradnl" sz="28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_tradnl" sz="28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ué </a:t>
            </a:r>
            <a:r>
              <a:rPr lang="es-ES_tradnl" sz="28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dónde sucede?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8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s-PE" sz="28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s-PE" sz="28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0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8" y="493778"/>
            <a:ext cx="8072581" cy="5820606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2265861" y="4906460"/>
            <a:ext cx="5400600" cy="118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Wave2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4000" kern="0" dirty="0">
              <a:solidFill>
                <a:srgbClr val="FFFF00"/>
              </a:solidFill>
              <a:effectLst>
                <a:outerShdw blurRad="50800" dist="50800" dir="5400000" algn="ctr" rotWithShape="0">
                  <a:srgbClr val="C00000"/>
                </a:outerShdw>
              </a:effectLst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4000" kern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</a:rPr>
              <a:t> </a:t>
            </a:r>
            <a:endParaRPr lang="es-PE" sz="4000" kern="0" dirty="0">
              <a:solidFill>
                <a:srgbClr val="FFFF00"/>
              </a:solidFill>
              <a:effectLst>
                <a:outerShdw blurRad="50800" dist="50800" dir="5400000" algn="ctr" rotWithShape="0">
                  <a:srgbClr val="C00000"/>
                </a:outerShdw>
              </a:effectLst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1305685" y="341378"/>
            <a:ext cx="6379245" cy="71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44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ahnschrift" panose="020B0502040204020203" pitchFamily="34" charset="0"/>
              </a:rPr>
              <a:t>¿Qué hace María?, </a:t>
            </a:r>
            <a:endParaRPr lang="es-PE" sz="4400" b="1" kern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495033" y="5664020"/>
            <a:ext cx="6379245" cy="57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4400" b="1" kern="0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Tekton Pro" panose="020F0603020208020904" pitchFamily="34" charset="0"/>
              </a:rPr>
              <a:t>¿</a:t>
            </a:r>
            <a:r>
              <a:rPr lang="es-ES_tradnl" sz="4400" b="1" kern="0" dirty="0"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Tekton Pro" panose="020F0603020208020904" pitchFamily="34" charset="0"/>
              </a:rPr>
              <a:t>Qué actitud tiene? </a:t>
            </a:r>
            <a:endParaRPr lang="es-PE" sz="4400" b="1" kern="0" dirty="0">
              <a:solidFill>
                <a:srgbClr val="FFFFFF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1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8" y="537649"/>
            <a:ext cx="8108235" cy="5798496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623355" y="410615"/>
            <a:ext cx="7532354" cy="64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3600" b="1" kern="0" spc="50" dirty="0">
                <a:ln w="9525" cmpd="sng">
                  <a:solidFill>
                    <a:srgbClr val="6633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 ¿Qué hace Marta?, </a:t>
            </a:r>
            <a:r>
              <a:rPr lang="es-ES_tradnl" sz="3600" b="1" kern="0" spc="50" dirty="0" smtClean="0">
                <a:ln w="9525" cmpd="sng">
                  <a:solidFill>
                    <a:srgbClr val="6633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  </a:t>
            </a:r>
            <a:r>
              <a:rPr lang="es-PE" sz="3600" b="1" kern="0" spc="50" dirty="0" smtClean="0">
                <a:ln w="9525" cmpd="sng">
                  <a:solidFill>
                    <a:srgbClr val="6633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¿</a:t>
            </a:r>
            <a:r>
              <a:rPr lang="es-PE" sz="3600" b="1" kern="0" spc="50" dirty="0">
                <a:ln w="9525" cmpd="sng">
                  <a:solidFill>
                    <a:srgbClr val="6633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Qué </a:t>
            </a:r>
            <a:r>
              <a:rPr lang="es-PE" sz="3600" b="1" kern="0" spc="50" dirty="0" smtClean="0">
                <a:ln w="9525" cmpd="sng">
                  <a:solidFill>
                    <a:srgbClr val="6633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le</a:t>
            </a:r>
            <a:endParaRPr lang="es-PE" sz="3600" b="1" kern="0" spc="50" dirty="0">
              <a:ln w="9525" cmpd="sng">
                <a:solidFill>
                  <a:srgbClr val="6633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583181" y="5673358"/>
            <a:ext cx="7951217" cy="68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600" b="1" kern="0" spc="50" dirty="0" smtClean="0">
                <a:ln w="9525" cmpd="sng">
                  <a:solidFill>
                    <a:srgbClr val="6633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cuestiona </a:t>
            </a:r>
            <a:r>
              <a:rPr lang="es-PE" sz="3600" b="1" kern="0" spc="50" dirty="0">
                <a:ln w="9525" cmpd="sng">
                  <a:solidFill>
                    <a:srgbClr val="6633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a Jesús, </a:t>
            </a:r>
            <a:r>
              <a:rPr lang="es-PE" sz="3600" b="1" kern="0" spc="50" dirty="0" smtClean="0">
                <a:ln w="9525" cmpd="sng">
                  <a:solidFill>
                    <a:srgbClr val="6633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qué </a:t>
            </a:r>
            <a:r>
              <a:rPr lang="es-PE" sz="3600" b="1" kern="0" spc="50" dirty="0">
                <a:ln w="9525" cmpd="sng">
                  <a:solidFill>
                    <a:srgbClr val="6633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le reclama?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PE" sz="3600" b="1" kern="0" spc="50" dirty="0">
              <a:ln w="9525" cmpd="sng">
                <a:solidFill>
                  <a:srgbClr val="6633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PE" sz="3600" b="1" kern="0" spc="50" dirty="0">
              <a:ln w="9525" cmpd="sng">
                <a:solidFill>
                  <a:srgbClr val="6633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6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502735"/>
            <a:ext cx="8072581" cy="58057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25822" y="414271"/>
            <a:ext cx="8273232" cy="59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4000" b="1" kern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Franklin Gothic Heavy" panose="020B0903020102020204" pitchFamily="34" charset="0"/>
              </a:rPr>
              <a:t>*¿</a:t>
            </a:r>
            <a:r>
              <a:rPr lang="es-PE" sz="4000" b="1" kern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Franklin Gothic Heavy" panose="020B0903020102020204" pitchFamily="34" charset="0"/>
              </a:rPr>
              <a:t>Cuál es la respuesta de Jesús? 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51942" y="5694634"/>
            <a:ext cx="8092963" cy="5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600" b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Franklin Gothic Heavy" panose="020B0903020102020204" pitchFamily="34" charset="0"/>
              </a:rPr>
              <a:t>¿Qué le dice, </a:t>
            </a:r>
            <a:r>
              <a:rPr lang="es-PE" sz="3600" b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Franklin Gothic Heavy" panose="020B0903020102020204" pitchFamily="34" charset="0"/>
              </a:rPr>
              <a:t>qué </a:t>
            </a:r>
            <a:r>
              <a:rPr lang="es-PE" sz="3600" b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Franklin Gothic Heavy" panose="020B0903020102020204" pitchFamily="34" charset="0"/>
              </a:rPr>
              <a:t>le da a entender?</a:t>
            </a:r>
          </a:p>
        </p:txBody>
      </p:sp>
    </p:spTree>
    <p:extLst>
      <p:ext uri="{BB962C8B-B14F-4D97-AF65-F5344CB8AC3E}">
        <p14:creationId xmlns:p14="http://schemas.microsoft.com/office/powerpoint/2010/main" val="142801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3" y="548073"/>
            <a:ext cx="8064269" cy="5763935"/>
          </a:xfrm>
          <a:prstGeom prst="rect">
            <a:avLst/>
          </a:prstGeom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43000" y="9906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750261" y="1352947"/>
            <a:ext cx="3717667" cy="4770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500" i="1" u="sng" dirty="0">
                <a:solidFill>
                  <a:schemeClr val="bg1"/>
                </a:solidFill>
                <a:effectLst>
                  <a:glow rad="101600">
                    <a:srgbClr val="743506">
                      <a:alpha val="60000"/>
                    </a:srgbClr>
                  </a:glow>
                  <a:outerShdw blurRad="50800" dist="38100" algn="l" rotWithShape="0">
                    <a:srgbClr val="760000"/>
                  </a:outerShdw>
                </a:effectLst>
                <a:latin typeface="Comic Sans MS" pitchFamily="66" charset="0"/>
              </a:rPr>
              <a:t>Motivación</a:t>
            </a:r>
            <a:r>
              <a:rPr lang="es-ES_tradnl" sz="2500" i="1" dirty="0" smtClean="0">
                <a:solidFill>
                  <a:schemeClr val="bg1"/>
                </a:solidFill>
                <a:effectLst>
                  <a:glow rad="101600">
                    <a:srgbClr val="743506">
                      <a:alpha val="60000"/>
                    </a:srgbClr>
                  </a:glow>
                  <a:outerShdw blurRad="50800" dist="38100" algn="l" rotWithShape="0">
                    <a:srgbClr val="760000"/>
                  </a:outerShdw>
                </a:effectLst>
                <a:latin typeface="Comic Sans MS" pitchFamily="66" charset="0"/>
              </a:rPr>
              <a:t>:</a:t>
            </a:r>
            <a:endParaRPr lang="es-PE" sz="2500" dirty="0">
              <a:solidFill>
                <a:schemeClr val="bg1"/>
              </a:solidFill>
              <a:effectLst>
                <a:glow rad="101600">
                  <a:srgbClr val="743506">
                    <a:alpha val="60000"/>
                  </a:srgbClr>
                </a:glow>
                <a:outerShdw blurRad="50800" dist="38100" algn="l" rotWithShape="0">
                  <a:srgbClr val="76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344" y="513546"/>
            <a:ext cx="3023616" cy="839401"/>
          </a:xfrm>
          <a:prstGeom prst="roundRect">
            <a:avLst/>
          </a:prstGeom>
        </p:spPr>
      </p:pic>
      <p:sp>
        <p:nvSpPr>
          <p:cNvPr id="10" name="8 CuadroTexto"/>
          <p:cNvSpPr txBox="1"/>
          <p:nvPr/>
        </p:nvSpPr>
        <p:spPr>
          <a:xfrm>
            <a:off x="460893" y="3886434"/>
            <a:ext cx="8193578" cy="24006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500" b="1" i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760000"/>
                  </a:outerShdw>
                </a:effectLst>
                <a:latin typeface="Comic Sans MS" pitchFamily="66" charset="0"/>
              </a:rPr>
              <a:t>Marta </a:t>
            </a:r>
            <a:r>
              <a:rPr lang="es-ES_tradnl" sz="2500" b="1" i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760000"/>
                  </a:outerShdw>
                </a:effectLst>
                <a:latin typeface="Comic Sans MS" pitchFamily="66" charset="0"/>
              </a:rPr>
              <a:t>y María conviven en nosotros, por eso sabemos que no siempre es sencillo lograr el adecuado equilibrio entre servicio y contemplación, para no caer en el activismo ni en un espiritualismo vacío de compromiso. Reflexionemos sobre el significado de este pasaje para nuestras vidas: </a:t>
            </a:r>
            <a:endParaRPr lang="es-PE" sz="25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76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59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6" y="457548"/>
            <a:ext cx="8051433" cy="586802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963062" y="575385"/>
            <a:ext cx="6989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CO" sz="32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Comic Sans MS" pitchFamily="66" charset="0"/>
              </a:rPr>
              <a:t>María escogió la mejor parte.</a:t>
            </a:r>
            <a:r>
              <a:rPr lang="es-CO" sz="32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FF0000"/>
                  </a:outerShdw>
                </a:effectLst>
                <a:latin typeface="Comic Sans MS" pitchFamily="66" charset="0"/>
              </a:rPr>
              <a:t> </a:t>
            </a:r>
            <a:endParaRPr lang="es-PE" sz="32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FF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94304" y="1268760"/>
            <a:ext cx="2365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2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FF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3 Rectángulo"/>
          <p:cNvSpPr/>
          <p:nvPr/>
        </p:nvSpPr>
        <p:spPr>
          <a:xfrm>
            <a:off x="304138" y="5371469"/>
            <a:ext cx="8478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8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itchFamily="66" charset="0"/>
              </a:rPr>
              <a:t>¿</a:t>
            </a:r>
            <a:r>
              <a:rPr lang="es-CO" sz="28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itchFamily="66" charset="0"/>
              </a:rPr>
              <a:t>En qué sentido te invita </a:t>
            </a:r>
            <a:r>
              <a:rPr lang="es-CO" sz="28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itchFamily="66" charset="0"/>
              </a:rPr>
              <a:t>a reflexionar el                   </a:t>
            </a:r>
            <a:r>
              <a:rPr lang="es-CO" sz="28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itchFamily="66" charset="0"/>
              </a:rPr>
              <a:t>evangelio de </a:t>
            </a:r>
            <a:r>
              <a:rPr lang="es-CO" sz="28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itchFamily="66" charset="0"/>
              </a:rPr>
              <a:t>hoy sobre tu relación con Dios?</a:t>
            </a:r>
            <a:endParaRPr lang="es-PE" sz="2800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3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502050"/>
            <a:ext cx="8075022" cy="5819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5 Rectángulo"/>
          <p:cNvSpPr/>
          <p:nvPr/>
        </p:nvSpPr>
        <p:spPr>
          <a:xfrm>
            <a:off x="94800" y="432375"/>
            <a:ext cx="86660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CO" sz="28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¿Qué manifiesta la actitud </a:t>
            </a:r>
            <a:r>
              <a:rPr lang="es-CO" sz="28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de María?         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¿</a:t>
            </a: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Qué refleja el hecho de sentarse a escuchar a Jesús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?</a:t>
            </a:r>
            <a:endParaRPr lang="es-PE" sz="2800" b="1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1039108" y="5736489"/>
            <a:ext cx="7126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¿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Qué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expresa este 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gesto?.</a:t>
            </a:r>
          </a:p>
        </p:txBody>
      </p:sp>
    </p:spTree>
    <p:extLst>
      <p:ext uri="{BB962C8B-B14F-4D97-AF65-F5344CB8AC3E}">
        <p14:creationId xmlns:p14="http://schemas.microsoft.com/office/powerpoint/2010/main" val="2787613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7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5044" y="962986"/>
            <a:ext cx="8021513" cy="53916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417" y="1514764"/>
            <a:ext cx="7884771" cy="37220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6 CuadroTexto"/>
          <p:cNvSpPr txBox="1"/>
          <p:nvPr/>
        </p:nvSpPr>
        <p:spPr>
          <a:xfrm>
            <a:off x="530449" y="5078210"/>
            <a:ext cx="8179441" cy="138499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700" b="1" dirty="0" smtClean="0">
                <a:solidFill>
                  <a:srgbClr val="FFFFFF"/>
                </a:solidFill>
                <a:effectLst>
                  <a:glow rad="114300">
                    <a:srgbClr val="760000">
                      <a:alpha val="40000"/>
                    </a:srgbClr>
                  </a:glow>
                  <a:outerShdw blurRad="50800" dist="50800" algn="l" rotWithShape="0">
                    <a:srgbClr val="760000"/>
                  </a:outerShdw>
                </a:effectLst>
                <a:latin typeface="Comic Sans MS" pitchFamily="66" charset="0"/>
              </a:rPr>
              <a:t>¿</a:t>
            </a:r>
            <a:r>
              <a:rPr lang="es-PE" sz="2700" b="1" dirty="0">
                <a:solidFill>
                  <a:srgbClr val="FFFFFF"/>
                </a:solidFill>
                <a:effectLst>
                  <a:glow rad="114300">
                    <a:srgbClr val="760000">
                      <a:alpha val="40000"/>
                    </a:srgbClr>
                  </a:glow>
                  <a:outerShdw blurRad="50800" dist="50800" algn="l" rotWithShape="0">
                    <a:srgbClr val="760000"/>
                  </a:outerShdw>
                </a:effectLst>
                <a:latin typeface="Comic Sans MS" pitchFamily="66" charset="0"/>
              </a:rPr>
              <a:t>Cómo te desafía la lectura orante del evangelio de hoy?, </a:t>
            </a:r>
            <a:r>
              <a:rPr lang="es-PE" sz="2700" b="1" dirty="0" smtClean="0">
                <a:solidFill>
                  <a:srgbClr val="FFFFFF"/>
                </a:solidFill>
                <a:effectLst>
                  <a:glow rad="114300">
                    <a:srgbClr val="760000">
                      <a:alpha val="40000"/>
                    </a:srgbClr>
                  </a:glow>
                  <a:outerShdw blurRad="50800" dist="50800" algn="l" rotWithShape="0">
                    <a:srgbClr val="760000"/>
                  </a:outerShdw>
                </a:effectLst>
                <a:latin typeface="Comic Sans MS" pitchFamily="66" charset="0"/>
              </a:rPr>
              <a:t>                                             </a:t>
            </a:r>
            <a:r>
              <a:rPr lang="es-CO" sz="2700" b="1" dirty="0" smtClean="0">
                <a:solidFill>
                  <a:srgbClr val="FFFFFF"/>
                </a:solidFill>
                <a:effectLst>
                  <a:glow rad="114300">
                    <a:srgbClr val="760000">
                      <a:alpha val="40000"/>
                    </a:srgbClr>
                  </a:glow>
                  <a:outerShdw blurRad="50800" dist="50800" algn="l" rotWithShape="0">
                    <a:srgbClr val="760000"/>
                  </a:outerShdw>
                </a:effectLst>
                <a:latin typeface="Comic Sans MS" pitchFamily="66" charset="0"/>
              </a:rPr>
              <a:t>¿</a:t>
            </a:r>
            <a:r>
              <a:rPr lang="es-CO" sz="2700" b="1" dirty="0">
                <a:solidFill>
                  <a:srgbClr val="FFFFFF"/>
                </a:solidFill>
                <a:effectLst>
                  <a:glow rad="114300">
                    <a:srgbClr val="760000">
                      <a:alpha val="40000"/>
                    </a:srgbClr>
                  </a:glow>
                  <a:outerShdw blurRad="50800" dist="50800" algn="l" rotWithShape="0">
                    <a:srgbClr val="760000"/>
                  </a:outerShdw>
                </a:effectLst>
                <a:latin typeface="Comic Sans MS" pitchFamily="66" charset="0"/>
              </a:rPr>
              <a:t>Cuál puede ser tu respuesta concreta?.</a:t>
            </a:r>
            <a:endParaRPr lang="es-PE" sz="2700" b="1" dirty="0">
              <a:ln w="17780" cmpd="sng">
                <a:solidFill>
                  <a:srgbClr val="BBE0E3">
                    <a:tint val="3000"/>
                  </a:srgb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101600">
                  <a:srgbClr val="760000">
                    <a:alpha val="6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5034" y="482848"/>
            <a:ext cx="8484239" cy="923330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PE" sz="2700" b="1" dirty="0" smtClean="0">
                <a:solidFill>
                  <a:srgbClr val="FFFF00"/>
                </a:solidFill>
                <a:effectLst>
                  <a:glow rad="114300">
                    <a:srgbClr val="760000">
                      <a:alpha val="40000"/>
                    </a:srgbClr>
                  </a:glow>
                  <a:outerShdw blurRad="50800" dist="50800" algn="l" rotWithShape="0">
                    <a:srgbClr val="760000"/>
                  </a:outerShdw>
                </a:effectLst>
                <a:latin typeface="Comic Sans MS" pitchFamily="66" charset="0"/>
              </a:rPr>
              <a:t>Jesús </a:t>
            </a:r>
            <a:r>
              <a:rPr lang="es-PE" sz="2700" b="1" dirty="0">
                <a:solidFill>
                  <a:srgbClr val="FFFF00"/>
                </a:solidFill>
                <a:effectLst>
                  <a:glow rad="114300">
                    <a:srgbClr val="760000">
                      <a:alpha val="40000"/>
                    </a:srgbClr>
                  </a:glow>
                  <a:outerShdw blurRad="50800" dist="50800" algn="l" rotWithShape="0">
                    <a:srgbClr val="760000"/>
                  </a:outerShdw>
                </a:effectLst>
                <a:latin typeface="Comic Sans MS" pitchFamily="66" charset="0"/>
              </a:rPr>
              <a:t>increpa cariñosa y seriamente </a:t>
            </a:r>
            <a:r>
              <a:rPr lang="es-PE" sz="2700" b="1" dirty="0" smtClean="0">
                <a:solidFill>
                  <a:srgbClr val="FFFF00"/>
                </a:solidFill>
                <a:effectLst>
                  <a:glow rad="114300">
                    <a:srgbClr val="760000">
                      <a:alpha val="40000"/>
                    </a:srgbClr>
                  </a:glow>
                  <a:outerShdw blurRad="50800" dist="50800" algn="l" rotWithShape="0">
                    <a:srgbClr val="760000"/>
                  </a:outerShdw>
                </a:effectLst>
                <a:latin typeface="Comic Sans MS" pitchFamily="66" charset="0"/>
              </a:rPr>
              <a:t>a Marta.   </a:t>
            </a:r>
            <a:r>
              <a:rPr lang="es-PE" sz="2700" b="1" dirty="0" smtClean="0">
                <a:solidFill>
                  <a:srgbClr val="FFFFFF"/>
                </a:solidFill>
                <a:effectLst>
                  <a:glow rad="114300">
                    <a:srgbClr val="760000">
                      <a:alpha val="40000"/>
                    </a:srgbClr>
                  </a:glow>
                  <a:outerShdw blurRad="50800" dist="50800" algn="l" rotWithShape="0">
                    <a:srgbClr val="760000"/>
                  </a:outerShdw>
                </a:effectLst>
                <a:latin typeface="Comic Sans MS" pitchFamily="66" charset="0"/>
              </a:rPr>
              <a:t>Cambia </a:t>
            </a:r>
            <a:r>
              <a:rPr lang="es-PE" sz="2700" b="1" dirty="0">
                <a:solidFill>
                  <a:srgbClr val="FFFFFF"/>
                </a:solidFill>
                <a:effectLst>
                  <a:glow rad="114300">
                    <a:srgbClr val="760000">
                      <a:alpha val="40000"/>
                    </a:srgbClr>
                  </a:glow>
                  <a:outerShdw blurRad="50800" dist="50800" algn="l" rotWithShape="0">
                    <a:srgbClr val="760000"/>
                  </a:outerShdw>
                </a:effectLst>
                <a:latin typeface="Comic Sans MS" pitchFamily="66" charset="0"/>
              </a:rPr>
              <a:t>su nombre por el tuyo:</a:t>
            </a:r>
            <a:endParaRPr lang="es-PE" sz="2700" b="1" dirty="0">
              <a:solidFill>
                <a:srgbClr val="FFFF00"/>
              </a:solidFill>
              <a:effectLst>
                <a:glow rad="114300">
                  <a:srgbClr val="760000">
                    <a:alpha val="40000"/>
                  </a:srgbClr>
                </a:glow>
                <a:outerShdw blurRad="50800" dist="50800" algn="l" rotWithShape="0">
                  <a:srgbClr val="76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7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2" y="488772"/>
            <a:ext cx="8111191" cy="580119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8835" y="5399974"/>
            <a:ext cx="7878617" cy="96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800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Comic Sans MS" pitchFamily="66" charset="0"/>
              </a:rPr>
              <a:t>¿Me concentro tanto en la actividad pastoral que pierdo de vista la escucha del Maestro?</a:t>
            </a:r>
            <a:endParaRPr lang="es-PE" sz="2800" dirty="0"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6087" y="488773"/>
            <a:ext cx="8151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CO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Andas inquieta y preocupada por muchas cosas… </a:t>
            </a:r>
            <a:r>
              <a:rPr lang="es-CO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¿En qué momentos de mi vida me doy cuenta que caigo en el activismo? </a:t>
            </a:r>
            <a:endParaRPr lang="es-PE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9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 BUSCA DE JESÚ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506979"/>
            <a:ext cx="8083292" cy="579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16"/>
          <p:cNvSpPr>
            <a:spLocks noChangeArrowheads="1" noChangeShapeType="1" noTextEdit="1"/>
          </p:cNvSpPr>
          <p:nvPr/>
        </p:nvSpPr>
        <p:spPr bwMode="auto">
          <a:xfrm rot="21276808">
            <a:off x="1807432" y="3908246"/>
            <a:ext cx="6131260" cy="154841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/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ENSEÑANOS</a:t>
            </a:r>
            <a:r>
              <a:rPr lang="es-MX" sz="36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</a:t>
            </a:r>
            <a:r>
              <a:rPr lang="es-MX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A   ORAR</a:t>
            </a:r>
            <a:endParaRPr lang="es-PE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WordArt 16"/>
          <p:cNvSpPr>
            <a:spLocks noChangeArrowheads="1" noChangeShapeType="1" noTextEdit="1"/>
          </p:cNvSpPr>
          <p:nvPr/>
        </p:nvSpPr>
        <p:spPr bwMode="auto">
          <a:xfrm rot="20998173">
            <a:off x="628450" y="1429591"/>
            <a:ext cx="3202082" cy="12875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/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ESEÑOR </a:t>
            </a:r>
            <a:endParaRPr lang="es-PE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13" name="6 Rectángulo"/>
          <p:cNvSpPr/>
          <p:nvPr/>
        </p:nvSpPr>
        <p:spPr>
          <a:xfrm>
            <a:off x="4898981" y="472567"/>
            <a:ext cx="3663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SemiLight SemiConde" panose="020B0502040204020203" pitchFamily="34" charset="0"/>
              </a:rPr>
              <a:t>Lucas</a:t>
            </a:r>
            <a:r>
              <a:rPr lang="es-E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anose="02070A03080606020203" pitchFamily="18" charset="0"/>
              </a:rPr>
              <a:t> 10, </a:t>
            </a:r>
            <a:r>
              <a:rPr lang="es-E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anose="02070A03080606020203" pitchFamily="18" charset="0"/>
              </a:rPr>
              <a:t>38al 42</a:t>
            </a:r>
            <a:endParaRPr lang="es-PE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64516" y="5740125"/>
            <a:ext cx="281679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SemiBold" panose="020B0502040204020203" pitchFamily="34" charset="0"/>
              </a:rPr>
              <a:t>Lima, 27 Julio 2025</a:t>
            </a:r>
            <a:endParaRPr lang="es-PE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grpSp>
        <p:nvGrpSpPr>
          <p:cNvPr id="8" name="Group 194"/>
          <p:cNvGrpSpPr>
            <a:grpSpLocks/>
          </p:cNvGrpSpPr>
          <p:nvPr/>
        </p:nvGrpSpPr>
        <p:grpSpPr bwMode="auto">
          <a:xfrm>
            <a:off x="397328" y="551584"/>
            <a:ext cx="4343400" cy="572135"/>
            <a:chOff x="696" y="689"/>
            <a:chExt cx="6840" cy="901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696" y="1004"/>
              <a:ext cx="6840" cy="586"/>
            </a:xfrm>
            <a:prstGeom prst="rect">
              <a:avLst/>
            </a:prstGeom>
            <a:solidFill>
              <a:srgbClr val="70AD47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PE"/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1672" y="777"/>
              <a:ext cx="5400" cy="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100" b="1">
                  <a:solidFill>
                    <a:srgbClr val="385623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DOMINGO 17º T.O. </a:t>
              </a:r>
              <a:endParaRPr lang="es-PE" sz="120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200" b="1">
                  <a:solidFill>
                    <a:srgbClr val="538135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¡SEÑOR, ENSÉÑANOS A ORAR!</a:t>
              </a:r>
              <a:endParaRPr lang="es-PE" sz="120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100" b="1">
                  <a:solidFill>
                    <a:srgbClr val="595959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 </a:t>
              </a:r>
              <a:endParaRPr lang="es-PE" sz="120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4" name="Picture 193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689"/>
              <a:ext cx="539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766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9" y="635098"/>
            <a:ext cx="8030557" cy="570104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35985" y="378880"/>
            <a:ext cx="835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000" b="1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99"/>
                  </a:outerShdw>
                </a:effectLst>
                <a:latin typeface="Comic Sans MS" pitchFamily="66" charset="0"/>
              </a:rPr>
              <a:t>°¿</a:t>
            </a:r>
            <a:r>
              <a:rPr lang="es-CO" sz="30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99"/>
                  </a:outerShdw>
                </a:effectLst>
                <a:latin typeface="Comic Sans MS" pitchFamily="66" charset="0"/>
              </a:rPr>
              <a:t>Soy</a:t>
            </a:r>
            <a:r>
              <a:rPr lang="es-CO" sz="30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99"/>
                  </a:outerShdw>
                </a:effectLst>
                <a:latin typeface="Comic Sans MS" pitchFamily="66" charset="0"/>
              </a:rPr>
              <a:t> capaz de </a:t>
            </a:r>
            <a:r>
              <a:rPr lang="es-CO" sz="30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99"/>
                  </a:outerShdw>
                </a:effectLst>
                <a:latin typeface="Comic Sans MS" pitchFamily="66" charset="0"/>
              </a:rPr>
              <a:t>elegir “</a:t>
            </a:r>
            <a:r>
              <a:rPr lang="es-CO" sz="30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99"/>
                  </a:outerShdw>
                </a:effectLst>
                <a:latin typeface="Comic Sans MS" pitchFamily="66" charset="0"/>
              </a:rPr>
              <a:t>lo mejor” para mi vida, </a:t>
            </a:r>
            <a:endParaRPr lang="es-PE" sz="30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99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739367" y="5768264"/>
            <a:ext cx="8238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sz="30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99"/>
                  </a:outerShdw>
                </a:effectLst>
                <a:latin typeface="Comic Sans MS" pitchFamily="66" charset="0"/>
              </a:rPr>
              <a:t>lo </a:t>
            </a:r>
            <a:r>
              <a:rPr lang="es-CO" sz="30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99"/>
                  </a:outerShdw>
                </a:effectLst>
                <a:latin typeface="Comic Sans MS" pitchFamily="66" charset="0"/>
              </a:rPr>
              <a:t>que “nada ni nadie” me puede quitar?</a:t>
            </a:r>
            <a:endParaRPr lang="es-PE" sz="30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99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3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7" y="500193"/>
            <a:ext cx="8104828" cy="58106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1 CuadroTexto"/>
          <p:cNvSpPr txBox="1"/>
          <p:nvPr/>
        </p:nvSpPr>
        <p:spPr>
          <a:xfrm>
            <a:off x="387434" y="527901"/>
            <a:ext cx="82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CO" sz="2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 los cristianos en general nos cuesta ser, a la vez, Marta y María.      </a:t>
            </a:r>
            <a:r>
              <a:rPr lang="es-CO" sz="28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         </a:t>
            </a:r>
            <a:endParaRPr lang="es-PE" sz="28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499620" y="5393703"/>
            <a:ext cx="8104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8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Si </a:t>
            </a:r>
            <a:r>
              <a:rPr lang="es-CO" sz="2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consiguiéramos esta unidad </a:t>
            </a:r>
            <a:r>
              <a:rPr lang="es-PE" sz="2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¿cuál es el rostro de Iglesia que mostraríamos </a:t>
            </a:r>
            <a:r>
              <a:rPr lang="es-PE" sz="28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al </a:t>
            </a:r>
            <a:r>
              <a:rPr lang="es-PE" sz="2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mundo?</a:t>
            </a:r>
          </a:p>
        </p:txBody>
      </p:sp>
    </p:spTree>
    <p:extLst>
      <p:ext uri="{BB962C8B-B14F-4D97-AF65-F5344CB8AC3E}">
        <p14:creationId xmlns:p14="http://schemas.microsoft.com/office/powerpoint/2010/main" val="388367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8" y="484212"/>
            <a:ext cx="8065595" cy="5824226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1800" y="5477441"/>
            <a:ext cx="8237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C0600"/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dirigido </a:t>
            </a:r>
            <a:r>
              <a:rPr lang="es-PE" sz="24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C0600"/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y le pedimos que nos ayude a no </a:t>
            </a:r>
            <a:r>
              <a:rPr lang="es-PE" sz="24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C0600"/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perder                     </a:t>
            </a:r>
            <a:r>
              <a:rPr lang="es-PE" sz="24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C0600"/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de vista lo fundamental.</a:t>
            </a:r>
            <a:endParaRPr lang="es-ES_tradnl" sz="24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C0600"/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4258333" y="424446"/>
            <a:ext cx="30199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u="sng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C0600"/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Motivación</a:t>
            </a:r>
            <a:r>
              <a:rPr lang="es-PE" sz="2400" b="1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C0600"/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:</a:t>
            </a:r>
            <a:endParaRPr lang="es-ES_tradnl" sz="24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C0600"/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924" y="484212"/>
            <a:ext cx="2912133" cy="988155"/>
          </a:xfrm>
          <a:prstGeom prst="round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80290" y="1639500"/>
            <a:ext cx="50680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El </a:t>
            </a:r>
            <a:r>
              <a:rPr lang="es-PE" sz="24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seguidor de Jesús está llamado a ser contemplativo en la acción. Hoy nos ponemos a los pies del Señor, como hizo María, le damos gracias por la Palabra que nos </a:t>
            </a:r>
            <a:r>
              <a:rPr lang="es-PE" sz="24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Arial" pitchFamily="34" charset="0"/>
              </a:rPr>
              <a:t>ha</a:t>
            </a:r>
            <a:endParaRPr lang="es-ES_tradnl" sz="24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12" name="Conector curvado 11"/>
          <p:cNvCxnSpPr/>
          <p:nvPr/>
        </p:nvCxnSpPr>
        <p:spPr bwMode="auto">
          <a:xfrm>
            <a:off x="4922982" y="5477441"/>
            <a:ext cx="277091" cy="127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8 CuadroTexto"/>
          <p:cNvSpPr txBox="1"/>
          <p:nvPr/>
        </p:nvSpPr>
        <p:spPr>
          <a:xfrm>
            <a:off x="3613032" y="963630"/>
            <a:ext cx="3717667" cy="4770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500" i="1" u="sng" dirty="0">
                <a:solidFill>
                  <a:schemeClr val="bg1"/>
                </a:solidFill>
                <a:effectLst>
                  <a:glow rad="101600">
                    <a:srgbClr val="743506">
                      <a:alpha val="60000"/>
                    </a:srgbClr>
                  </a:glow>
                  <a:outerShdw blurRad="50800" dist="38100" algn="l" rotWithShape="0">
                    <a:srgbClr val="760000"/>
                  </a:outerShdw>
                </a:effectLst>
                <a:latin typeface="Comic Sans MS" pitchFamily="66" charset="0"/>
              </a:rPr>
              <a:t>Motivación</a:t>
            </a:r>
            <a:r>
              <a:rPr lang="es-ES_tradnl" sz="2500" i="1" dirty="0" smtClean="0">
                <a:solidFill>
                  <a:schemeClr val="bg1"/>
                </a:solidFill>
                <a:effectLst>
                  <a:glow rad="101600">
                    <a:srgbClr val="743506">
                      <a:alpha val="60000"/>
                    </a:srgbClr>
                  </a:glow>
                  <a:outerShdw blurRad="50800" dist="38100" algn="l" rotWithShape="0">
                    <a:srgbClr val="760000"/>
                  </a:outerShdw>
                </a:effectLst>
                <a:latin typeface="Comic Sans MS" pitchFamily="66" charset="0"/>
              </a:rPr>
              <a:t>:</a:t>
            </a:r>
            <a:endParaRPr lang="es-PE" sz="2500" dirty="0">
              <a:solidFill>
                <a:schemeClr val="bg1"/>
              </a:solidFill>
              <a:effectLst>
                <a:glow rad="101600">
                  <a:srgbClr val="743506">
                    <a:alpha val="60000"/>
                  </a:srgbClr>
                </a:glow>
                <a:outerShdw blurRad="50800" dist="38100" algn="l" rotWithShape="0">
                  <a:srgbClr val="76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99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3125" grpId="0"/>
      <p:bldP spid="9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492990"/>
            <a:ext cx="8137236" cy="58523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566124" y="4749631"/>
            <a:ext cx="7992888" cy="10644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s-PE" sz="2400" b="1" kern="0" dirty="0" smtClean="0">
                <a:solidFill>
                  <a:srgbClr val="FFFFFF">
                    <a:lumMod val="95000"/>
                  </a:srgbClr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Luego de un tiempo de oración personal, podemos compartir en voz alta nuestra oración, siempre dirigiéndonos a Dios mediante la alabanza, la acción de gracias o la súplica confiada.</a:t>
            </a:r>
          </a:p>
        </p:txBody>
      </p:sp>
    </p:spTree>
    <p:extLst>
      <p:ext uri="{BB962C8B-B14F-4D97-AF65-F5344CB8AC3E}">
        <p14:creationId xmlns:p14="http://schemas.microsoft.com/office/powerpoint/2010/main" val="388242779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2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5" y="1027929"/>
            <a:ext cx="8346625" cy="43833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551456" y="204855"/>
            <a:ext cx="24244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</a:t>
            </a:r>
            <a:endParaRPr lang="ca-ES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38000" y="1201681"/>
            <a:ext cx="745465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400" b="1" i="1" dirty="0">
                <a:solidFill>
                  <a:schemeClr val="bg1"/>
                </a:solidFill>
                <a:effectLst>
                  <a:glow rad="101600">
                    <a:srgbClr val="0C06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C06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El que procede honradamente y practica la </a:t>
            </a:r>
            <a:r>
              <a:rPr lang="es-ES" sz="2800" b="1" i="1" dirty="0" err="1" smtClean="0">
                <a:solidFill>
                  <a:schemeClr val="bg1"/>
                </a:solidFill>
                <a:effectLst>
                  <a:glow rad="101600">
                    <a:srgbClr val="0C06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justicia,el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C06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C06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que tiene intenciones leales y no calumnia con su lengua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C06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ca-ES" sz="2800" b="1" i="1" dirty="0">
              <a:solidFill>
                <a:schemeClr val="bg1"/>
              </a:solidFill>
              <a:effectLst>
                <a:glow rad="101600">
                  <a:srgbClr val="0C06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2" y="4804651"/>
            <a:ext cx="8059211" cy="1560711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309" y="5473153"/>
            <a:ext cx="78786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140000"/>
                  </a:glow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Señor, ¿quién puede hospedarse </a:t>
            </a:r>
            <a:r>
              <a:rPr lang="es-ES" sz="2800" b="1" i="1" dirty="0" smtClean="0">
                <a:solidFill>
                  <a:srgbClr val="FFFFFF"/>
                </a:solidFill>
                <a:effectLst>
                  <a:glow rad="101600">
                    <a:srgbClr val="140000"/>
                  </a:glow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                        en </a:t>
            </a: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140000"/>
                  </a:glow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tu casa? </a:t>
            </a:r>
          </a:p>
        </p:txBody>
      </p:sp>
    </p:spTree>
    <p:extLst>
      <p:ext uri="{BB962C8B-B14F-4D97-AF65-F5344CB8AC3E}">
        <p14:creationId xmlns:p14="http://schemas.microsoft.com/office/powerpoint/2010/main" val="127312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9" y="472532"/>
            <a:ext cx="7956400" cy="5872849"/>
          </a:xfrm>
          <a:prstGeom prst="rect">
            <a:avLst/>
          </a:prstGeo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17277" y="539186"/>
            <a:ext cx="79508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El que no hace mal a su prójimo ni difama al vecino, el que considera despreciable </a:t>
            </a:r>
            <a:r>
              <a:rPr lang="es-E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al </a:t>
            </a: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impío </a:t>
            </a:r>
            <a:r>
              <a:rPr lang="es-E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y </a:t>
            </a: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honra a los que temen al Señor</a:t>
            </a:r>
            <a:r>
              <a:rPr lang="ca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vantGarde Bk BT" pitchFamily="34" charset="0"/>
                <a:cs typeface="Times New Roman" pitchFamily="18" charset="0"/>
              </a:rPr>
              <a:t>.</a:t>
            </a: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 </a:t>
            </a:r>
            <a:endParaRPr lang="ca-ES" sz="3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2" y="4771817"/>
            <a:ext cx="8059211" cy="1560711"/>
          </a:xfrm>
          <a:prstGeom prst="rect">
            <a:avLst/>
          </a:prstGeom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7277" y="5411748"/>
            <a:ext cx="8103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Señor, ¿quién puede hospedarse en tu casa? </a:t>
            </a:r>
            <a:endParaRPr lang="ca-ES" sz="2800" b="1" i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8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" y="1145310"/>
            <a:ext cx="8197405" cy="456276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70007" y="491379"/>
            <a:ext cx="80403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2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s-ES" sz="2800" b="1" i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El que no presta dinero a usura ni acepta soborno contra el inocente.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El que obra </a:t>
            </a:r>
            <a:r>
              <a:rPr lang="es-ES" sz="2800" b="1" i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así </a:t>
            </a:r>
            <a:r>
              <a:rPr lang="es-ES" sz="2800" b="1" i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nunca fallará.</a:t>
            </a:r>
            <a:r>
              <a:rPr lang="es-ES" sz="2800" b="1" i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endParaRPr lang="ca-ES" sz="2800" b="1" i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12988" y="5708073"/>
            <a:ext cx="8197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i="1" dirty="0">
                <a:solidFill>
                  <a:srgbClr val="FFFFFF"/>
                </a:solidFill>
                <a:effectLst>
                  <a:glow rad="114300">
                    <a:srgbClr val="BBE0E3">
                      <a:lumMod val="10000"/>
                      <a:alpha val="40000"/>
                    </a:srgbClr>
                  </a:glow>
                  <a:outerShdw blurRad="50800" dist="38100" algn="l" rotWithShape="0">
                    <a:srgbClr val="333399">
                      <a:lumMod val="5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Señor, ¿quién puede hospedarse en tu casa? </a:t>
            </a:r>
            <a:endParaRPr lang="ca-ES" sz="2400" b="1" i="1" dirty="0">
              <a:solidFill>
                <a:srgbClr val="FFFFFF"/>
              </a:solidFill>
              <a:effectLst>
                <a:glow rad="114300">
                  <a:srgbClr val="BBE0E3">
                    <a:lumMod val="10000"/>
                    <a:alpha val="40000"/>
                  </a:srgbClr>
                </a:glow>
                <a:outerShdw blurRad="50800" dist="38100" algn="l" rotWithShape="0">
                  <a:srgbClr val="333399">
                    <a:lumMod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4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697"/>
            <a:ext cx="8793018" cy="452010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2913251" y="460375"/>
            <a:ext cx="562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Motivación: San Vicente nos dice: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“No hay nada tan conforme con el evangelio</a:t>
            </a:r>
            <a:endParaRPr lang="es-ES_tradnl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4006" y="1919327"/>
            <a:ext cx="790800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como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reunir, por un lado, luz y fuerzas para el alma en la oración, en la lectura y en el retiro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y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por otro lado, ir luego a hacer partícipes a los hombres de este alimento espiritual. Esto es hacer lo que hizo nuestro Señor </a:t>
            </a:r>
            <a:r>
              <a:rPr lang="es-PE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y </a:t>
            </a:r>
            <a:r>
              <a:rPr lang="es-PE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después de él, sus apóstoles; es juntar el oficio de Marta con el de María; es imitar a la paloma, que digiere a medias la comida que toma, y luego pone lo demás en el pico de sus pequeños para alimentarlos.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Esto es lo que hemos de hacer nosotros y la forma                      con que hemos de demostrar a Dios con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obras que lo amamos”.</a:t>
            </a:r>
            <a:endParaRPr lang="es-ES_tradnl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06" y="512028"/>
            <a:ext cx="2286000" cy="9776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89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26327" y="2027236"/>
            <a:ext cx="535709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200" b="1" dirty="0" smtClean="0">
                <a:solidFill>
                  <a:srgbClr val="6B4B1B"/>
                </a:solidFill>
                <a:latin typeface="Comic Sans MS" pitchFamily="66" charset="0"/>
                <a:cs typeface="Arial" pitchFamily="34" charset="0"/>
              </a:rPr>
              <a:t>“</a:t>
            </a:r>
            <a:r>
              <a:rPr lang="es-PE" sz="2200" b="1" dirty="0">
                <a:solidFill>
                  <a:srgbClr val="6B4B1B"/>
                </a:solidFill>
                <a:latin typeface="Comic Sans MS" pitchFamily="66" charset="0"/>
                <a:cs typeface="Arial" pitchFamily="34" charset="0"/>
              </a:rPr>
              <a:t>Una cosa </a:t>
            </a:r>
            <a:r>
              <a:rPr lang="es-PE" sz="2200" b="1" dirty="0" smtClean="0">
                <a:solidFill>
                  <a:srgbClr val="6B4B1B"/>
                </a:solidFill>
                <a:latin typeface="Comic Sans MS" pitchFamily="66" charset="0"/>
                <a:cs typeface="Arial" pitchFamily="34" charset="0"/>
              </a:rPr>
              <a:t>importante, a </a:t>
            </a:r>
            <a:r>
              <a:rPr lang="es-PE" sz="2200" b="1" dirty="0">
                <a:solidFill>
                  <a:srgbClr val="6B4B1B"/>
                </a:solidFill>
                <a:latin typeface="Comic Sans MS" pitchFamily="66" charset="0"/>
                <a:cs typeface="Arial" pitchFamily="34" charset="0"/>
              </a:rPr>
              <a:t>la que </a:t>
            </a:r>
            <a:r>
              <a:rPr lang="es-PE" sz="2200" b="1" dirty="0" smtClean="0">
                <a:solidFill>
                  <a:srgbClr val="6B4B1B"/>
                </a:solidFill>
                <a:latin typeface="Comic Sans MS" pitchFamily="66" charset="0"/>
                <a:cs typeface="Arial" pitchFamily="34" charset="0"/>
              </a:rPr>
              <a:t>           usted </a:t>
            </a:r>
            <a:r>
              <a:rPr lang="es-PE" sz="2200" b="1" dirty="0">
                <a:solidFill>
                  <a:srgbClr val="6B4B1B"/>
                </a:solidFill>
                <a:latin typeface="Comic Sans MS" pitchFamily="66" charset="0"/>
                <a:cs typeface="Arial" pitchFamily="34" charset="0"/>
              </a:rPr>
              <a:t>debe atender de manera especial, es tener mucho trato con nuestro Señor en la oración; allí está la despensa de donde podrá sacar las instrucciones que necesite para cumplir debidamente las obligaciones que va a tener</a:t>
            </a:r>
            <a:r>
              <a:rPr lang="es-PE" b="1" dirty="0" smtClean="0">
                <a:solidFill>
                  <a:srgbClr val="6B4B1B"/>
                </a:solidFill>
                <a:latin typeface="Comic Sans MS" pitchFamily="66" charset="0"/>
                <a:cs typeface="Arial" pitchFamily="34" charset="0"/>
              </a:rPr>
              <a:t>…”(</a:t>
            </a:r>
            <a:r>
              <a:rPr lang="es-PE" b="1" dirty="0">
                <a:solidFill>
                  <a:srgbClr val="6B4B1B"/>
                </a:solidFill>
                <a:latin typeface="Comic Sans MS" pitchFamily="66" charset="0"/>
                <a:cs typeface="Arial" pitchFamily="34" charset="0"/>
              </a:rPr>
              <a:t>SVP XI, 237</a:t>
            </a:r>
            <a:r>
              <a:rPr lang="es-PE" b="1" dirty="0" smtClean="0">
                <a:solidFill>
                  <a:srgbClr val="6B4B1B"/>
                </a:solidFill>
                <a:latin typeface="Comic Sans MS" pitchFamily="66" charset="0"/>
                <a:cs typeface="Arial" pitchFamily="34" charset="0"/>
              </a:rPr>
              <a:t>)</a:t>
            </a:r>
            <a:endParaRPr lang="es-PE" b="1" dirty="0">
              <a:solidFill>
                <a:srgbClr val="6B4B1B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418" y="1865745"/>
            <a:ext cx="2262910" cy="3251200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58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50" y="482167"/>
            <a:ext cx="8053732" cy="5835506"/>
          </a:xfrm>
          <a:prstGeom prst="rect">
            <a:avLst/>
          </a:prstGeom>
        </p:spPr>
      </p:pic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377192" y="512527"/>
            <a:ext cx="8473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“Una sola cosa es necesaria”, le dijo Jesús a Marta</a:t>
            </a:r>
            <a:r>
              <a:rPr lang="es-P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P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48340" y="4543163"/>
            <a:ext cx="82800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</a:t>
            </a:r>
            <a:r>
              <a:rPr lang="es-PE" sz="2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Cuál es?, ¿Y para mí qué es lo único necesario: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el </a:t>
            </a:r>
            <a:r>
              <a:rPr lang="es-PE" sz="2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trabajo, el dinero, la salud, mi familia, Dios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...?,  </a:t>
            </a:r>
            <a:endParaRPr lang="es-PE" sz="24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¿Será que el Señor me pide que cambie mi escala de valores?, ¿Cómo lo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haré?</a:t>
            </a:r>
            <a:endParaRPr lang="es-PE" sz="24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63571" y="3196877"/>
            <a:ext cx="30813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6850" y="5510057"/>
            <a:ext cx="3980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 rot="1712827" flipV="1">
            <a:off x="4895272" y="4335637"/>
            <a:ext cx="415637" cy="4571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7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6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7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61765" y="5763884"/>
            <a:ext cx="819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u="sng" dirty="0">
                <a:solidFill>
                  <a:srgbClr val="FFFF00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Cantos sugeridos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: “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Señ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 Señor  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enseñame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 a Orar”, 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Hablame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glow rad="101600">
                    <a:srgbClr val="3333CC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.  </a:t>
            </a:r>
            <a:endParaRPr lang="es-PE" sz="2400" b="1" dirty="0">
              <a:solidFill>
                <a:srgbClr val="FFFF00"/>
              </a:solidFill>
              <a:effectLst>
                <a:glow rad="101600">
                  <a:srgbClr val="3333CC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60730" y="504718"/>
            <a:ext cx="7842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u="sng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latin typeface="Swis721 BT" panose="020B0504020202020204" pitchFamily="34" charset="0"/>
              </a:rPr>
              <a:t>Ambientación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latin typeface="Swis721 BT" panose="020B0504020202020204" pitchFamily="34" charset="0"/>
              </a:rPr>
              <a:t>:Dibujo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latin typeface="Swis721 BT" panose="020B0504020202020204" pitchFamily="34" charset="0"/>
              </a:rPr>
              <a:t> de unas manos en actitud orante , una vela decorativa  y un cartel con la  frase: “¡Señor 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latin typeface="Swis721 BT" panose="020B0504020202020204" pitchFamily="34" charset="0"/>
              </a:rPr>
              <a:t>enseñanos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latin typeface="Swis721 BT" panose="020B0504020202020204" pitchFamily="34" charset="0"/>
              </a:rPr>
              <a:t> a orar” </a:t>
            </a:r>
            <a:endParaRPr lang="es-PE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3333CC">
                    <a:lumMod val="50000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pic>
        <p:nvPicPr>
          <p:cNvPr id="4106" name="Picture 10" descr="Vaso Chopp Cervecer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811578" y="4574176"/>
            <a:ext cx="490948" cy="4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JUEGO DE 6 PIEZAS DE VASOS DE COLOR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08"/>
          <a:stretch/>
        </p:blipFill>
        <p:spPr bwMode="auto">
          <a:xfrm>
            <a:off x="3158596" y="4675594"/>
            <a:ext cx="970344" cy="4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201" y="2178257"/>
            <a:ext cx="3877148" cy="26123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ángulo 3"/>
          <p:cNvSpPr/>
          <p:nvPr/>
        </p:nvSpPr>
        <p:spPr>
          <a:xfrm>
            <a:off x="1505345" y="2324221"/>
            <a:ext cx="44740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4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Stencil" panose="040409050D0802020404" pitchFamily="82" charset="0"/>
              </a:rPr>
              <a:t>“ ¡ Señor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4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Stencil" panose="040409050D0802020404" pitchFamily="82" charset="0"/>
              </a:rPr>
              <a:t>¡</a:t>
            </a:r>
            <a:r>
              <a:rPr lang="es-ES_tradnl" sz="4500" b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Stencil" panose="040409050D0802020404" pitchFamily="82" charset="0"/>
              </a:rPr>
              <a:t>enseñanos</a:t>
            </a:r>
            <a:r>
              <a:rPr lang="es-ES_tradnl" sz="4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Stencil" panose="040409050D0802020404" pitchFamily="82" charset="0"/>
              </a:rPr>
              <a:t>                    a </a:t>
            </a:r>
            <a:r>
              <a:rPr lang="es-ES_tradnl" sz="4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Stencil" panose="040409050D0802020404" pitchFamily="82" charset="0"/>
              </a:rPr>
              <a:t>O</a:t>
            </a:r>
            <a:r>
              <a:rPr lang="es-ES_tradnl" sz="4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Stencil" panose="040409050D0802020404" pitchFamily="82" charset="0"/>
              </a:rPr>
              <a:t>rar !”</a:t>
            </a:r>
            <a:endParaRPr lang="es-PE" sz="45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1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16/96/7c/16967ccd8b60e6111f9bddcca54548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0" y="517235"/>
            <a:ext cx="8090053" cy="57912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17861" y="2857717"/>
            <a:ext cx="8007953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 bendecimos, Señor Jesús,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porque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 tu vida supiste unir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contemplación y la acción,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dándonos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ejemplo de oración y comunicación con Dios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así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como de entrega incondicional a la liberación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los hombres.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6709" y="810595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Oración</a:t>
            </a: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final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6711" y="4513804"/>
            <a:ext cx="7989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Enséñanos, Señor, a dedicar tiempo, silencio y atención para escuchar y asimilar tu palabra, como María en Betania, buscando cada día y ante todo el reino de Dios y su justicia. </a:t>
            </a:r>
          </a:p>
        </p:txBody>
      </p:sp>
    </p:spTree>
    <p:extLst>
      <p:ext uri="{BB962C8B-B14F-4D97-AF65-F5344CB8AC3E}">
        <p14:creationId xmlns:p14="http://schemas.microsoft.com/office/powerpoint/2010/main" val="1415349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4a/db/cc/4adbcc050680ae1ac858b23b29537f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" y="507999"/>
            <a:ext cx="8092497" cy="58189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64550" y="507999"/>
            <a:ext cx="7495452" cy="12926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00000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Ayúdanos a salir victoriosos en este empeño y concédenos, Señor, la diligencia solícita  y la </a:t>
            </a:r>
            <a:r>
              <a:rPr lang="es-PE" sz="2600" dirty="0" err="1" smtClean="0">
                <a:solidFill>
                  <a:srgbClr val="FFFFFF"/>
                </a:solidFill>
                <a:effectLst>
                  <a:glow rad="101600">
                    <a:srgbClr val="00000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servicialidad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00000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acogedora de Marta, </a:t>
            </a:r>
            <a:endParaRPr lang="es-PE" sz="2600" dirty="0">
              <a:solidFill>
                <a:srgbClr val="FFFFFF"/>
              </a:solidFill>
              <a:effectLst>
                <a:glow rad="101600">
                  <a:srgbClr val="000008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4 CuadroTexto"/>
          <p:cNvSpPr txBox="1"/>
          <p:nvPr/>
        </p:nvSpPr>
        <p:spPr>
          <a:xfrm>
            <a:off x="5820602" y="635178"/>
            <a:ext cx="2718091" cy="4924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600" dirty="0">
              <a:solidFill>
                <a:srgbClr val="FFFFFF"/>
              </a:solidFill>
              <a:effectLst>
                <a:glow rad="101600">
                  <a:srgbClr val="000008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814315" y="4825995"/>
            <a:ext cx="7495452" cy="12926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dirty="0" smtClean="0">
                <a:solidFill>
                  <a:srgbClr val="FFFFFF"/>
                </a:solidFill>
                <a:effectLst>
                  <a:glow rad="101600">
                    <a:srgbClr val="00000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 </a:t>
            </a:r>
            <a:r>
              <a:rPr lang="es-ES" sz="2600" dirty="0">
                <a:solidFill>
                  <a:srgbClr val="FFFFFF"/>
                </a:solidFill>
                <a:effectLst>
                  <a:glow rad="101600">
                    <a:srgbClr val="00000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mismo respecto de ti, de tu evangelio y de tu palabra de vida que de nuestros hermanos, los hombres más necesitados. Amén</a:t>
            </a:r>
            <a:r>
              <a:rPr lang="es-ES" sz="2600" dirty="0" smtClean="0">
                <a:solidFill>
                  <a:srgbClr val="FFFFFF"/>
                </a:solidFill>
                <a:effectLst>
                  <a:glow rad="101600">
                    <a:srgbClr val="00000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s-PE" sz="2600" dirty="0">
              <a:solidFill>
                <a:srgbClr val="FFFFFF"/>
              </a:solidFill>
              <a:effectLst>
                <a:glow rad="101600">
                  <a:srgbClr val="000008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5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099686" y="6317672"/>
            <a:ext cx="4718439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5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  <p:sp>
        <p:nvSpPr>
          <p:cNvPr id="2" name="AutoShape 8" descr="http://2.bp.blogspot.com/-erKeXCdrE0o/TtHOjMWk1YI/AAAAAAAABH4/G0uz3SU8n4Y/s1600/Vela+Encendida+-+691494067_128182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50" name="Picture 6" descr="https://i.pinimg.com/564x/b5/51/b1/b551b16695e7e88bed6cc3e16c05a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2" y="517235"/>
            <a:ext cx="8064500" cy="58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68300" y="434891"/>
            <a:ext cx="4306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de Julio1830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 años de la 1° APARICION DE  LA VIRGEN MARIA  </a:t>
            </a:r>
            <a:r>
              <a:rPr lang="es-ES" sz="2400" b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                            STA.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CATALINA LABOURE 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40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2" y="612392"/>
            <a:ext cx="8073738" cy="573645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432094" y="1148083"/>
            <a:ext cx="293022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spc="5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AMBIENTACIÓN: </a:t>
            </a:r>
            <a:endParaRPr lang="es-PE" sz="24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13449" y="2145439"/>
            <a:ext cx="5767515" cy="324000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500" b="1" dirty="0" smtClean="0">
                <a:solidFill>
                  <a:schemeClr val="bg1"/>
                </a:solidFill>
                <a:latin typeface="Swis721 BT" panose="020B0504020202020204" pitchFamily="34" charset="0"/>
              </a:rPr>
              <a:t>Audacia, tenacidad </a:t>
            </a:r>
            <a:r>
              <a:rPr lang="es-MX" sz="2500" b="1" dirty="0" smtClean="0">
                <a:solidFill>
                  <a:schemeClr val="bg1"/>
                </a:solidFill>
                <a:latin typeface="Swis721 BT" panose="020B0504020202020204" pitchFamily="34" charset="0"/>
              </a:rPr>
              <a:t>, </a:t>
            </a:r>
            <a:r>
              <a:rPr lang="es-MX" sz="2500" b="1" dirty="0">
                <a:solidFill>
                  <a:schemeClr val="bg1"/>
                </a:solidFill>
                <a:latin typeface="Swis721 BT" panose="020B0504020202020204" pitchFamily="34" charset="0"/>
              </a:rPr>
              <a:t>confianza… son palabras que brotan de las lecturas de hoy y que señalan los rasgos de la oración del discípulo. Nuestro Padre Dios, que nos ha dado la vida en Cristo, también nos dará el mejor de sus dones: el Espíritu. Con él iniciamos nuestro encuentro.</a:t>
            </a:r>
            <a:r>
              <a:rPr lang="es-PE" sz="2500" b="1" dirty="0" smtClean="0">
                <a:solidFill>
                  <a:schemeClr val="bg1"/>
                </a:solidFill>
                <a:latin typeface="Swis721 BT" panose="020B0504020202020204" pitchFamily="34" charset="0"/>
              </a:rPr>
              <a:t> </a:t>
            </a:r>
            <a:endParaRPr lang="es-PE" sz="2500" b="1" dirty="0">
              <a:solidFill>
                <a:schemeClr val="bg1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0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nio: Mes del Sagrado Corazón de Jesú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587826"/>
            <a:ext cx="8001409" cy="57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3691" y="550569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kern="0" dirty="0">
                <a:ln w="17780" cmpd="sng">
                  <a:solidFill>
                    <a:srgbClr val="FF3399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Kristen ITC" panose="03050502040202030202" pitchFamily="66" charset="0"/>
              </a:rPr>
              <a:t>Oración inicial </a:t>
            </a:r>
            <a:endParaRPr lang="es-PE" sz="3200" b="1" dirty="0">
              <a:ln w="17780" cmpd="sng">
                <a:solidFill>
                  <a:srgbClr val="FF3399">
                    <a:lumMod val="40000"/>
                    <a:lumOff val="60000"/>
                  </a:srgb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0981" y="4329463"/>
            <a:ext cx="84373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900" b="1" dirty="0">
                <a:solidFill>
                  <a:srgbClr val="FFFFFF"/>
                </a:solidFill>
                <a:effectLst>
                  <a:glow rad="101600">
                    <a:srgbClr val="76000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Señor Jesús nos dejas </a:t>
            </a:r>
            <a:r>
              <a:rPr lang="es-ES" sz="2900" b="1" dirty="0" smtClean="0">
                <a:solidFill>
                  <a:srgbClr val="FFFFFF"/>
                </a:solidFill>
                <a:effectLst>
                  <a:glow rad="101600">
                    <a:srgbClr val="76000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estas enseñanzas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900" b="1" dirty="0">
                <a:solidFill>
                  <a:srgbClr val="FFFFFF"/>
                </a:solidFill>
                <a:effectLst>
                  <a:glow rad="101600">
                    <a:srgbClr val="76000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sobre la oración, para ayudarnos a tomar conciencia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900" b="1" dirty="0">
                <a:solidFill>
                  <a:srgbClr val="FFFFFF"/>
                </a:solidFill>
                <a:effectLst>
                  <a:glow rad="101600">
                    <a:srgbClr val="76000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de todo lo que implica y todo lo que aporta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900" b="1" dirty="0">
                <a:solidFill>
                  <a:srgbClr val="FFFFFF"/>
                </a:solidFill>
                <a:effectLst>
                  <a:glow rad="101600">
                    <a:srgbClr val="76000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la oración a nuestra vida</a:t>
            </a:r>
            <a:r>
              <a:rPr lang="es-MX" sz="2900" b="1" dirty="0" smtClean="0">
                <a:solidFill>
                  <a:srgbClr val="FFFFFF"/>
                </a:solidFill>
                <a:effectLst>
                  <a:glow rad="101600">
                    <a:srgbClr val="76000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.</a:t>
            </a:r>
            <a:endParaRPr lang="es-MX" sz="2900" b="1" dirty="0">
              <a:solidFill>
                <a:srgbClr val="FFFFFF"/>
              </a:solidFill>
              <a:effectLst>
                <a:glow rad="101600">
                  <a:srgbClr val="760000">
                    <a:alpha val="6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28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nio: Mes del Sagrado Corazón de Jesú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587826"/>
            <a:ext cx="8001409" cy="57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66057" y="587826"/>
            <a:ext cx="80833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Por eso Señor, te pedimos que nos ilumines,                 </a:t>
            </a:r>
            <a:r>
              <a:rPr lang="es-MX" sz="2800" b="1" dirty="0" smtClean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que </a:t>
            </a:r>
            <a:r>
              <a:rPr lang="es-MX" sz="2800" b="1" dirty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abras nuestro </a:t>
            </a:r>
            <a:r>
              <a:rPr lang="es-MX" sz="2800" b="1" dirty="0" err="1" smtClean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corazón,para</a:t>
            </a:r>
            <a:r>
              <a:rPr lang="es-MX" sz="2800" b="1" dirty="0" smtClean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</a:t>
            </a:r>
            <a:r>
              <a:rPr lang="es-MX" sz="2800" b="1" dirty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que no </a:t>
            </a:r>
            <a:r>
              <a:rPr lang="es-MX" sz="2800" b="1" dirty="0" smtClean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solo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800" b="1" dirty="0">
              <a:effectLst>
                <a:glow rad="101600">
                  <a:srgbClr val="060606">
                    <a:alpha val="6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800" b="1" dirty="0" smtClean="0">
              <a:effectLst>
                <a:glow rad="101600">
                  <a:srgbClr val="060606">
                    <a:alpha val="6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800" b="1" dirty="0" smtClean="0">
              <a:effectLst>
                <a:glow rad="101600">
                  <a:srgbClr val="060606">
                    <a:alpha val="6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800" b="1" dirty="0">
              <a:effectLst>
                <a:glow rad="101600">
                  <a:srgbClr val="060606">
                    <a:alpha val="6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800" b="1" dirty="0" smtClean="0">
              <a:effectLst>
                <a:glow rad="101600">
                  <a:srgbClr val="060606">
                    <a:alpha val="6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entendamos la </a:t>
            </a:r>
            <a:r>
              <a:rPr lang="es-MX" sz="2800" b="1" dirty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importancia del encuentro contigo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en la intimidad de corazón a corazón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en la oración, sino que también,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tengamos necesidad de ese encuentro vital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y revitalizador como es la oración.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Que así sea</a:t>
            </a:r>
            <a:r>
              <a:rPr lang="es-MX" sz="2800" b="1" dirty="0" smtClean="0">
                <a:effectLst>
                  <a:glow rad="101600">
                    <a:srgbClr val="060606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.</a:t>
            </a:r>
            <a:endParaRPr lang="es-MX" sz="2800" b="1" dirty="0">
              <a:effectLst>
                <a:glow rad="101600">
                  <a:srgbClr val="060606">
                    <a:alpha val="6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11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de Fondo De Pantalla De Jesucristo Con Fondo Verd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5" y="558879"/>
            <a:ext cx="8095958" cy="56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077345" y="1472013"/>
            <a:ext cx="4551608" cy="487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Camino de </a:t>
            </a:r>
            <a:r>
              <a:rPr lang="es-MX" sz="2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de Jerusalén, los discípulos ven rezar al Maestro y brota en ellos la petición: “¡Señor, enséñanos a orar! Así, Lucas presenta a Jesús como modelo de orante para su Iglesia y asegura que sin plegaria no es posible el discipulado. Escuchemos.</a:t>
            </a:r>
            <a:endParaRPr lang="es-ES_tradnl" sz="28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348304" y="5805264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810" y="668640"/>
            <a:ext cx="3059933" cy="88936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2" name="Rectángulo 1"/>
          <p:cNvSpPr/>
          <p:nvPr/>
        </p:nvSpPr>
        <p:spPr>
          <a:xfrm>
            <a:off x="5500714" y="668640"/>
            <a:ext cx="2770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dirty="0">
                <a:solidFill>
                  <a:srgbClr val="FFFFFF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nap ITC" panose="04040A07060A02020202" pitchFamily="82" charset="0"/>
              </a:rPr>
              <a:t>Motivación: </a:t>
            </a:r>
            <a:endParaRPr lang="es-PE" sz="2800" dirty="0"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53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caminando-con-jesus.org/TALLER/SENORENSENANOSTI_archivo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3" y="1358979"/>
            <a:ext cx="8122372" cy="49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53542" y="356096"/>
            <a:ext cx="79808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Una vez </a:t>
            </a:r>
            <a:r>
              <a:rPr lang="es-MX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Una vez que estaba Jesús orando en cierto lugar, cuando terminó, uno de sus </a:t>
            </a:r>
            <a:r>
              <a:rPr lang="es-MX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discípulos o 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55356" y="5366532"/>
            <a:ext cx="7479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s-MX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dijo</a:t>
            </a:r>
            <a:r>
              <a:rPr lang="es-MX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«Señor, enséñanos a orar, como Juan enseñó a sus discípulos». </a:t>
            </a:r>
            <a:endParaRPr lang="es-E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630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wap.masfe.org/wp-content/uploads/2023/04/Maria-y-Mar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609601"/>
            <a:ext cx="8041369" cy="56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6575" y="671444"/>
            <a:ext cx="373084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000" b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Esta tenia una hermana llamada Marta,  que sentada junto a los pies del Señor, escuchaba                   su palabra, </a:t>
            </a:r>
            <a:endParaRPr lang="es-ES" sz="3000" b="1" dirty="0"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941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ant bevel">
  <a:themeElements>
    <a:clrScheme name="slant beve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slant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ant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ound rectangle bevel">
  <a:themeElements>
    <a:clrScheme name="round rectangle beve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PRENDENDO_A_AMAR[1]...">
  <a:themeElements>
    <a:clrScheme name="APRENDENDO_A_AMAR[1]...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CC"/>
      </a:hlink>
      <a:folHlink>
        <a:srgbClr val="99CC00"/>
      </a:folHlink>
    </a:clrScheme>
    <a:fontScheme name="APRENDENDO_A_AMAR[1]...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01600" cap="flat" cmpd="tri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01600" cap="flat" cmpd="tri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PRENDENDO_A_AMAR[1]..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NDENDO_A_AMAR[1]..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NDENDO_A_AMAR[1]...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1279</Words>
  <Application>Microsoft Office PowerPoint</Application>
  <PresentationFormat>Presentación en pantalla (4:3)</PresentationFormat>
  <Paragraphs>107</Paragraphs>
  <Slides>32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32</vt:i4>
      </vt:variant>
    </vt:vector>
  </HeadingPairs>
  <TitlesOfParts>
    <vt:vector size="62" baseType="lpstr">
      <vt:lpstr>Arial</vt:lpstr>
      <vt:lpstr>Arial Black</vt:lpstr>
      <vt:lpstr>Arial Rounded MT Bold</vt:lpstr>
      <vt:lpstr>Arial Unicode MS</vt:lpstr>
      <vt:lpstr>AvantGarde Bk BT</vt:lpstr>
      <vt:lpstr>Bahnschrift</vt:lpstr>
      <vt:lpstr>Bahnschrift SemiBold</vt:lpstr>
      <vt:lpstr>Bahnschrift SemiLight SemiConde</vt:lpstr>
      <vt:lpstr>Bodoni MT Black</vt:lpstr>
      <vt:lpstr>BookmanITC Lt BT</vt:lpstr>
      <vt:lpstr>Calibri</vt:lpstr>
      <vt:lpstr>Comic Sans MS</vt:lpstr>
      <vt:lpstr>Franklin Gothic Heavy</vt:lpstr>
      <vt:lpstr>Garamond</vt:lpstr>
      <vt:lpstr>Impact</vt:lpstr>
      <vt:lpstr>Kristen ITC</vt:lpstr>
      <vt:lpstr>Poor Richard</vt:lpstr>
      <vt:lpstr>Snap ITC</vt:lpstr>
      <vt:lpstr>Stencil</vt:lpstr>
      <vt:lpstr>Swis721 BT</vt:lpstr>
      <vt:lpstr>Tekton Pro</vt:lpstr>
      <vt:lpstr>Times</vt:lpstr>
      <vt:lpstr>Times New Roman</vt:lpstr>
      <vt:lpstr>Wingdings</vt:lpstr>
      <vt:lpstr>Diseño predeterminado</vt:lpstr>
      <vt:lpstr>1_Diseño predeterminado</vt:lpstr>
      <vt:lpstr>slant bevel</vt:lpstr>
      <vt:lpstr>En blanco</vt:lpstr>
      <vt:lpstr>round rectangle bevel</vt:lpstr>
      <vt:lpstr>APRENDENDO_A_AMAR[1]...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160</cp:revision>
  <dcterms:created xsi:type="dcterms:W3CDTF">2019-07-15T17:41:09Z</dcterms:created>
  <dcterms:modified xsi:type="dcterms:W3CDTF">2025-07-24T03:04:57Z</dcterms:modified>
</cp:coreProperties>
</file>