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3" r:id="rId11"/>
  </p:sldMasterIdLst>
  <p:notesMasterIdLst>
    <p:notesMasterId r:id="rId44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7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2AB94-5D39-4142-87F7-9EE410D3D27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5E9D5-C3D6-4C4E-8682-656B7328D5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28229-4A74-4A91-9A6D-AE070569B78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85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C9E4AA-5785-40D3-898D-CBA823E202F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609970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F90D5-4953-40E5-81A5-1AA7A0F545B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2048024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C26E3-7F71-4EC3-8181-350A4E7946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142769"/>
      </p:ext>
    </p:extLst>
  </p:cSld>
  <p:clrMapOvr>
    <a:masterClrMapping/>
  </p:clrMapOvr>
  <p:transition spd="med">
    <p:comb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C6A10-0FFF-4C78-928F-22379A3D56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39354"/>
      </p:ext>
    </p:extLst>
  </p:cSld>
  <p:clrMapOvr>
    <a:masterClrMapping/>
  </p:clrMapOvr>
  <p:transition spd="med">
    <p:comb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4D17C-47DE-4343-81A6-FE57D54BDCB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7834166"/>
      </p:ext>
    </p:extLst>
  </p:cSld>
  <p:clrMapOvr>
    <a:masterClrMapping/>
  </p:clrMapOvr>
  <p:transition spd="med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45EF5-5DFA-4AFF-A77C-68BFEFAE5C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025568"/>
      </p:ext>
    </p:extLst>
  </p:cSld>
  <p:clrMapOvr>
    <a:masterClrMapping/>
  </p:clrMapOvr>
  <p:transition spd="med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813D1C-F5B6-4FAB-B86F-A6A7354752B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4581317"/>
      </p:ext>
    </p:extLst>
  </p:cSld>
  <p:clrMapOvr>
    <a:masterClrMapping/>
  </p:clrMapOvr>
  <p:transition spd="med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B26F-3262-42F7-A66F-A84C5B447E5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589711"/>
      </p:ext>
    </p:extLst>
  </p:cSld>
  <p:clrMapOvr>
    <a:masterClrMapping/>
  </p:clrMapOvr>
  <p:transition spd="med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40866-A040-4474-BF17-F7222A7584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862551"/>
      </p:ext>
    </p:extLst>
  </p:cSld>
  <p:clrMapOvr>
    <a:masterClrMapping/>
  </p:clrMapOvr>
  <p:transition spd="med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00595-7946-4BE4-8E30-7DF264D3272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945217"/>
      </p:ext>
    </p:extLst>
  </p:cSld>
  <p:clrMapOvr>
    <a:masterClrMapping/>
  </p:clrMapOvr>
  <p:transition spd="med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A93A37-1E4E-4EA2-8CEA-955CFCC0CF9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286612"/>
      </p:ext>
    </p:extLst>
  </p:cSld>
  <p:clrMapOvr>
    <a:masterClrMapping/>
  </p:clrMapOvr>
  <p:transition spd="med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9816A-A2B4-461E-AF81-1EF719317DE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535099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BB21B-D6F4-4FBB-A943-3ED455AFD4D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857898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565DC-039C-43CA-AC27-F92D8897DF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590431"/>
      </p:ext>
    </p:extLst>
  </p:cSld>
  <p:clrMapOvr>
    <a:masterClrMapping/>
  </p:clrMapOvr>
  <p:transition spd="med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5DDEB-AB04-40FC-BA27-C39B5E86DB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6525409"/>
      </p:ext>
    </p:extLst>
  </p:cSld>
  <p:clrMapOvr>
    <a:masterClrMapping/>
  </p:clrMapOvr>
  <p:transition spd="med">
    <p:comb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EF654-F3DA-405C-969B-43A3D6044D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796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D5405-2406-4B89-A041-4FBCD24C06F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93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C199AB-F664-4AB0-B170-CD4300BB1A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9747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B5F4F-A6EF-4FFD-934D-F2C21713657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3431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7D869-338E-4049-BDF5-98B1B1E3F0E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588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81976-339D-4E04-BF5B-0971679C97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8169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5DDA5-B7DB-4516-88AC-53083D49BD5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5264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6D383F-EA44-41A3-9F04-91E76D42BB1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48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EBE4A1-21C7-41AB-A922-335262DC31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935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3F5465-1ABF-4608-9988-75B1652FA0C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8279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EA388-183F-49AB-B113-90C58D7020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265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84173-B3CF-4F16-9705-B9C80F74AF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75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65B8B-573E-4AE8-80C5-8A0FFE23641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64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F8D26-3554-457D-AFC2-72A9AB1E1B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12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2BC5-9542-4FF6-AE43-0303343EC9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14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D61D20-55B3-4142-998E-4D7154A104F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D94EC-E6B0-441D-A980-2B7D484837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4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BBF91-D86D-4103-A03E-6687BA7A32E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967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7EA27-2508-4830-B397-EE0F76D8F9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2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B296E8-5415-4749-BEAA-A736C7C0D9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23279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8E788-44DB-438F-B489-B2C42BF86A5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388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D59D48-955B-4CE0-A063-9F977DEEE8B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989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4E06D0-1536-47ED-97BA-C703C6B3917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261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207EF1-C9DA-4BCE-9AF4-EA3DB59D01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783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A2C75-8F41-4EDE-8BCB-E8A172198D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21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211AA-ABC6-425A-85C1-FC1AAFF866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4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6DFCF4-92AC-4118-9063-21240BBC3BA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87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AF481-D23D-4E06-B585-E62336EAD4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13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788DD-0514-4A6F-A305-41AE28E8EE8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133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917C9-D50A-45F0-BCEB-32E57FA3A7A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9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421B7-3DE1-4E1B-A0D5-9D197CB6F1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130443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FFF269-C918-4CC8-AE66-BBF077A198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6259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8EC73-6C27-494A-B0E2-EFDA6D6973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85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518A1-296D-4114-9E92-6D9EE77F163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49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CDC9F-3153-4958-A8F8-5C20239D41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856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B5C60-B01C-412C-8D2E-7AF7E2049C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8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C1CB0-DA72-4E22-8A76-1289547E10B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62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AD3CC-6440-4A6F-9912-D8C829CC7A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19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B3B317-8270-4F42-A1EB-1BC60FCEC49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62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52A7C4-C95A-4975-A01E-99933C255DC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1126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A43C1-FD26-4D55-A4FD-3715196599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7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7E7D4-5FA6-41F2-BC8E-7BD680A461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1624322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0F1C68-6533-48E6-AC26-D541958A1D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277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CB25A-2DF9-42BE-86A0-19CB39F9917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34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3DC3C-6D04-4C31-B713-38AD3CF54A4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34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4D4A5-B4D4-4489-A917-8E2932C460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72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0271C-88A3-4228-859B-7A0ACE3CCF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244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D8C5B-55AF-4318-896B-1BE404C361C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92014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A3D0F-6C87-4D41-B46D-96203F7A7C9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048098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5EAF7-E4E3-44EF-8ACC-7E1757406ECF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74949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24836-377D-4F4A-8506-7A3A66895B4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479918"/>
      </p:ext>
    </p:extLst>
  </p:cSld>
  <p:clrMapOvr>
    <a:masterClrMapping/>
  </p:clrMapOvr>
  <p:transition spd="slow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85EF50-EF19-46E7-B805-FAF42C8EF6C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949251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D6F70-2B80-477E-AAB7-9CD01A46CF4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4900498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14BF8-1FE1-4AC2-BC18-7EFC9B3A925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70578"/>
      </p:ext>
    </p:extLst>
  </p:cSld>
  <p:clrMapOvr>
    <a:masterClrMapping/>
  </p:clrMapOvr>
  <p:transition spd="slow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393F9-7068-4D9E-BF89-D282ABF0F2AD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55854"/>
      </p:ext>
    </p:extLst>
  </p:cSld>
  <p:clrMapOvr>
    <a:masterClrMapping/>
  </p:clrMapOvr>
  <p:transition spd="slow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4C286-3F3C-4AE7-80A7-AA94A55CC5A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3809"/>
      </p:ext>
    </p:extLst>
  </p:cSld>
  <p:clrMapOvr>
    <a:masterClrMapping/>
  </p:clrMapOvr>
  <p:transition spd="slow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35A12-1126-4B67-8A9B-8A93A47CB62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614956"/>
      </p:ext>
    </p:extLst>
  </p:cSld>
  <p:clrMapOvr>
    <a:masterClrMapping/>
  </p:clrMapOvr>
  <p:transition spd="slow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913AC-FC35-4FD5-9EA0-CB6EE1ADFBD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43522"/>
      </p:ext>
    </p:extLst>
  </p:cSld>
  <p:clrMapOvr>
    <a:masterClrMapping/>
  </p:clrMapOvr>
  <p:transition spd="slow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B3A97-8BE6-4B83-967F-C7FB43CD8F4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247381"/>
      </p:ext>
    </p:extLst>
  </p:cSld>
  <p:clrMapOvr>
    <a:masterClrMapping/>
  </p:clrMapOvr>
  <p:transition spd="slow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592680-E80F-444C-A887-B97FFCFC170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832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8200B-F346-45EC-9FFE-7861898E8A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851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F5DB1F-DE70-4C48-989E-1B8906C75B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9820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A89209-7222-47B3-B056-C61B5AAD90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5AA794-26A7-4C9B-A567-B17AF231BE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795595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BA8C9-254F-4AC9-9F24-99A3C0F449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36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D2F45-F9D6-4E34-87AC-D69E5B92262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139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AE89E6-DD0A-4860-A67C-AFAA4CEAA7E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5098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5C740-FE68-4530-802A-E758A2619D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923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9B5A7-3CED-4287-91F5-CE8CFB5E32A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23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3BA85-ADF7-4FE7-B95D-F8548BE88B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58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EF1504-F64B-4D54-A328-382547409C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7695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33536-0644-4CD5-B0DD-A5C1DCB1DD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51481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12379-2948-46B1-BF88-7554B8B0796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2433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F52124-ADD3-4006-B223-2E29E9DC624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8498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CFA4B9-CF25-42B2-AA02-E51A170A28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6892492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327DB-6EF2-493E-8C5A-4FCCD7B9AC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480840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31428-7060-4685-BA9B-04D40A28B6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93651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94B07B-C5DC-45AC-B35D-CA08764777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45917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E3AE3-0D70-42F3-B9CA-E1569FEC841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048855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2CBFD-1ED7-432B-9A4F-FBD05FCFC1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1114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6C2C58-AF03-4B1B-B03E-F5605C256B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66625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E614E-58C0-4B4D-A562-2DC25E8F814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80515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798D-19CE-42E3-B36B-7EBA49987C1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880247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553C4-964F-4E86-B6C3-E9147A9DEA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9988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7C6FA0-FDB0-41FE-89EF-756D92391D5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0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4BFFE-0743-4FC7-BAAA-E1E2D4140A2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2736389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0BDB2-51EE-44B6-85FA-E3D788D489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2754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A7973-8123-445D-9AC9-8E1491AC6D9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757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4337C-B00B-43C6-8D7E-057C085901C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974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4AD6F-18D8-425F-8BB1-3A4C0BD98C7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3597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B9DCE-A01F-4059-BD01-DB22E8E2BBA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3654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82B13-7A0C-4F54-828F-9191F3CF32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4781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2DD3A1-52A2-47FC-9FAE-0F56CA33976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1389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3891-CEFF-43B4-B1EF-6680EBB1B3B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5466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C5B2E-DA9D-41F8-8E8F-28C3D4D6C3B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0187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0C0E8-3331-4027-A449-FADF85C9F90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28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66571-418E-4154-846F-CDFD20081D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9800156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FA0EC-F7BC-4156-9264-8A94AAA584C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0523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E065C-D223-479B-97BA-70C1EB4C483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209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9D844-7E12-4B8D-977B-684DF92E53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5455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9A311-680A-455A-9199-64FFA8AFAD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484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4C8C7-5410-4B76-A5F7-039FE3CDBF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2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52DB4-99A2-4B57-80F8-FEDD1D32A19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591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3ABED9-BEE5-44EB-87CB-50ACF20070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84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3DFB9-9532-440A-95B1-1A557025BB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9246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D7FB2-FC4F-4426-AFCC-C01091B2177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976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82BF11-FAE9-4551-A42D-F18BD8517B0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E50F1-226B-4D1A-9396-19F5BEFAB4F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6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23F81A-697F-4C9F-BAF0-24E568F077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08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1B3E20-350E-4084-8E1B-63C6625370D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1BE1C-AF5C-45F6-AE5D-6613C48DB2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2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6ABAE4-D066-4B88-8F90-AA5EA96A18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435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C6D96-9709-4160-917D-93590C234DD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78BB65-1B34-4D4D-9FD5-00F17A11274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3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558535-99D4-4F96-A747-95185B2FC1D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32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Times New Roman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5F2287-6EF5-4053-8F80-56355D032DC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0C90-11B3-4B05-AB81-6EC42F498C9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1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1C09D9-B88A-48F3-922C-24AB12BBFEA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4" y="455459"/>
            <a:ext cx="8219209" cy="6104225"/>
          </a:xfrm>
          <a:prstGeom prst="rect">
            <a:avLst/>
          </a:prstGeom>
        </p:spPr>
      </p:pic>
      <p:pic>
        <p:nvPicPr>
          <p:cNvPr id="2" name="001. Dios Trin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1235" y="2552538"/>
            <a:ext cx="487363" cy="4873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3" y="5200791"/>
            <a:ext cx="1414395" cy="2255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3540" y="6127611"/>
            <a:ext cx="811806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Imagen </a:t>
            </a:r>
            <a:r>
              <a:rPr lang="es-ES" sz="16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de Portada: P</a:t>
            </a:r>
            <a:r>
              <a:rPr lang="es-ES" sz="1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. Érick Félix</a:t>
            </a:r>
            <a:endParaRPr lang="es-PE" sz="16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34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736x/5d/b2/d6/5db2d6be353e05114caf0771be2ee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6" y="446375"/>
            <a:ext cx="8313016" cy="60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75410" y="4540827"/>
            <a:ext cx="81464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Pues </a:t>
            </a:r>
            <a:r>
              <a:rPr kumimoji="0" lang="es-ES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no hablará por su cuenta, sino que hablará lo que oiga y les comunicará lo que está por </a:t>
            </a:r>
            <a:r>
              <a:rPr kumimoji="0" lang="es-ES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venir</a:t>
            </a:r>
            <a:r>
              <a:rPr kumimoji="0" lang="es-ES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3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9" y="395049"/>
            <a:ext cx="8279754" cy="6125823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1606" y="1715340"/>
            <a:ext cx="282872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Él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me glorificará, porque recibirá de lo mío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y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se lo comunicará a ustedes.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31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4" y="410463"/>
            <a:ext cx="8284464" cy="6119645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627419" y="1718743"/>
            <a:ext cx="329738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Todo lo que es del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Padre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es mío.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              Por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eso les  he dicho que tomará de lo mío y se lo anunciará a ustedes. </a:t>
            </a:r>
          </a:p>
        </p:txBody>
      </p:sp>
    </p:spTree>
    <p:extLst>
      <p:ext uri="{BB962C8B-B14F-4D97-AF65-F5344CB8AC3E}">
        <p14:creationId xmlns:p14="http://schemas.microsoft.com/office/powerpoint/2010/main" val="36334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423818"/>
            <a:ext cx="8229600" cy="6097055"/>
          </a:xfrm>
          <a:prstGeom prst="rect">
            <a:avLst/>
          </a:prstGeom>
        </p:spPr>
      </p:pic>
      <p:sp>
        <p:nvSpPr>
          <p:cNvPr id="6" name="4 CuadroTexto"/>
          <p:cNvSpPr txBox="1"/>
          <p:nvPr/>
        </p:nvSpPr>
        <p:spPr>
          <a:xfrm>
            <a:off x="5471355" y="1078733"/>
            <a:ext cx="3672645" cy="1754326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del 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Espíritu respecto a los discípulos?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srgbClr val="FF0000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501" y="1078733"/>
            <a:ext cx="3982062" cy="1754326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Cuando Jesús no esté, ¿cuál será </a:t>
            </a: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la función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srgbClr val="FF0000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57456" y="253240"/>
            <a:ext cx="60228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Preguntas para la lectura:</a:t>
            </a:r>
            <a:endParaRPr kumimoji="0" lang="es-ES" sz="36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9" y="449627"/>
            <a:ext cx="8331846" cy="60804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2 Rectángulo"/>
          <p:cNvSpPr/>
          <p:nvPr/>
        </p:nvSpPr>
        <p:spPr>
          <a:xfrm>
            <a:off x="593893" y="5504866"/>
            <a:ext cx="7990135" cy="1025237"/>
          </a:xfrm>
          <a:prstGeom prst="rect">
            <a:avLst/>
          </a:prstGeom>
        </p:spPr>
        <p:txBody>
          <a:bodyPr wrap="square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el </a:t>
            </a:r>
            <a:r>
              <a:rPr kumimoji="0" lang="es-ES" sz="3200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Espíritu Santo y </a:t>
            </a:r>
            <a:r>
              <a:rPr kumimoji="0" lang="es-ES" sz="3200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la</a:t>
            </a:r>
            <a:r>
              <a:rPr kumimoji="0" lang="es-ES" sz="3200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 verdad?</a:t>
            </a:r>
            <a:endParaRPr kumimoji="0" lang="es-PE" sz="3200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93893" y="637315"/>
            <a:ext cx="7990135" cy="840509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2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¿Qué relación hay </a:t>
            </a:r>
            <a:r>
              <a:rPr kumimoji="0" lang="es-ES" sz="32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Rockwell Condensed" panose="02060603050405020104" pitchFamily="18" charset="0"/>
                <a:ea typeface="+mn-ea"/>
                <a:cs typeface="Times New Roman" pitchFamily="18" charset="0"/>
              </a:rPr>
              <a:t>entre</a:t>
            </a:r>
            <a:endParaRPr kumimoji="0" lang="es-PE" sz="3200" b="1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Rockwell Condensed" panose="020606030504050201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7" y="427643"/>
            <a:ext cx="8294162" cy="6093229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557028" y="4627417"/>
            <a:ext cx="7984901" cy="1675231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se 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establece entre                                  el Espíritu y Jesús?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3108" y="471055"/>
            <a:ext cx="7984901" cy="1219200"/>
          </a:xfrm>
          <a:prstGeom prst="rect">
            <a:avLst/>
          </a:prstGeom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¿Cómo es la relación que </a:t>
            </a:r>
            <a:r>
              <a:rPr kumimoji="0" lang="es-ES" sz="36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843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5" y="444282"/>
            <a:ext cx="8357145" cy="6064613"/>
          </a:xfrm>
          <a:prstGeom prst="rect">
            <a:avLst/>
          </a:prstGeom>
        </p:spPr>
      </p:pic>
      <p:sp>
        <p:nvSpPr>
          <p:cNvPr id="5" name="5 CuadroTexto"/>
          <p:cNvSpPr txBox="1"/>
          <p:nvPr/>
        </p:nvSpPr>
        <p:spPr>
          <a:xfrm>
            <a:off x="731171" y="5677899"/>
            <a:ext cx="799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Times New Roman" pitchFamily="18" charset="0"/>
              </a:rPr>
              <a:t>respecto </a:t>
            </a:r>
            <a:r>
              <a:rPr kumimoji="0" lang="es-E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Times New Roman" pitchFamily="18" charset="0"/>
              </a:rPr>
              <a:t>al Padre?</a:t>
            </a:r>
            <a:endParaRPr kumimoji="0" lang="es-PE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EFF274">
                  <a:lumMod val="20000"/>
                  <a:lumOff val="80000"/>
                </a:srgbClr>
              </a:solidFill>
              <a:effectLst>
                <a:outerShdw blurRad="50800" dist="38100" algn="l" rotWithShape="0">
                  <a:srgbClr val="FF0000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8734" y="444283"/>
            <a:ext cx="799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Times New Roman" pitchFamily="18" charset="0"/>
              </a:rPr>
              <a:t>. ¿</a:t>
            </a:r>
            <a:r>
              <a:rPr kumimoji="0" lang="es-ES" sz="4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Times New Roman" pitchFamily="18" charset="0"/>
              </a:rPr>
              <a:t>Qué dice </a:t>
            </a:r>
            <a:r>
              <a:rPr kumimoji="0" lang="es-ES" sz="48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Times New Roman" pitchFamily="18" charset="0"/>
              </a:rPr>
              <a:t>Jesús</a:t>
            </a:r>
            <a:endParaRPr kumimoji="0" lang="es-PE" sz="4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EFF274">
                  <a:lumMod val="20000"/>
                  <a:lumOff val="80000"/>
                </a:srgbClr>
              </a:solidFill>
              <a:effectLst>
                <a:outerShdw blurRad="50800" dist="38100" algn="l" rotWithShape="0">
                  <a:srgbClr val="FF0000"/>
                </a:outerShdw>
              </a:effectLst>
              <a:uLnTx/>
              <a:uFillTx/>
              <a:latin typeface="Bauhaus 93" panose="04030905020B02020C02" pitchFamily="82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7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8" y="453460"/>
            <a:ext cx="8314575" cy="609512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749" y="422811"/>
            <a:ext cx="2909916" cy="996049"/>
          </a:xfrm>
          <a:prstGeom prst="round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468711" y="1217639"/>
            <a:ext cx="4031088" cy="430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889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Motivación: </a:t>
            </a:r>
            <a:endParaRPr kumimoji="0" lang="es-PE" sz="2400" b="1" i="1" u="none" strike="noStrike" kern="1200" cap="none" spc="0" normalizeH="0" baseline="0" noProof="0" dirty="0" smtClean="0">
              <a:ln>
                <a:noFill/>
              </a:ln>
              <a:solidFill>
                <a:srgbClr val="EFF274">
                  <a:lumMod val="20000"/>
                  <a:lumOff val="80000"/>
                </a:srgbClr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88900" dist="635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889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889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evangelio de hoy nos ha ayudado a profundizar en lo que significa que Dios, siendo uno, sea a la vez comunidad, relación interpersonal.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889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Esta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EFF274">
                    <a:lumMod val="20000"/>
                    <a:lumOff val="80000"/>
                  </a:srgbClr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88900" dist="635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reflexión tiene consecuencias muy claras a la hora de ser y actuar como discípulos que creen en un Dios Trinidad.</a:t>
            </a:r>
          </a:p>
        </p:txBody>
      </p:sp>
    </p:spTree>
    <p:extLst>
      <p:ext uri="{BB962C8B-B14F-4D97-AF65-F5344CB8AC3E}">
        <p14:creationId xmlns:p14="http://schemas.microsoft.com/office/powerpoint/2010/main" val="3484746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6" y="467545"/>
            <a:ext cx="8290560" cy="604871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2655" y="4269486"/>
            <a:ext cx="80725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Siendo nuestra fe en un Dios que es Padre, Hijo y Espíritu Santo, ¿de qué manera me relaciono con cada uno de ellos personalmente?, ¿en qué expreso mi fe en cada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uno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de ellos?.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14480" y="18573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572655" y="6326909"/>
            <a:ext cx="2004290" cy="166255"/>
          </a:xfrm>
          <a:prstGeom prst="rect">
            <a:avLst/>
          </a:prstGeom>
          <a:solidFill>
            <a:srgbClr val="02020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solidFill>
                  <a:srgbClr val="020202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9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4" y="381646"/>
            <a:ext cx="8245120" cy="61022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302327" y="2403110"/>
            <a:ext cx="326999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CC99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¿Lo </a:t>
            </a:r>
            <a:r>
              <a:rPr kumimoji="0" lang="es-PE" sz="3600" i="0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CC99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siento a Dios como mi </a:t>
            </a:r>
            <a:r>
              <a:rPr kumimoji="0" lang="es-PE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CC99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Padre?</a:t>
            </a:r>
            <a:endParaRPr kumimoji="0" lang="es-ES" sz="3600" i="0" u="none" strike="noStrike" kern="1200" cap="none" spc="0" normalizeH="0" baseline="0" noProof="0" dirty="0">
              <a:ln>
                <a:noFill/>
              </a:ln>
              <a:solidFill>
                <a:srgbClr val="FFFF69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CC99">
                    <a:lumMod val="50000"/>
                  </a:srgbClr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5519" y="560820"/>
            <a:ext cx="48114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u="none" strike="noStrike" kern="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cs typeface="Aharoni" panose="02010803020104030203" pitchFamily="2" charset="-79"/>
              </a:rPr>
              <a:t>¿De qué manera experimento la PATERNIDAD de Dios?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33750" y="4665161"/>
            <a:ext cx="47730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CC99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¿</a:t>
            </a:r>
            <a:r>
              <a:rPr kumimoji="0" lang="es-PE" sz="3200" i="0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00CC99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haroni" panose="02010803020104030203" pitchFamily="2" charset="-79"/>
              </a:rPr>
              <a:t>Es Él Alguien en quien confío y espero?.</a:t>
            </a:r>
            <a:endParaRPr kumimoji="0" lang="es-ES" sz="3200" i="0" u="none" strike="noStrike" kern="1200" cap="none" spc="0" normalizeH="0" baseline="0" noProof="0" dirty="0">
              <a:ln>
                <a:noFill/>
              </a:ln>
              <a:solidFill>
                <a:srgbClr val="FFFF69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00CC99">
                    <a:lumMod val="50000"/>
                  </a:srgbClr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2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6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67/f3/74/67f3744575ccd31a367355afaec9277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" t="-2647"/>
          <a:stretch/>
        </p:blipFill>
        <p:spPr bwMode="auto">
          <a:xfrm>
            <a:off x="439789" y="250305"/>
            <a:ext cx="8215837" cy="622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76530" y="378976"/>
            <a:ext cx="2658100" cy="5232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rPr>
              <a:t>Juan 16</a:t>
            </a:r>
            <a:r>
              <a:rPr kumimoji="0" lang="es-ES" sz="28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Microsoft Tai Le" panose="020B0502040204020203" pitchFamily="34" charset="0"/>
                <a:ea typeface="+mn-ea"/>
                <a:cs typeface="Microsoft Tai Le" panose="020B0502040204020203" pitchFamily="34" charset="0"/>
              </a:rPr>
              <a:t>, 12-15</a:t>
            </a:r>
          </a:p>
        </p:txBody>
      </p:sp>
      <p:sp>
        <p:nvSpPr>
          <p:cNvPr id="4" name="4 Rectángulo"/>
          <p:cNvSpPr/>
          <p:nvPr/>
        </p:nvSpPr>
        <p:spPr>
          <a:xfrm>
            <a:off x="724651" y="3608355"/>
            <a:ext cx="7780647" cy="14401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79400" dist="50800" dir="105600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EL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79400" dist="50800" dir="105600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ESPÍRITU 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79400" dist="50800" dir="105600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LES GUIARÁ HASTA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79400" dist="50800" dir="10560000" algn="l" rotWithShape="0">
                    <a:prstClr val="black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LA VERDAD PLENA</a:t>
            </a:r>
            <a:endParaRPr kumimoji="0" lang="es-ES_tradnl" sz="2800" b="0" i="0" u="none" strike="noStrike" kern="1200" cap="none" spc="0" normalizeH="0" baseline="0" noProof="0" dirty="0">
              <a:ln>
                <a:noFill/>
              </a:ln>
              <a:solidFill>
                <a:srgbClr val="FFFF69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79400" dist="50800" dir="10560000" algn="l" rotWithShape="0">
                  <a:prstClr val="black"/>
                </a:outerShdw>
              </a:effectLst>
              <a:uLnTx/>
              <a:uFillTx/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92478" y="6085985"/>
            <a:ext cx="2852063" cy="46166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Microsoft YaHei" panose="020B0503020204020204" pitchFamily="34" charset="-122"/>
                <a:cs typeface="Times New Roman"/>
              </a:rPr>
              <a:t>Lima, 15 Junio</a:t>
            </a:r>
            <a:r>
              <a:rPr kumimoji="0" lang="es-ES" sz="24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2025</a:t>
            </a:r>
            <a:endParaRPr kumimoji="0" lang="es-ES" sz="2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1" y="378976"/>
            <a:ext cx="4401312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8" y="731171"/>
            <a:ext cx="8288472" cy="576314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785786" y="214311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2899" y="568281"/>
            <a:ext cx="55336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haroni"/>
                <a:ea typeface="+mn-ea"/>
                <a:cs typeface="Times New Roman"/>
              </a:rPr>
              <a:t>¿Tengo a Jesús como mi proyecto de vida, como Aquel que me enseña a vivir como Dios quiere</a:t>
            </a: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haroni"/>
                <a:ea typeface="+mn-ea"/>
                <a:cs typeface="Times New Roman"/>
              </a:rPr>
              <a:t>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Aharoni"/>
              <a:ea typeface="+mn-ea"/>
              <a:cs typeface="Times New Roman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51588" y="3546891"/>
            <a:ext cx="34867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haroni"/>
                <a:ea typeface="+mn-ea"/>
                <a:cs typeface="Times New Roman"/>
              </a:rPr>
              <a:t>¿</a:t>
            </a:r>
            <a:r>
              <a:rPr kumimoji="0" lang="es-P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333CC">
                      <a:lumMod val="50000"/>
                      <a:alpha val="60000"/>
                    </a:srgbClr>
                  </a:glow>
                  <a:outerShdw blurRad="50800" dist="38100" algn="l" rotWithShape="0">
                    <a:srgbClr val="2D2DB9">
                      <a:lumMod val="50000"/>
                    </a:srgbClr>
                  </a:outerShdw>
                </a:effectLst>
                <a:uLnTx/>
                <a:uFillTx/>
                <a:latin typeface="Aharoni"/>
                <a:ea typeface="+mn-ea"/>
                <a:cs typeface="Times New Roman"/>
              </a:rPr>
              <a:t>Lo reconozco como el camino hacia el Padre, en quien encuentro Vida y Salvación?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3333CC">
                    <a:lumMod val="50000"/>
                    <a:alpha val="60000"/>
                  </a:srgbClr>
                </a:glow>
                <a:outerShdw blurRad="50800" dist="38100" algn="l" rotWithShape="0">
                  <a:srgbClr val="2D2DB9">
                    <a:lumMod val="50000"/>
                  </a:srgbClr>
                </a:outerShdw>
              </a:effectLst>
              <a:uLnTx/>
              <a:uFillTx/>
              <a:latin typeface="Aharoni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7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9d/62/c3/9d62c3d1526d60678f383087349e69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0" y="453736"/>
            <a:ext cx="825875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1139" y="2973918"/>
            <a:ext cx="777289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C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¿De qué manera me relaciono con el Espíritu Santo y qué actitud tengo ante Él para que el Señor me llene de su presencia y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C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de  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C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su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C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amor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4C0000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? </a:t>
            </a: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4C0000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4569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40/80/e4/4080e4b5eaa77870ae3e041e0f52a5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9" y="446315"/>
            <a:ext cx="8314171" cy="604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7291" y="5312244"/>
            <a:ext cx="7786254" cy="1033688"/>
          </a:xfrm>
        </p:spPr>
        <p:txBody>
          <a:bodyPr/>
          <a:lstStyle/>
          <a:p>
            <a:pPr algn="ctr">
              <a:buNone/>
            </a:pPr>
            <a:r>
              <a:rPr lang="es-ES_tradnl" sz="2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Luego de un tiempo de meditación compartimos con sencillez nuestra reflexión, lo que el texto ME dice a mi propia realidad y situación personal.</a:t>
            </a:r>
            <a:endParaRPr lang="es-PE" sz="2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925555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6 ideas de Retiro 2019 | mujer orando, valor de una mujer, or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78" y="281028"/>
            <a:ext cx="8350877" cy="62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8793" y="1764147"/>
            <a:ext cx="3011054" cy="471054"/>
          </a:xfrm>
        </p:spPr>
        <p:txBody>
          <a:bodyPr/>
          <a:lstStyle/>
          <a:p>
            <a:r>
              <a:rPr lang="es-PE" sz="2400" b="1" u="sng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3E0000"/>
                  </a:glow>
                </a:effectLst>
              </a:rPr>
              <a:t>Motivación</a:t>
            </a:r>
            <a:r>
              <a:rPr lang="es-PE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rgbClr val="3E0000"/>
                  </a:glow>
                </a:effectLst>
              </a:rPr>
              <a:t>:</a:t>
            </a:r>
            <a:endParaRPr lang="es-PE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rgbClr val="3E0000"/>
                </a:glo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0682" y="470983"/>
            <a:ext cx="3726318" cy="1041770"/>
          </a:xfrm>
          <a:prstGeom prst="round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50273" y="3372340"/>
            <a:ext cx="6021074" cy="303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E78AB9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En clima de oración, nos ponemos a la escucha del      Espíritu Santo, para que nos haga comprender la verdad plena sobre Dios y para que nos otorgue la fuerza de vivir en coherencia con la fe que profesamos.</a:t>
            </a:r>
            <a:endParaRPr kumimoji="0" lang="es-PE" sz="2800" b="1" i="1" u="none" strike="noStrike" kern="0" cap="none" spc="0" normalizeH="0" baseline="0" noProof="0" dirty="0">
              <a:ln>
                <a:noFill/>
              </a:ln>
              <a:solidFill>
                <a:srgbClr val="E78AB9">
                  <a:lumMod val="20000"/>
                  <a:lumOff val="80000"/>
                </a:srgbClr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39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el evangelio hoy la trin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3" y="382474"/>
            <a:ext cx="8319116" cy="61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6123" y="4639619"/>
            <a:ext cx="8081490" cy="185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E78AB9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Luego de un Tiempo de</a:t>
            </a:r>
            <a:r>
              <a:rPr kumimoji="0" lang="es-PE" sz="2800" b="1" i="1" u="none" strike="noStrike" kern="0" cap="none" spc="0" normalizeH="0" noProof="0" dirty="0" smtClean="0">
                <a:ln>
                  <a:noFill/>
                </a:ln>
                <a:solidFill>
                  <a:srgbClr val="E78AB9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 meditación personal, compartimos con sencillez nuestra  reflexión, lo que el texto  ME dice a mí propia realidad y situación  personal.  </a:t>
            </a:r>
            <a:endParaRPr kumimoji="0" lang="es-PE" sz="2800" b="1" i="1" u="none" strike="noStrike" kern="0" cap="none" spc="0" normalizeH="0" baseline="0" noProof="0" dirty="0">
              <a:ln>
                <a:noFill/>
              </a:ln>
              <a:solidFill>
                <a:srgbClr val="E78AB9">
                  <a:lumMod val="20000"/>
                  <a:lumOff val="80000"/>
                </a:srgbClr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17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0" y="484827"/>
            <a:ext cx="8271999" cy="6031929"/>
          </a:xfrm>
          <a:prstGeom prst="rect">
            <a:avLst/>
          </a:prstGeom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45537" y="484827"/>
            <a:ext cx="19669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Salmo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(8 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61688" y="790715"/>
            <a:ext cx="7986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44795" y="384321"/>
            <a:ext cx="4502040" cy="12782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Cuancontemplo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el cielo, obra de tus dedos,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   la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luna y las estrellas  que has creado, ¿qué es el hombre, para que te acuerdes de él, el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ser humano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para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                            darle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poder?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66418" y="4461011"/>
            <a:ext cx="4779259" cy="9942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Señor,  dueño nuestro</a:t>
            </a: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,      ¡</a:t>
            </a: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qué admirable es </a:t>
            </a:r>
            <a:b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</a:b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tu nombre en toda la tierra</a:t>
            </a: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!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70" y="424047"/>
            <a:ext cx="8405112" cy="6085609"/>
          </a:xfrm>
          <a:prstGeom prst="rect">
            <a:avLst/>
          </a:prstGeom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0369" y="4617748"/>
            <a:ext cx="5036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48436" y="1369474"/>
            <a:ext cx="75966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32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kton Pro" panose="020F06030202080209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36065" y="424048"/>
            <a:ext cx="8513079" cy="16437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Lo hiciste poco inferior a los ángeles</a:t>
            </a: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, lo </a:t>
            </a: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coronaste de gloria y dignidad, </a:t>
            </a: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le </a:t>
            </a:r>
            <a:r>
              <a:rPr kumimoji="0" lang="es-PE" sz="3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0000"/>
                    <a:lumOff val="80000"/>
                  </a:srgbClr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diste el mando sobre las obras de tus manos.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0000"/>
                  <a:lumOff val="80000"/>
                </a:srgbClr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00369" y="5182343"/>
            <a:ext cx="7684470" cy="86681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Señor,  dueño nuestro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, ¡</a:t>
            </a: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qué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admirable 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es tu 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nombre en toda la tierra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!</a:t>
            </a: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4" name="AutoShape 4" descr="Hombre ángel Stock de Foto gratis - Public Domain Pictu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80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" presetID="23" presetClass="entr" presetSubtype="28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5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274" t="-7120" r="224" b="13551"/>
          <a:stretch/>
        </p:blipFill>
        <p:spPr>
          <a:xfrm>
            <a:off x="461279" y="0"/>
            <a:ext cx="8290835" cy="652054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1138" y="426396"/>
            <a:ext cx="8164178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Rebaño de ovejas y toros y hasta</a:t>
            </a:r>
            <a:r>
              <a:rPr kumimoji="0" lang="es-PE" sz="32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 las bestias del campo, las aves  del cielo, los peces del mar que  trazan sendas por el mar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59678" y="5163786"/>
            <a:ext cx="7802994" cy="9817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Señor,  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Dios   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nuestro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, ¡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qué admirable es 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tu </a:t>
            </a:r>
            <a:r>
              <a:rPr kumimoji="0" lang="es-PE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nombre en toda la tierra</a:t>
            </a: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E0000"/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!</a:t>
            </a: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E0000"/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7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pinimg.com/564x/18/4d/93/184d939b1b2a0ad3c47047f7f6e15e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2" y="545078"/>
            <a:ext cx="8329406" cy="5985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4663" y="975707"/>
            <a:ext cx="8075104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			Motivación</a:t>
            </a: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: </a:t>
            </a:r>
            <a:endParaRPr kumimoji="0" lang="es-ES_tradnl" sz="20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lvl="0" algn="ctr">
              <a:defRPr/>
            </a:pPr>
            <a:r>
              <a:rPr kumimoji="0" lang="es-ES_tradnl" sz="2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San Vicente encontró en la Santísima Trinidad el                                  mejor modelo para la vida fraterna.   A las Hijas                                             de la Caridad les dice: </a:t>
            </a:r>
            <a:r>
              <a:rPr lang="es-MX" sz="21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En primer lugar, entre ustedes debe haber una gran unión y, si es posible, semejante a la de las tres personas de la santísima Trinidad; porque, ¿cómo, mis queridas hermanas,</a:t>
            </a:r>
          </a:p>
          <a:p>
            <a:pPr lvl="0" algn="ctr">
              <a:defRPr/>
            </a:pPr>
            <a:r>
              <a:rPr lang="es-MX" sz="21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En primer lugar, entre ustedes debe haber una gran unión y, si es posible, semejante a la de las tres personas de la santísima Trinidad; porque, ¿cómo, mis queridas hermanas, podrían ejercer la caridad y la mansedumbre con los pobres, si no la tuvieran con ustedes mismas? (IX, 66). Un medio para practicar este respeto cordial, es representarme con frecuencia a las tres personas de la santísima Trinidad, que forman una sola unidad. Ellas se tienen continuamente entre sí este respeto </a:t>
            </a:r>
            <a:r>
              <a:rPr lang="es-MX" sz="21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amoroso”  (IX 147).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 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344" name="Picture 8" descr="La Encarnación y la Navidad con san Vicente - Somos Vicencian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2547" y="686444"/>
            <a:ext cx="1269311" cy="12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276729" y="2697912"/>
            <a:ext cx="8075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“</a:t>
            </a:r>
            <a:r>
              <a:rPr lang="es-MX" sz="2000" b="1" i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”</a:t>
            </a: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92253" y="3562509"/>
            <a:ext cx="5704950" cy="1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podrían ejercer la caridad y la mansedumbre con los pobres, si no la tuvieran con ustedes mismas? (IX, 66). Un medio para practicar este respeto cordial, es representarme con frecuencia a las tres personas de la santísima Trinidad, que forman una sola unidad. Ellas se tienen continuamente entre sí este respeto amoroso” (IX, 147</a:t>
            </a:r>
            <a:r>
              <a:rPr kumimoji="0" lang="es-ES_tradnl" sz="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).</a:t>
            </a:r>
            <a:endParaRPr kumimoji="0" lang="en-US" sz="1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614" y="416684"/>
            <a:ext cx="3456432" cy="831954"/>
          </a:xfrm>
          <a:prstGeom prst="roundRect">
            <a:avLst/>
          </a:prstGeom>
        </p:spPr>
      </p:pic>
      <p:sp>
        <p:nvSpPr>
          <p:cNvPr id="2" name="AutoShape 2" descr="La creación de los peces y aves – Explorando la 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AutoShape 4" descr="La creación de los peces y aves – Explorando la f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106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8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72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7/44/6b/07446b108bf7065a3ff3df4e84f35d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7" y="2558143"/>
            <a:ext cx="8294254" cy="37868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3298" y="2558143"/>
            <a:ext cx="79432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A los misioneros les dice: </a:t>
            </a:r>
            <a:endParaRPr kumimoji="0" lang="es-ES_tradnl" sz="27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“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Por tanto, en la santísima Trinidad se da la uniformidad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;    lo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que el Padre quiere, lo quiere el Hijo; lo que hace el Espíritu Santo, lo hacen el Padre y el Hijo; 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todos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obran lo mismo; no tienen más que un mismo 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poder y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una misma operación. Allí está 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el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origen de 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nuestra perfección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y el modelo 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de </a:t>
            </a:r>
            <a:r>
              <a:rPr kumimoji="0" lang="es-ES_tradnl" sz="27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nuestra vida”. (</a:t>
            </a:r>
            <a:r>
              <a:rPr kumimoji="0" lang="es-ES_tradnl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/>
                <a:ea typeface="Times New Roman" panose="02020603050405020304" pitchFamily="18" charset="0"/>
                <a:cs typeface="+mn-cs"/>
              </a:rPr>
              <a:t>XI,548)2</a:t>
            </a:r>
            <a:endParaRPr kumimoji="0" lang="es-PE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Picture 2" descr="El consejo de San Vicente a un Misionero en crisis - Corazón de Paú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766" y="457200"/>
            <a:ext cx="7826649" cy="210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 view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5"/>
          <a:stretch/>
        </p:blipFill>
        <p:spPr bwMode="auto">
          <a:xfrm>
            <a:off x="430649" y="298052"/>
            <a:ext cx="8334547" cy="62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4408" y="2098827"/>
            <a:ext cx="783601" cy="2082230"/>
          </a:xfrm>
          <a:prstGeom prst="rect">
            <a:avLst/>
          </a:prstGeom>
        </p:spPr>
      </p:pic>
      <p:pic>
        <p:nvPicPr>
          <p:cNvPr id="10" name="9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811" y="2017627"/>
            <a:ext cx="821788" cy="2152897"/>
          </a:xfrm>
          <a:prstGeom prst="rect">
            <a:avLst/>
          </a:prstGeom>
        </p:spPr>
      </p:pic>
      <p:pic>
        <p:nvPicPr>
          <p:cNvPr id="12" name="11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501" y="3232727"/>
            <a:ext cx="1158841" cy="2097981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025930" y="4300857"/>
            <a:ext cx="1061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 Espíritu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Santo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2930512" y="3559270"/>
            <a:ext cx="96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Padre</a:t>
            </a:r>
          </a:p>
        </p:txBody>
      </p:sp>
      <p:sp>
        <p:nvSpPr>
          <p:cNvPr id="11" name="10 CuadroTexto"/>
          <p:cNvSpPr txBox="1"/>
          <p:nvPr/>
        </p:nvSpPr>
        <p:spPr>
          <a:xfrm rot="194610">
            <a:off x="5709853" y="3623585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Hijo</a:t>
            </a:r>
          </a:p>
        </p:txBody>
      </p:sp>
      <p:sp>
        <p:nvSpPr>
          <p:cNvPr id="16" name="2 Marcador de contenido"/>
          <p:cNvSpPr txBox="1">
            <a:spLocks/>
          </p:cNvSpPr>
          <p:nvPr/>
        </p:nvSpPr>
        <p:spPr>
          <a:xfrm>
            <a:off x="368304" y="180733"/>
            <a:ext cx="8365234" cy="132193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 </a:t>
            </a:r>
            <a:r>
              <a:rPr kumimoji="0" lang="es-ES_tradnl" sz="2800" b="1" i="0" u="sng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Ambientación</a:t>
            </a:r>
            <a:r>
              <a:rPr kumimoji="0" lang="es-ES_tradnl" sz="2800" b="1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: </a:t>
            </a:r>
            <a:r>
              <a:rPr kumimoji="0" lang="es-ES_tradnl" sz="2000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Un  corazón  grande de </a:t>
            </a:r>
            <a:r>
              <a:rPr kumimoji="0" lang="es-ES_tradnl" sz="2000" i="0" u="none" strike="noStrike" kern="0" normalizeH="0" baseline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cartulinasobre</a:t>
            </a:r>
            <a:r>
              <a:rPr kumimoji="0" lang="es-ES_tradnl" sz="2000" i="0" u="none" strike="noStrike" kern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 e l que se encenderán</a:t>
            </a:r>
            <a:r>
              <a:rPr kumimoji="0" lang="es-ES_tradnl" sz="2000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 tres </a:t>
            </a:r>
            <a:r>
              <a:rPr kumimoji="0" lang="es-ES_tradnl" sz="2000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ciurios</a:t>
            </a:r>
            <a:r>
              <a:rPr kumimoji="0" lang="es-ES_tradnl" sz="2000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 con las palabras Padre, Hijo y </a:t>
            </a:r>
            <a:r>
              <a:rPr kumimoji="0" lang="es-ES_tradnl" sz="2000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Espiritu</a:t>
            </a:r>
            <a:r>
              <a:rPr kumimoji="0" lang="es-ES_tradnl" sz="2000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 Santo.                                     </a:t>
            </a:r>
            <a:r>
              <a:rPr kumimoji="0" lang="es-ES_tradnl" sz="2000" i="0" u="none" strike="noStrike" kern="0" normalizeH="0" noProof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Cantossugeridos</a:t>
            </a:r>
            <a:r>
              <a:rPr kumimoji="0" lang="es-ES_tradnl" sz="2000" i="0" u="none" strike="noStrike" kern="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Arial Narrow" panose="020B0606020202030204" pitchFamily="34" charset="0"/>
                <a:cs typeface="Times New Roman"/>
              </a:rPr>
              <a:t>: En nombre del Padre , Un solo Señor</a:t>
            </a:r>
            <a:endParaRPr kumimoji="0" lang="es-PE" sz="2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Arial Black" panose="020B0A040201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8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9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4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9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3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6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7" y="376386"/>
            <a:ext cx="8320765" cy="611837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86228" y="5412258"/>
            <a:ext cx="7730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imagen 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de la Santísima Trinidad?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lumMod val="95000"/>
                    <a:lumOff val="5000"/>
                    <a:alpha val="40000"/>
                  </a:srgbClr>
                </a:glow>
                <a:outerShdw blurRad="50800" dist="76200" algn="l" rotWithShape="0">
                  <a:srgbClr val="C00000"/>
                </a:outerShdw>
              </a:effectLst>
              <a:uLnTx/>
              <a:uFillTx/>
              <a:latin typeface="AR JULIAN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15351" y="2770601"/>
            <a:ext cx="773031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kumimoji="0" lang="es-ES_tradnl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 ¿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Qué puedes hacer en </a:t>
            </a:r>
            <a:r>
              <a:rPr kumimoji="0" lang="es-ES_trad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 tu vida personal y comunitaria</a:t>
            </a:r>
            <a:r>
              <a:rPr kumimoji="0" lang="es-ES_tradnl" sz="3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76200" algn="l" rotWithShape="0">
                    <a:srgbClr val="C00000"/>
                  </a:outerShdw>
                </a:effectLst>
                <a:uLnTx/>
                <a:uFillTx/>
                <a:latin typeface="AR JULIAN" panose="02000000000000000000" pitchFamily="2" charset="0"/>
                <a:ea typeface="Times New Roman" pitchFamily="18" charset="0"/>
                <a:cs typeface="Arial" pitchFamily="34" charset="0"/>
              </a:rPr>
              <a:t> para reflexionar en ella</a:t>
            </a:r>
            <a:endParaRPr kumimoji="0" lang="es-ES_tradnl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lumMod val="95000"/>
                    <a:lumOff val="5000"/>
                    <a:alpha val="40000"/>
                  </a:srgbClr>
                </a:glow>
                <a:outerShdw blurRad="50800" dist="76200" algn="l" rotWithShape="0">
                  <a:srgbClr val="C00000"/>
                </a:outerShdw>
              </a:effectLst>
              <a:uLnTx/>
              <a:uFillTx/>
              <a:latin typeface="AR JULIAN" panose="02000000000000000000" pitchFamily="2" charset="0"/>
              <a:ea typeface="+mn-ea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178600" y="434827"/>
            <a:ext cx="4803820" cy="404349"/>
          </a:xfrm>
          <a:prstGeom prst="rect">
            <a:avLst/>
          </a:prstGeom>
        </p:spPr>
        <p:txBody>
          <a:bodyPr vert="horz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Compromiso</a:t>
            </a:r>
            <a:r>
              <a:rPr kumimoji="0" lang="es-ES_tradnl" sz="1400" b="1" i="0" u="none" strike="noStrike" kern="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1" i="0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Goudy Stout" panose="0202090407030B020401" pitchFamily="18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Goudy Stout" panose="0202090407030B020401" pitchFamily="18" charset="0"/>
                <a:ea typeface="+mn-ea"/>
                <a:cs typeface="Times New Roman"/>
              </a:rPr>
              <a:t> </a:t>
            </a:r>
            <a:endParaRPr kumimoji="0" lang="es-PE" sz="1400" b="1" i="0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Goudy Stout" panose="0202090407030B020401" pitchFamily="18" charset="0"/>
              <a:ea typeface="+mn-ea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008" y="138193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6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475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121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87/7c/42/877c42019b904002e176b27b8eddc2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109" y="415975"/>
            <a:ext cx="8423564" cy="61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51" y="544945"/>
            <a:ext cx="6965511" cy="5953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514523" y="867062"/>
            <a:ext cx="3848885" cy="46860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Dios Trinidad,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Dios de amor y ternura,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Dios UNO en el amor,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Dios infinito y eterno,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Dios cercano y amigo,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Tú que te has revelado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para que te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                                                      conociéramos y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así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   tuviéramos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vida en ti,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te damos gracias y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te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bendecimos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porque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eres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         Tú el que quieres relacionarte                      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97541" y="436202"/>
            <a:ext cx="3869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11430"/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FF0000"/>
                  </a:outerShdw>
                </a:effectLst>
                <a:uLnTx/>
                <a:uFillTx/>
                <a:latin typeface="Gill Sans Ultra Bold" panose="020B0A02020104020203" pitchFamily="34" charset="0"/>
                <a:ea typeface="+mn-ea"/>
                <a:cs typeface="Times New Roman"/>
              </a:rPr>
              <a:t>Oración final </a:t>
            </a:r>
            <a:endParaRPr kumimoji="0" lang="es-PE" sz="28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FF0000"/>
                </a:outerShdw>
              </a:effectLst>
              <a:uLnTx/>
              <a:uFillTx/>
              <a:latin typeface="Gill Sans Ultra Bold" panose="020B0A02020104020203" pitchFamily="34" charset="0"/>
              <a:ea typeface="+mn-ea"/>
              <a:cs typeface="Times New Roman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08945" y="810147"/>
            <a:ext cx="4113762" cy="459390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con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nosotros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, para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que conociéndote vivamos por y para ti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,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Times New Roman"/>
              </a:rPr>
              <a:t>siendo t</a:t>
            </a:r>
            <a:r>
              <a:rPr kumimoji="0" lang="es-ES_tradnl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ransformados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                      en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tu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amor vivificados                         en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tu presencia,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siendo Tú el que nos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                     unes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a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ti y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que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nos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llevas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               a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vivir por y para ti,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experimentando tu </a:t>
            </a: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acción en nosotros. Gloria y alabanzas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Times New Roman" panose="02020603050405020304" pitchFamily="18" charset="0"/>
                <a:cs typeface="Times New Roman"/>
              </a:rPr>
              <a:t> a ti que vives y reinas por los siglos de los siglos.</a:t>
            </a:r>
            <a:endParaRPr kumimoji="0" lang="es-PE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gency FB" panose="020B05030202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12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6" y="410278"/>
            <a:ext cx="8334802" cy="6101357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24772" y="6311580"/>
            <a:ext cx="4801689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93966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ull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2" y="371716"/>
            <a:ext cx="8280378" cy="61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7697" y="430422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9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066FF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AR JULIAN" panose="02000000000000000000" pitchFamily="2" charset="0"/>
                <a:ea typeface="+mn-ea"/>
                <a:cs typeface="+mn-cs"/>
              </a:rPr>
              <a:t>AMBIENTACIÓN: </a:t>
            </a:r>
            <a:endParaRPr kumimoji="0" lang="es-PE" sz="2400" b="0" i="0" u="none" strike="noStrike" kern="1200" cap="none" spc="0" normalizeH="0" baseline="0" noProof="0" dirty="0">
              <a:ln w="9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 JULIAN" panose="02000000000000000000" pitchFamily="2" charset="0"/>
              <a:ea typeface="+mn-ea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93842" y="969532"/>
            <a:ext cx="3145285" cy="186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0" i="1" u="none" strike="noStrike" kern="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la fiesta de la Santísima Trinidad celebramos a Dios que es relación entre personas, es familia, es comunidad de amor pleno y total. </a:t>
            </a:r>
            <a:endParaRPr kumimoji="0" lang="es-PE" sz="2300" b="0" i="0" u="none" strike="noStrike" kern="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513807" y="430422"/>
            <a:ext cx="3274268" cy="274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0" i="1" u="none" strike="noStrike" kern="0" cap="none" spc="0" normalizeH="0" baseline="0" noProof="0" dirty="0" smtClean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Creer </a:t>
            </a:r>
            <a:r>
              <a:rPr kumimoji="0" lang="es-ES_tradnl" sz="2300" b="0" i="1" u="none" strike="noStrike" kern="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un Dios que es relación no puede dejarnos indiferentes, sobre todo porque ese Dios Trinidad ha derramado su amor en nuestros corazones.</a:t>
            </a:r>
            <a:r>
              <a:rPr kumimoji="0" lang="es-PE" sz="2300" b="0" i="1" u="none" strike="noStrike" kern="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PE" sz="2300" b="0" i="0" u="none" strike="noStrike" kern="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434051" y="5720679"/>
            <a:ext cx="6399960" cy="9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0" i="1" u="none" strike="noStrike" kern="0" cap="none" spc="0" normalizeH="0" baseline="0" noProof="0" dirty="0" smtClean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Jesús </a:t>
            </a:r>
            <a:r>
              <a:rPr kumimoji="0" lang="es-PE" sz="2300" b="0" i="1" u="none" strike="noStrike" kern="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nos ofrece la posibilidad de que esa comunión de vida llegue a nosotros.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0" i="1" u="none" strike="noStrike" kern="0" cap="none" spc="0" normalizeH="0" baseline="0" noProof="0" dirty="0">
                <a:ln>
                  <a:noFill/>
                </a:ln>
                <a:solidFill>
                  <a:srgbClr val="1C1C1C">
                    <a:lumMod val="10000"/>
                    <a:lumOff val="90000"/>
                  </a:srgbClr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es-PE" sz="2300" b="0" i="0" u="none" strike="noStrike" kern="0" cap="none" spc="0" normalizeH="0" baseline="0" noProof="0" dirty="0">
              <a:ln>
                <a:noFill/>
              </a:ln>
              <a:solidFill>
                <a:srgbClr val="1C1C1C">
                  <a:lumMod val="10000"/>
                  <a:lumOff val="90000"/>
                </a:srgbClr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1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2695" y="408625"/>
            <a:ext cx="2693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Oración inicial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99" y="2842458"/>
            <a:ext cx="4040079" cy="363223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Señor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Jesús,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 Tú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que has venido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 a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revelarnos al Padre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 y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así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 nos  diste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a conocer al Espíritu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Santo  al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celebrar la identidad de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Dios como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Trinidad siendo unidad,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 te </a:t>
            </a:r>
            <a:r>
              <a:rPr lang="es-ES_tradnl" sz="2800" b="1" dirty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pedimos que Tú que con el Padre son </a:t>
            </a:r>
            <a:r>
              <a:rPr lang="es-ES_tradnl" sz="2800" b="1" dirty="0" smtClean="0">
                <a:solidFill>
                  <a:srgbClr val="FFFFFF"/>
                </a:solidFill>
                <a:effectLst>
                  <a:glow rad="101600">
                    <a:schemeClr val="accent2">
                      <a:lumMod val="10000"/>
                      <a:alpha val="60000"/>
                    </a:schemeClr>
                  </a:glow>
                  <a:outerShdw blurRad="50800" dist="50800" algn="l" rotWithShape="0">
                    <a:schemeClr val="bg1">
                      <a:lumMod val="50000"/>
                    </a:schemeClr>
                  </a:outerShdw>
                </a:effectLst>
                <a:latin typeface="Arial Narrow" panose="020B0606020202030204" pitchFamily="34" charset="0"/>
              </a:rPr>
              <a:t>UNO</a:t>
            </a:r>
            <a:endParaRPr lang="es-PE" sz="2800" b="1" dirty="0">
              <a:solidFill>
                <a:srgbClr val="FFFFFF"/>
              </a:solidFill>
              <a:effectLst>
                <a:glow rad="101600">
                  <a:schemeClr val="accent2">
                    <a:lumMod val="10000"/>
                    <a:alpha val="60000"/>
                  </a:schemeClr>
                </a:glow>
                <a:outerShdw blurRad="50800" dist="50800" algn="l" rotWithShape="0">
                  <a:schemeClr val="bg1">
                    <a:lumMod val="5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47566" y="2909454"/>
            <a:ext cx="3942592" cy="35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CCFF">
                      <a:lumMod val="10000"/>
                      <a:alpha val="60000"/>
                    </a:srgbClr>
                  </a:glow>
                  <a:outerShdw blurRad="50800" dist="50800" algn="l" rotWithShape="0">
                    <a:srgbClr val="00009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 así comparten la misma 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99CCFF">
                      <a:lumMod val="10000"/>
                      <a:alpha val="60000"/>
                    </a:srgbClr>
                  </a:glow>
                  <a:outerShdw blurRad="50800" dist="50800" algn="l" rotWithShape="0">
                    <a:srgbClr val="000099">
                      <a:lumMod val="50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gloria y el mismo poder nos ilumines  con el Espíritu Santo conocer en plenitud la verdad que profesamos al reconocer que Dios es PADRE, HIJO y  ESPÍRITU SANTO. </a:t>
            </a:r>
            <a:endParaRPr kumimoji="0" lang="es-PE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99CCFF">
                    <a:lumMod val="10000"/>
                    <a:alpha val="60000"/>
                  </a:srgbClr>
                </a:glow>
                <a:outerShdw blurRad="50800" dist="50800" algn="l" rotWithShape="0">
                  <a:srgbClr val="000099">
                    <a:lumMod val="50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0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5c/53/fb/5c53fb4c344e1978ab3d9c1e228bb42c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438" y="389665"/>
            <a:ext cx="8489662" cy="6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303" y="1918219"/>
            <a:ext cx="3236306" cy="316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Danos la gracia de experimentar la paternidad de Dios </a:t>
            </a:r>
            <a:endParaRPr kumimoji="0" lang="es-PE" sz="28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viviendo tu filiación con </a:t>
            </a:r>
            <a:r>
              <a:rPr kumimoji="0" lang="es-ES_tradnl" sz="2800" b="1" i="0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            tus </a:t>
            </a:r>
            <a:r>
              <a:rPr kumimoji="0" lang="es-ES_tradnl" sz="2800" b="1" i="0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mismos sentimientos, animados por el Espíritu </a:t>
            </a:r>
            <a:r>
              <a:rPr kumimoji="0" lang="es-ES_tradnl" sz="2800" b="1" i="0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Santo</a:t>
            </a:r>
            <a:endParaRPr kumimoji="0" lang="es-PE" sz="28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34981" y="2126033"/>
            <a:ext cx="3236306" cy="29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900" b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que </a:t>
            </a:r>
            <a:r>
              <a:rPr kumimoji="0" lang="es-PE" sz="2900" b="1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nos vivifica y dinamiza en la búsqueda de la verdad total que </a:t>
            </a:r>
            <a:r>
              <a:rPr kumimoji="0" lang="es-PE" sz="2900" b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         Él </a:t>
            </a:r>
            <a:r>
              <a:rPr kumimoji="0" lang="es-PE" sz="2900" b="1" u="none" strike="noStrike" kern="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nos revela y manifiesta.                      Que así </a:t>
            </a:r>
            <a:r>
              <a:rPr kumimoji="0" lang="es-PE" sz="2800" b="1" u="none" strike="noStrike" kern="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sea</a:t>
            </a:r>
            <a:endParaRPr kumimoji="0" lang="es-PE" sz="2800" b="1" u="none" strike="noStrike" kern="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86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4e/28/92/4e2892f93f8ff6de4f097f80574572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6" y="454591"/>
            <a:ext cx="8396767" cy="60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658" y="2493636"/>
            <a:ext cx="2336078" cy="454572"/>
          </a:xfrm>
        </p:spPr>
        <p:txBody>
          <a:bodyPr/>
          <a:lstStyle/>
          <a:p>
            <a:pPr lvl="0"/>
            <a:r>
              <a:rPr lang="es-ES_tradnl" sz="2400" b="1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Motivación</a:t>
            </a:r>
            <a:r>
              <a:rPr lang="es-ES_tradnl" sz="2400" i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erlin Sans FB" panose="020E0602020502020306" pitchFamily="34" charset="0"/>
              </a:rPr>
              <a:t>:</a:t>
            </a:r>
            <a:endParaRPr lang="es-PE" sz="2400" i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5658" y="3265322"/>
            <a:ext cx="8133561" cy="158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Este texto es uno de los anuncios sobre el envío del Espíritu Santo. El Espíritu ha ayudado continuamente a la Iglesia a seguir profundizando en el misterio de Jesucristo a la luz de su muerte y resurrección. Escuchemos:</a:t>
            </a:r>
            <a:endParaRPr kumimoji="0" lang="es-PE" sz="2800" b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115" y="454591"/>
            <a:ext cx="3665825" cy="140538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de Story P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3" y="478990"/>
            <a:ext cx="8142224" cy="6025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67133" y="1206523"/>
            <a:ext cx="3261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Juan 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16, 12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Times New Roman"/>
              </a:rPr>
              <a:t>,12-15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37103" y="4685937"/>
            <a:ext cx="77562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En aquel tiempo, dijo Jesús a sus discípulos:      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-«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Muchas cosas me quedan por decirles, pero ustedes no las pueden comprender por ahora;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50039" y="783366"/>
            <a:ext cx="2653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6200" dist="50800" dir="12000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5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2852" y="5242392"/>
            <a:ext cx="80953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cuando venga él, el Espíritu de la verdad,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los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guiará hasta la verdad plena. </a:t>
            </a:r>
          </a:p>
        </p:txBody>
      </p:sp>
    </p:spTree>
    <p:extLst>
      <p:ext uri="{BB962C8B-B14F-4D97-AF65-F5344CB8AC3E}">
        <p14:creationId xmlns:p14="http://schemas.microsoft.com/office/powerpoint/2010/main" val="33844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99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ars">
  <a:themeElements>
    <a:clrScheme name="bars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ctangle bevel">
  <a:themeElements>
    <a:clrScheme name="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ees">
  <a:themeElements>
    <a:clrScheme name="ve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vees">
  <a:themeElements>
    <a:clrScheme name="vee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14-amor_y_espinas-(menudospeques.net)">
  <a:themeElements>
    <a:clrScheme name="214-amor_y_espinas-(menudospeques.net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4-amor_y_espinas-(menudospeques.net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4-amor_y_espinas-(menudospeques.net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4-amor_y_espinas-(menudospeques.net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4-amor_y_espinas-(menudospeques.net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vees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</TotalTime>
  <Words>1224</Words>
  <Application>Microsoft Office PowerPoint</Application>
  <PresentationFormat>Presentación en pantalla (4:3)</PresentationFormat>
  <Paragraphs>91</Paragraphs>
  <Slides>32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25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32</vt:i4>
      </vt:variant>
    </vt:vector>
  </HeadingPairs>
  <TitlesOfParts>
    <vt:vector size="68" baseType="lpstr">
      <vt:lpstr>Microsoft YaHei</vt:lpstr>
      <vt:lpstr>Agency FB</vt:lpstr>
      <vt:lpstr>Aharoni</vt:lpstr>
      <vt:lpstr>AR JULIAN</vt:lpstr>
      <vt:lpstr>Arial</vt:lpstr>
      <vt:lpstr>Arial Black</vt:lpstr>
      <vt:lpstr>Arial Narrow</vt:lpstr>
      <vt:lpstr>Arial Rounded MT Bold</vt:lpstr>
      <vt:lpstr>Arial Unicode MS</vt:lpstr>
      <vt:lpstr>Bauhaus 93</vt:lpstr>
      <vt:lpstr>Berlin Sans FB</vt:lpstr>
      <vt:lpstr>Berlin Sans FB Demi</vt:lpstr>
      <vt:lpstr>Britannic Bold</vt:lpstr>
      <vt:lpstr>Calibri</vt:lpstr>
      <vt:lpstr>Comic Sans MS</vt:lpstr>
      <vt:lpstr>Gill Sans Ultra Bold</vt:lpstr>
      <vt:lpstr>Goudy Stout</vt:lpstr>
      <vt:lpstr>Microsoft Tai Le</vt:lpstr>
      <vt:lpstr>Poor Richard</vt:lpstr>
      <vt:lpstr>Rockwell Condensed</vt:lpstr>
      <vt:lpstr>Swis721 BT</vt:lpstr>
      <vt:lpstr>Tekton Pro</vt:lpstr>
      <vt:lpstr>Times</vt:lpstr>
      <vt:lpstr>Times New Roman</vt:lpstr>
      <vt:lpstr>Wingdings</vt:lpstr>
      <vt:lpstr>Diseño predeterminado</vt:lpstr>
      <vt:lpstr>rectangle bevel</vt:lpstr>
      <vt:lpstr>2_vees</vt:lpstr>
      <vt:lpstr>1_colormaster</vt:lpstr>
      <vt:lpstr>En blanco</vt:lpstr>
      <vt:lpstr>1_vees</vt:lpstr>
      <vt:lpstr>1_Diseño predeterminado</vt:lpstr>
      <vt:lpstr>214-amor_y_espinas-(menudospeques.net)</vt:lpstr>
      <vt:lpstr>vees</vt:lpstr>
      <vt:lpstr>Default Design</vt:lpstr>
      <vt:lpstr>bars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Admin</cp:lastModifiedBy>
  <cp:revision>36</cp:revision>
  <dcterms:created xsi:type="dcterms:W3CDTF">2022-06-06T15:46:01Z</dcterms:created>
  <dcterms:modified xsi:type="dcterms:W3CDTF">2025-06-13T23:34:49Z</dcterms:modified>
</cp:coreProperties>
</file>