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768" r:id="rId7"/>
    <p:sldMasterId id="2147483781" r:id="rId8"/>
    <p:sldMasterId id="2147483805" r:id="rId9"/>
  </p:sldMasterIdLst>
  <p:notesMasterIdLst>
    <p:notesMasterId r:id="rId45"/>
  </p:notesMasterIdLst>
  <p:sldIdLst>
    <p:sldId id="303" r:id="rId10"/>
    <p:sldId id="304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94" r:id="rId24"/>
    <p:sldId id="270" r:id="rId25"/>
    <p:sldId id="271" r:id="rId26"/>
    <p:sldId id="272" r:id="rId27"/>
    <p:sldId id="273" r:id="rId28"/>
    <p:sldId id="275" r:id="rId29"/>
    <p:sldId id="276" r:id="rId30"/>
    <p:sldId id="277" r:id="rId31"/>
    <p:sldId id="278" r:id="rId32"/>
    <p:sldId id="280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02" r:id="rId42"/>
    <p:sldId id="290" r:id="rId43"/>
    <p:sldId id="293" r:id="rId4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A7"/>
    <a:srgbClr val="FCD329"/>
    <a:srgbClr val="FED217"/>
    <a:srgbClr val="4C2B21"/>
    <a:srgbClr val="88611C"/>
    <a:srgbClr val="38241D"/>
    <a:srgbClr val="412923"/>
    <a:srgbClr val="7B4C32"/>
    <a:srgbClr val="FFFF66"/>
    <a:srgbClr val="BBE0E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485" autoAdjust="0"/>
  </p:normalViewPr>
  <p:slideViewPr>
    <p:cSldViewPr snapToGrid="0">
      <p:cViewPr varScale="1">
        <p:scale>
          <a:sx n="74" d="100"/>
          <a:sy n="74" d="100"/>
        </p:scale>
        <p:origin x="15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ACB86-678A-4A3E-8CCC-D5A7D082E2D0}" type="datetimeFigureOut">
              <a:rPr lang="es-PE" smtClean="0"/>
              <a:t>22/05/2025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60946-9298-48AD-926A-92ECCB88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95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0946-9298-48AD-926A-92ECCB8835C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333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0946-9298-48AD-926A-92ECCB8835C3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013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32BDB-69B0-4FE7-A41F-BFD2FAB39656}" type="slidenum">
              <a:rPr lang="es-ES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65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>
                <a:solidFill>
                  <a:prstClr val="black"/>
                </a:solidFill>
              </a:rPr>
              <a:pPr/>
              <a:t>21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>
                <a:solidFill>
                  <a:prstClr val="black"/>
                </a:solidFill>
              </a:rPr>
              <a:pPr/>
              <a:t>23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1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>
                <a:solidFill>
                  <a:prstClr val="black"/>
                </a:solidFill>
              </a:rPr>
              <a:pPr/>
              <a:t>25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2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6FF23-4248-4358-B59D-9933E4E1C23A}" type="slidenum">
              <a:rPr lang="es-ES">
                <a:solidFill>
                  <a:prstClr val="black"/>
                </a:solidFill>
              </a:rPr>
              <a:pPr/>
              <a:t>30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697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26548-C5B6-4EE5-A815-ADE7030AD11C}" type="slidenum">
              <a:rPr lang="es-ES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60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5CF24-F819-456F-9911-AB8C45D8F7AF}" type="slidenum">
              <a:rPr lang="es-PE" smtClean="0">
                <a:solidFill>
                  <a:prstClr val="black"/>
                </a:solidFill>
              </a:rPr>
              <a:pPr/>
              <a:t>35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F122-FBD3-4C7B-B551-3DE690854A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07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3225-4E24-4888-B997-BE7520638F9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34876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7688E-BCD1-4563-9FFF-5413C7CB98B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6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7A97-DE07-479D-992B-92FB088D96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0951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7580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5566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9814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9478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5777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7635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4470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447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3225-CBF0-4ADE-B445-59351F93528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5541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5325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70083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4398-7201-4ACC-B5F8-BB33CD5C96F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51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3327-2602-4C7B-A49F-DB9E0CB19093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5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B3AB-E602-4AFC-BC3C-B9551553FE3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8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440E9-D5BD-4BD6-9159-F512A539CB29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8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8403-BEC3-4976-8E55-B02AC48426D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33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6308-E1D2-43E9-81FB-9CBE12CBABD8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3CB0E-7875-4D60-ACDC-4A73F7CA17F3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6D14-497A-4193-AC8D-3E7CE5B9BC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184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E93F-4D35-4D12-B19C-D75D19FEC93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1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11B3-B9BF-46EC-ACA9-24CDE02BBE2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16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B7E-482F-477B-A26B-30D65F136E8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3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0E1ED-04E3-46E2-8EC5-19C8266D930E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9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4FD77-CFEA-4CEC-BC6D-8516ABF199C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71038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A2578-5BA9-4344-BB35-83A885419D6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4844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9665C-6A08-46A5-B557-FDFB7F4F6DD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88146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84B12-9FE9-4DC1-972A-8CC6D3E8AE8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320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48AB0-D206-4A28-BFFE-1DAB3312952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37728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4D473-75D1-46ED-9185-0E6B5B5A7DC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5158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AFAD-C270-4358-8756-13AE59E076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4997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18FC-50C7-4545-A090-6371BBE084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2970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B963-AF33-4A80-81A1-7DD682DA8BD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704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C741-DE9D-4CFF-8E8D-91B4595BBC0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7196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83EFF-9070-489B-AAF8-E41C0E17DC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34134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A00D9-A078-4E8C-979C-954DF546957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75932"/>
      </p:ext>
    </p:extLst>
  </p:cSld>
  <p:clrMapOvr>
    <a:masterClrMapping/>
  </p:clrMapOvr>
  <p:transition spd="slow">
    <p:random/>
    <p:sndAc>
      <p:stSnd loop="1">
        <p:snd r:embed="rId1" name="Amor algo maravillosos 96kb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B11C-DE0A-44C8-AF01-20D00C7288F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7571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747D-0B22-43B3-94CA-C99809551B0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35003"/>
      </p:ext>
    </p:extLst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5AF-C401-46D0-85DA-FB583B1EC15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9782"/>
      </p:ext>
    </p:extLst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A9D4-1F05-4B12-B254-3DCB95CEFAE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97008"/>
      </p:ext>
    </p:extLst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CE3A-0F1C-40BB-969C-D4D0DF6635D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0853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7FA8-9410-45E9-A1F3-8123600B99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25295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30AC-8086-4B45-9FED-8B1F59D9B2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65598"/>
      </p:ext>
    </p:extLst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E035-3E54-4E0A-8AA0-3AFA86D3613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14622"/>
      </p:ext>
    </p:extLst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D3C0-ED98-46A4-B885-4DC058C3EF1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01198"/>
      </p:ext>
    </p:extLst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C776F-B696-4EBD-A9FD-7DD5E7116FB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82060"/>
      </p:ext>
    </p:extLst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A6-7071-43E1-85B4-1639D015215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4298"/>
      </p:ext>
    </p:extLst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FA3D3-E0DB-4FF5-A519-F22936E4E3E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37793"/>
      </p:ext>
    </p:extLst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553C4-964F-4E86-B6C3-E9147A9DEA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19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C6FA0-FDB0-41FE-89EF-756D92391D5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7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BDB2-51EE-44B6-85FA-E3D788D4892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5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7973-8123-445D-9AC9-8E1491AC6D9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DCCE-C80E-4E19-AE55-C1B0B9CA317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8000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4337C-B00B-43C6-8D7E-057C085901C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29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AD6F-18D8-425F-8BB1-3A4C0BD98C7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8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9DCE-A01F-4059-BD01-DB22E8E2BBA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0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2B13-7A0C-4F54-828F-9191F3CF32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21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D3A1-52A2-47FC-9FAE-0F56CA3397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3891-CEFF-43B4-B1EF-6680EBB1B3B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40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C5B2E-DA9D-41F8-8E8F-28C3D4D6C3B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3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C26E3-7F71-4EC3-8181-350A4E7946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4069"/>
      </p:ext>
    </p:extLst>
  </p:cSld>
  <p:clrMapOvr>
    <a:masterClrMapping/>
  </p:clrMapOvr>
  <p:transition spd="med">
    <p:comb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6A10-0FFF-4C78-928F-22379A3D569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8511"/>
      </p:ext>
    </p:extLst>
  </p:cSld>
  <p:clrMapOvr>
    <a:masterClrMapping/>
  </p:clrMapOvr>
  <p:transition spd="med">
    <p:comb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D17C-47DE-4343-81A6-FE57D54BDCB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4694"/>
      </p:ext>
    </p:extLst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C628-9F6F-4F97-B6AB-D0AF398A43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4260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5EF5-5DFA-4AFF-A77C-68BFEFAE5C6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24211"/>
      </p:ext>
    </p:extLst>
  </p:cSld>
  <p:clrMapOvr>
    <a:masterClrMapping/>
  </p:clrMapOvr>
  <p:transition spd="med">
    <p:comb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3D1C-F5B6-4FAB-B86F-A6A7354752B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99161"/>
      </p:ext>
    </p:extLst>
  </p:cSld>
  <p:clrMapOvr>
    <a:masterClrMapping/>
  </p:clrMapOvr>
  <p:transition spd="med">
    <p:comb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B26F-3262-42F7-A66F-A84C5B447E5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06923"/>
      </p:ext>
    </p:extLst>
  </p:cSld>
  <p:clrMapOvr>
    <a:masterClrMapping/>
  </p:clrMapOvr>
  <p:transition spd="med">
    <p:comb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0866-A040-4474-BF17-F7222A75845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3184"/>
      </p:ext>
    </p:extLst>
  </p:cSld>
  <p:clrMapOvr>
    <a:masterClrMapping/>
  </p:clrMapOvr>
  <p:transition spd="med">
    <p:comb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0595-7946-4BE4-8E30-7DF264D3272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6852"/>
      </p:ext>
    </p:extLst>
  </p:cSld>
  <p:clrMapOvr>
    <a:masterClrMapping/>
  </p:clrMapOvr>
  <p:transition spd="med">
    <p:comb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3A37-1E4E-4EA2-8CEA-955CFCC0CF9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96861"/>
      </p:ext>
    </p:extLst>
  </p:cSld>
  <p:clrMapOvr>
    <a:masterClrMapping/>
  </p:clrMapOvr>
  <p:transition spd="med">
    <p:comb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816A-A2B4-461E-AF81-1EF719317DE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78988"/>
      </p:ext>
    </p:extLst>
  </p:cSld>
  <p:clrMapOvr>
    <a:masterClrMapping/>
  </p:clrMapOvr>
  <p:transition spd="med">
    <p:comb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65DC-039C-43CA-AC27-F92D8897DF4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86914"/>
      </p:ext>
    </p:extLst>
  </p:cSld>
  <p:clrMapOvr>
    <a:masterClrMapping/>
  </p:clrMapOvr>
  <p:transition spd="med">
    <p:comb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45DDEB-AB04-40FC-BA27-C39B5E86DBE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46472"/>
      </p:ext>
    </p:extLst>
  </p:cSld>
  <p:clrMapOvr>
    <a:masterClrMapping/>
  </p:clrMapOvr>
  <p:transition spd="med">
    <p:comb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37F8E-BB70-4C49-950B-4A52C3785B0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756E-3CA4-434D-A9AF-DEE82C528C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73905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A8419-D7A8-4E3D-A378-3995B94E713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555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A2401-2C04-4CE7-8152-F06BF7E85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14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6CF3-E200-4976-BE86-6DAB62D856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1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BE8D5-48E0-4049-AE7E-AFC518EBB0C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55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44757-B810-4D86-B156-5CB8D40B09F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1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C8A07-0524-4FF0-9392-DFBF0D53EDE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58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2A153-EF40-44B6-B258-FEBD7DE4C06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8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653CD-3E16-4C33-8793-CA775904235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8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C27F8-C6EA-4679-8D14-65329589EE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0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4502-F16F-4654-AD1C-814BE7BBDD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1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B6FBA-4D7D-4FC7-B1C7-8643F56050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27665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58B69-F51C-4172-AFFF-3C4EC925E8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830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55314-0516-41C8-8D86-C4D37D5BB0C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6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105E-9F56-4BA5-9BBD-00AA7C7A68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615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B442-4E0D-432B-926E-DA183300772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15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FAAE-3CEC-4D3D-BCAE-64EE657A4C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89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865C4-41EF-4EDC-A81E-97ADD69D5CC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851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04C5-DB3C-407E-986D-10703BBA5E3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089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A36F-E583-41A9-B746-796233BC5FC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30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54FB-6C7C-458E-8032-EEA5EA992FB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20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A3AF1-9355-4A71-9F95-D11BFA0ECAC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76502E-2779-4D0E-ACBB-327524A4F37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8C3BF-7190-4EE0-9058-20E9EEB24E5B}" type="slidenum">
              <a:rPr lang="es-ES_tradnl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5ACC53-B710-40AB-B7D9-486C1FF85F2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/>
    <p:sndAc>
      <p:stSnd loop="1">
        <p:snd r:embed="rId13" name="Amor algo maravillosos 96kb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875-1BF3-4015-99CD-CEEFA168A9BD}" type="slidenum">
              <a:rPr lang="ca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910C90-11B3-4B05-AB81-6EC42F498C99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23F81A-697F-4C9F-BAF0-24E568F077E8}" type="slidenum">
              <a: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2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BFB676-6B1A-4EB3-9D5C-51BD5FD831A8}" type="slidenum"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0F048B-0C9C-40ED-B9D9-4FC2B84628F8}" type="slidenum">
              <a:rPr lang="es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21138539">
            <a:off x="951804" y="5895643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215. Esta es la luz de Cris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573301"/>
            <a:ext cx="8156448" cy="59192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3776" y="6074076"/>
            <a:ext cx="503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Imagen de Portada: P. Érick </a:t>
            </a:r>
            <a:r>
              <a:rPr lang="es-E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Félix  CM.</a:t>
            </a:r>
            <a:endParaRPr lang="es-PE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ull view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3" t="-17074" r="-1455"/>
          <a:stretch/>
        </p:blipFill>
        <p:spPr bwMode="auto">
          <a:xfrm>
            <a:off x="247380" y="-394133"/>
            <a:ext cx="8453295" cy="67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" y="4644239"/>
            <a:ext cx="67240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5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que no me ama no guardará mis palabras. Y la palabra que ustedes están oyendo no es mía, sino del </a:t>
            </a:r>
            <a:r>
              <a:rPr lang="es-ES" sz="25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Padre </a:t>
            </a:r>
            <a:r>
              <a:rPr lang="es-ES" sz="25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me envió.</a:t>
            </a:r>
          </a:p>
        </p:txBody>
      </p:sp>
      <p:sp>
        <p:nvSpPr>
          <p:cNvPr id="3" name="Arco 2"/>
          <p:cNvSpPr/>
          <p:nvPr/>
        </p:nvSpPr>
        <p:spPr>
          <a:xfrm>
            <a:off x="5370490" y="118485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80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"/>
          <a:stretch/>
        </p:blipFill>
        <p:spPr>
          <a:xfrm>
            <a:off x="600759" y="599207"/>
            <a:ext cx="7957393" cy="592281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66955" y="4083627"/>
            <a:ext cx="28782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 </a:t>
            </a:r>
            <a:r>
              <a:rPr lang="es-E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 hablado de esto ahora que  estoy con </a:t>
            </a:r>
            <a:r>
              <a:rPr lang="es-E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ustedes,  </a:t>
            </a:r>
            <a:endParaRPr lang="es-E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4" y="365257"/>
            <a:ext cx="8142409" cy="595483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36701" y="4668883"/>
            <a:ext cx="622531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ES" sz="2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Defensor, el Espíritu Santo, que enviará el Padre en mi nombre, será quien les enseñe todo y les recuerde todo lo </a:t>
            </a:r>
            <a:r>
              <a:rPr lang="es-ES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les he </a:t>
            </a:r>
            <a:r>
              <a:rPr lang="es-ES" sz="2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dicho.</a:t>
            </a:r>
          </a:p>
        </p:txBody>
      </p:sp>
    </p:spTree>
    <p:extLst>
      <p:ext uri="{BB962C8B-B14F-4D97-AF65-F5344CB8AC3E}">
        <p14:creationId xmlns:p14="http://schemas.microsoft.com/office/powerpoint/2010/main" val="17633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6" y="442878"/>
            <a:ext cx="8122736" cy="594373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05746" y="1760184"/>
            <a:ext cx="339931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600" b="1" i="1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 </a:t>
            </a:r>
            <a:r>
              <a:rPr lang="es-ES" sz="2600" b="1" i="1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paz les dejo, mi paz </a:t>
            </a:r>
            <a:r>
              <a:rPr lang="es-ES" sz="2600" b="1" i="1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600" b="1" i="1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doy; no la doy </a:t>
            </a:r>
            <a:r>
              <a:rPr lang="es-ES" sz="2600" b="1" i="1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 como </a:t>
            </a:r>
            <a:r>
              <a:rPr lang="es-ES" sz="2600" b="1" i="1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da el mundo.  </a:t>
            </a:r>
            <a:r>
              <a:rPr lang="es-ES" sz="2600" b="1" i="1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2600" b="1" i="1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tiemble su corazón ni se acobarde. </a:t>
            </a:r>
          </a:p>
        </p:txBody>
      </p:sp>
    </p:spTree>
    <p:extLst>
      <p:ext uri="{BB962C8B-B14F-4D97-AF65-F5344CB8AC3E}">
        <p14:creationId xmlns:p14="http://schemas.microsoft.com/office/powerpoint/2010/main" val="39155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94" y="526473"/>
            <a:ext cx="8124305" cy="592050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7746" y="4827526"/>
            <a:ext cx="62807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400" b="1" dirty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 han oído decir: «Me </a:t>
            </a:r>
            <a:r>
              <a:rPr lang="es-ES" sz="2400" b="1" dirty="0" smtClean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voy  </a:t>
            </a:r>
            <a:r>
              <a:rPr lang="es-ES" sz="2400" b="1" dirty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 volveré a ustedes». Si  me amaran, se alegrarían de que vuelva junto al </a:t>
            </a:r>
            <a:r>
              <a:rPr lang="es-ES" sz="2400" b="1" dirty="0" smtClean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Padre que es más grande que yo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462306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rgbClr val="FFFFFF"/>
              </a:solidFill>
              <a:effectLst>
                <a:glow rad="101600">
                  <a:srgbClr val="462306">
                    <a:alpha val="6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6" y="518182"/>
            <a:ext cx="8099737" cy="589185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5293" y="5400108"/>
            <a:ext cx="6668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400" b="1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dicho esto, antes de que suceda, </a:t>
            </a:r>
            <a:r>
              <a:rPr lang="es-ES" sz="2400" b="1" dirty="0" smtClean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para </a:t>
            </a:r>
            <a:r>
              <a:rPr lang="es-ES" sz="2400" b="1" dirty="0">
                <a:solidFill>
                  <a:srgbClr val="FFFFFF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cuando suceda, entonces crean.</a:t>
            </a:r>
          </a:p>
        </p:txBody>
      </p:sp>
    </p:spTree>
    <p:extLst>
      <p:ext uri="{BB962C8B-B14F-4D97-AF65-F5344CB8AC3E}">
        <p14:creationId xmlns:p14="http://schemas.microsoft.com/office/powerpoint/2010/main" val="2933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8" y="616477"/>
            <a:ext cx="8052539" cy="592983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606143" y="2296886"/>
            <a:ext cx="31177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S_tradnl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¿</a:t>
            </a: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Cuáles </a:t>
            </a:r>
            <a:r>
              <a:rPr lang="es-ES_tradnl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          son </a:t>
            </a: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las recomendaciones que Jesús ofrece en este pasaje a sus seguidores</a:t>
            </a: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7798" y="507907"/>
            <a:ext cx="7741393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_tradn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Preguntas </a:t>
            </a:r>
            <a:r>
              <a:rPr lang="es-ES_trad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para la lectura:</a:t>
            </a:r>
            <a:endParaRPr lang="es-P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0" y="489159"/>
            <a:ext cx="8129939" cy="5939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8 CuadroTexto"/>
          <p:cNvSpPr txBox="1"/>
          <p:nvPr/>
        </p:nvSpPr>
        <p:spPr>
          <a:xfrm>
            <a:off x="783144" y="4851425"/>
            <a:ext cx="7575769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mantenerse </a:t>
            </a: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fieles a las palabras del </a:t>
            </a: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Hijo?</a:t>
            </a:r>
            <a:endParaRPr lang="es-PE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Matura MT Script Capitals" panose="03020802060602070202" pitchFamily="66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4005" y="825466"/>
            <a:ext cx="7575769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* </a:t>
            </a: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¿</a:t>
            </a: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Cómo pueden los discípulos amar </a:t>
            </a:r>
            <a:r>
              <a:rPr lang="es-ES_tradnl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  <a:cs typeface="Arial" pitchFamily="34" charset="0"/>
              </a:rPr>
              <a:t>y</a:t>
            </a:r>
            <a:endParaRPr lang="es-PE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Matura MT Script Capitals" panose="03020802060602070202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87" y="535986"/>
            <a:ext cx="8069904" cy="58648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9 CuadroTexto"/>
          <p:cNvSpPr txBox="1"/>
          <p:nvPr/>
        </p:nvSpPr>
        <p:spPr>
          <a:xfrm rot="792377">
            <a:off x="5256910" y="1393599"/>
            <a:ext cx="2604062" cy="3539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S_tradnl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Quién les recordará y explicará todo </a:t>
            </a:r>
            <a:r>
              <a:rPr lang="es-ES_tradnl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cuando               falte                 Jesús?</a:t>
            </a:r>
            <a:endParaRPr lang="es-PE" sz="32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glow rad="101600">
                  <a:srgbClr val="000014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" y="507422"/>
            <a:ext cx="8091978" cy="5893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7 CuadroTexto"/>
          <p:cNvSpPr txBox="1"/>
          <p:nvPr/>
        </p:nvSpPr>
        <p:spPr>
          <a:xfrm>
            <a:off x="1514764" y="5018266"/>
            <a:ext cx="6308435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¿</a:t>
            </a: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De qué don se </a:t>
            </a:r>
            <a:r>
              <a:rPr lang="es-PE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trata?             </a:t>
            </a: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¿Qué tiene de especial?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8691" y="507422"/>
            <a:ext cx="831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Jesús </a:t>
            </a:r>
            <a:r>
              <a:rPr lang="es-PE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Matura MT Script Capitals" panose="03020802060602070202" pitchFamily="66" charset="0"/>
              </a:rPr>
              <a:t>entregará a la comunidad otro don. </a:t>
            </a:r>
          </a:p>
        </p:txBody>
      </p:sp>
    </p:spTree>
    <p:extLst>
      <p:ext uri="{BB962C8B-B14F-4D97-AF65-F5344CB8AC3E}">
        <p14:creationId xmlns:p14="http://schemas.microsoft.com/office/powerpoint/2010/main" val="6668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07" y="434000"/>
            <a:ext cx="7927212" cy="600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40866" y="5975053"/>
            <a:ext cx="5080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spc="300" dirty="0" smtClean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45500">
                    <a:srgbClr val="00CC99">
                      <a:satMod val="220000"/>
                      <a:alpha val="35000"/>
                    </a:srgbClr>
                  </a:glow>
                </a:effectLst>
                <a:latin typeface="Britannic Bold" panose="020B0903060703020204" pitchFamily="34" charset="0"/>
              </a:rPr>
              <a:t>Lima, 18 de </a:t>
            </a:r>
            <a:r>
              <a:rPr lang="es-ES" sz="2400" b="1" spc="300" dirty="0" err="1" smtClean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45500">
                    <a:srgbClr val="00CC99">
                      <a:satMod val="220000"/>
                      <a:alpha val="35000"/>
                    </a:srgbClr>
                  </a:glow>
                </a:effectLst>
                <a:latin typeface="Bernard MT Condensed" panose="02050806060905020404" pitchFamily="18" charset="0"/>
              </a:rPr>
              <a:t>de</a:t>
            </a:r>
            <a:r>
              <a:rPr lang="es-ES" sz="2400" b="1" spc="300" dirty="0" smtClean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45500">
                    <a:srgbClr val="00CC99">
                      <a:satMod val="220000"/>
                      <a:alpha val="35000"/>
                    </a:srgbClr>
                  </a:glow>
                </a:effectLst>
                <a:latin typeface="Britannic Bold" panose="020B0903060703020204" pitchFamily="34" charset="0"/>
              </a:rPr>
              <a:t> Mayo 2025</a:t>
            </a:r>
            <a:endParaRPr lang="es-ES" sz="2400" b="1" spc="300" dirty="0">
              <a:ln w="11430" cmpd="sng">
                <a:solidFill>
                  <a:srgbClr val="00CC99">
                    <a:tint val="10000"/>
                  </a:srgb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glow rad="45500">
                  <a:srgbClr val="00CC99">
                    <a:satMod val="220000"/>
                    <a:alpha val="35000"/>
                  </a:srgbClr>
                </a:glo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664105" y="527294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larendon Blk BT" panose="02040905050505020204" pitchFamily="18" charset="0"/>
              </a:rPr>
              <a:t>Juan14</a:t>
            </a:r>
            <a:r>
              <a:rPr lang="es-E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larendon Blk BT" panose="02040905050505020204" pitchFamily="18" charset="0"/>
              </a:rPr>
              <a:t>, 23-29. </a:t>
            </a:r>
          </a:p>
        </p:txBody>
      </p:sp>
      <p:sp>
        <p:nvSpPr>
          <p:cNvPr id="7" name="7 Rectángulo"/>
          <p:cNvSpPr/>
          <p:nvPr/>
        </p:nvSpPr>
        <p:spPr>
          <a:xfrm>
            <a:off x="1549270" y="3817340"/>
            <a:ext cx="66639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anose="02060903040505020403" pitchFamily="18" charset="0"/>
              </a:rPr>
              <a:t>Les </a:t>
            </a:r>
            <a:r>
              <a:rPr lang="es-PE" sz="4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anose="02060903040505020403" pitchFamily="18" charset="0"/>
              </a:rPr>
              <a:t>dejo </a:t>
            </a:r>
            <a:r>
              <a:rPr lang="es-PE" sz="4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anose="02060903040505020403" pitchFamily="18" charset="0"/>
              </a:rPr>
              <a:t>la paz</a:t>
            </a:r>
            <a:r>
              <a:rPr lang="es-PE" sz="4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anose="02060903040505020403" pitchFamily="18" charset="0"/>
              </a:rPr>
              <a:t>,  les doy mi </a:t>
            </a:r>
            <a:r>
              <a:rPr lang="es-PE" sz="4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Rockwell Extra Bold" panose="02060903040505020403" pitchFamily="18" charset="0"/>
              </a:rPr>
              <a:t>paz</a:t>
            </a:r>
            <a:endParaRPr lang="es-ES" sz="4800" b="1" dirty="0">
              <a:ln w="11430"/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1" y="459422"/>
            <a:ext cx="4035552" cy="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14/16/66/141666c1323ea53fc3559e55080b6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9" y="503381"/>
            <a:ext cx="8016526" cy="5855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57471" y="1483651"/>
            <a:ext cx="223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Motivación:</a:t>
            </a:r>
            <a:endParaRPr lang="es-P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413646" y="4268413"/>
            <a:ext cx="829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Como un día hizo con sus discípulos, también el Señor hoy nos recuerda que no estamos solos. El Espíritu continúa ayudándonos a comprender en profundidad sus enseñanzas para que la presencia del Padre y de Jesús sea plena en quienes los aman y en todo nuestro mundo.</a:t>
            </a:r>
            <a:endParaRPr lang="es-P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889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819" y="585937"/>
            <a:ext cx="2974848" cy="7386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564x/07/96/b5/0796b5cb0276aa288b852844592ba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" y="389881"/>
            <a:ext cx="8120206" cy="58943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94447" y="524963"/>
            <a:ext cx="7692176" cy="10772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anose="020B0804020202020204" pitchFamily="34" charset="0"/>
                <a:cs typeface="Times New Roman" pitchFamily="18" charset="0"/>
              </a:rPr>
              <a:t>¿Qué importancia le doy a la Palabra de Dios en mi vida?, </a:t>
            </a:r>
            <a:endParaRPr lang="ca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s721 Hv BT" panose="020B0804020202020204" pitchFamily="34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33514" y="2538555"/>
            <a:ext cx="56478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¿la tomo como </a:t>
            </a:r>
            <a:r>
              <a:rPr lang="es-PE" sz="4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alimento</a:t>
            </a:r>
            <a:r>
              <a:rPr lang="es-PE" sz="4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de mi vida y sustento de mi fe? </a:t>
            </a:r>
          </a:p>
        </p:txBody>
      </p:sp>
    </p:spTree>
    <p:extLst>
      <p:ext uri="{BB962C8B-B14F-4D97-AF65-F5344CB8AC3E}">
        <p14:creationId xmlns:p14="http://schemas.microsoft.com/office/powerpoint/2010/main" val="19853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25/d3/4d/25d34d8337caa536d5f6b50b9f132f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5" y="448595"/>
            <a:ext cx="8058814" cy="59112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IREA8QEBQQEg8QEBIQDxUWDw8QEBAQFRAVFBYQFBIXGyYeFxkjGRISIC8gIycpLCwsFR4xNTAqNSYrLCkBCQoKDgwNFQ8PGDUfHRwpKSkqNTUpKjE1NSkvLCkqKjQvKSkqLC4wLDUpNSkpNSkpKSs0LCksKiwsNSwpKSosLP/AABEIAO0A1QMBIgACEQEDEQH/xAAcAAEAAQUBAQAAAAAAAAAAAAAABQECAwQGBwj/xAA8EAACAQMBBQUFBgUDBQAAAAAAAQIDBBEFEiExQVEGEyJhcQdCUoGRMqGxwdHwFDNicqKCkuEjJENTsv/EABoBAQEAAwEBAAAAAAAAAAAAAAABAgMEBQb/xAAqEQEAAgIBAwIDCQAAAAAAAAAAAQIDEQQhMUEScRNR0QUiIzJCgaGxwf/aAAwDAQACEQMRAD8A9xAAAAAAAAAAAAAAUyVwAAKYAqC3axxLgAAAAAAAAAAAAAAAAAAAAAAAAAAAFspfeXGpWuMTx0X4/tAbYMcKyZfkCoKZLJ1UgKV3uwY7W5zmL4rh5o169wR0rzYqRl0az6cGVHRAAigAAAAAAAAAAAAAAAAAAAAAAABz+oXGK81/b/8AKOgOV7UJwrQnynHH+qP/AA0Bu0r0zxvznad4ZVd+YE7K/MNS+Ih3ZhndkEhXvCMurkw1bo1ZVMvHXcZI9Gsp5p031hF/4ozGO2p7MIR+GKX0WDIRQAAAAAAAAAAAAAAAAAAAAAAAAjO0Gl9/RlFfzI+Kn/cuXzW4kwB5VG5abTymnhp8U1yM0bw6rtN2U77NWjhVveXCNT9JHDVoypycKkZQmuKawyokf4oxyuDRVYr3wG06pL9l9PdWupNeCliUumfdX1/A5+FTLwuZ6hpGnRoUowjv96T+KTXEDdABFAAAAAAAAAAAAAAAAAAAOYse17d5f204ru7aVNQlFPPihmUZLm0+h0lesoRlOW6MYuUn0SWWzzTsUnUhcXUvtXdzUq/6NrEfzMLT96Ih04qR8LJefGoj3mfpEvTITTSaeU1lPqi45iw1xUa8beo0oVIpwfKE22sPyf4nTmbmAAANa906lWWzVhGa81vXo+KNkAc/U7DWjedma8lUkkY7rs1aUKcpd2pSxiG1KUvE1u3Nk9c3caazJpfictfai6088Ir7K6Lr6gYdD0GnB7SSb6vedXbz2Uk/s8vL/gh9OrLcieppNBGQGOG57L4e7+hkCgAAAAAAAAAAAAAAAAAA5X2mak6On1Yw/mXEoW8PWo8P/FM19Ms1Ro0qUeFOnGH0WP1Ke1Gzk7WjXSbjaXVKvVS/9aeG/llGT+Kjsd4vFFxUo437WVmKXrlGr9cuy3TjUiPMzv36f5/bmNdrbVef9OIr5Lf9+SV0TtdWi405RlV5bk3LHV/qRtezpUU6t7VhSUsy2dpd48vot5DX/tUoUYuFnS2+W1LwQ9dlb38zK2Ste7DFxcuXrWvT5vW3rG7dF5xvy1uIPVfaRaW2e9nByXuwltz+i4fM8N1jtveXOVUqyjB+5DwR+i4/MgmzROefD1MX2XWOuS2/b6z9Hr2pe3rxYt7dOOeNSby15KPD6nZ6f2zhc0adak/DNZxnxRlzg/NM+bSf7Hdo1aXEJT2nR2k2s7oy5Txzx0JTLO/vM+TwKTj/AAo1Mfy9N7UdoKkas4yUllJxzleFlmm6ptRT6nZ2dhbXcoXU1GrJRShl5guedng+PFkFrVtGVxVcUkk1FYSS3JLgjsfPzGmlU1nY3nU6F2ghNRTe5nJz0hz8MU23wS3sm9D7DSg1OtNqPHu48fnLl8gjsKiyt3qvUrCWUn1MPeQpRUc4S88/ezFp96qjqKPCLX3kVugAAAAAAAAAAAAAAAAADT1jTVcW9a3k3GNanKm2uK2ljJ4P2k7R6lYydhUcaXdxUYThDHeUksRnGT5YXrxPoQ5nt52Jp6lbuDxC4p5lb1MfZl8MusHzXz5GvJT1dY7u3i8iMVvTeN19vPzfNte4nOTlOUpSfFttv6sxGxqGn1LerUoV4uFWnJxnF9eq6p8UzXOLWn08Wi0bgABBRssjCUpKMYylJ8EotyfokbVjWUKtKcoqUY1IycWsqSUk2scz6J0qdRqEoUqdPaivG1ShsrH+75I3Y6ep5/M5M4dRre3LeyPT9QprF1SqUrWK8DqNQk/6dh72t/HB3ep6RSypRzFyfixvXrh8xC6gpqLqyq1HwjFbizUq2Fv5HXWNRp89kv67TbWts7ura1hnK2mvWcv0Ie57UVam6nTnj+1/ia1GSb2sLL58zeU9xWCMh39apCE5bG3LZy3nHyR2WmabGhDYjltvMpPjJ9TlZT2Zwn8M0/o8nap8wKgAAAAAAAAAAAAAAAAAAAAOF9p3s9WoUu+opK9ox8D4KtDj3Un16Pl8z5+qU3GUoyTjOLcZRaxKMk8NNcmfXZ5d7WvZx36lf2kf+4gs3EEv50EvtxXxpfVeZoy499YepweX8Ofh37PEwUTKnI99Rnp/YjthGrBU7ibdaMlCEdrZ2443er4nmJWnUcZKUW1KLzFrimuZspeay5uTx656anv4fSVG4k47pUren72yk6jX75tnD9uvaPSpJUbN97NPxyb2oxS6tcWea3vaW5rR2KlWbhzinsp+qXEjDbbN8nBh+zdTvJO3tug65C5oxqw57pLnCXOLJmFc8U7J9onZ1lJ5dGeFVj5fEvNHtFCcZwjODUoyipRa4NPmbaX9UODl8acN+naey6rU3M63RbjboU5c9nZfrHd+RxdaR0vZGWaEvKpLH0RscacAAAAAAAAAAAAAAAAAAAAAAAB4p7W/Zz3LnqFpH/pSe1dU0v5cm99aK+F81ye/08sTPrypBSTjJJxaaaaymnuaa6Hz77T/AGePT6ruKCbsqsty49xN/wDjf9L5P5evNlx+Ye3wOXv8O/7OGKA27DSK9fKoUqtXHHYpykl6tLCOfT15mIjctMHUWvs8upb6uxRX9UtqX+2P6m9T7FUaf25Tnjj7kfot/wB5sjFaXHk5uGnnfs4lLO5cT0n2b3tzFOhVp1e4w5UpyhJRg+ccvk/xJjsxp1GEFKnThF5e/ZW1x+LidJyN1MXpne3mcjnRlrNIr0al0zsezVtsW1PPGeZv5vd92Dkqdu6tWnTXvSSfpxb+iZ38IpJJbklhehveYuAAAAAAAAAAAAAAAAAAAAAAAAMN5ZU61OdKrGM6c1szjJJxkujRlbLXUQHK2fsr0ylPvI28ZPOUpzqVIR9ISeCY1WMaVFU6cYwjJ7KUYqMUuLwl6Ej3xFdopZpxfwzX3pokREdmdslr/mnbnbrTm1kgrLRHc3Kot7MEnOo+ewmty83lInql20jW0C4xexx70Jp/TP5FYN/UrCFKqoU4qMFTgopeWV83uMU9yJDV3mpB9YtfR5/M1ZW+1uyBn7M2/inWfLwQ/N/gjou9X7yQ9hHYpxjlPGfLnkzfxDAk1VL1VIyNwZoVQN9VS5TNSFQyJgbIMUZGVMAAAAAAAAAAAAAAGKdQuqSNapIBOsYJ3RirVDTqVANuV4auoVtqnJej+jNWVQpltY67gIe74GPs3DN0n8MJv8F+ZuX9ux2ao4qVpvlGMV83l/giiW1G2c14XicXlZ4PyZB1tQnB4mnF+fB+j5nQ1KhqVkpJppNdGsoghlqT6m5Qv2+Zgr6THjBuL6cY/Qw0qMoTjGS+19l8n6FR01pSlNZis44rO8y05YeP2mbek0dintPoR9Ks5SnLrN49CK34M2Ivca1M2YLgBlgjMkWUy8AAAAAAAAAAAAAAw1TWrfkblSJrzgBHVjTqxJSpRKWigpSU8ZWMZAi4WM58E8dXuRJ2Oi7Pim03yS4fNm5O8prmvqaVzrcIrjkC6+s4PkiHdKNOTUGvG8+eUuBrXutSqNxgm2+STbMFlptXvIzqeFJ5xnMn+gEuoZLZUTOtyMc5AWWlptzS5cZehPKyg8JxTS4biI0q+hTnKM9zlFNP0e/8iVuNWpQWXJPyW9sDZnFKLT+yl9xz1vLOWuDk2vTJivdcnXbp0lsxf2n0XqbVnb4SXJAblJG0jHTp4M8IAX0y8okVAAAAAAAAAAAAAABa4IuAGJ0TVudNU9+9PqunQ3wBCPQVzlP/ABKLs9S5qUvVv8icKYAjIWMYrEVFLySRZK2JR00WSogRMqDLP4f95JWVAt7gCIq6epYyuHDfvXzMS0SL47TXRy3E6qJkjRAjrbTlFJJJI3qVvgzxpovAsjTLwAAAAAAAAAAAAAAAAAAAAAAAAAAAAFMFQAw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5109" y="657255"/>
            <a:ext cx="782435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En nuestros problemas :</a:t>
            </a:r>
            <a:endParaRPr lang="es-PE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36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¿Dejamos al Espíritu Santo que nos recuerde lo que Jesús nos Enseñó?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¿De qué manera  podemos hacer eso?</a:t>
            </a:r>
            <a:endParaRPr lang="es-PE" sz="36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ce/fc/26/cefc26ac4ce97e59032ee759e7a1ef1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2" b="-232"/>
          <a:stretch/>
        </p:blipFill>
        <p:spPr bwMode="auto">
          <a:xfrm>
            <a:off x="-171335" y="500487"/>
            <a:ext cx="8754226" cy="59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48212" y="3625264"/>
            <a:ext cx="69399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cs typeface="Times New Roman" pitchFamily="18" charset="0"/>
              </a:rPr>
              <a:t>¿</a:t>
            </a:r>
            <a:r>
              <a:rPr lang="es-PE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cs typeface="Times New Roman" pitchFamily="18" charset="0"/>
              </a:rPr>
              <a:t>Cómo es la PAZ de Jesús</a:t>
            </a:r>
            <a:r>
              <a:rPr lang="es-PE" sz="3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cs typeface="Times New Roman" pitchFamily="18" charset="0"/>
              </a:rPr>
              <a:t>?,                                       ¿</a:t>
            </a:r>
            <a:r>
              <a:rPr lang="es-PE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cs typeface="Times New Roman" pitchFamily="18" charset="0"/>
              </a:rPr>
              <a:t>Cómo es la PAZ </a:t>
            </a:r>
            <a:r>
              <a:rPr lang="es-PE" sz="36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cs typeface="Times New Roman" pitchFamily="18" charset="0"/>
              </a:rPr>
              <a:t>                       del </a:t>
            </a:r>
            <a:r>
              <a:rPr lang="es-PE" sz="36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anose="02070A03080606020203" pitchFamily="18" charset="0"/>
                <a:cs typeface="Times New Roman" pitchFamily="18" charset="0"/>
              </a:rPr>
              <a:t>mundo?</a:t>
            </a:r>
            <a:endParaRPr lang="ca-ES" sz="36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odoni MT Black" panose="02070A030806060202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 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1" y="477980"/>
            <a:ext cx="8001291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353792" y="488367"/>
            <a:ext cx="435725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En nuestra vida concreta de cristianos: ¿Sabemos vivir con la paz de Jesús</a:t>
            </a:r>
            <a:r>
              <a:rPr lang="es-PE" sz="3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¿Cómo podemos ofrecerla en los ambientes </a:t>
            </a:r>
            <a:r>
              <a:rPr lang="es-PE" sz="3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en            </a:t>
            </a:r>
            <a:r>
              <a:rPr lang="es-PE" sz="3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que nos </a:t>
            </a:r>
            <a:r>
              <a:rPr lang="es-PE" sz="3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    movemos?.</a:t>
            </a:r>
            <a:endParaRPr lang="es-ES" sz="34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1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54151"/>
            <a:ext cx="8107680" cy="5974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42104" y="811095"/>
            <a:ext cx="2613890" cy="333642"/>
          </a:xfrm>
        </p:spPr>
        <p:txBody>
          <a:bodyPr/>
          <a:lstStyle/>
          <a:p>
            <a:pPr algn="l">
              <a:defRPr/>
            </a:pPr>
            <a:r>
              <a:rPr lang="es-ES" sz="2400" u="sng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Motivación</a:t>
            </a:r>
            <a:r>
              <a:rPr lang="es-E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:</a:t>
            </a:r>
            <a:endParaRPr lang="es-ES_tradnl" sz="2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17236" y="3752878"/>
            <a:ext cx="8109921" cy="133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ES" sz="3200" kern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Evangelio nos ha asegurado que el Espíritu Santo nos recordará y  explicará todo.</a:t>
            </a:r>
            <a:r>
              <a:rPr lang="es-ES" sz="3200" kern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ambiente de oración, </a:t>
            </a:r>
            <a:r>
              <a:rPr lang="es-E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E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dejamos enseñar por él, porque amamos a Jesús y queremos mantenernos fieles a sus palabras.</a:t>
            </a:r>
            <a:endParaRPr lang="es-ES_tradnl" sz="32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_tradnl" sz="3200" kern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306" y="459751"/>
            <a:ext cx="3425952" cy="103633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erbumspei.files.wordpress.com/2015/07/wpid-evangelio-de-ho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516569"/>
            <a:ext cx="8215160" cy="58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40913" y="5398014"/>
            <a:ext cx="784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Luego de un tiempo de oración personal, podemos compartir en voz alta nuestra oración, siempre dirigiéndonos a Dios mediante la alabanza, la acción de gracias o la súplica confiada.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101600">
                    <a:srgbClr val="00001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(salmo 66)</a:t>
            </a:r>
            <a:endParaRPr lang="es-PE" sz="2000" b="1" dirty="0">
              <a:solidFill>
                <a:srgbClr val="FFFFFF"/>
              </a:solidFill>
              <a:effectLst>
                <a:glow rad="101600">
                  <a:srgbClr val="00001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20/fa/2c/20fa2c35bcaff12cbe163a89572f7c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7" y="371831"/>
            <a:ext cx="8139164" cy="60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5518" y="5404417"/>
            <a:ext cx="82850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Oh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que te alaben los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                                      que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>
                <a:ln>
                  <a:solidFill>
                    <a:schemeClr val="tx1"/>
                  </a:solidFill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alaben.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4311" y="3065830"/>
            <a:ext cx="7786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6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Ooh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Qios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tanga Piedad  y nos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bendiga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,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ilumine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su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rostro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 sobre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nosotros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; 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conozca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la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tierra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tus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caminos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tu  </a:t>
            </a:r>
            <a:r>
              <a:rPr lang="ca-ES" sz="32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salvación</a:t>
            </a:r>
            <a:r>
              <a:rPr lang="ca-ES" sz="32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.</a:t>
            </a:r>
            <a:endParaRPr lang="ca-ES" sz="32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Square721 Cn BT" panose="020B0406020202050204" pitchFamily="34" charset="0"/>
              <a:cs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24311" y="373924"/>
            <a:ext cx="2400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Salmo 66</a:t>
            </a:r>
            <a:endParaRPr lang="es-PE" sz="40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a-ES" sz="5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papa León XIV, sonriente, levanta un brazo para saludar a la multitud que lo rode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2" y="509155"/>
            <a:ext cx="8115590" cy="59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32610" y="5068450"/>
            <a:ext cx="76692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Oh </a:t>
            </a:r>
            <a:r>
              <a:rPr lang="ca-ES" sz="2800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Dios</a:t>
            </a:r>
            <a: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que te alaben los </a:t>
            </a:r>
            <a:r>
              <a:rPr lang="ca-ES" sz="2800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pueblos</a:t>
            </a:r>
            <a: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,</a:t>
            </a:r>
            <a:b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</a:br>
            <a: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que </a:t>
            </a:r>
            <a:r>
              <a:rPr lang="ca-ES" sz="2800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todos</a:t>
            </a:r>
            <a: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los </a:t>
            </a:r>
            <a:r>
              <a:rPr lang="ca-ES" sz="2800" b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pueblos</a:t>
            </a:r>
            <a:r>
              <a:rPr lang="ca-ES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 te alaben.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03025" y="2851498"/>
            <a:ext cx="83045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canten de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alegría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3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naciones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ca-ES" sz="3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riges</a:t>
            </a:r>
            <a:r>
              <a:rPr lang="ca-ES" sz="3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 mundo con 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justícia, y  </a:t>
            </a:r>
            <a:r>
              <a:rPr lang="ca-ES" sz="3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gobiernas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a-ES" sz="3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naciones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sz="3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tierra</a:t>
            </a:r>
            <a:r>
              <a:rPr lang="ca-ES" sz="3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30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9" y="608770"/>
            <a:ext cx="8076502" cy="57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11537" y="5125001"/>
            <a:ext cx="7422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Oh </a:t>
            </a:r>
            <a:r>
              <a:rPr lang="ca-ES" sz="3200" b="1" dirty="0" err="1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que</a:t>
            </a:r>
            <a:r>
              <a:rPr lang="ca-ES" sz="3200" b="1" dirty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alaben lo alaben  los </a:t>
            </a:r>
            <a:r>
              <a:rPr lang="ca-ES" sz="3200" b="1" dirty="0" err="1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Que </a:t>
            </a:r>
            <a:r>
              <a:rPr lang="ca-ES" sz="3200" b="1" dirty="0" err="1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 smtClean="0">
                <a:solidFill>
                  <a:srgbClr val="FFFF93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alaben.</a:t>
            </a:r>
            <a:endParaRPr lang="ca-ES" sz="3200" b="1" dirty="0">
              <a:solidFill>
                <a:srgbClr val="FFFF93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quare721 Cn BT" panose="020B0406020202050204" pitchFamily="34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869" y="586995"/>
            <a:ext cx="79600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0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Oh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32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que te alaben los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que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pueblos</a:t>
            </a:r>
            <a:r>
              <a:rPr lang="ca-ES" sz="32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te alaben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. Que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Dios</a:t>
            </a:r>
            <a:r>
              <a:rPr lang="ca-ES" sz="32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nos </a:t>
            </a:r>
            <a:r>
              <a:rPr lang="ca-ES" sz="3200" b="1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bendiga</a:t>
            </a:r>
            <a:r>
              <a:rPr lang="ca-ES" sz="32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,  que </a:t>
            </a:r>
            <a:r>
              <a:rPr lang="ca-ES" sz="32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le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teman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</a:t>
            </a:r>
            <a:r>
              <a:rPr lang="ca-ES" sz="32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todos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 los confines  de la </a:t>
            </a:r>
            <a:r>
              <a:rPr lang="ca-ES" sz="3200" b="1" dirty="0" err="1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tierra</a:t>
            </a:r>
            <a:r>
              <a:rPr lang="ca-ES" sz="32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FF0000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.</a:t>
            </a:r>
            <a:endParaRPr lang="ca-ES" sz="3200" b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FF0000"/>
                </a:outerShdw>
              </a:effectLst>
              <a:latin typeface="Square721 Cn BT" panose="020B0406020202050204" pitchFamily="34" charset="0"/>
              <a:cs typeface="Times New Roman" pitchFamily="18" charset="0"/>
            </a:endParaRPr>
          </a:p>
        </p:txBody>
      </p:sp>
      <p:sp>
        <p:nvSpPr>
          <p:cNvPr id="2" name="AutoShape 2" descr="El papa León XIV, sonriente, levanta un brazo para saludar a la multitud que lo rodea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05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Un ramo de flores blancas, hd, planta, Rosa blanca png | PNGW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9" y="5067194"/>
            <a:ext cx="4502761" cy="125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06400" y="362669"/>
            <a:ext cx="8331200" cy="542495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ES_tradnl" sz="32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Ambientación</a:t>
            </a:r>
            <a:r>
              <a:rPr lang="es-ES_tradnl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: </a:t>
            </a:r>
            <a:r>
              <a:rPr lang="es-PE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Cirio </a:t>
            </a:r>
            <a:r>
              <a:rPr lang="es-PE" sz="28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pascual, adornado con flores blancas. </a:t>
            </a:r>
            <a:r>
              <a:rPr lang="es-PE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                             </a:t>
            </a:r>
          </a:p>
          <a:p>
            <a:pPr eaLnBrk="0" fontAlgn="base" hangingPunct="0">
              <a:spcAft>
                <a:spcPct val="0"/>
              </a:spcAft>
              <a:defRPr/>
            </a:pPr>
            <a:endParaRPr lang="es-PE" sz="2800" b="1" kern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s-PE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 </a:t>
            </a:r>
            <a:endParaRPr lang="es-PE" sz="2800" b="1" kern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7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59" y="1641621"/>
            <a:ext cx="1261686" cy="104775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850475" y="1975637"/>
            <a:ext cx="3576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dirty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“Les </a:t>
            </a:r>
            <a:r>
              <a:rPr lang="es-PE" sz="4400" b="1" smtClean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dejo              la </a:t>
            </a:r>
            <a:r>
              <a:rPr lang="es-PE" sz="4400" b="1" dirty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paz</a:t>
            </a:r>
            <a:r>
              <a:rPr lang="es-PE" sz="4400" b="1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,  </a:t>
            </a:r>
            <a:r>
              <a:rPr lang="es-PE" sz="4400" b="1" smtClean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smtClean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e </a:t>
            </a:r>
            <a:r>
              <a:rPr lang="es-PE" sz="4400" b="1" dirty="0" smtClean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s </a:t>
            </a:r>
            <a:r>
              <a:rPr lang="es-PE" sz="4400" b="1" dirty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doy </a:t>
            </a:r>
            <a:endParaRPr lang="es-PE" sz="4400" b="1" dirty="0" smtClean="0">
              <a:ln w="11430"/>
              <a:solidFill>
                <a:srgbClr val="FFFF00"/>
              </a:solidFill>
              <a:effectLst>
                <a:glow rad="101600">
                  <a:srgbClr val="46230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anose="020B090306070302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dirty="0" smtClean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mi </a:t>
            </a:r>
            <a:r>
              <a:rPr lang="es-PE" sz="4400" b="1" dirty="0">
                <a:ln w="11430"/>
                <a:solidFill>
                  <a:srgbClr val="FFFF00"/>
                </a:solidFill>
                <a:effectLst>
                  <a:glow rad="101600">
                    <a:srgbClr val="462306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anose="020B0903060703020204" pitchFamily="34" charset="0"/>
                <a:cs typeface="Times New Roman" pitchFamily="18" charset="0"/>
              </a:rPr>
              <a:t>paz”</a:t>
            </a:r>
            <a:endParaRPr lang="es-ES" sz="4400" b="1" dirty="0">
              <a:ln w="11430"/>
              <a:solidFill>
                <a:srgbClr val="FFFF00"/>
              </a:solidFill>
              <a:effectLst>
                <a:glow rad="101600">
                  <a:srgbClr val="462306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928598" y="823215"/>
            <a:ext cx="6938311" cy="857256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sz="32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Frase:  </a:t>
            </a:r>
            <a:r>
              <a:rPr lang="es-PE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Les dejo la paz,  les doy mi paz”</a:t>
            </a:r>
            <a:endParaRPr lang="es-PE" sz="2800" b="1" kern="0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s-PE" sz="28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 </a:t>
            </a:r>
            <a:endParaRPr lang="es-PE" sz="2800" b="1" kern="0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8487" y="5958969"/>
            <a:ext cx="8398422" cy="441990"/>
          </a:xfrm>
          <a:prstGeom prst="rect">
            <a:avLst/>
          </a:prstGeom>
          <a:noFill/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sz="24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Cantos </a:t>
            </a:r>
            <a:r>
              <a:rPr lang="es-PE" sz="24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sugeridos</a:t>
            </a:r>
            <a:r>
              <a:rPr lang="es-PE" sz="24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: A </a:t>
            </a:r>
            <a:r>
              <a:rPr lang="es-PE" sz="2400" b="1" kern="0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Dios den gracias los pueblos (salmo 66</a:t>
            </a:r>
            <a:r>
              <a:rPr lang="es-PE" sz="2400" b="1" kern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  <a:cs typeface="Times New Roman" pitchFamily="18" charset="0"/>
              </a:rPr>
              <a:t>)</a:t>
            </a:r>
            <a:endParaRPr lang="es-PE" sz="2400" b="1" kern="0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3" name="Picture 10" descr="Un ramo de flores blancas, hd, planta, Rosa blanca png | PNGW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90" y="4820738"/>
            <a:ext cx="1477425" cy="10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ttp://www.freewebs.com/sanbenito/photos/La-Parroquia/image_02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l="40424" t="11698" r="40925"/>
          <a:stretch>
            <a:fillRect/>
          </a:stretch>
        </p:blipFill>
        <p:spPr bwMode="auto">
          <a:xfrm>
            <a:off x="2642395" y="1901439"/>
            <a:ext cx="1652120" cy="3705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16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459417"/>
            <a:ext cx="8097981" cy="59690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24682" y="1589954"/>
            <a:ext cx="722853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Vicente, el amor efectivo consiste en hacer las cosas que la persona amada manda o desea; de este amor es del que habla nuestro Señor, en el texto que  hoy hemos meditado: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“Amar a alguien, propiamente hablando, es querer su bien. Según esto, amar a nuestro Señor es querer que su nombre sea conocido   y manifestado a todo el mundo, que reine en la tierra, que se haga su voluntad en la tierra como en el cielo…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señal de este amor, el efecto o el sello de este amor, hermanos míos, es lo que dice nuestro Señor, que los que le aman cumplirán </a:t>
            </a:r>
            <a:r>
              <a:rPr lang="es-PE" sz="2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su </a:t>
            </a:r>
            <a:r>
              <a:rPr lang="es-PE" sz="2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palabra. </a:t>
            </a:r>
            <a:endParaRPr lang="es-ES_tradnl" sz="2200" b="1" i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27885" y="842948"/>
            <a:ext cx="2050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</a:t>
            </a:r>
            <a:endParaRPr lang="es-ES_tradnl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550431"/>
            <a:ext cx="3627120" cy="8168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4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564x/2b/29/09/2b2909c5d213b90c458b62760629f2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2" y="516617"/>
            <a:ext cx="8092497" cy="59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91938" y="1984044"/>
            <a:ext cx="635867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Pues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bien la palabra de Dios consiste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   en sus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enseñanzas y en sus consejos.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Daremos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una señal de nuestro amor si amamos su doctrina y hacemos profesión de enseñarla a los demás. Según esto, el estado de la Misión es un estado de amor,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ya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de suyo se refiere a la doctrina y a los consejos de Jesucristo; y no sólo esto,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    sino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hace profesión de llevar al mundo a la estima y al amor de nuestro Señor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.”                                               </a:t>
            </a:r>
            <a:r>
              <a:rPr lang="es-ES_tradnl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(San Vicente de Paul XI</a:t>
            </a:r>
            <a:r>
              <a:rPr lang="es-ES_tradnl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736)</a:t>
            </a:r>
            <a:endParaRPr lang="es-PE" sz="28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1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0" y="496453"/>
            <a:ext cx="8109529" cy="59228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CuadroTexto"/>
          <p:cNvSpPr txBox="1"/>
          <p:nvPr/>
        </p:nvSpPr>
        <p:spPr>
          <a:xfrm>
            <a:off x="526470" y="4909973"/>
            <a:ext cx="7958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Ser dóciles a la enseñanza del Espíritu Santo para edificar nuestra vida familiar, </a:t>
            </a:r>
            <a:r>
              <a:rPr lang="es-ES_tradnl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comunitaria, parroquial</a:t>
            </a:r>
            <a:r>
              <a:rPr lang="es-ES_tradnl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… </a:t>
            </a:r>
            <a:r>
              <a:rPr lang="es-ES_tradnl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según </a:t>
            </a:r>
            <a:r>
              <a:rPr lang="es-ES_tradnl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el deseo de Dios</a:t>
            </a:r>
            <a:r>
              <a:rPr lang="es-ES_tradnl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.</a:t>
            </a:r>
            <a:endParaRPr lang="es-PE" sz="28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30834" y="397163"/>
            <a:ext cx="7854621" cy="71799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quare721 Cn BT" panose="020B0406020202050204" pitchFamily="34" charset="0"/>
              </a:rPr>
              <a:t>   Compromiso   personal y </a:t>
            </a:r>
            <a:r>
              <a:rPr lang="es-ES_tradnl" sz="3200" b="1" kern="0" spc="5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quare721 Cn BT" panose="020B0406020202050204" pitchFamily="34" charset="0"/>
              </a:rPr>
              <a:t>comunitario</a:t>
            </a:r>
            <a:r>
              <a:rPr lang="es-ES_tradnl" sz="3600" b="1" kern="0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quare721 Cn BT" panose="020B0406020202050204" pitchFamily="34" charset="0"/>
              </a:rPr>
              <a:t>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quare721 Cn BT" panose="020B0406020202050204" pitchFamily="34" charset="0"/>
              </a:rPr>
              <a:t> </a:t>
            </a:r>
            <a:endParaRPr lang="es-PE" sz="3600" b="1" kern="0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quare721 Cn BT" panose="020B04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5" y="342780"/>
            <a:ext cx="8047417" cy="603556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88565" y="2346124"/>
            <a:ext cx="6389178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Tú</a:t>
            </a: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Señor, vives ya entre nosotros: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 advertimos en nuestro </a:t>
            </a:r>
            <a:r>
              <a:rPr lang="es-PE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gozo,             te </a:t>
            </a: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gustamos </a:t>
            </a:r>
            <a:r>
              <a:rPr lang="es-PE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 </a:t>
            </a:r>
            <a:r>
              <a:rPr lang="es-PE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uestra</a:t>
            </a:r>
            <a:r>
              <a:rPr lang="es-PE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caridad,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 sabemos </a:t>
            </a:r>
            <a:r>
              <a:rPr lang="es-PE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presente en              nuestro </a:t>
            </a: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hermano.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Pero también somos caminantes: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 buscamos y te deseamos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este anhelo alienta </a:t>
            </a:r>
            <a:r>
              <a:rPr lang="es-PE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      nuestros </a:t>
            </a: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pasos,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acrecienta nuestra sed de ti</a:t>
            </a:r>
            <a:r>
              <a:rPr lang="es-PE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26387" y="373806"/>
            <a:ext cx="30652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50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CC99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Rockwell" panose="02060603020205020403" pitchFamily="18" charset="0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33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470971"/>
            <a:ext cx="8088923" cy="5916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1163496" y="2371654"/>
            <a:ext cx="6760146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En nuestra ruta concédenos: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crecer en nuestro deseo de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constancia en tu búsqueda,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fidelidad a tu palabra que nos orienta.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De </a:t>
            </a: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manera que podamos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alentar a muchos otros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en su búsqueda y camino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¡oh Señor, nuestra meta y recompensa!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AMÉN</a:t>
            </a:r>
            <a:endParaRPr lang="es-PE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512936"/>
            <a:ext cx="8063346" cy="5919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19672" y="6303894"/>
            <a:ext cx="590465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solidFill>
                <a:schemeClr val="tx1">
                  <a:lumMod val="95000"/>
                  <a:lumOff val="5000"/>
                </a:schemeClr>
              </a:solidFill>
              <a:latin typeface="Poor Richar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95/2e/63/952e63c4caf7bbdfc430d4c37bfe4e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2" y="411692"/>
            <a:ext cx="8244289" cy="59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04773" y="4110171"/>
            <a:ext cx="7859117" cy="2283461"/>
          </a:xfrm>
        </p:spPr>
        <p:txBody>
          <a:bodyPr/>
          <a:lstStyle/>
          <a:p>
            <a:pPr eaLnBrk="1" hangingPunct="1"/>
            <a:r>
              <a:rPr lang="es-ES_tradnl" sz="2400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El Espíritu Santo, prometido por Jesús a sus discípulos, ofrece a quienes lo acogen la gracia de la comunión de vida con Dios y de la paz, en el sentido bíblico de dicha en plenitud. </a:t>
            </a:r>
            <a:r>
              <a:rPr lang="es-ES_tradnl" sz="24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Motivados por estas promesas, caminemos hacia la nueva ciudad de Dios, donde habita el Cordero y donde tienen cabida todos los pueblos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</a:rPr>
              <a:t>.</a:t>
            </a:r>
            <a:endParaRPr lang="es-ES_tradnl" sz="2400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0032" y="569084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AMBIENTACIÓN: </a:t>
            </a: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de Story P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10"/>
          <a:stretch/>
        </p:blipFill>
        <p:spPr bwMode="auto">
          <a:xfrm>
            <a:off x="541942" y="533710"/>
            <a:ext cx="8375079" cy="58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1942" y="40901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Oración inicial</a:t>
            </a:r>
            <a:endParaRPr lang="es-PE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6576" y="2960349"/>
            <a:ext cx="76828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Señor Jesús,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Tú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nos prometes un defensor,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Alguien que nos recordará y aclarará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todo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lo que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Tú nos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has dicho.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Ahora que vamos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 reflexionar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tu Palabra,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te pedimos que infundas en nosotros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ese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Espíritu que nos prometes,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para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que comprendamos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toda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la dimensión y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                           el sentido de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tus enseñanzas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de Story Pi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10"/>
          <a:stretch/>
        </p:blipFill>
        <p:spPr bwMode="auto">
          <a:xfrm>
            <a:off x="541942" y="533710"/>
            <a:ext cx="8375079" cy="58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CuadroTexto"/>
          <p:cNvSpPr txBox="1"/>
          <p:nvPr/>
        </p:nvSpPr>
        <p:spPr>
          <a:xfrm>
            <a:off x="797391" y="3292257"/>
            <a:ext cx="7864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para que siendo conscientes de lo que nos dices,</a:t>
            </a:r>
            <a:endParaRPr lang="es-PE" sz="2800" b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vivamos en plenitud nuestra fe en ti, </a:t>
            </a:r>
            <a:endParaRPr lang="es-ES" sz="2800" b="1" dirty="0" smtClean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siguiéndote y experimentando </a:t>
            </a:r>
            <a:r>
              <a:rPr lang="es-E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nosotros,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                                  tu </a:t>
            </a:r>
            <a:r>
              <a:rPr lang="es-E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presencia viva y transformadora.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Ven Señor, ven y llénanos de tu Espíritu para vivir tu Palabra y así asumir tu estilo de vida, siendo y actuando como Tú. Que así sea.</a:t>
            </a:r>
            <a:endParaRPr lang="es-PE" sz="2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4" y="543892"/>
            <a:ext cx="7989396" cy="5804953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91552" y="2012095"/>
            <a:ext cx="2311878" cy="442932"/>
          </a:xfrm>
        </p:spPr>
        <p:txBody>
          <a:bodyPr/>
          <a:lstStyle/>
          <a:p>
            <a:pPr eaLnBrk="1" hangingPunct="1"/>
            <a:r>
              <a:rPr lang="es-ES" sz="2800" b="1" dirty="0">
                <a:ln>
                  <a:solidFill>
                    <a:schemeClr val="tx1"/>
                  </a:solidFill>
                </a:ln>
                <a:solidFill>
                  <a:srgbClr val="292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292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  <a:cs typeface="Times New Roman" pitchFamily="18" charset="0"/>
              </a:rPr>
              <a:t>:</a:t>
            </a:r>
            <a:endParaRPr lang="es-ES_tradnl" sz="2800" b="1" dirty="0" smtClean="0">
              <a:ln>
                <a:solidFill>
                  <a:schemeClr val="tx1"/>
                </a:solidFill>
              </a:ln>
              <a:solidFill>
                <a:srgbClr val="2929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42364" y="4366162"/>
            <a:ext cx="8223424" cy="17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6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que la comunidad no se quede sola, Jesús promete enviarle su Espíritu</a:t>
            </a:r>
            <a:r>
              <a:rPr lang="es-ES" sz="26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así se podrá evitar el peligro de olvidar o tergiversar la auténtica palabra de Jesús; </a:t>
            </a:r>
            <a:r>
              <a:rPr lang="es-PE" sz="26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palabra cuyo cumplimiento es la única garantía de estar viviendo como verdadero discípulo suyo.</a:t>
            </a:r>
            <a:r>
              <a:rPr lang="es-ES" sz="26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Escuchemos:</a:t>
            </a:r>
            <a:endParaRPr lang="es-ES_tradnl" sz="26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ES" sz="26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600" b="1" kern="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4" y="391833"/>
            <a:ext cx="3540589" cy="8473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0"/>
          <a:stretch/>
        </p:blipFill>
        <p:spPr>
          <a:xfrm>
            <a:off x="546883" y="441714"/>
            <a:ext cx="8202262" cy="594869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46633" y="988574"/>
            <a:ext cx="6542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larendon Blk BT" panose="02040905050505020204" pitchFamily="18" charset="0"/>
                <a:cs typeface="Arial" panose="020B0604020202020204" pitchFamily="34" charset="0"/>
              </a:rPr>
              <a:t>En aquel tiempo, dijo Jesús a sus discípulos:</a:t>
            </a:r>
            <a:endParaRPr lang="es-PE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Clarendon Blk BT" panose="02040905050505020204" pitchFamily="18" charset="0"/>
              <a:cs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37732" y="441714"/>
            <a:ext cx="3020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parajita" panose="020B0604020202020204" pitchFamily="34" charset="0"/>
              </a:rPr>
              <a:t>Juan </a:t>
            </a:r>
            <a:r>
              <a:rPr lang="es-E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Arial Unicode MS" pitchFamily="34" charset="-128"/>
                <a:cs typeface="Aparajita" panose="020B0604020202020204" pitchFamily="34" charset="0"/>
              </a:rPr>
              <a:t>14, 23-29</a:t>
            </a:r>
          </a:p>
        </p:txBody>
      </p:sp>
    </p:spTree>
    <p:extLst>
      <p:ext uri="{BB962C8B-B14F-4D97-AF65-F5344CB8AC3E}">
        <p14:creationId xmlns:p14="http://schemas.microsoft.com/office/powerpoint/2010/main" val="4497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74" y="510452"/>
            <a:ext cx="7905273" cy="595269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0274" y="4944920"/>
            <a:ext cx="76310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«El </a:t>
            </a:r>
            <a:r>
              <a:rPr lang="es-ES" sz="2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que me ama, guardará mi palabra, y mi Padre lo </a:t>
            </a:r>
            <a:r>
              <a:rPr lang="es-ES" sz="2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amará  </a:t>
            </a:r>
            <a:r>
              <a:rPr lang="es-ES" sz="2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y  vendremos a él y haremos morada en él.  </a:t>
            </a:r>
          </a:p>
        </p:txBody>
      </p:sp>
    </p:spTree>
    <p:extLst>
      <p:ext uri="{BB962C8B-B14F-4D97-AF65-F5344CB8AC3E}">
        <p14:creationId xmlns:p14="http://schemas.microsoft.com/office/powerpoint/2010/main" val="38949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RMACION DEL HOMBRE-2">
  <a:themeElements>
    <a:clrScheme name="FORMACION DEL HOMBR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RMACION DEL HOMBRE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RMACION DEL HOMBR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CION DEL HOMBR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CION DEL HOMBR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4-amor_y_espinas-(menudospeques.net)">
  <a:themeElements>
    <a:clrScheme name="214-amor_y_espinas-(menudospeques.ne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4-amor_y_espinas-(menudospeques.net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4-amor_y_espinas-(menudospeques.ne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2990</TotalTime>
  <Words>1301</Words>
  <Application>Microsoft Office PowerPoint</Application>
  <PresentationFormat>Presentación en pantalla (4:3)</PresentationFormat>
  <Paragraphs>107</Paragraphs>
  <Slides>35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35</vt:i4>
      </vt:variant>
    </vt:vector>
  </HeadingPairs>
  <TitlesOfParts>
    <vt:vector size="68" baseType="lpstr">
      <vt:lpstr>Aparajita</vt:lpstr>
      <vt:lpstr>Arial</vt:lpstr>
      <vt:lpstr>Arial Black</vt:lpstr>
      <vt:lpstr>Arial Rounded MT Bold</vt:lpstr>
      <vt:lpstr>Arial Unicode MS</vt:lpstr>
      <vt:lpstr>Berlin Sans FB Demi</vt:lpstr>
      <vt:lpstr>Bernard MT Condensed</vt:lpstr>
      <vt:lpstr>Bodoni MT Black</vt:lpstr>
      <vt:lpstr>Britannic Bold</vt:lpstr>
      <vt:lpstr>Calibri</vt:lpstr>
      <vt:lpstr>Clarendon Blk BT</vt:lpstr>
      <vt:lpstr>Matura MT Script Capitals</vt:lpstr>
      <vt:lpstr>Poor Richard</vt:lpstr>
      <vt:lpstr>Rockwell</vt:lpstr>
      <vt:lpstr>Rockwell Extra Bold</vt:lpstr>
      <vt:lpstr>Segoe UI Semibold</vt:lpstr>
      <vt:lpstr>Square721 BT</vt:lpstr>
      <vt:lpstr>Square721 Cn BT</vt:lpstr>
      <vt:lpstr>Swis721 Hv BT</vt:lpstr>
      <vt:lpstr>Tahoma</vt:lpstr>
      <vt:lpstr>Tekton Pro</vt:lpstr>
      <vt:lpstr>Times</vt:lpstr>
      <vt:lpstr>Times New Roman</vt:lpstr>
      <vt:lpstr>Wingdings</vt:lpstr>
      <vt:lpstr>Diseño predeterminado</vt:lpstr>
      <vt:lpstr>4_Diseño predeterminado</vt:lpstr>
      <vt:lpstr>FORMACION DEL HOMBRE-2</vt:lpstr>
      <vt:lpstr>3_Diseño predeterminado</vt:lpstr>
      <vt:lpstr>En blanco</vt:lpstr>
      <vt:lpstr>214-amor_y_espinas-(menudospeques.net)</vt:lpstr>
      <vt:lpstr>Default Design</vt:lpstr>
      <vt:lpstr>1_colormaster</vt:lpstr>
      <vt:lpstr>6_Diseño predeterminado</vt:lpstr>
      <vt:lpstr>Presentación de PowerPoint</vt:lpstr>
      <vt:lpstr>Presentación de PowerPoint</vt:lpstr>
      <vt:lpstr>Presentación de PowerPoint</vt:lpstr>
      <vt:lpstr>El Espíritu Santo, prometido por Jesús a sus discípulos, ofrece a quienes lo acogen la gracia de la comunión de vida con Dios y de la paz, en el sentido bíblico de dicha en plenitud. Motivados por estas promesas, caminemos hacia la nueva ciudad de Dios, donde habita el Cordero y donde tienen cabida todos los pueblos.</vt:lpstr>
      <vt:lpstr>Presentación de PowerPoint</vt:lpstr>
      <vt:lpstr>Presentación de PowerPoint</vt:lpstr>
      <vt:lpstr>Motivación: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Motivación: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321</cp:revision>
  <dcterms:created xsi:type="dcterms:W3CDTF">2016-04-25T00:50:00Z</dcterms:created>
  <dcterms:modified xsi:type="dcterms:W3CDTF">2025-05-22T15:52:15Z</dcterms:modified>
</cp:coreProperties>
</file>