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notesMasterIdLst>
    <p:notesMasterId r:id="rId35"/>
  </p:notesMasterIdLst>
  <p:sldIdLst>
    <p:sldId id="304" r:id="rId4"/>
    <p:sldId id="305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313" r:id="rId16"/>
    <p:sldId id="272" r:id="rId17"/>
    <p:sldId id="271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4" r:id="rId27"/>
    <p:sldId id="287" r:id="rId28"/>
    <p:sldId id="286" r:id="rId29"/>
    <p:sldId id="316" r:id="rId30"/>
    <p:sldId id="306" r:id="rId31"/>
    <p:sldId id="295" r:id="rId32"/>
    <p:sldId id="296" r:id="rId33"/>
    <p:sldId id="300" r:id="rId3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918"/>
    <a:srgbClr val="851E4E"/>
    <a:srgbClr val="FFFF66"/>
    <a:srgbClr val="939393"/>
    <a:srgbClr val="B0B1B6"/>
    <a:srgbClr val="4C102B"/>
    <a:srgbClr val="2A0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52" autoAdjust="0"/>
  </p:normalViewPr>
  <p:slideViewPr>
    <p:cSldViewPr snapToGrid="0">
      <p:cViewPr varScale="1">
        <p:scale>
          <a:sx n="70" d="100"/>
          <a:sy n="70" d="100"/>
        </p:scale>
        <p:origin x="18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9408C-E1A5-40EF-9124-F24D81E10955}" type="datetimeFigureOut">
              <a:rPr lang="es-PE" smtClean="0"/>
              <a:t>29/03/2025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A5E4C-A396-4465-A15F-587194A320E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628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5E4C-A396-4465-A15F-587194A320E8}" type="slidenum">
              <a:rPr lang="es-PE" smtClean="0"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760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5E4C-A396-4465-A15F-587194A320E8}" type="slidenum">
              <a:rPr lang="es-PE" smtClean="0"/>
              <a:t>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9515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6D2C0F-822D-49FE-BD0D-6D274463BE7D}" type="slidenum">
              <a:rPr lang="es-ES" sz="12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s-ES" sz="1200" dirty="0" smtClean="0">
              <a:solidFill>
                <a:srgbClr val="000000"/>
              </a:solidFill>
            </a:endParaRPr>
          </a:p>
        </p:txBody>
      </p:sp>
      <p:sp>
        <p:nvSpPr>
          <p:cNvPr id="9523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6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95237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CDF8C4C-A931-4CF2-B992-DA75F06EA62F}" type="slidenum">
              <a:rPr lang="es-E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2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5E4C-A396-4465-A15F-587194A320E8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3123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53D219-469A-4948-9795-15B19F35DCB0}" type="slidenum">
              <a:rPr lang="es-ES" sz="1200" smtClean="0">
                <a:solidFill>
                  <a:srgbClr val="000000"/>
                </a:solidFill>
              </a:rPr>
              <a:pPr eaLnBrk="1" hangingPunct="1"/>
              <a:t>30</a:t>
            </a:fld>
            <a:endParaRPr lang="es-ES" sz="1200" smtClean="0">
              <a:solidFill>
                <a:srgbClr val="000000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4788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3E16-91F1-44B9-843A-A2056E80200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9880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846A-7AD3-47F7-82BA-A6F2AAF30B7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7616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DD6D-7028-4BDA-9F08-177F1C0322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3469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642A0-58D5-4A9E-BB0D-58FE388457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1686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446D-555D-463D-B595-0134071803A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9260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B18C-69BA-474C-910D-5432647AAA0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91275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282C-F13D-41FC-8A5E-03422AC4AE8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25873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39899-C8AC-4493-9288-34896AE8702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77055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FDBE-B4BD-4F88-AE28-D294229208C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25412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F5DB0-D2AF-4283-B2A9-EC1EEC7BD25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6424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0523-D1AE-478D-A5AD-15F6B16583B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5591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1EC3-BE09-4A60-A530-CC550A88CA6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02063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987C-8918-4CD6-9B55-847FA98BF5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67871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7193B-4A40-40C0-87DD-C1443502D8A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98656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CE8E-AF91-40A7-96FC-98456FDCB8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07863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84D92-D463-4E97-B89C-625A53E33D0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6212"/>
      </p:ext>
    </p:extLst>
  </p:cSld>
  <p:clrMapOvr>
    <a:masterClrMapping/>
  </p:clrMapOvr>
  <p:transition advClick="0" advTm="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C156-05C8-4FDB-A78A-EF8D3C03EA3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65567"/>
      </p:ext>
    </p:extLst>
  </p:cSld>
  <p:clrMapOvr>
    <a:masterClrMapping/>
  </p:clrMapOvr>
  <p:transition advClick="0" advTm="5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4915-B061-422E-A7B7-6E2E87022DC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77990"/>
      </p:ext>
    </p:extLst>
  </p:cSld>
  <p:clrMapOvr>
    <a:masterClrMapping/>
  </p:clrMapOvr>
  <p:transition advClick="0" advTm="5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0067-2B0A-42A5-8B76-A5845B49F18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61842"/>
      </p:ext>
    </p:extLst>
  </p:cSld>
  <p:clrMapOvr>
    <a:masterClrMapping/>
  </p:clrMapOvr>
  <p:transition advClick="0" advTm="5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E011-13A9-4EEB-92C1-3EE9772B96D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62053"/>
      </p:ext>
    </p:extLst>
  </p:cSld>
  <p:clrMapOvr>
    <a:masterClrMapping/>
  </p:clrMapOvr>
  <p:transition advClick="0" advTm="5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94B3-7AD0-4982-A7F7-9BA0FF2057C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07862"/>
      </p:ext>
    </p:extLst>
  </p:cSld>
  <p:clrMapOvr>
    <a:masterClrMapping/>
  </p:clrMapOvr>
  <p:transition advClick="0" advTm="5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3EC6-C071-4C12-985F-042523C39E3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21639"/>
      </p:ext>
    </p:extLst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29D6-B7B5-4CD8-B1A3-9A6501C7241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50768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6A7A-4836-48B3-8C15-E52898B2D13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43540"/>
      </p:ext>
    </p:extLst>
  </p:cSld>
  <p:clrMapOvr>
    <a:masterClrMapping/>
  </p:clrMapOvr>
  <p:transition advClick="0" advTm="5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85F9-2D5B-45E4-AEA7-D6716786B71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87037"/>
      </p:ext>
    </p:extLst>
  </p:cSld>
  <p:clrMapOvr>
    <a:masterClrMapping/>
  </p:clrMapOvr>
  <p:transition advClick="0" advTm="5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799C-4968-41DD-A547-247CD79C19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41759"/>
      </p:ext>
    </p:extLst>
  </p:cSld>
  <p:clrMapOvr>
    <a:masterClrMapping/>
  </p:clrMapOvr>
  <p:transition advClick="0" advTm="5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82DC-DF0E-45D3-91F5-089273C244D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63870"/>
      </p:ext>
    </p:extLst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9139B-2C59-4C19-856A-F4E03572428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1918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7557-B10A-4CC6-9303-435B679E277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0701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181F4-57C1-4BF6-A74D-6DF9F5A791C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39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28D7-25FE-4D28-99EE-2A1C463337A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6509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6B508-3693-482E-B994-E64D05CD61D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2071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38ED-FE9C-43E8-A9DD-C9DE8594F5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6335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FBDB3-25FD-4EB8-B71F-A3673FDD5992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1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59DDB3-166B-49AD-B739-B53D7764EF15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5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A2E21-9ED1-41F4-A524-FEC0B314D57D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6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9437" t="30661" r="8895" b="10864"/>
          <a:stretch/>
        </p:blipFill>
        <p:spPr>
          <a:xfrm>
            <a:off x="455611" y="480830"/>
            <a:ext cx="8232777" cy="5896339"/>
          </a:xfrm>
          <a:prstGeom prst="rect">
            <a:avLst/>
          </a:prstGeom>
        </p:spPr>
      </p:pic>
      <p:pic>
        <p:nvPicPr>
          <p:cNvPr id="4" name="016. Tu que siempre nos perdon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016. Tu que siempre nos perdon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53856" y="5915791"/>
            <a:ext cx="3922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Imagen portada</a:t>
            </a:r>
            <a:r>
              <a:rPr lang="es-ES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: P</a:t>
            </a:r>
            <a:r>
              <a:rPr lang="es-ES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. Érick Félix</a:t>
            </a:r>
            <a:endParaRPr lang="es-PE" sz="2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79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numSld="999" showWhenStopped="0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564x/6c/63/3f/6c633fe449ab29182a2cc4b0e29baf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t="2777" r="-1" b="7629"/>
          <a:stretch/>
        </p:blipFill>
        <p:spPr bwMode="auto">
          <a:xfrm>
            <a:off x="501402" y="433116"/>
            <a:ext cx="8059503" cy="58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8" y="622462"/>
            <a:ext cx="3602182" cy="5449453"/>
          </a:xfrm>
          <a:prstGeom prst="rect">
            <a:avLst/>
          </a:prstGeom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424220" y="1890891"/>
            <a:ext cx="3884668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i="1" dirty="0" smtClean="0">
                <a:latin typeface="Verdana" pitchFamily="34" charset="0"/>
              </a:rPr>
              <a:t>Cuando la había gastado todo, vino por aquella tierra un hambre </a:t>
            </a:r>
            <a:r>
              <a:rPr lang="es-MX" sz="2800" b="1" i="1" dirty="0" err="1" smtClean="0">
                <a:latin typeface="Verdana" pitchFamily="34" charset="0"/>
              </a:rPr>
              <a:t>terrible,y</a:t>
            </a:r>
            <a:r>
              <a:rPr lang="es-MX" sz="2800" b="1" i="1" dirty="0" smtClean="0">
                <a:latin typeface="Verdana" pitchFamily="34" charset="0"/>
              </a:rPr>
              <a:t> comenzó a pasar necesidad.</a:t>
            </a:r>
            <a:endParaRPr lang="es-PE" sz="2800" b="1" i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564x/6c/63/3f/6c633fe449ab29182a2cc4b0e29baff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t="2777" r="-1" b="7629"/>
          <a:stretch/>
        </p:blipFill>
        <p:spPr bwMode="auto">
          <a:xfrm>
            <a:off x="542248" y="629224"/>
            <a:ext cx="8059503" cy="58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3" y="827313"/>
            <a:ext cx="3642631" cy="5431973"/>
          </a:xfrm>
          <a:prstGeom prst="rect">
            <a:avLst/>
          </a:prstGeom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506683" y="838199"/>
            <a:ext cx="3722915" cy="52629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i="1" dirty="0" smtClean="0">
                <a:latin typeface="Verdana" pitchFamily="34" charset="0"/>
              </a:rPr>
              <a:t>Fue entonces a servir  a casa de un habitante  de aquel país que lo mandó a sus campos a cuidar cerdos. Le entraban ganas de </a:t>
            </a:r>
            <a:r>
              <a:rPr lang="es-PE" sz="2400" b="1" i="1" dirty="0" err="1" smtClean="0">
                <a:latin typeface="Verdana" pitchFamily="34" charset="0"/>
              </a:rPr>
              <a:t>de</a:t>
            </a:r>
            <a:r>
              <a:rPr lang="es-PE" sz="2400" b="1" i="1" dirty="0" smtClean="0">
                <a:latin typeface="Verdana" pitchFamily="34" charset="0"/>
              </a:rPr>
              <a:t> llenarse el estomago de las algarrobas que comían los cerdos; pero nadie le daba de comer.                     Entonces recapacitó y dijo: </a:t>
            </a:r>
            <a:endParaRPr lang="es-ES" sz="2400" b="1" i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564x/6c/63/3f/6c633fe449ab29182a2cc4b0e29baf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" t="1712" b="7053"/>
          <a:stretch/>
        </p:blipFill>
        <p:spPr bwMode="auto">
          <a:xfrm>
            <a:off x="539552" y="632692"/>
            <a:ext cx="8064896" cy="58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909109" y="1160444"/>
            <a:ext cx="3739089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1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“¡</a:t>
            </a:r>
            <a:r>
              <a:rPr lang="es-MX" sz="2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Cuántos trabajadores en la casa de mi padre tienen abundancia de pan, mientras yo aquí me muero de hambre! Ahora mismo me pondré en camino e iré a la casa de mi padre, y le diré: Padre, he pecado contra el cielo y contra ti; ya no merezco llamarme hijo tuyo: trátame como uno de tus trabajadores</a:t>
            </a:r>
            <a:r>
              <a:rPr lang="es-MX" sz="21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”.</a:t>
            </a:r>
            <a:endParaRPr lang="es-MX" sz="2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 bwMode="auto">
          <a:xfrm>
            <a:off x="6493164" y="591128"/>
            <a:ext cx="54955" cy="83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==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2033" r="794" b="51516"/>
          <a:stretch/>
        </p:blipFill>
        <p:spPr>
          <a:xfrm flipH="1">
            <a:off x="4327781" y="280455"/>
            <a:ext cx="4032448" cy="587794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9572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564x/6c/63/3f/6c633fe449ab29182a2cc4b0e29baf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" t="1712" b="7053"/>
          <a:stretch/>
        </p:blipFill>
        <p:spPr bwMode="auto">
          <a:xfrm>
            <a:off x="517780" y="632692"/>
            <a:ext cx="8064896" cy="58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 bwMode="auto">
          <a:xfrm>
            <a:off x="6493164" y="591128"/>
            <a:ext cx="54955" cy="83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50228" y="1903714"/>
            <a:ext cx="357580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MX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puso en camino a donde estaba su padre; cuando todavía estaba lejos, su padre lo vio y se conmovió; y corrió a su encuentro, se le echó al cuello y lo cubrió de besos.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2033" r="794" b="51516"/>
          <a:stretch/>
        </p:blipFill>
        <p:spPr>
          <a:xfrm>
            <a:off x="813229" y="1245544"/>
            <a:ext cx="3975476" cy="481598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167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564x/6c/63/3f/6c633fe449ab29182a2cc4b0e29baf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2509" b="7712"/>
          <a:stretch/>
        </p:blipFill>
        <p:spPr bwMode="auto">
          <a:xfrm>
            <a:off x="467972" y="526227"/>
            <a:ext cx="8148019" cy="58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736868" y="731299"/>
            <a:ext cx="4009959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 smtClean="0">
                <a:latin typeface="Arial" pitchFamily="34" charset="0"/>
              </a:rPr>
              <a:t>Su hijo le dijo: </a:t>
            </a:r>
            <a:r>
              <a:rPr lang="es-ES" sz="2000" b="1" dirty="0" smtClean="0">
                <a:latin typeface="Arial" pitchFamily="34" charset="0"/>
              </a:rPr>
              <a:t>”</a:t>
            </a:r>
            <a:r>
              <a:rPr lang="es-ES" sz="2100" b="1" dirty="0" smtClean="0">
                <a:latin typeface="Arial" pitchFamily="34" charset="0"/>
              </a:rPr>
              <a:t>Padre he pecado contra el cielo y contra ti; ya no merezco llamarme  hijo tuyo”.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 smtClean="0">
                <a:latin typeface="Arial" pitchFamily="34" charset="0"/>
              </a:rPr>
              <a:t>Pero el Padre dijo a sus criados: </a:t>
            </a:r>
            <a:r>
              <a:rPr lang="es-MX" sz="2100" b="1" dirty="0" smtClean="0">
                <a:latin typeface="Arial" pitchFamily="34" charset="0"/>
              </a:rPr>
              <a:t>Pero </a:t>
            </a:r>
            <a:r>
              <a:rPr lang="es-MX" sz="2100" b="1" dirty="0">
                <a:latin typeface="Arial" pitchFamily="34" charset="0"/>
              </a:rPr>
              <a:t>el padre dijo a sus criados</a:t>
            </a:r>
            <a:r>
              <a:rPr lang="es-MX" sz="2100" b="1" dirty="0" smtClean="0">
                <a:latin typeface="Arial" pitchFamily="34" charset="0"/>
              </a:rPr>
              <a:t>: “</a:t>
            </a:r>
            <a:r>
              <a:rPr lang="es-MX" sz="2100" b="1" dirty="0">
                <a:latin typeface="Arial" pitchFamily="34" charset="0"/>
              </a:rPr>
              <a:t>Saquen enseguida el mejor traje y vístanlo; pónganle un anillo en las manos y sandalias en los pies; traigan el ternero cebado y mátenlo; celebremos un banquete, porque este hijo mío estaba muerto, y ha vuelto a la vida; estaba perdido, y ha sido encontrado</a:t>
            </a:r>
            <a:r>
              <a:rPr lang="es-MX" sz="2100" b="1" dirty="0" smtClean="0">
                <a:latin typeface="Arial" pitchFamily="34" charset="0"/>
              </a:rPr>
              <a:t>”.</a:t>
            </a:r>
            <a:endParaRPr lang="es-MX" sz="2100" b="1" dirty="0">
              <a:latin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41981" y="743482"/>
            <a:ext cx="370021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 smtClean="0">
                <a:latin typeface="Arial" pitchFamily="34" charset="0"/>
              </a:rPr>
              <a:t>Y </a:t>
            </a:r>
            <a:r>
              <a:rPr lang="es-MX" sz="2000" b="1" dirty="0">
                <a:latin typeface="Arial" pitchFamily="34" charset="0"/>
              </a:rPr>
              <a:t>empezaron el banquete.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latin typeface="Arial" pitchFamily="34" charset="0"/>
              </a:rPr>
              <a:t>Su hijo mayor estaba en el campo.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latin typeface="Arial" pitchFamily="34" charset="0"/>
              </a:rPr>
              <a:t>Cuando, al volver, se acercaba a la casa, oyó la música y el baile, y llamando a uno de los mozos, le preguntó que pasaba.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latin typeface="Arial" pitchFamily="34" charset="0"/>
              </a:rPr>
              <a:t>Éste le contestó: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latin typeface="Arial" pitchFamily="34" charset="0"/>
              </a:rPr>
              <a:t>“Ha vuelto tu hermano; y tu padre ha matado el ternero cebado, porque lo ha recobrado sano y salvo”.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latin typeface="Arial" pitchFamily="34" charset="0"/>
              </a:rPr>
              <a:t>Él se indignó y se negaba a entrar; pero su padre salió e intentaba persuadirlo.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latin typeface="Arial" pitchFamily="34" charset="0"/>
              </a:rPr>
              <a:t>Y el replicó a su padre: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9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564x/6c/63/3f/6c633fe449ab29182a2cc4b0e29baf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t="1384" b="7118"/>
          <a:stretch/>
        </p:blipFill>
        <p:spPr bwMode="auto">
          <a:xfrm>
            <a:off x="485698" y="475648"/>
            <a:ext cx="8168773" cy="58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1403648" y="1052736"/>
            <a:ext cx="3258688" cy="5232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i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0086" y="1252510"/>
            <a:ext cx="34933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i="1" dirty="0">
                <a:latin typeface="Arial" pitchFamily="34" charset="0"/>
              </a:rPr>
              <a:t>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0085" y="843258"/>
            <a:ext cx="3380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31372" y="1252510"/>
            <a:ext cx="358332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PE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“Mira </a:t>
            </a:r>
            <a:r>
              <a:rPr lang="es-PE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entantos</a:t>
            </a:r>
            <a:r>
              <a:rPr lang="es-PE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años</a:t>
            </a:r>
            <a:r>
              <a:rPr lang="es-ES_tradnl" sz="2200" b="1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“Mira en tantos años como te sirvo, sin desobedecer nunca una orden tuya, a mí nunca me has dado un cabrito para tener un banquete con mis amigos; y cuando ha venido ese hijo tuyo que se ha comido tus bienes con prostitutas, haces matar, para él el ternero más gordo</a:t>
            </a:r>
            <a:r>
              <a:rPr lang="es-ES_tradnl" sz="2200" b="1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  <a:endParaRPr lang="es-PE" sz="2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05861" y="1504697"/>
            <a:ext cx="3244527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PE" sz="2200" b="1" i="1" dirty="0" smtClean="0">
                <a:latin typeface="Arial" pitchFamily="34" charset="0"/>
              </a:rPr>
              <a:t>“</a:t>
            </a:r>
            <a:r>
              <a:rPr lang="es-ES_tradnl" sz="2300" b="1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</a:t>
            </a:r>
            <a:r>
              <a:rPr lang="es-ES_tradnl" sz="2300" b="1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padre le dijo:</a:t>
            </a:r>
            <a:endParaRPr lang="es-PE" sz="23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_tradnl" sz="2300" b="1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“Hijo tú estás siempre conmigo, y todo lo mío es tuyo: deberías alegrarte, porque este hermano tuyo estaba muerto y ha vuelto a la vida; estaba perdido, y ha </a:t>
            </a:r>
            <a:r>
              <a:rPr lang="es-ES_tradnl" sz="2200" b="1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sido encontrado</a:t>
            </a:r>
            <a:r>
              <a:rPr lang="es-ES_tradnl" sz="2200" b="1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  <a:endParaRPr lang="es-ES" sz="2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50"/>
                            </p:stCondLst>
                            <p:childTnLst>
                              <p:par>
                                <p:cTn id="14" presetID="23" presetClass="entr" presetSubtype="27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650"/>
                            </p:stCondLst>
                            <p:childTnLst>
                              <p:par>
                                <p:cTn id="2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5" grpId="0"/>
      <p:bldP spid="8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c6/6b/3b/c66b3b3146022a6378940403b237ef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7" y="520845"/>
            <a:ext cx="8010284" cy="578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1542474"/>
            <a:ext cx="4415753" cy="372225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598007" y="4909690"/>
            <a:ext cx="7751666" cy="128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1500" indent="-5715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ES_tradnl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10800000" sx="101000" sy="101000" algn="r" rotWithShape="0">
                    <a:srgbClr val="C00000"/>
                  </a:outerShd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¿A quienes dirige Jesús la parábola ? ¿Por qué?</a:t>
            </a:r>
            <a:endParaRPr lang="es-ES" sz="40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10800000" sx="101000" sy="101000" algn="r" rotWithShape="0">
                  <a:srgbClr val="C00000"/>
                </a:outerShdw>
              </a:effectLst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67588" name="WordArt 7"/>
          <p:cNvSpPr>
            <a:spLocks noChangeArrowheads="1" noChangeShapeType="1" noTextEdit="1"/>
          </p:cNvSpPr>
          <p:nvPr/>
        </p:nvSpPr>
        <p:spPr bwMode="auto">
          <a:xfrm>
            <a:off x="2152073" y="520845"/>
            <a:ext cx="4674372" cy="5282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kern="1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Preguntas para la lectura:</a:t>
            </a:r>
          </a:p>
        </p:txBody>
      </p:sp>
    </p:spTree>
    <p:extLst>
      <p:ext uri="{BB962C8B-B14F-4D97-AF65-F5344CB8AC3E}">
        <p14:creationId xmlns:p14="http://schemas.microsoft.com/office/powerpoint/2010/main" val="355021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c6/6b/3b/c66b3b3146022a6378940403b237ef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01" y="313415"/>
            <a:ext cx="8054103" cy="586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1"/>
          <a:stretch/>
        </p:blipFill>
        <p:spPr>
          <a:xfrm>
            <a:off x="2319632" y="1707206"/>
            <a:ext cx="4498109" cy="34703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611560" y="430222"/>
            <a:ext cx="7821240" cy="116766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571500" indent="-5715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ES_tradnl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¿Qué le pide el hijo menor al Padre?</a:t>
            </a:r>
            <a:endParaRPr lang="es-ES_tradnl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90029" y="4988497"/>
            <a:ext cx="8170275" cy="59670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ES_tradnl" sz="3600" b="1" dirty="0">
                <a:solidFill>
                  <a:schemeClr val="bg1"/>
                </a:solidFill>
                <a:effectLst>
                  <a:glow rad="139700">
                    <a:srgbClr val="360000"/>
                  </a:glow>
                </a:effectLst>
                <a:latin typeface="Arial Narrow" panose="020B0606020202030204" pitchFamily="34" charset="0"/>
              </a:rPr>
              <a:t>¿A 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glow rad="139700">
                    <a:srgbClr val="360000"/>
                  </a:glow>
                </a:effectLst>
                <a:latin typeface="Arial Narrow" panose="020B0606020202030204" pitchFamily="34" charset="0"/>
              </a:rPr>
              <a:t>Cómo reacciona ante este pedido?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ES_tradnl" sz="3600" b="1" dirty="0" smtClean="0">
                <a:solidFill>
                  <a:schemeClr val="bg1"/>
                </a:solidFill>
                <a:effectLst>
                  <a:glow rad="139700">
                    <a:srgbClr val="360000"/>
                  </a:glow>
                </a:effectLst>
                <a:latin typeface="Arial Narrow" panose="020B0606020202030204" pitchFamily="34" charset="0"/>
              </a:rPr>
              <a:t>¿Cómo emplea su herencia?</a:t>
            </a:r>
            <a:endParaRPr lang="es-ES_tradnl" sz="3600" b="1" dirty="0">
              <a:solidFill>
                <a:schemeClr val="bg1"/>
              </a:solidFill>
              <a:effectLst>
                <a:glow rad="139700">
                  <a:srgbClr val="360000"/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.pinimg.com/564x/c6/6b/3b/c66b3b3146022a6378940403b237ef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0" y="509702"/>
            <a:ext cx="8146074" cy="586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98" y="1536466"/>
            <a:ext cx="6212776" cy="413466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338773" y="5614718"/>
            <a:ext cx="8004631" cy="81673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457200" indent="-4572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ES_tradnl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3333CC">
                      <a:lumMod val="50000"/>
                    </a:srgbClr>
                  </a:outerShdw>
                </a:effectLst>
              </a:rPr>
              <a:t>¿ Que motiva el regreso del hijo a su casa?                                                        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43607" y="2249613"/>
            <a:ext cx="3384376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</a:pPr>
            <a:endParaRPr lang="es-ES_tradnl" sz="3200" b="1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Swis721 Lt BT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75548" y="3465004"/>
            <a:ext cx="3974111" cy="15841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</a:pPr>
            <a:endParaRPr lang="es-ES_tradnl" sz="32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Swis721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c6/6b/3b/c66b3b3146022a6378940403b237ef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0" y="509702"/>
            <a:ext cx="8146074" cy="586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5" y="1659266"/>
            <a:ext cx="4433454" cy="36356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64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28074" y="544424"/>
            <a:ext cx="7845730" cy="1080120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tabLst>
                <a:tab pos="228600" algn="l"/>
              </a:tabLst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Rockwell" pitchFamily="18" charset="0"/>
              </a:rPr>
              <a:t>¿Qué actitudes  muestra el hijo mayor?</a:t>
            </a:r>
            <a:r>
              <a:rPr lang="es-PE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Rockwell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tabLst>
                <a:tab pos="228600" algn="l"/>
              </a:tabLst>
            </a:pPr>
            <a:endParaRPr lang="es-MX" dirty="0">
              <a:solidFill>
                <a:schemeClr val="bg1"/>
              </a:solidFill>
              <a:effectLst>
                <a:outerShdw blurRad="50800" dist="38100" dir="10800000" algn="r" rotWithShape="0">
                  <a:srgbClr val="C00000"/>
                </a:outerShdw>
              </a:effectLst>
              <a:latin typeface="Rockwell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  <a:tabLst>
                <a:tab pos="228600" algn="l"/>
              </a:tabLst>
            </a:pPr>
            <a:endParaRPr lang="es-ES" dirty="0" smtClean="0">
              <a:solidFill>
                <a:schemeClr val="bg1"/>
              </a:solidFill>
              <a:effectLst>
                <a:outerShdw blurRad="50800" dist="38100" dir="10800000" algn="r" rotWithShape="0">
                  <a:srgbClr val="C00000"/>
                </a:outerShdw>
              </a:effectLst>
              <a:latin typeface="Rockwell" pitchFamily="18" charset="0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539552" y="5596186"/>
            <a:ext cx="8017379" cy="56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</a:pPr>
            <a:endParaRPr lang="es-ES" sz="28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Futura Md BT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71517" y="5294921"/>
            <a:ext cx="599434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tabLst>
                <a:tab pos="228600" algn="l"/>
              </a:tabLst>
            </a:pPr>
            <a:r>
              <a:rPr lang="es-PE" kern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Rockwell" pitchFamily="18" charset="0"/>
              </a:rPr>
              <a:t>¿Qué le dice su padre?</a:t>
            </a:r>
            <a:endParaRPr lang="es-ES" kern="0" dirty="0" smtClean="0">
              <a:solidFill>
                <a:schemeClr val="bg1"/>
              </a:solidFill>
              <a:effectLst>
                <a:outerShdw blurRad="50800" dist="38100" dir="10800000" algn="r" rotWithShape="0">
                  <a:srgbClr val="C00000"/>
                </a:outerShdw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sformar nuestra vida en una fie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2" y="484545"/>
            <a:ext cx="8030483" cy="5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 Rectángulo"/>
          <p:cNvSpPr/>
          <p:nvPr/>
        </p:nvSpPr>
        <p:spPr>
          <a:xfrm>
            <a:off x="926545" y="484545"/>
            <a:ext cx="3573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Lucas 15,1-3,11-32</a:t>
            </a:r>
            <a:endParaRPr lang="es-PE" sz="32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16 Rectángulo"/>
          <p:cNvSpPr/>
          <p:nvPr/>
        </p:nvSpPr>
        <p:spPr>
          <a:xfrm>
            <a:off x="2149482" y="4103914"/>
            <a:ext cx="53837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0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Berlin Sans FB Demi" panose="020E0802020502020306" pitchFamily="34" charset="0"/>
              </a:rPr>
              <a:t>TENEMOS QUE ALEGRARNOS Y    HACER FIESTA</a:t>
            </a:r>
            <a:endParaRPr lang="es-ES" sz="30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C0504D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7 CuadroTexto"/>
          <p:cNvSpPr txBox="1"/>
          <p:nvPr/>
        </p:nvSpPr>
        <p:spPr>
          <a:xfrm>
            <a:off x="4996543" y="5867397"/>
            <a:ext cx="352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Lima, 30 </a:t>
            </a:r>
            <a:r>
              <a:rPr lang="es-PE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marzo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2025</a:t>
            </a:r>
            <a:endParaRPr lang="es-PE" sz="28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77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75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0d/15/71/0d1571ccea86c6682a7a162f077280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"/>
          <a:stretch/>
        </p:blipFill>
        <p:spPr bwMode="auto">
          <a:xfrm>
            <a:off x="521080" y="506385"/>
            <a:ext cx="8068739" cy="584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272548" y="1810791"/>
            <a:ext cx="2369902" cy="35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s-ES_tradnl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Motivación: </a:t>
            </a:r>
            <a:endParaRPr lang="es-ES" sz="2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56250" y="4365104"/>
            <a:ext cx="77724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sz="2800" b="1" i="1" dirty="0">
              <a:solidFill>
                <a:srgbClr val="000000"/>
              </a:solidFill>
              <a:effectLst>
                <a:outerShdw blurRad="50800" dist="38100" dir="10800000" algn="r" rotWithShape="0">
                  <a:srgbClr val="FFFFFF"/>
                </a:outerShdw>
              </a:effectLst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84987" y="4012392"/>
            <a:ext cx="8140924" cy="234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Aft>
                <a:spcPct val="0"/>
              </a:spcAft>
              <a:defRPr/>
            </a:pPr>
            <a:r>
              <a:rPr lang="es-ES_tradnl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La Cuaresma </a:t>
            </a:r>
            <a:r>
              <a:rPr lang="es-MX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es para nosotros una oportunidad para convertirnos. Recapacitar, ponernos en camino y volver juntos al Padre. Pero, sobre todo, es una nueva ocasión para contemplar y saborear el perdón de Dios que surge de un corazón misericordioso como el suyo.</a:t>
            </a:r>
          </a:p>
          <a:p>
            <a:pPr algn="ctr" fontAlgn="base">
              <a:spcAft>
                <a:spcPct val="0"/>
              </a:spcAft>
              <a:defRPr/>
            </a:pPr>
            <a:endParaRPr lang="es-MX" sz="2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s-MX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•	¿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   </a:t>
            </a:r>
            <a:endParaRPr lang="es-ES" sz="2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2" y="506385"/>
            <a:ext cx="3243072" cy="9144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62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d6/7c/d6/d67cd6455660291b6599b3ca13028a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2" y="480291"/>
            <a:ext cx="8092498" cy="58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66188" y="715887"/>
            <a:ext cx="7969811" cy="105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FFFF"/>
                  </a:outerShdw>
                </a:effectLst>
              </a:rPr>
              <a:t>¿</a:t>
            </a:r>
            <a:r>
              <a:rPr lang="es-PE" sz="32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FFFF"/>
                  </a:outerShdw>
                </a:effectLst>
              </a:rPr>
              <a:t>Qué impresión me causa la parábola  del padre misericordioso?.</a:t>
            </a:r>
          </a:p>
          <a:p>
            <a:pPr marL="457200" indent="-4572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sz="32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FFFF"/>
                  </a:outerShdw>
                </a:effectLst>
              </a:rPr>
              <a:t>¿Qué mensaje nos deja y qué actualidad  tiene para nosotros? </a:t>
            </a:r>
            <a:endParaRPr lang="es-ES_tradnl" sz="3200" b="1" i="1" dirty="0">
              <a:solidFill>
                <a:schemeClr val="bg1"/>
              </a:solidFill>
              <a:effectLst>
                <a:outerShdw blurRad="50800" dist="38100" dir="10800000" algn="r" rotWithShape="0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6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9" y="540141"/>
            <a:ext cx="8165434" cy="58237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4049486" y="2917371"/>
            <a:ext cx="4581147" cy="280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400" b="1" dirty="0" smtClean="0">
                <a:solidFill>
                  <a:srgbClr val="FFFF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¿En qué circunstancias uno </a:t>
            </a:r>
            <a:r>
              <a:rPr lang="es-ES_tradnl" sz="3400" b="1" dirty="0" err="1" smtClean="0">
                <a:solidFill>
                  <a:srgbClr val="FFFF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actua</a:t>
            </a:r>
            <a:r>
              <a:rPr lang="es-ES_tradnl" sz="3400" b="1" dirty="0" smtClean="0">
                <a:solidFill>
                  <a:srgbClr val="FFFF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 de la misma manera que el hijo menor?</a:t>
            </a:r>
          </a:p>
          <a:p>
            <a:pPr marL="457200" indent="-4572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_tradnl" sz="3400" b="1" dirty="0" smtClean="0">
              <a:solidFill>
                <a:srgbClr val="FFFF66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0" y="508000"/>
            <a:ext cx="8187112" cy="5846617"/>
          </a:xfrm>
          <a:prstGeom prst="rect">
            <a:avLst/>
          </a:prstGeom>
        </p:spPr>
      </p:pic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1301297" y="6858000"/>
            <a:ext cx="7632065" cy="14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wis721 WGL4 BT" panose="020B0504020202020204" pitchFamily="34" charset="0"/>
              </a:rPr>
              <a:t>   ¿Qué cosas tienen que morir en mí para que se manifieste la Vida de Jesús?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Swis721 WGL4 BT" panose="020B0504020202020204" pitchFamily="34" charset="0"/>
            </a:endParaRP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348549" y="1700808"/>
            <a:ext cx="393541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</a:rPr>
              <a:t>   </a:t>
            </a:r>
            <a:endParaRPr lang="es-ES" sz="32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6141" y="3923540"/>
            <a:ext cx="4239132" cy="196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s-ES_tradnl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¿Con  cual de los dos hijos me identifico mas a la hora de relacionarme con Dios?.</a:t>
            </a:r>
            <a:endParaRPr lang="es-ES" sz="32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ustración De Jesús Cargando La Cruz Fotos, retratos, imágenes y  fotografía de archivo libres de derecho. Image 1516238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1" y="515469"/>
            <a:ext cx="8131523" cy="58336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391887" y="548680"/>
            <a:ext cx="8246194" cy="198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 Extra Bold" panose="02060903040505020403" pitchFamily="18" charset="0"/>
              </a:rPr>
              <a:t>En estos días  de Cuaresma,</a:t>
            </a:r>
          </a:p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 Extra Bold" panose="02060903040505020403" pitchFamily="18" charset="0"/>
              </a:rPr>
              <a:t>¿Qué debemos hacer para tomar conciencia de nuestra situación personal  y así levantarnos y volver al Padre?   </a:t>
            </a:r>
            <a:endParaRPr lang="es-E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cendió Una Biblia Abierta En La Oscuridad. | Fondos Plantilla JPG  Descarga Gratuita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42" y="468085"/>
            <a:ext cx="8128457" cy="58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482538" y="4049492"/>
            <a:ext cx="7997430" cy="23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ekton Pro" panose="020F0603020208020904" pitchFamily="34" charset="0"/>
              </a:rPr>
              <a:t> 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wis721 Cn BT" panose="020B0506020202030204" pitchFamily="34" charset="0"/>
              </a:rPr>
              <a:t>Motivación: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wis721 Cn BT" panose="020B0506020202030204" pitchFamily="34" charset="0"/>
              </a:rPr>
              <a:t> </a:t>
            </a:r>
            <a:r>
              <a:rPr lang="es-MX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wis721 Cn BT" panose="020B0506020202030204" pitchFamily="34" charset="0"/>
              </a:rPr>
              <a:t> </a:t>
            </a:r>
            <a:r>
              <a:rPr lang="es-MX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wis721 Cn BT" panose="020B0506020202030204" pitchFamily="34" charset="0"/>
              </a:rPr>
              <a:t>En el centro de esta parábola hemos encontrado un corazón que busca con pasión, que acoge calurosamente y que siempre está dispuesto a hacer fiesta con todos nosotros.</a:t>
            </a:r>
            <a:endParaRPr lang="es-ES_tradnl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602284" y="534301"/>
            <a:ext cx="3693740" cy="989699"/>
          </a:xfrm>
          <a:prstGeom prst="roundRect">
            <a:avLst>
              <a:gd name="adj" fmla="val 16667"/>
            </a:avLst>
          </a:prstGeom>
          <a:solidFill>
            <a:srgbClr val="800080">
              <a:alpha val="41000"/>
            </a:srgbClr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wis721 Blk BT" panose="020B0904030502020204" pitchFamily="34" charset="0"/>
                <a:ea typeface="Times New Roman" panose="02020603050405020304" pitchFamily="18" charset="0"/>
              </a:rPr>
              <a:t>ORATIO</a:t>
            </a:r>
            <a:endParaRPr lang="es-PE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Swis721 Blk BT" panose="020B0904030502020204" pitchFamily="34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1100" b="1" dirty="0">
                <a:solidFill>
                  <a:srgbClr val="88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¿</a:t>
            </a:r>
            <a:r>
              <a:rPr lang="es-ES_tradnl" sz="2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Qué le digo al Señor motivado por su Palabra?</a:t>
            </a:r>
            <a:endParaRPr lang="es-PE" sz="20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1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acr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3" y="559564"/>
            <a:ext cx="8122664" cy="581348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55575" y="692696"/>
            <a:ext cx="7847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•Luego de un </a:t>
            </a:r>
            <a:r>
              <a:rPr lang="es-MX" sz="24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•	Luego de un tiempo de oración personal, podemos compartir en voz alta nuestra oración, siempre dirigiéndonos a Dios mediante la alabanza, la acción de gracias o la súplica confiada.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	</a:t>
            </a:r>
            <a:endParaRPr lang="es-PE" sz="2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8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s://i.pinimg.com/564x/e5/23/39/e523390ab761e544f190271ada4310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7"/>
          <a:stretch/>
        </p:blipFill>
        <p:spPr bwMode="auto">
          <a:xfrm flipH="1">
            <a:off x="537732" y="548582"/>
            <a:ext cx="8070214" cy="584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537732" y="1450053"/>
            <a:ext cx="8159954" cy="48418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Motivación: 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MX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San </a:t>
            </a:r>
            <a:r>
              <a:rPr lang="es-MX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Vicente explica a 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las hermanas el                                                      significado </a:t>
            </a:r>
            <a:r>
              <a:rPr lang="es-MX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de la parábola del hijo pródigo: 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MX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¿</a:t>
            </a:r>
            <a:r>
              <a:rPr lang="es-MX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Se acuerdan mis queridas hermanas, de lo que se dice del hijo pródigo? El pródigo exige a su padre los bienes que le pertenecen, abandona su casa y se marcha a malgastarlos. Después de haberlo perdido todo hasta verse obligado a compartir con los cerdos su comida, se decidió a volver. Y entonces el padre exclamó: "¡Ah! ¡Ahí está mi hijo! ¡Que me lo cuiden, que preparen un banquete, que maten el ternero cebado, que le traigan vestidos y que todo el mundo se alegre de la vuelta de mi hijo!". 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91680" y="4869160"/>
            <a:ext cx="6696744" cy="11553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8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</a:endParaRPr>
          </a:p>
        </p:txBody>
      </p:sp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537732" y="548582"/>
            <a:ext cx="3718582" cy="901471"/>
          </a:xfrm>
          <a:prstGeom prst="roundRect">
            <a:avLst>
              <a:gd name="adj" fmla="val 16667"/>
            </a:avLst>
          </a:prstGeom>
          <a:solidFill>
            <a:srgbClr val="800080">
              <a:alpha val="41000"/>
            </a:srgbClr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1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CONTEMPLATIO</a:t>
            </a:r>
            <a:endParaRPr lang="es-PE" sz="1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¿Qué me lleva a hacer el texto?</a:t>
            </a:r>
            <a:endParaRPr lang="es-PE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s://i.pinimg.com/564x/e5/23/39/e523390ab761e544f190271ada4310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7"/>
          <a:stretch/>
        </p:blipFill>
        <p:spPr bwMode="auto">
          <a:xfrm flipH="1">
            <a:off x="537732" y="548582"/>
            <a:ext cx="8070214" cy="584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537732" y="916652"/>
            <a:ext cx="7979521" cy="508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MX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Pues </a:t>
            </a:r>
            <a:r>
              <a:rPr lang="es-MX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bien, hermanas, vean cómo acaricia aquel padre al pobre desdichado; lo abraza, le ofrece un gran banquete y toda su casa se llena de alegría. ¿Es que acaso lo quiere más que al mayor, que solamente le ha dado motivos de satisfacción? No; lo que pasa es que es más digno de compasión por su miseria.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MX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El mayor, que venía del campo, al oír los violines y los preparativos que se hacían en casa de su padre, se llenó de tristeza…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MX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Es la envidia la que le hace decir esas cosas al hermano mayor; cree que es su hermano el preferido. Pero, aunque el padre parece amar más al hijo pródigo que al otro, la verdad es que quiere mucho más al mayor, y con razón. (IX,628)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  </a:t>
            </a:r>
            <a:endParaRPr lang="es-MX" sz="28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MX" sz="2800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MX" sz="28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91680" y="4869160"/>
            <a:ext cx="6696744" cy="11553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8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406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69" y="620252"/>
            <a:ext cx="8115031" cy="5675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403492" y="1195981"/>
            <a:ext cx="8163565" cy="50167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¿Qué  debo hacer para levantarme y dejar mi actual </a:t>
            </a:r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y dejar mi actual vida de pecado y volver al Padre?, ¿cómo, </a:t>
            </a: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                                     ¿</a:t>
            </a:r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qué necesito?, ¿cuáles son </a:t>
            </a: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                                         mis </a:t>
            </a:r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dificultades para dar </a:t>
            </a: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                                                                            ese </a:t>
            </a:r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paso? En sí, </a:t>
            </a: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                                                   ¿qué </a:t>
            </a:r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voy a </a:t>
            </a: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                                                                     hacer </a:t>
            </a:r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para volver </a:t>
            </a: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                                                   al </a:t>
            </a:r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Padre y </a:t>
            </a: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                                    reconciliarme </a:t>
            </a:r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con Él? 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91139" name="WordArt 13"/>
          <p:cNvSpPr>
            <a:spLocks noChangeArrowheads="1" noChangeShapeType="1" noTextEdit="1"/>
          </p:cNvSpPr>
          <p:nvPr/>
        </p:nvSpPr>
        <p:spPr bwMode="auto">
          <a:xfrm>
            <a:off x="2126570" y="691986"/>
            <a:ext cx="3969430" cy="4322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</a:rPr>
              <a:t>Compromiso</a:t>
            </a:r>
            <a:endParaRPr lang="es-P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23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736x/04/7c/20/047c20b0849a791bc709c6ab34ad6ad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7229" y="421957"/>
            <a:ext cx="8120045" cy="594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488083" y="385342"/>
            <a:ext cx="8394659" cy="79031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800" b="1" kern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Ambientación:Para</a:t>
            </a:r>
            <a:r>
              <a:rPr lang="es-ES_tradnl" sz="28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 </a:t>
            </a:r>
            <a:r>
              <a:rPr lang="es-MX" sz="28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toda </a:t>
            </a:r>
            <a:r>
              <a:rPr lang="es-MX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la cuaresma: un camino de papel. Un corazón de papel con la inscripción: “Misericordia”. </a:t>
            </a:r>
            <a:endParaRPr lang="es-PE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6384" y="5902189"/>
            <a:ext cx="826038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4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Cantos sugeridos</a:t>
            </a:r>
            <a:r>
              <a:rPr lang="es-ES_tradnl" sz="24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 : </a:t>
            </a:r>
            <a:r>
              <a:rPr lang="es-ES_tradnl" sz="24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Padre, vuelvo a ti; Sí me levantaré  </a:t>
            </a:r>
            <a:endParaRPr lang="es-ES_tradnl" sz="2400" b="1" dirty="0">
              <a:solidFill>
                <a:srgbClr val="000000">
                  <a:lumMod val="10000"/>
                  <a:lumOff val="90000"/>
                </a:srgb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Swis721 BT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986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6227" y="1886298"/>
            <a:ext cx="2742048" cy="2384390"/>
          </a:xfrm>
          <a:prstGeom prst="rect">
            <a:avLst/>
          </a:prstGeom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3343747" y="2167772"/>
            <a:ext cx="2713674" cy="814914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</a:rPr>
              <a:t> </a:t>
            </a:r>
            <a:r>
              <a:rPr lang="es-MX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</a:rPr>
              <a:t>“</a:t>
            </a:r>
            <a:r>
              <a:rPr lang="es-MX" sz="28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</a:rPr>
              <a:t>Misericordia”.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</a:rPr>
              <a:t> </a:t>
            </a:r>
            <a:endParaRPr lang="es-PE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1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2" y="498005"/>
            <a:ext cx="8130108" cy="58920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05087" y="1353905"/>
            <a:ext cx="5474233" cy="3789516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3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Señor</a:t>
            </a:r>
            <a:r>
              <a:rPr lang="es-MX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que reconcilias contigo a los hombres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es-MX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por tu Palabra hecha carne,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es-MX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haz que el pueblo cristiano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es-MX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se apresure, con fe viva y entrega generosa,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es-MX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a celebrar las próximas fiestas pascuales.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es-MX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Por Jesucristo, nuestro Señor. Amén.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3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 </a:t>
            </a:r>
          </a:p>
        </p:txBody>
      </p:sp>
      <p:sp>
        <p:nvSpPr>
          <p:cNvPr id="92163" name="WordArt 5"/>
          <p:cNvSpPr>
            <a:spLocks noChangeArrowheads="1" noChangeShapeType="1" noTextEdit="1"/>
          </p:cNvSpPr>
          <p:nvPr/>
        </p:nvSpPr>
        <p:spPr bwMode="auto">
          <a:xfrm>
            <a:off x="899592" y="764704"/>
            <a:ext cx="246697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Oración</a:t>
            </a:r>
            <a:r>
              <a:rPr lang="es-PE" sz="3600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s-PE" sz="3600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final </a:t>
            </a:r>
          </a:p>
        </p:txBody>
      </p:sp>
    </p:spTree>
    <p:extLst>
      <p:ext uri="{BB962C8B-B14F-4D97-AF65-F5344CB8AC3E}">
        <p14:creationId xmlns:p14="http://schemas.microsoft.com/office/powerpoint/2010/main" val="27439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03000" y="6396389"/>
            <a:ext cx="5086077" cy="400110"/>
          </a:xfrm>
          <a:prstGeom prst="rect">
            <a:avLst/>
          </a:prstGeom>
          <a:solidFill>
            <a:srgbClr val="2F0918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 b="1" dirty="0">
                <a:solidFill>
                  <a:srgbClr val="CC99FF"/>
                </a:solidFill>
                <a:latin typeface="Poor Richard" pitchFamily="18" charset="0"/>
              </a:rPr>
              <a:t>Texto de </a:t>
            </a:r>
            <a:r>
              <a:rPr lang="es-PE" sz="1000" b="1" dirty="0" err="1">
                <a:solidFill>
                  <a:srgbClr val="CC99FF"/>
                </a:solidFill>
                <a:latin typeface="Poor Richard" pitchFamily="18" charset="0"/>
              </a:rPr>
              <a:t>Lectio</a:t>
            </a:r>
            <a:r>
              <a:rPr lang="es-PE" sz="1000" b="1" dirty="0">
                <a:solidFill>
                  <a:srgbClr val="CC99FF"/>
                </a:solidFill>
                <a:latin typeface="Poor Richard" pitchFamily="18" charset="0"/>
              </a:rPr>
              <a:t> Divina:    Padre César Chávez  Alva (Chuno) </a:t>
            </a:r>
            <a:r>
              <a:rPr lang="es-PE" sz="1000" b="1" dirty="0" err="1">
                <a:solidFill>
                  <a:srgbClr val="CC99FF"/>
                </a:solidFill>
                <a:latin typeface="Poor Richard" pitchFamily="18" charset="0"/>
              </a:rPr>
              <a:t>C.ongregación</a:t>
            </a:r>
            <a:r>
              <a:rPr lang="es-PE" sz="1000" b="1" dirty="0">
                <a:solidFill>
                  <a:srgbClr val="CC99FF"/>
                </a:solidFill>
                <a:latin typeface="Poor Richard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 b="1" dirty="0">
                <a:solidFill>
                  <a:srgbClr val="CC99FF"/>
                </a:solidFill>
                <a:latin typeface="Poor Richard" pitchFamily="18" charset="0"/>
              </a:rPr>
              <a:t> </a:t>
            </a:r>
            <a:r>
              <a:rPr lang="es-PE" sz="1000" b="1" dirty="0" err="1">
                <a:solidFill>
                  <a:srgbClr val="CC99FF"/>
                </a:solidFill>
                <a:latin typeface="Poor Richard" pitchFamily="18" charset="0"/>
              </a:rPr>
              <a:t>Power</a:t>
            </a:r>
            <a:r>
              <a:rPr lang="es-PE" sz="1000" b="1" dirty="0">
                <a:solidFill>
                  <a:srgbClr val="CC99FF"/>
                </a:solidFill>
                <a:latin typeface="Poor Richard" pitchFamily="18" charset="0"/>
              </a:rPr>
              <a:t> Point :  Sor Pilar Caycho Vela  - Hija de la Caridad de San Vicente de </a:t>
            </a:r>
            <a:r>
              <a:rPr lang="es-PE" sz="1000" b="1" dirty="0" smtClean="0">
                <a:solidFill>
                  <a:srgbClr val="CC99FF"/>
                </a:solidFill>
                <a:latin typeface="Poor Richard" pitchFamily="18" charset="0"/>
              </a:rPr>
              <a:t>Paúl</a:t>
            </a:r>
            <a:endParaRPr lang="es-PE" sz="1000" b="1" dirty="0">
              <a:solidFill>
                <a:srgbClr val="CC99FF"/>
              </a:solidFill>
              <a:latin typeface="Poor Richard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9" y="501344"/>
            <a:ext cx="8109011" cy="58950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5551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736x/2f/a6/4a/2fa64a240a30c3fe26fa42006b562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9" y="468085"/>
            <a:ext cx="8148328" cy="58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876174" y="578859"/>
            <a:ext cx="3889375" cy="5969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AMBIENTACIÓN: 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17433" y="4814500"/>
            <a:ext cx="7593973" cy="11043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800" b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3333CC">
                      <a:lumMod val="50000"/>
                    </a:srgbClr>
                  </a:outerShdw>
                </a:effectLst>
                <a:latin typeface="Aparajita"/>
              </a:rPr>
              <a:t>Jes</a:t>
            </a:r>
            <a:r>
              <a:rPr lang="es-MX" sz="2800" b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3333CC">
                      <a:lumMod val="50000"/>
                    </a:srgbClr>
                  </a:outerShdw>
                </a:effectLst>
                <a:latin typeface="Aparajita"/>
              </a:rPr>
              <a:t>sús</a:t>
            </a:r>
            <a:r>
              <a:rPr lang="es-MX" sz="28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3333CC">
                      <a:lumMod val="50000"/>
                    </a:srgbClr>
                  </a:outerShdw>
                </a:effectLst>
                <a:latin typeface="Aparajita"/>
              </a:rPr>
              <a:t>, acogiendo a los pecadores, no hacía otra cosa que manifestar el amor de Dios y su perdón misericordioso.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MX" sz="28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3333CC">
                    <a:lumMod val="50000"/>
                  </a:srgbClr>
                </a:outerShdw>
              </a:effectLst>
              <a:latin typeface="Aparajita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_tradnl" sz="28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3333CC">
                    <a:lumMod val="50000"/>
                  </a:srgbClr>
                </a:outerShdw>
              </a:effectLst>
              <a:latin typeface="Aparajita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43591" y="2806437"/>
            <a:ext cx="3380338" cy="187220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fontAlgn="base">
              <a:spcAft>
                <a:spcPct val="0"/>
              </a:spcAft>
            </a:pPr>
            <a:endParaRPr lang="es-ES_tradnl" sz="2800" i="1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3333CC">
                    <a:lumMod val="50000"/>
                  </a:srgbClr>
                </a:outerShdw>
              </a:effectLst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17433" y="4941167"/>
            <a:ext cx="7650796" cy="136815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" sz="2800" i="1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3333CC">
                    <a:lumMod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89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512452" y="860221"/>
            <a:ext cx="7564747" cy="558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Compadecido </a:t>
            </a:r>
            <a:r>
              <a:rPr lang="es-MX" sz="2400" b="1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de nuestra miseria,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Tú bajas de los cielos para hacernos libres,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¡oh verdadero y atento Señor de todo!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Hoy nos invitas advertir tu paso de libertad;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a escuchar tu llamado en el día de la conversión,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para hacer de ella la puerta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por donde pase tu gracia que nos transforma.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Ayuda nuestros débiles pasos hacia tu casa,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haznos capaces de los frutos de conversión: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las obras de la fe y de la justicia,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el fruto de esa justicia que es la paz,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el amor que hace plena toda reconciliación.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Que tu visita </a:t>
            </a:r>
            <a:r>
              <a:rPr lang="es-MX" sz="2400" b="1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misericordiosa no </a:t>
            </a: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encuentre hoy, Padre bueno y </a:t>
            </a:r>
            <a:r>
              <a:rPr lang="es-MX" sz="2400" b="1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                        cercano, corazones </a:t>
            </a: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vacíos e indiferentes</a:t>
            </a:r>
            <a:r>
              <a:rPr lang="es-MX" sz="2400" b="1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, sino </a:t>
            </a: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rebosantes del </a:t>
            </a:r>
            <a:r>
              <a:rPr lang="es-MX" sz="2400" b="1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                             deseo de </a:t>
            </a:r>
            <a:r>
              <a:rPr lang="es-MX" sz="2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hacer nuestros tus caminos.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 sz="2400" b="1" dirty="0"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52227" name="WordArt 5"/>
          <p:cNvSpPr>
            <a:spLocks noChangeArrowheads="1" noChangeShapeType="1" noTextEdit="1"/>
          </p:cNvSpPr>
          <p:nvPr/>
        </p:nvSpPr>
        <p:spPr bwMode="auto">
          <a:xfrm>
            <a:off x="3599364" y="611672"/>
            <a:ext cx="2731092" cy="1705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kern="10" spc="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/>
                <a:cs typeface="Aparajita" panose="020B0604020202020204" pitchFamily="34" charset="0"/>
              </a:rPr>
              <a:t>1. </a:t>
            </a:r>
            <a:r>
              <a:rPr lang="es-PE" sz="1600" kern="10" spc="5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/>
                <a:cs typeface="Aparajita" panose="020B0604020202020204" pitchFamily="34" charset="0"/>
              </a:rPr>
              <a:t>Oración inicial</a:t>
            </a:r>
            <a:endParaRPr lang="es-PE" sz="1600" kern="10" spc="5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/>
              <a:cs typeface="Aparajita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568" y="426584"/>
            <a:ext cx="3232376" cy="525911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90750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ateneovalencia.es/wp-content/uploads/2016/07/bibl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8"/>
          <a:stretch/>
        </p:blipFill>
        <p:spPr bwMode="auto">
          <a:xfrm>
            <a:off x="467036" y="676990"/>
            <a:ext cx="8065404" cy="57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4843464" y="676990"/>
            <a:ext cx="2438400" cy="46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wis721 Cn BT" panose="020B0506020202030204" pitchFamily="34" charset="0"/>
              </a:rPr>
              <a:t>Motivación: </a:t>
            </a:r>
            <a:endParaRPr lang="es-ES_tradnl" sz="2800" b="1" dirty="0" smtClean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5576" y="4509120"/>
            <a:ext cx="777686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32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             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32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                                          </a:t>
            </a:r>
            <a:endParaRPr lang="es-ES" sz="32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509591" y="457203"/>
            <a:ext cx="3222851" cy="1113381"/>
          </a:xfrm>
          <a:prstGeom prst="roundRect">
            <a:avLst>
              <a:gd name="adj" fmla="val 16667"/>
            </a:avLst>
          </a:prstGeom>
          <a:solidFill>
            <a:srgbClr val="791944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</a:pPr>
            <a:r>
              <a:rPr lang="es-ES_tradnl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LECTIO</a:t>
            </a:r>
            <a:endParaRPr lang="es-PE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</a:pPr>
            <a:r>
              <a:rPr lang="es-ES_tradnl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¿Qué dice el texto?</a:t>
            </a:r>
            <a:endParaRPr lang="es-PE" sz="2200" b="1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</a:pPr>
            <a:r>
              <a:rPr lang="es-ES_tradnl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Lucas 15, 1-3, 11-32</a:t>
            </a:r>
            <a:endParaRPr lang="es-PE" sz="2200" b="1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76332" y="1570584"/>
            <a:ext cx="8056108" cy="22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wis721 WGL4 BT" panose="020B0504020202020204" pitchFamily="34" charset="0"/>
              </a:rPr>
              <a:t>El Evangelio </a:t>
            </a:r>
            <a:r>
              <a:rPr lang="es-MX" sz="26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wis721 WGL4 BT" panose="020B0504020202020204" pitchFamily="34" charset="0"/>
              </a:rPr>
              <a:t>de hoy nos recuerda que la misericordia de Dios sigue siendo mucho mayor que nuestras limitaciones; la acogida y el perdón que el “padre bueno” de la parábola</a:t>
            </a:r>
            <a:r>
              <a:rPr lang="es-MX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wis721 WGL4 BT" panose="020B0504020202020204" pitchFamily="34" charset="0"/>
              </a:rPr>
              <a:t>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MX" sz="26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Swis721 WGL4 BT" panose="020B05040202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MX" sz="2600" b="1" dirty="0" smtClean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Swis721 WGL4 BT" panose="020B05040202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MX" sz="26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Swis721 WGL4 BT" panose="020B05040202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MX" sz="2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wis721 WGL4 BT" panose="020B0504020202020204" pitchFamily="34" charset="0"/>
              </a:rPr>
              <a:t>tuvo </a:t>
            </a:r>
            <a:r>
              <a:rPr lang="es-MX" sz="26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wis721 WGL4 BT" panose="020B0504020202020204" pitchFamily="34" charset="0"/>
              </a:rPr>
              <a:t>con su hijo pródigo, es, junto a nuestro reconocimiento de pecadores, la invitación a saber a hacer fiesta cuando un alejado vuelve a casa. Escuchemos: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MX" sz="2600" b="1" i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_tradnl" sz="2600" b="1" i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2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7.800+ Biblia Abierta Fotografías de stock, fotos e imágenes libres de  derechos - iStock | 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5" y="532452"/>
            <a:ext cx="8070179" cy="580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50109" y="1004741"/>
            <a:ext cx="799089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En aquel tiempo, s</a:t>
            </a:r>
            <a:r>
              <a:rPr lang="es-MX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olían </a:t>
            </a:r>
            <a:r>
              <a:rPr lang="es-MX" sz="24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acercarse a Jesús los publicanos y los pecadores a escucharle. Y los fariseos y los escribas murmuraban entre ellos: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- Éste escoge a los pecadores y </a:t>
            </a:r>
            <a:r>
              <a:rPr lang="es-MX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                                                                   como </a:t>
            </a:r>
            <a:r>
              <a:rPr lang="es-MX" sz="24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con ellos.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Jesús les dijo esta parábola</a:t>
            </a:r>
            <a:r>
              <a:rPr lang="es-MX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:</a:t>
            </a:r>
            <a:endParaRPr lang="es-MX" sz="24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i.pinimg.com/564x/6c/63/3f/6c633fe449ab29182a2cc4b0e29baf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t="2776" r="-1" b="8339"/>
          <a:stretch/>
        </p:blipFill>
        <p:spPr bwMode="auto">
          <a:xfrm>
            <a:off x="713062" y="502731"/>
            <a:ext cx="8059503" cy="578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2033" r="794" b="51516"/>
          <a:stretch/>
        </p:blipFill>
        <p:spPr>
          <a:xfrm>
            <a:off x="1006104" y="513618"/>
            <a:ext cx="3975476" cy="587794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4808129" y="711549"/>
            <a:ext cx="3491346" cy="48628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es-ES_tradnl" sz="3000" b="1" dirty="0" smtClean="0">
              <a:solidFill>
                <a:srgbClr val="40404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_tradnl" sz="3000" b="1" dirty="0" smtClean="0">
                <a:solidFill>
                  <a:srgbClr val="40404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MX" sz="3000" b="1" dirty="0">
                <a:solidFill>
                  <a:srgbClr val="40404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- Un hombre tenía dos hijos; el menor de ellos dijo a su padre</a:t>
            </a:r>
            <a:r>
              <a:rPr lang="es-MX" sz="3000" b="1" dirty="0" smtClean="0">
                <a:solidFill>
                  <a:srgbClr val="40404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: “Padre dame la parte de la herencia que me corresponde”.</a:t>
            </a:r>
            <a:endParaRPr lang="es-ES_tradnl" sz="3500" b="1" dirty="0" smtClean="0">
              <a:solidFill>
                <a:srgbClr val="40404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_tradnl" sz="3500" b="1" dirty="0" smtClean="0">
                <a:solidFill>
                  <a:srgbClr val="40404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es-PE" sz="3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564x/6c/63/3f/6c633fe449ab29182a2cc4b0e29baf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t="2633" r="-1" b="8055"/>
          <a:stretch/>
        </p:blipFill>
        <p:spPr bwMode="auto">
          <a:xfrm>
            <a:off x="552085" y="508000"/>
            <a:ext cx="8059503" cy="580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13" y="665018"/>
            <a:ext cx="3507405" cy="54956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4872323" y="1335344"/>
            <a:ext cx="3240360" cy="43088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500" b="1" dirty="0" smtClean="0">
                <a:solidFill>
                  <a:srgbClr val="40404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El padre les repartió los bienes.                            Pocos días después, el hijo menor, juntando todo lo suyo partió a un país lejano y allí </a:t>
            </a:r>
            <a:r>
              <a:rPr lang="es-ES_tradnl" sz="2500" b="1" dirty="0" err="1" smtClean="0">
                <a:solidFill>
                  <a:srgbClr val="40404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derrrochó</a:t>
            </a:r>
            <a:r>
              <a:rPr lang="es-ES_tradnl" sz="2500" b="1" dirty="0" smtClean="0">
                <a:solidFill>
                  <a:srgbClr val="40404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su fortuna viviendo </a:t>
            </a:r>
            <a:r>
              <a:rPr lang="es-ES_tradnl" sz="2400" b="1" dirty="0" smtClean="0">
                <a:solidFill>
                  <a:srgbClr val="40404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perdidamente.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2523</TotalTime>
  <Words>1575</Words>
  <Application>Microsoft Office PowerPoint</Application>
  <PresentationFormat>Presentación en pantalla (4:3)</PresentationFormat>
  <Paragraphs>114</Paragraphs>
  <Slides>31</Slides>
  <Notes>5</Notes>
  <HiddenSlides>0</HiddenSlides>
  <MMClips>2</MMClips>
  <ScaleCrop>false</ScaleCrop>
  <HeadingPairs>
    <vt:vector size="6" baseType="variant">
      <vt:variant>
        <vt:lpstr>Fuentes usadas</vt:lpstr>
      </vt:variant>
      <vt:variant>
        <vt:i4>25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31</vt:i4>
      </vt:variant>
    </vt:vector>
  </HeadingPairs>
  <TitlesOfParts>
    <vt:vector size="59" baseType="lpstr">
      <vt:lpstr>Adobe Garamond Pro Bold</vt:lpstr>
      <vt:lpstr>Adobe Gothic Std B</vt:lpstr>
      <vt:lpstr>Aparajita</vt:lpstr>
      <vt:lpstr>AR DELANEY</vt:lpstr>
      <vt:lpstr>Arial</vt:lpstr>
      <vt:lpstr>Arial Black</vt:lpstr>
      <vt:lpstr>Arial Narrow</vt:lpstr>
      <vt:lpstr>Arial Rounded MT Bold</vt:lpstr>
      <vt:lpstr>Berlin Sans FB Demi</vt:lpstr>
      <vt:lpstr>Calibri</vt:lpstr>
      <vt:lpstr>Futura Md BT</vt:lpstr>
      <vt:lpstr>Impact</vt:lpstr>
      <vt:lpstr>Palatino Linotype</vt:lpstr>
      <vt:lpstr>Poor Richard</vt:lpstr>
      <vt:lpstr>Rockwell</vt:lpstr>
      <vt:lpstr>Rockwell Extra Bold</vt:lpstr>
      <vt:lpstr>Swis721 Blk BT</vt:lpstr>
      <vt:lpstr>Swis721 BT</vt:lpstr>
      <vt:lpstr>Swis721 Cn BT</vt:lpstr>
      <vt:lpstr>Swis721 Lt BT</vt:lpstr>
      <vt:lpstr>Swis721 WGL4 BT</vt:lpstr>
      <vt:lpstr>Tahoma</vt:lpstr>
      <vt:lpstr>Tekton Pro</vt:lpstr>
      <vt:lpstr>Times New Roman</vt:lpstr>
      <vt:lpstr>Verdana</vt:lpstr>
      <vt:lpstr>Diseño predeterminado</vt:lpstr>
      <vt:lpstr>1_Diseño predeterminado</vt:lpstr>
      <vt:lpstr>2_Diseño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Admin</cp:lastModifiedBy>
  <cp:revision>314</cp:revision>
  <dcterms:created xsi:type="dcterms:W3CDTF">2018-03-11T13:25:09Z</dcterms:created>
  <dcterms:modified xsi:type="dcterms:W3CDTF">2025-03-29T15:07:52Z</dcterms:modified>
</cp:coreProperties>
</file>