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3" r:id="rId6"/>
    <p:sldMasterId id="2147483745" r:id="rId7"/>
    <p:sldMasterId id="2147483770" r:id="rId8"/>
    <p:sldMasterId id="2147483782" r:id="rId9"/>
    <p:sldMasterId id="2147483794" r:id="rId10"/>
    <p:sldMasterId id="2147483806" r:id="rId11"/>
  </p:sldMasterIdLst>
  <p:notesMasterIdLst>
    <p:notesMasterId r:id="rId46"/>
  </p:notesMasterIdLst>
  <p:sldIdLst>
    <p:sldId id="257" r:id="rId12"/>
    <p:sldId id="258" r:id="rId13"/>
    <p:sldId id="259" r:id="rId14"/>
    <p:sldId id="260" r:id="rId15"/>
    <p:sldId id="261" r:id="rId16"/>
    <p:sldId id="291" r:id="rId17"/>
    <p:sldId id="262" r:id="rId18"/>
    <p:sldId id="263" r:id="rId19"/>
    <p:sldId id="264" r:id="rId20"/>
    <p:sldId id="265" r:id="rId21"/>
    <p:sldId id="267" r:id="rId22"/>
    <p:sldId id="268" r:id="rId23"/>
    <p:sldId id="292" r:id="rId24"/>
    <p:sldId id="293" r:id="rId25"/>
    <p:sldId id="269" r:id="rId26"/>
    <p:sldId id="271" r:id="rId27"/>
    <p:sldId id="272" r:id="rId28"/>
    <p:sldId id="294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83" r:id="rId40"/>
    <p:sldId id="284" r:id="rId41"/>
    <p:sldId id="286" r:id="rId42"/>
    <p:sldId id="288" r:id="rId43"/>
    <p:sldId id="289" r:id="rId44"/>
    <p:sldId id="290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865" autoAdjust="0"/>
  </p:normalViewPr>
  <p:slideViewPr>
    <p:cSldViewPr snapToGrid="0">
      <p:cViewPr varScale="1">
        <p:scale>
          <a:sx n="80" d="100"/>
          <a:sy n="80" d="100"/>
        </p:scale>
        <p:origin x="155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12452-FE30-427A-B446-724A6CA79B56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5142E-9DE2-45B9-9D35-C94974EA4F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26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8B6747-7EC9-4FE2-8A58-343BE4F1D296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2412501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AD4352-CDEF-4BC6-AFBA-88A2A4F8323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3206984"/>
      </p:ext>
    </p:extLst>
  </p:cSld>
  <p:clrMapOvr>
    <a:masterClrMapping/>
  </p:clrMapOvr>
  <p:transition spd="med">
    <p:pull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18B9B-DCF8-406C-9F18-8F28463E061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5691242"/>
      </p:ext>
    </p:extLst>
  </p:cSld>
  <p:clrMapOvr>
    <a:masterClrMapping/>
  </p:clrMapOvr>
  <p:transition spd="med">
    <p:pull dir="u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EB16B3-0C86-4A11-A9AA-F0BAA5502CC2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6446224"/>
      </p:ext>
    </p:extLst>
  </p:cSld>
  <p:clrMapOvr>
    <a:masterClrMapping/>
  </p:clrMapOvr>
  <p:transition spd="slow">
    <p:fade thruBlk="1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Book Antiqua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Book Antiqua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latin typeface="Book Antiqua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99AB4E-EFA5-4752-A94F-DA4319C75864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latin typeface="Book Antiqua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copyright 2006 BrainyBetty.com and our licensors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latin typeface="Book Antiqua" pitchFamily="18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BE55B-1421-42FF-A215-F37AEABCBA25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700953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8FF7EB-FB51-49F0-A1D6-3D15D49F15F5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copyright 2006 BrainyBetty.com and our licensors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3E35E2-0ACA-4957-8B79-96544BC2AC9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602181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11D0FB-1800-4C3D-9D0B-97C7D37A7875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copyright 2006 BrainyBetty.com and our licensors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DBF595-9DFB-47FD-846D-E17E0333941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939347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FC7BCC-ADE9-4277-ABDC-5C066B0BF1F1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copyright 2006 BrainyBetty.com and our licensors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5620B3-4473-401D-8EAF-D5CED05BE2C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958408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537DAC-9A2E-4E05-884A-243A7AC0F824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copyright 2006 BrainyBetty.com and our licensors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6E4DB-3832-416B-972A-D459EE1E903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21760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73FFA3-4219-4375-93D0-80DE7E5E09FC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copyright 2006 BrainyBetty.com and our licensors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2EF303-A0F0-4409-A5C4-5F486EEF0B01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029604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3C9213-5D83-4BD0-9668-9DDAD7FB8482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copyright 2006 BrainyBetty.com and our licensors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C6901C-6815-41A2-89D5-8D18196032E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449980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9B667A-1321-4E84-B037-53B3E46EC108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copyright 2006 BrainyBetty.com and our licensors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36E7BD-5CE6-4C62-BF36-615CCAD26DF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07821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1B8E5D-8BC1-48E2-962B-28B933519144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copyright 2006 BrainyBetty.com and our licensors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721A93-F37D-4103-9918-EBA4FD7C526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4727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48B02E-F0DD-41DF-BE59-8C8C0BF49A9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4842754"/>
      </p:ext>
    </p:extLst>
  </p:cSld>
  <p:clrMapOvr>
    <a:masterClrMapping/>
  </p:clrMapOvr>
  <p:transition spd="med">
    <p:pull dir="u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B030CD-736F-457D-9D23-16123360A8BC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copyright 2006 BrainyBetty.com and our licensors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3C0F14-2D38-43E0-BB0E-102C6039D732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980925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DA06FF-37F9-4221-9F8C-4E9B45F76F8C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copyright 2006 BrainyBetty.com and our licensors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D458D5-9C99-4F39-B27F-891B6207E17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008438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5C5EC7-B637-4D86-8D18-F5CDE16B7E31}" type="slidenum">
              <a:rPr kumimoji="0" lang="es-ES_trad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519578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1115B-341F-40E6-A3C4-1D1BBD184E2A}" type="slidenum">
              <a:rPr kumimoji="0" lang="es-ES_trad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590979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40A3DA-AA95-45E6-94ED-50CA1AB08BEB}" type="slidenum">
              <a:rPr kumimoji="0" lang="es-ES_trad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330029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E4D76-DFF7-4397-92DE-F4068BBC7FFE}" type="slidenum">
              <a:rPr kumimoji="0" lang="es-ES_trad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398195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5B0F91-A0D1-4CDE-9AA8-A79096107878}" type="slidenum">
              <a:rPr kumimoji="0" lang="es-ES_trad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76047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843F8E-234C-426D-AB6A-392E04D3B576}" type="slidenum">
              <a:rPr kumimoji="0" lang="es-ES_trad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301003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5FBEC3-1189-44B0-B8D6-8DFA8748203F}" type="slidenum">
              <a:rPr kumimoji="0" lang="es-ES_trad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525012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FAB9EE-4387-4C10-9C38-137C444F012B}" type="slidenum">
              <a:rPr kumimoji="0" lang="es-ES_trad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6753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4A5CF3-3842-47C2-9D59-66DAA66F5E7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25928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EF1627-BC44-4F60-B56E-079ECD155DE4}" type="slidenum">
              <a:rPr kumimoji="0" lang="es-ES_trad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023729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609CC2-008D-4410-82ED-66A5158A355F}" type="slidenum">
              <a:rPr kumimoji="0" lang="es-ES_trad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620789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8B2AA0-37B1-4DC6-BF01-2ED233DFDD90}" type="slidenum">
              <a:rPr kumimoji="0" lang="es-ES_trad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746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A4948-8C22-47EE-BF76-78E15C3F799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4725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5C35C3-4332-46EC-BC2D-DA9B9872E340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91617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6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57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4EBDEB-7020-46D9-B59B-392C0E28CB32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3158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D7D35-DBE0-4989-BDC0-A70E0F52190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1464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3DD29B-5F7E-404C-BC7C-D097FF226235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78836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D41F4-A172-407D-AEA3-9F86435027B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67515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60C5E3-16E2-47EC-B825-3AE0FFBBBC4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7302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95FF4-40E8-4311-9F8E-CC374F7E1B41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6027786"/>
      </p:ext>
    </p:extLst>
  </p:cSld>
  <p:clrMapOvr>
    <a:masterClrMapping/>
  </p:clrMapOvr>
  <p:transition spd="med">
    <p:pull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07E0D4-DD87-401C-A4CF-9001D3FFB81F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33093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58A9D3-B811-43A0-926E-900CFFFBA351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41229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11455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619125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029930-3150-403D-9D03-9A58C87CA50A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3169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7BEEC3-E65D-4EE2-AE8A-49FADBAD7E62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3263755"/>
      </p:ext>
    </p:extLst>
  </p:cSld>
  <p:clrMapOvr>
    <a:masterClrMapping/>
  </p:clrMapOvr>
  <p:transition spd="med">
    <p:diamond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19096-B4A6-4F92-B354-46FB5E3F202F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6020785"/>
      </p:ext>
    </p:extLst>
  </p:cSld>
  <p:clrMapOvr>
    <a:masterClrMapping/>
  </p:clrMapOvr>
  <p:transition spd="med">
    <p:diamond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AB1776-9453-4E62-B9A7-52137BC10B6F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7263756"/>
      </p:ext>
    </p:extLst>
  </p:cSld>
  <p:clrMapOvr>
    <a:masterClrMapping/>
  </p:clrMapOvr>
  <p:transition spd="med">
    <p:diamond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776B44-1CAD-4B5B-B45E-68B7705BC661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1695892"/>
      </p:ext>
    </p:extLst>
  </p:cSld>
  <p:clrMapOvr>
    <a:masterClrMapping/>
  </p:clrMapOvr>
  <p:transition spd="med">
    <p:diamond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EE0C4E-F499-4C71-977F-94292295030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8939221"/>
      </p:ext>
    </p:extLst>
  </p:cSld>
  <p:clrMapOvr>
    <a:masterClrMapping/>
  </p:clrMapOvr>
  <p:transition spd="med">
    <p:diamond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3CBA63-EBBA-4DC0-9275-18D63D7111F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2285732"/>
      </p:ext>
    </p:extLst>
  </p:cSld>
  <p:clrMapOvr>
    <a:masterClrMapping/>
  </p:clrMapOvr>
  <p:transition spd="med">
    <p:diamond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1C2E4-1A1A-4EE1-B82D-B86AEC800BCF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0757636"/>
      </p:ext>
    </p:extLst>
  </p:cSld>
  <p:clrMapOvr>
    <a:masterClrMapping/>
  </p:clrMapOvr>
  <p:transition spd="med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2240B-6138-4898-B836-3B131E709247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5985717"/>
      </p:ext>
    </p:extLst>
  </p:cSld>
  <p:clrMapOvr>
    <a:masterClrMapping/>
  </p:clrMapOvr>
  <p:transition spd="med">
    <p:pull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4C7D43-769C-4E91-ADC2-DCA52CFC12B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5505067"/>
      </p:ext>
    </p:extLst>
  </p:cSld>
  <p:clrMapOvr>
    <a:masterClrMapping/>
  </p:clrMapOvr>
  <p:transition spd="med">
    <p:diamond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9AF7E-6D8A-4E44-A575-A4EFDCB3D6FA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7914262"/>
      </p:ext>
    </p:extLst>
  </p:cSld>
  <p:clrMapOvr>
    <a:masterClrMapping/>
  </p:clrMapOvr>
  <p:transition spd="med">
    <p:diamond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DA29BD-DFD6-47E5-8D8E-75CE0515E981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4494585"/>
      </p:ext>
    </p:extLst>
  </p:cSld>
  <p:clrMapOvr>
    <a:masterClrMapping/>
  </p:clrMapOvr>
  <p:transition spd="med">
    <p:diamond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423EDA-2669-4265-BFF8-0986117EE8E0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5748757"/>
      </p:ext>
    </p:extLst>
  </p:cSld>
  <p:clrMapOvr>
    <a:masterClrMapping/>
  </p:clrMapOvr>
  <p:transition spd="med">
    <p:diamond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98AF14-9B06-44D7-80BA-4155DA0B1690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73877498"/>
      </p:ext>
    </p:extLst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08BB1-0ECD-409F-90EF-B610C6196BA8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43056549"/>
      </p:ext>
    </p:extLst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F47138-FC51-417D-9B98-8501C904A63D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7926013"/>
      </p:ext>
    </p:extLst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4AF71-0CC7-4745-9066-2B84F8FD52B8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58236776"/>
      </p:ext>
    </p:extLst>
  </p:cSld>
  <p:clrMapOvr>
    <a:masterClrMapping/>
  </p:clrMapOvr>
  <p:transition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182EC3-3021-4D2B-888F-5C2ED4C898DA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05870350"/>
      </p:ext>
    </p:extLst>
  </p:cSld>
  <p:clrMapOvr>
    <a:masterClrMapping/>
  </p:clrMapOvr>
  <p:transition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214523-0FCD-486E-92DD-1FA530B1CEE2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49015067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D7D361-0322-4D5C-8F4B-5170B1484207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0767028"/>
      </p:ext>
    </p:extLst>
  </p:cSld>
  <p:clrMapOvr>
    <a:masterClrMapping/>
  </p:clrMapOvr>
  <p:transition spd="med">
    <p:pull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761F6B-5DE5-47A8-BC33-5373726D939E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91414103"/>
      </p:ext>
    </p:extLst>
  </p:cSld>
  <p:clrMapOvr>
    <a:masterClrMapping/>
  </p:clrMapOvr>
  <p:transition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43F090-0BE4-45DF-9994-ED1376AFB337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29142947"/>
      </p:ext>
    </p:extLst>
  </p:cSld>
  <p:clrMapOvr>
    <a:masterClrMapping/>
  </p:clrMapOvr>
  <p:transition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BDE82F-31BC-4FC6-922E-BE20C51F11C3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88863548"/>
      </p:ext>
    </p:extLst>
  </p:cSld>
  <p:clrMapOvr>
    <a:masterClrMapping/>
  </p:clrMapOvr>
  <p:transition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61F3-7E3B-4437-BA42-36E4968713B1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33538360"/>
      </p:ext>
    </p:extLst>
  </p:cSld>
  <p:clrMapOvr>
    <a:masterClrMapping/>
  </p:clrMapOvr>
  <p:transition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25AAB0-1634-4D06-B397-D637070D1BA3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55744687"/>
      </p:ext>
    </p:extLst>
  </p:cSld>
  <p:clrMapOvr>
    <a:masterClrMapping/>
  </p:clrMapOvr>
  <p:transition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C35792-203D-48E1-A02F-5A7BAB16963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9040991"/>
      </p:ext>
    </p:extLst>
  </p:cSld>
  <p:clrMapOvr>
    <a:masterClrMapping/>
  </p:clrMapOvr>
  <p:transition spd="med">
    <p:comb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7B53F8-684F-4312-AF16-F69A1A6DCB1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8573307"/>
      </p:ext>
    </p:extLst>
  </p:cSld>
  <p:clrMapOvr>
    <a:masterClrMapping/>
  </p:clrMapOvr>
  <p:transition spd="med">
    <p:comb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2B84DF-73BA-4DCB-9398-21EDBB43FE75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703205"/>
      </p:ext>
    </p:extLst>
  </p:cSld>
  <p:clrMapOvr>
    <a:masterClrMapping/>
  </p:clrMapOvr>
  <p:transition spd="med">
    <p:comb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EE1CC4-7D02-46B0-A7F3-8C25B217823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101815"/>
      </p:ext>
    </p:extLst>
  </p:cSld>
  <p:clrMapOvr>
    <a:masterClrMapping/>
  </p:clrMapOvr>
  <p:transition spd="med">
    <p:comb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DB9F19-C414-4DC1-8716-76B2B657385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2778624"/>
      </p:ext>
    </p:extLst>
  </p:cSld>
  <p:clrMapOvr>
    <a:masterClrMapping/>
  </p:clrMapOvr>
  <p:transition spd="med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6EE6DE-0E21-4F8E-BB0D-5D12156D69B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5670367"/>
      </p:ext>
    </p:extLst>
  </p:cSld>
  <p:clrMapOvr>
    <a:masterClrMapping/>
  </p:clrMapOvr>
  <p:transition spd="med">
    <p:pull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3032CE-ED34-4529-86E1-B69BD04220F2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8786541"/>
      </p:ext>
    </p:extLst>
  </p:cSld>
  <p:clrMapOvr>
    <a:masterClrMapping/>
  </p:clrMapOvr>
  <p:transition spd="med">
    <p:comb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CBF9DE-8D79-4D2A-8FD8-B27560EEECE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8879831"/>
      </p:ext>
    </p:extLst>
  </p:cSld>
  <p:clrMapOvr>
    <a:masterClrMapping/>
  </p:clrMapOvr>
  <p:transition spd="med">
    <p:comb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48B215-8033-4172-AE50-81CB473AE1A7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0978603"/>
      </p:ext>
    </p:extLst>
  </p:cSld>
  <p:clrMapOvr>
    <a:masterClrMapping/>
  </p:clrMapOvr>
  <p:transition spd="med">
    <p:comb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552EF5-EB21-45EE-A4C7-A813470741B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2791043"/>
      </p:ext>
    </p:extLst>
  </p:cSld>
  <p:clrMapOvr>
    <a:masterClrMapping/>
  </p:clrMapOvr>
  <p:transition spd="med">
    <p:comb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54EF4F-E928-4DAD-A648-E6862125F127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5966779"/>
      </p:ext>
    </p:extLst>
  </p:cSld>
  <p:clrMapOvr>
    <a:masterClrMapping/>
  </p:clrMapOvr>
  <p:transition spd="med">
    <p:comb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5F2D73-5CE9-4AFF-BEA4-6A598F72BA0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1433890"/>
      </p:ext>
    </p:extLst>
  </p:cSld>
  <p:clrMapOvr>
    <a:masterClrMapping/>
  </p:clrMapOvr>
  <p:transition spd="med">
    <p:comb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ABD0C1-F773-46DD-8F94-3000218582D7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0058770"/>
      </p:ext>
    </p:extLst>
  </p:cSld>
  <p:clrMapOvr>
    <a:masterClrMapping/>
  </p:clrMapOvr>
  <p:transition spd="med">
    <p:comb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E38174-580B-420E-B4B2-95B1AC4774C7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58648115"/>
      </p:ext>
    </p:extLst>
  </p:cSld>
  <p:clrMapOvr>
    <a:masterClrMapping/>
  </p:clrMapOvr>
  <p:transition spd="slow"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1A1C17-BF20-4DD6-88D0-1E0386F7D615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62777225"/>
      </p:ext>
    </p:extLst>
  </p:cSld>
  <p:clrMapOvr>
    <a:masterClrMapping/>
  </p:clrMapOvr>
  <p:transition spd="slow"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89BEC7-CD66-4356-8618-2263192D82DF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17426587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1E760C-7800-4C5C-93E8-0B34A616024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1175382"/>
      </p:ext>
    </p:extLst>
  </p:cSld>
  <p:clrMapOvr>
    <a:masterClrMapping/>
  </p:clrMapOvr>
  <p:transition spd="med">
    <p:pull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670664-3AA0-4298-B1F2-AEEA36EB6C3A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01024824"/>
      </p:ext>
    </p:extLst>
  </p:cSld>
  <p:clrMapOvr>
    <a:masterClrMapping/>
  </p:clrMapOvr>
  <p:transition spd="slow">
    <p:rand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D2D17C-10E7-484F-B78B-0D359F1BA679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57927965"/>
      </p:ext>
    </p:extLst>
  </p:cSld>
  <p:clrMapOvr>
    <a:masterClrMapping/>
  </p:clrMapOvr>
  <p:transition spd="slow">
    <p:rand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4EC2F5-AD57-4111-9568-1393C5D9E492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13155335"/>
      </p:ext>
    </p:extLst>
  </p:cSld>
  <p:clrMapOvr>
    <a:masterClrMapping/>
  </p:clrMapOvr>
  <p:transition spd="slow">
    <p:rand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7FDE6F-6AE7-43B8-88B4-372606E065DF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97181218"/>
      </p:ext>
    </p:extLst>
  </p:cSld>
  <p:clrMapOvr>
    <a:masterClrMapping/>
  </p:clrMapOvr>
  <p:transition spd="slow">
    <p:rand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24940A-BA57-4806-9524-E8BB51F2425B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47320493"/>
      </p:ext>
    </p:extLst>
  </p:cSld>
  <p:clrMapOvr>
    <a:masterClrMapping/>
  </p:clrMapOvr>
  <p:transition spd="slow">
    <p:rand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CED420-8F03-4654-B4AF-9D53D3EC686A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82139174"/>
      </p:ext>
    </p:extLst>
  </p:cSld>
  <p:clrMapOvr>
    <a:masterClrMapping/>
  </p:clrMapOvr>
  <p:transition spd="slow">
    <p:rand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F58860-C0D6-420A-BBDB-9F4FC1EFD808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51746863"/>
      </p:ext>
    </p:extLst>
  </p:cSld>
  <p:clrMapOvr>
    <a:masterClrMapping/>
  </p:clrMapOvr>
  <p:transition spd="slow">
    <p:rand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95CB9A-E066-4E34-9EFC-E278E0128093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4260835"/>
      </p:ext>
    </p:extLst>
  </p:cSld>
  <p:clrMapOvr>
    <a:masterClrMapping/>
  </p:clrMapOvr>
  <p:transition spd="slow">
    <p:rand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85EA49-8411-40EA-8CC9-106C1074033C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0050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DAC4C5-244C-45D5-9B12-328D669DAB5F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2728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50706E-BA8D-4B85-9355-844707049DD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9402566"/>
      </p:ext>
    </p:extLst>
  </p:cSld>
  <p:clrMapOvr>
    <a:masterClrMapping/>
  </p:clrMapOvr>
  <p:transition spd="med">
    <p:pull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D91C09-1C3B-4BEA-81F8-629B3765AA96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617775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0B18E6-14F5-4B04-B5C7-86D86F6E418D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798879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C82B3-6E38-40D1-B09D-4F3BDB6F201D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362617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4ABEF-15AA-48D4-9611-F5BC5B7520A6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904082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0AE21D-8382-45F0-959A-816E821B3C39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651683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0E17A5-D4C7-4287-B9FC-971F95301036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239026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1A77F6-FC67-4149-8BE8-559EECEBC5B9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28631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D80AFA-D458-47B3-AE5C-56914A77BBDF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94244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08C9E2-44BA-4117-BC73-54DA1F56E450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450930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FF2552-4C5C-475A-9E0F-9860619C50E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0732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0C6DD5-3D4C-4190-96B0-17EC3D0380A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1480022"/>
      </p:ext>
    </p:extLst>
  </p:cSld>
  <p:clrMapOvr>
    <a:masterClrMapping/>
  </p:clrMapOvr>
  <p:transition spd="med">
    <p:pull dir="u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E14CB9-786B-4A15-A96E-3E1A1AF4242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61121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F126FE-9A5C-430D-A276-F07C3A08033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371320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0B7326-A4DB-4904-8A92-B90A701B7E6A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949309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D7F97E-1E5E-444D-A221-276CF2D25A8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656611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841A2B-C9EF-4580-88EB-553A5EDE8251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67037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967DAD-45E3-402B-B113-02B112E74D3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530000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2591DC-C75C-4D5A-8C08-E6C26196F1A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82174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7D64D-842B-4E30-A607-6BB2BE749D5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850083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17C46F-7809-40F6-9E3A-FF48142A57B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752783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CABA99-DB79-4259-81C0-B4A2047A678A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8970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5DD1D9-50C5-4848-8199-BDB5BA2087B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9917812"/>
      </p:ext>
    </p:extLst>
  </p:cSld>
  <p:clrMapOvr>
    <a:masterClrMapping/>
  </p:clrMapOvr>
  <p:transition spd="med">
    <p:pull dir="u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990E54-A3AA-489F-86F4-5124C2643533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6756819"/>
      </p:ext>
    </p:extLst>
  </p:cSld>
  <p:clrMapOvr>
    <a:masterClrMapping/>
  </p:clrMapOvr>
  <p:transition spd="slow">
    <p:fade thruBlk="1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CDD4FE-893E-4D1F-99A2-EF11D12B98BF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2675872"/>
      </p:ext>
    </p:extLst>
  </p:cSld>
  <p:clrMapOvr>
    <a:masterClrMapping/>
  </p:clrMapOvr>
  <p:transition spd="slow">
    <p:fade thruBlk="1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66BC1A-C271-447D-B749-0873348B8F7F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5571545"/>
      </p:ext>
    </p:extLst>
  </p:cSld>
  <p:clrMapOvr>
    <a:masterClrMapping/>
  </p:clrMapOvr>
  <p:transition spd="slow">
    <p:fade thruBlk="1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D8C6F8-E56A-4BA3-806E-4D219B83BBF3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5896071"/>
      </p:ext>
    </p:extLst>
  </p:cSld>
  <p:clrMapOvr>
    <a:masterClrMapping/>
  </p:clrMapOvr>
  <p:transition spd="slow">
    <p:fade thruBlk="1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39F17D-0DB1-42D4-9FDF-48BF50B84B57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789239"/>
      </p:ext>
    </p:extLst>
  </p:cSld>
  <p:clrMapOvr>
    <a:masterClrMapping/>
  </p:clrMapOvr>
  <p:transition spd="slow">
    <p:fade thruBlk="1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672A7B-148B-40A5-AF6B-0094F64B356C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2789888"/>
      </p:ext>
    </p:extLst>
  </p:cSld>
  <p:clrMapOvr>
    <a:masterClrMapping/>
  </p:clrMapOvr>
  <p:transition spd="slow">
    <p:fade thruBlk="1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1A6384-96EB-467D-A9A3-E6FCCBA71A90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4693258"/>
      </p:ext>
    </p:extLst>
  </p:cSld>
  <p:clrMapOvr>
    <a:masterClrMapping/>
  </p:clrMapOvr>
  <p:transition spd="slow">
    <p:fade thruBlk="1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423714-1394-4148-A9B1-B1D14B3368A5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3252899"/>
      </p:ext>
    </p:extLst>
  </p:cSld>
  <p:clrMapOvr>
    <a:masterClrMapping/>
  </p:clrMapOvr>
  <p:transition spd="slow">
    <p:fade thruBlk="1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F7F5F-480E-4429-B62A-C91ACC9BACB4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9089397"/>
      </p:ext>
    </p:extLst>
  </p:cSld>
  <p:clrMapOvr>
    <a:masterClrMapping/>
  </p:clrMapOvr>
  <p:transition spd="slow">
    <p:fade thruBlk="1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8CEA0B-CFFF-44D4-91A1-7EDF54CE9B08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1543804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ADEF7D-A1D1-4CB4-8C7F-F0F57C4020E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9011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pull dir="u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78ABDE-4EB4-4BF2-B49D-78992306A258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2/12/2025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copyright 2006 BrainyBetty.com and our licensors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3E9AA0-F555-43BA-A954-871B321E4A3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0088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 para editar estilo título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2F6393-6AF9-4A19-96C6-FBB981D6E024}" type="slidenum">
              <a:rPr kumimoji="0" lang="es-ES_trad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3965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5C427D-9CBA-40D7-BE7B-25B43A18A17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741602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314835-F09B-40D4-9312-73ADA38A3E4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383099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diamond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1942C9-379C-49A7-8F02-95B5540CE9EB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34104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3E08AE-972F-4BF7-AC64-9726A1142C3F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090878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ransition spd="med">
    <p:comb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9E3A76-C54F-4826-B577-088863C07F04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22766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FD6D62-0496-4F49-BE83-C70EC3ADEE50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172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E946ED-CCE9-462B-9871-689F8C655E8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2001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ffectLst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2D95D2-6DEA-46E6-8E08-592050DD1C69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969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 spd="slow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0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0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0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465" y="6172096"/>
            <a:ext cx="4188315" cy="188992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557348" y="5971638"/>
            <a:ext cx="10935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/>
              </a:rPr>
              <a:t>Imagen de Portada: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/>
              </a:rPr>
              <a:t>P</a:t>
            </a:r>
            <a:r>
              <a:rPr kumimoji="0" lang="es-ES_tradnl" sz="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/>
              </a:rPr>
              <a:t>. Erick Félix, CM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/>
          <a:srcRect l="9876" t="31004" r="8913" b="10940"/>
          <a:stretch/>
        </p:blipFill>
        <p:spPr>
          <a:xfrm>
            <a:off x="571500" y="533399"/>
            <a:ext cx="8058150" cy="5827689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397668" y="5985577"/>
            <a:ext cx="551517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1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/>
              </a:rPr>
              <a:t>Imagen </a:t>
            </a:r>
            <a:r>
              <a:rPr kumimoji="0" lang="es-ES" sz="20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/>
              </a:rPr>
              <a:t>portada: Padre Erick </a:t>
            </a:r>
            <a:r>
              <a:rPr kumimoji="0" lang="es-ES" sz="2000" b="1" i="1" u="sng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/>
              </a:rPr>
              <a:t>Felix</a:t>
            </a:r>
            <a:r>
              <a:rPr kumimoji="0" lang="es-ES" sz="20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/>
              </a:rPr>
              <a:t> CM.</a:t>
            </a:r>
            <a:r>
              <a:rPr kumimoji="0" lang="es-ES" sz="6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/>
              </a:rPr>
              <a:t>:</a:t>
            </a:r>
            <a:endParaRPr kumimoji="0" lang="es-ES" sz="600" b="0" i="1" u="sng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" b="0" i="1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/>
              </a:rPr>
              <a:t> P. Érick Félix</a:t>
            </a:r>
            <a:endParaRPr kumimoji="0" lang="es-PE" sz="600" b="0" i="0" u="sng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89233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 loop="1">
            <p:snd r:embed="rId3" name="YANNI - IN THE MIRROR - ONE MAN'S DREAM.wav"/>
          </p:stSnd>
        </p:sndAc>
      </p:transition>
    </mc:Choice>
    <mc:Fallback xmlns="">
      <p:transition spd="slow">
        <p:fade/>
        <p:sndAc>
          <p:stSnd loop="1">
            <p:snd r:embed="rId6" name="YANNI - IN THE MIRROR - ONE MAN'S DREAM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435863"/>
            <a:ext cx="8296656" cy="5986272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09600" y="4720353"/>
            <a:ext cx="818692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  <a:cs typeface="Times New Roman"/>
              </a:rPr>
              <a:t>Bienaventurados </a:t>
            </a:r>
            <a:r>
              <a:rPr lang="es-E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  <a:cs typeface="Times New Roman"/>
              </a:rPr>
              <a:t>lospobres</a:t>
            </a:r>
            <a:r>
              <a:rPr lang="es-E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  <a:cs typeface="Times New Roman"/>
              </a:rPr>
              <a:t> porque de ustedes es el Reino de Dios.</a:t>
            </a:r>
            <a:endParaRPr kumimoji="0" lang="es-ES" sz="2800" b="1" i="0" u="none" strike="noStrike" kern="1200" normalizeH="0" baseline="0" noProof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uLnTx/>
              <a:uFillTx/>
              <a:latin typeface="Arial Rounded MT Bold" panose="020F070403050403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7969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85" y="373652"/>
            <a:ext cx="8339327" cy="6017623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96185" y="3955390"/>
            <a:ext cx="7858125" cy="201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500" b="1" i="0" u="none" strike="noStrike" kern="1200" cap="none" spc="0" normalizeH="0" baseline="0" noProof="0" dirty="0" err="1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Rounded MT Bold" panose="020F0704030504030204" pitchFamily="34" charset="0"/>
                <a:cs typeface="Times New Roman"/>
              </a:rPr>
              <a:t>Bienventurados</a:t>
            </a:r>
            <a:r>
              <a:rPr kumimoji="0" lang="es-ES" sz="2500" b="1" i="0" u="none" strike="noStrike" kern="1200" cap="none" spc="0" normalizeH="0" baseline="0" noProof="0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Rounded MT Bold" panose="020F0704030504030204" pitchFamily="34" charset="0"/>
                <a:cs typeface="Times New Roman"/>
              </a:rPr>
              <a:t>  los que ahora lloran, porque reirán. Bienaventurados ustedes cuando los odien los hombres y los excluyan , y los insulten  y proscriban su nombre como infame por  causa del Hijo del hombre.     </a:t>
            </a:r>
            <a:endParaRPr kumimoji="0" lang="es-ES" sz="2500" b="1" i="0" u="none" strike="noStrike" kern="1200" cap="none" spc="0" normalizeH="0" baseline="0" noProof="0" dirty="0">
              <a:ln w="660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rgbClr val="3333CC"/>
                </a:outerShdw>
              </a:effectLst>
              <a:uLnTx/>
              <a:uFillTx/>
              <a:latin typeface="Arial Rounded MT Bold" panose="020F070403050403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4682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85" y="373652"/>
            <a:ext cx="8339327" cy="6017623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5683748" y="2259032"/>
            <a:ext cx="250651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s-ES" sz="2800" b="1" i="0" u="none" strike="noStrike" kern="1200" cap="none" spc="0" normalizeH="0" baseline="0" noProof="0" dirty="0" err="1" smtClean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Alegrense</a:t>
            </a:r>
            <a:r>
              <a:rPr kumimoji="0" lang="es-ES" sz="2800" b="1" i="0" u="none" strike="noStrike" kern="1200" cap="none" spc="0" normalizeH="0" baseline="0" noProof="0" dirty="0" smtClean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 </a:t>
            </a:r>
            <a:r>
              <a:rPr lang="es-MX" sz="2800" b="1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dist="38100" dir="2700000" algn="tl" rotWithShape="0">
                    <a:srgbClr val="3333CC"/>
                  </a:outerShdw>
                </a:effectLst>
                <a:latin typeface="Franklin Gothic Medium Cond" panose="020B0606030402020204" pitchFamily="34" charset="0"/>
              </a:rPr>
              <a:t>ese día y salten de gozo, porque su recompensa será grande en el cielo. Eso es lo que hacían sus padres con los profetas.</a:t>
            </a:r>
            <a:r>
              <a:rPr kumimoji="0" lang="es-ES" sz="2800" b="1" i="0" u="none" strike="noStrike" kern="1200" cap="none" spc="0" normalizeH="0" baseline="0" noProof="0" dirty="0" smtClean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 </a:t>
            </a:r>
            <a:endParaRPr kumimoji="0" lang="es-PE" sz="2800" b="1" i="0" u="none" strike="noStrike" kern="1200" cap="none" spc="0" normalizeH="0" baseline="0" noProof="0" dirty="0">
              <a:ln w="6600">
                <a:solidFill>
                  <a:srgbClr val="3333CC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dist="38100" dir="2700000" algn="tl" rotWithShape="0">
                  <a:srgbClr val="3333CC"/>
                </a:outerShdw>
              </a:effectLst>
              <a:uLnTx/>
              <a:uFillTx/>
              <a:latin typeface="Franklin Gothic Medium Cond" panose="020B06060304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776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3" y="495299"/>
            <a:ext cx="8311597" cy="5822895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80862" y="3667125"/>
            <a:ext cx="8001163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s-ES" sz="2800" b="1" i="0" u="none" strike="noStrike" kern="1200" cap="none" spc="0" normalizeH="0" baseline="0" noProof="0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Rounded MT Bold" panose="020F0704030504030204" pitchFamily="34" charset="0"/>
                <a:cs typeface="Times New Roman"/>
              </a:rPr>
              <a:t>Pero hay de ustedes </a:t>
            </a:r>
            <a:r>
              <a:rPr lang="es-MX" sz="28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rgbClr val="3333CC"/>
                  </a:outerShdw>
                </a:effectLst>
                <a:latin typeface="Arial Rounded MT Bold" panose="020F0704030504030204" pitchFamily="34" charset="0"/>
                <a:cs typeface="Times New Roman"/>
              </a:rPr>
              <a:t>Pero, ¡ay de ustedes, los ricos, porque ya han recibido su consuelo! ¡Ay de ustedes, los que están saciados, porque tendrán hambre! ¡Ay de los que ahora ríen, porque harán duelo y llorarán! </a:t>
            </a:r>
            <a:r>
              <a:rPr kumimoji="0" lang="es-ES" sz="2800" b="1" i="0" u="none" strike="noStrike" kern="1200" cap="none" spc="0" normalizeH="0" baseline="0" noProof="0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Rounded MT Bold" panose="020F0704030504030204" pitchFamily="34" charset="0"/>
                <a:cs typeface="Times New Roman"/>
              </a:rPr>
              <a:t> </a:t>
            </a:r>
            <a:endParaRPr kumimoji="0" lang="es-ES" sz="2800" b="1" i="0" u="none" strike="noStrike" kern="1200" cap="none" spc="0" normalizeH="0" baseline="0" noProof="0" dirty="0">
              <a:ln w="660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rgbClr val="3333CC"/>
                </a:outerShdw>
              </a:effectLst>
              <a:uLnTx/>
              <a:uFillTx/>
              <a:latin typeface="Arial Rounded MT Bold" panose="020F070403050403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5507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4962" y="507003"/>
            <a:ext cx="8066588" cy="5893798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80862" y="3667125"/>
            <a:ext cx="800116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8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rgbClr val="3333CC"/>
                  </a:outerShdw>
                </a:effectLst>
                <a:latin typeface="Arial Rounded MT Bold" panose="020F0704030504030204" pitchFamily="34" charset="0"/>
                <a:cs typeface="Times New Roman"/>
              </a:rPr>
              <a:t>¡Ay si todo el mundo habla bien de </a:t>
            </a:r>
            <a:r>
              <a:rPr lang="es-ES" sz="2800" b="1" dirty="0" err="1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rgbClr val="3333CC"/>
                  </a:outerShdw>
                </a:effectLst>
                <a:latin typeface="Arial Rounded MT Bold" panose="020F0704030504030204" pitchFamily="34" charset="0"/>
                <a:cs typeface="Times New Roman"/>
              </a:rPr>
              <a:t>ustedes!Eso</a:t>
            </a:r>
            <a:r>
              <a:rPr lang="es-ES" sz="28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rgbClr val="3333CC"/>
                  </a:outerShdw>
                </a:effectLst>
                <a:latin typeface="Arial Rounded MT Bold" panose="020F0704030504030204" pitchFamily="34" charset="0"/>
                <a:cs typeface="Times New Roman"/>
              </a:rPr>
              <a:t> es lo que sus padres hacían con los falsos profetas”</a:t>
            </a:r>
            <a:r>
              <a:rPr kumimoji="0" lang="es-ES" sz="2800" b="1" i="0" u="none" strike="noStrike" kern="1200" cap="none" spc="0" normalizeH="0" baseline="0" noProof="0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Rounded MT Bold" panose="020F0704030504030204" pitchFamily="34" charset="0"/>
                <a:cs typeface="Times New Roman"/>
              </a:rPr>
              <a:t> </a:t>
            </a:r>
            <a:endParaRPr kumimoji="0" lang="es-ES" sz="2800" b="1" i="0" u="none" strike="noStrike" kern="1200" cap="none" spc="0" normalizeH="0" baseline="0" noProof="0" dirty="0">
              <a:ln w="660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rgbClr val="3333CC"/>
                </a:outerShdw>
              </a:effectLst>
              <a:uLnTx/>
              <a:uFillTx/>
              <a:latin typeface="Arial Rounded MT Bold" panose="020F070403050403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5305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csolanog.files.wordpress.com/2013/05/jes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28" y="468892"/>
            <a:ext cx="8139460" cy="587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3267346" y="4760538"/>
            <a:ext cx="5001420" cy="1594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b="1" i="0" u="none" strike="noStrike" kern="1200" cap="none" spc="150" normalizeH="0" baseline="0" noProof="0" dirty="0">
                <a:ln w="11430"/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gency FB" panose="020B0503020202020204" pitchFamily="34" charset="0"/>
                <a:ea typeface="+mn-ea"/>
                <a:cs typeface="Times New Roman"/>
              </a:rPr>
              <a:t>¿A quiénes </a:t>
            </a:r>
            <a:r>
              <a:rPr kumimoji="0" lang="es-PE" sz="3600" b="1" i="0" u="none" strike="noStrike" kern="1200" cap="none" spc="150" normalizeH="0" baseline="0" noProof="0" dirty="0" smtClean="0">
                <a:ln w="11430"/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gency FB" panose="020B0503020202020204" pitchFamily="34" charset="0"/>
                <a:ea typeface="+mn-ea"/>
                <a:cs typeface="Times New Roman"/>
              </a:rPr>
              <a:t>van dirigidas ?</a:t>
            </a:r>
            <a:endParaRPr kumimoji="0" lang="es-ES_tradnl" sz="3600" b="1" i="0" u="none" strike="noStrike" kern="1200" cap="none" spc="150" normalizeH="0" baseline="0" noProof="0" dirty="0">
              <a:ln w="11430"/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Agency FB" panose="020B0503020202020204" pitchFamily="34" charset="0"/>
              <a:ea typeface="+mn-ea"/>
              <a:cs typeface="Times New Roman"/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4528458" y="1186654"/>
            <a:ext cx="3740308" cy="164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PE" sz="3600" b="1" i="0" u="none" strike="noStrike" kern="1200" cap="none" spc="150" normalizeH="0" baseline="0" noProof="0" dirty="0">
                <a:ln w="11430"/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gency FB" panose="020B0503020202020204" pitchFamily="34" charset="0"/>
                <a:ea typeface="+mn-ea"/>
                <a:cs typeface="Times New Roman"/>
              </a:rPr>
              <a:t>   </a:t>
            </a:r>
            <a:r>
              <a:rPr kumimoji="0" lang="es-PE" sz="3600" b="1" i="0" u="none" strike="noStrike" kern="1200" cap="none" spc="150" normalizeH="0" baseline="0" noProof="0" dirty="0" smtClean="0">
                <a:ln w="11430"/>
                <a:solidFill>
                  <a:srgbClr val="FFFF99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gency FB" panose="020B0503020202020204" pitchFamily="34" charset="0"/>
                <a:ea typeface="+mn-ea"/>
                <a:cs typeface="Times New Roman"/>
              </a:rPr>
              <a:t>¿De</a:t>
            </a:r>
            <a:r>
              <a:rPr kumimoji="0" lang="es-PE" sz="3600" b="1" i="0" u="none" strike="noStrike" kern="1200" cap="none" spc="150" normalizeH="0" noProof="0" dirty="0" smtClean="0">
                <a:ln w="11430"/>
                <a:solidFill>
                  <a:srgbClr val="FFFF99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gency FB" panose="020B0503020202020204" pitchFamily="34" charset="0"/>
                <a:ea typeface="+mn-ea"/>
                <a:cs typeface="Times New Roman"/>
              </a:rPr>
              <a:t> quienes hablan  las Bienaventuranzas? </a:t>
            </a:r>
            <a:endParaRPr kumimoji="0" lang="es-ES_tradnl" sz="3600" b="1" i="0" u="none" strike="noStrike" kern="1200" cap="none" spc="150" normalizeH="0" baseline="0" noProof="0" dirty="0">
              <a:ln w="11430"/>
              <a:solidFill>
                <a:srgbClr val="FFFF99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Agency FB" panose="020B0503020202020204" pitchFamily="34" charset="0"/>
              <a:ea typeface="+mn-ea"/>
              <a:cs typeface="Times New Roman"/>
            </a:endParaRPr>
          </a:p>
        </p:txBody>
      </p:sp>
      <p:sp>
        <p:nvSpPr>
          <p:cNvPr id="7" name="1 Rectángulo"/>
          <p:cNvSpPr/>
          <p:nvPr/>
        </p:nvSpPr>
        <p:spPr>
          <a:xfrm>
            <a:off x="265827" y="-8161"/>
            <a:ext cx="713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76200" dir="13500000" algn="br" rotWithShape="0">
                    <a:prstClr val="black"/>
                  </a:outerShdw>
                </a:effectLst>
                <a:uLnTx/>
                <a:uFillTx/>
                <a:latin typeface="Showcard Gothic" pitchFamily="82" charset="0"/>
                <a:ea typeface="+mn-ea"/>
                <a:cs typeface="Times New Roman"/>
              </a:rPr>
              <a:t> </a:t>
            </a:r>
            <a:endParaRPr kumimoji="0" lang="es-PE" sz="2800" b="0" i="0" u="none" strike="noStrike" kern="1200" cap="none" spc="30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76200" dir="13500000" algn="br" rotWithShape="0">
                  <a:prstClr val="black"/>
                </a:outerShdw>
              </a:effectLst>
              <a:uLnTx/>
              <a:uFillTx/>
              <a:latin typeface="Showcard Gothic" pitchFamily="82" charset="0"/>
              <a:ea typeface="+mn-ea"/>
              <a:cs typeface="Times New Roman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76200" dir="13500000" algn="br" rotWithShape="0">
                    <a:prstClr val="black"/>
                  </a:outerShdw>
                </a:effectLst>
                <a:uLnTx/>
                <a:uFillTx/>
                <a:latin typeface="Arial Rounded MT Bold" panose="020F0704030504030204" pitchFamily="34" charset="0"/>
                <a:cs typeface="Times New Roman"/>
              </a:rPr>
              <a:t>Preguntas </a:t>
            </a:r>
            <a:r>
              <a:rPr kumimoji="0" lang="es-ES_tradnl" sz="28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76200" dir="13500000" algn="br" rotWithShape="0">
                    <a:prstClr val="black"/>
                  </a:outerShdw>
                </a:effectLst>
                <a:uLnTx/>
                <a:uFillTx/>
                <a:latin typeface="Arial Rounded MT Bold" panose="020F0704030504030204" pitchFamily="34" charset="0"/>
                <a:cs typeface="Times New Roman"/>
              </a:rPr>
              <a:t>para la </a:t>
            </a:r>
            <a:r>
              <a:rPr kumimoji="0" lang="es-ES_tradnl" sz="28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76200" dir="13500000" algn="br" rotWithShape="0">
                    <a:prstClr val="black"/>
                  </a:outerShdw>
                </a:effectLst>
                <a:uLnTx/>
                <a:uFillTx/>
                <a:latin typeface="Arial Rounded MT Bold" panose="020F0704030504030204" pitchFamily="34" charset="0"/>
                <a:cs typeface="Times New Roman"/>
              </a:rPr>
              <a:t>lectura:</a:t>
            </a:r>
            <a:endParaRPr kumimoji="0" lang="es-PE" sz="2800" b="0" i="0" u="none" strike="noStrike" kern="1200" cap="none" spc="30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76200" dir="13500000" algn="br" rotWithShape="0">
                  <a:prstClr val="black"/>
                </a:outerShdw>
              </a:effectLst>
              <a:uLnTx/>
              <a:uFillTx/>
              <a:latin typeface="Arial Rounded MT Bold" panose="020F070403050403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6599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4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63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79" y="416216"/>
            <a:ext cx="8288383" cy="6011526"/>
          </a:xfrm>
          <a:prstGeom prst="rect">
            <a:avLst/>
          </a:prstGeom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725783" y="3517369"/>
            <a:ext cx="5021943" cy="264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marR="0" lvl="0" indent="-4572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P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</a:effectLst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   ¿Qué se promete en cada una de ellas? </a:t>
            </a:r>
            <a:endParaRPr lang="es-PE" sz="3200" b="1" dirty="0">
              <a:solidFill>
                <a:srgbClr val="FFFFFF"/>
              </a:solidFill>
              <a:effectLst>
                <a:glow rad="139700">
                  <a:srgbClr val="000000"/>
                </a:glow>
              </a:effectLst>
              <a:latin typeface="Agency FB" panose="020B0503020202020204" pitchFamily="34" charset="0"/>
            </a:endParaRPr>
          </a:p>
          <a:p>
            <a:pPr marL="457200" marR="0" lvl="0" indent="-4572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MX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</a:effectLst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¿Cuándo </a:t>
            </a:r>
            <a:r>
              <a:rPr kumimoji="0" lang="es-MX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</a:effectLst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tendra</a:t>
            </a:r>
            <a:r>
              <a:rPr kumimoji="0" lang="es-MX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</a:effectLst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n</a:t>
            </a:r>
            <a:r>
              <a:rPr kumimoji="0" lang="es-MX" sz="32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</a:effectLst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cumplimiento? 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39700">
                  <a:srgbClr val="000000"/>
                </a:glow>
              </a:effectLst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74152" y="5138950"/>
            <a:ext cx="7702899" cy="1027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FFFF53"/>
              </a:solidFill>
              <a:effectLst>
                <a:glow rad="139700">
                  <a:srgbClr val="000000"/>
                </a:glow>
              </a:effectLst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15619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800"/>
                            </p:stCondLst>
                            <p:childTnLst>
                              <p:par>
                                <p:cTn id="12" presetID="17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08" y="408868"/>
            <a:ext cx="8417705" cy="6052892"/>
          </a:xfrm>
          <a:prstGeom prst="rect">
            <a:avLst/>
          </a:prstGeom>
        </p:spPr>
      </p:pic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696685" y="663813"/>
            <a:ext cx="7532915" cy="1223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soft" dir="tl">
              <a:rot lat="0" lon="0" rev="0"/>
            </a:lightRig>
          </a:scene3d>
          <a:sp3d>
            <a:bevelT prst="convex"/>
          </a:sp3d>
        </p:spPr>
        <p:txBody>
          <a:bodyPr/>
          <a:lstStyle/>
          <a:p>
            <a:pPr marL="571500" marR="0" lvl="0" indent="-5715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PE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¿Cuál es la situación de los destinatarios  de las “malaventuranzas”?</a:t>
            </a:r>
          </a:p>
          <a:p>
            <a:pPr marL="571500" marR="0" lvl="0" indent="-5715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s-MX" sz="3600" b="1" dirty="0" smtClean="0"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gency FB" panose="020B0503020202020204" pitchFamily="34" charset="0"/>
              </a:rPr>
              <a:t>¿Por qué les irá mal?</a:t>
            </a:r>
            <a:endParaRPr kumimoji="0" lang="es-PE" sz="3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  <a:p>
            <a:pPr marL="571500" marR="0" lvl="0" indent="-5715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lang="es-MX" sz="3600" b="1" dirty="0">
              <a:solidFill>
                <a:srgbClr val="FFFF00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Agency FB" panose="020B0503020202020204" pitchFamily="34" charset="0"/>
            </a:endParaRPr>
          </a:p>
          <a:p>
            <a:pPr marL="571500" marR="0" lvl="0" indent="-5715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s-MX" sz="3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  <a:p>
            <a:pPr marL="571500" marR="0" lvl="0" indent="-5715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lang="es-MX" sz="3600" b="1" dirty="0">
              <a:solidFill>
                <a:srgbClr val="FFFF00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Agency FB" panose="020B0503020202020204" pitchFamily="34" charset="0"/>
            </a:endParaRPr>
          </a:p>
          <a:p>
            <a:pPr marL="571500" marR="0" lvl="0" indent="-5715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s-PE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558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l verdadero rostro de Jesús fue revelado: no era como lo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4" y="525083"/>
            <a:ext cx="8035925" cy="582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212723" y="4728640"/>
            <a:ext cx="8502651" cy="1653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soft" dir="tl">
              <a:rot lat="0" lon="0" rev="0"/>
            </a:lightRig>
          </a:scene3d>
          <a:sp3d>
            <a:bevelT prst="convex"/>
          </a:sp3d>
        </p:spPr>
        <p:txBody>
          <a:bodyPr/>
          <a:lstStyle/>
          <a:p>
            <a:pPr marL="571500" lvl="0" indent="-5715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kumimoji="0" lang="es-PE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¿</a:t>
            </a:r>
            <a:r>
              <a:rPr lang="es-MX" sz="3600" b="1" dirty="0" smtClean="0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gency FB" panose="020B0503020202020204" pitchFamily="34" charset="0"/>
              </a:rPr>
              <a:t>Qué </a:t>
            </a:r>
            <a:r>
              <a:rPr lang="es-MX" sz="3600" b="1" dirty="0" err="1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gency FB" panose="020B0503020202020204" pitchFamily="34" charset="0"/>
              </a:rPr>
              <a:t>s¿entido</a:t>
            </a:r>
            <a:r>
              <a:rPr lang="es-MX" sz="3600" b="1" dirty="0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gency FB" panose="020B0503020202020204" pitchFamily="34" charset="0"/>
              </a:rPr>
              <a:t> tienen los “… ¡Ay (pobres de ustedes)!”¿por qué esto?, ¿qué pretende Jesús transmitir con estas advertencias?, </a:t>
            </a:r>
          </a:p>
          <a:p>
            <a:pPr marL="571500" marR="0" lvl="0" indent="-5715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s-MX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  <a:p>
            <a:pPr marL="571500" marR="0" lvl="0" indent="-5715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lang="es-MX" sz="3600" b="1" dirty="0">
              <a:solidFill>
                <a:schemeClr val="bg1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Agency FB" panose="020B0503020202020204" pitchFamily="34" charset="0"/>
            </a:endParaRPr>
          </a:p>
          <a:p>
            <a:pPr marL="571500" marR="0" lvl="0" indent="-5715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s-P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30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sultado de imagen para Ãbreme los ojos, y contemplare  las maravillas del Señ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0762" y="503557"/>
            <a:ext cx="8127181" cy="588853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677334" y="1907021"/>
            <a:ext cx="7900757" cy="177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spcAft>
                <a:spcPts val="0"/>
              </a:spcAft>
            </a:pPr>
            <a:r>
              <a:rPr kumimoji="0" lang="es-PE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Motivación:</a:t>
            </a:r>
            <a:endParaRPr lang="es-ES_tradnl" sz="2600" b="1" i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s-ES_tradnl" sz="2600" b="1" i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s-ES_tradnl" sz="2600" b="1" i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_tradnl" sz="26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Jesús </a:t>
            </a:r>
            <a:r>
              <a:rPr lang="es-ES_tradnl" sz="26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es admirado y seguido también hoy por mucha gente. Pero, del mismo modo que entonces, el Señor nos ha mirado de modo especial, nos ha hecho sus discípulos y nos quiere enseñar, con esta tremenda lección de las bienaventuranzas, a mirar con los ojos de Dios y a colocarnos junto a los que él siempre ha preferido</a:t>
            </a:r>
            <a:r>
              <a:rPr lang="es-ES_tradnl" sz="26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es-ES" sz="2600" b="1" i="1" u="none" strike="noStrike" kern="1200" normalizeH="0" baseline="0" noProof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uLnTx/>
              <a:uFillTx/>
              <a:latin typeface="Comic Sans MS" panose="030F0702030302020204" pitchFamily="66" charset="0"/>
              <a:cs typeface="Times New Roman"/>
            </a:endParaRP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677334" y="548680"/>
            <a:ext cx="2376264" cy="802266"/>
          </a:xfrm>
          <a:prstGeom prst="roundRect">
            <a:avLst>
              <a:gd name="adj" fmla="val 16667"/>
            </a:avLst>
          </a:prstGeom>
          <a:solidFill>
            <a:srgbClr val="007635"/>
          </a:solidFill>
          <a:ln w="12700">
            <a:solidFill>
              <a:srgbClr val="FFC000"/>
            </a:solidFill>
            <a:round/>
            <a:headEnd/>
            <a:tailEnd/>
          </a:ln>
          <a:effectLst>
            <a:outerShdw dist="28398" dir="3806097" algn="ctr" rotWithShape="0">
              <a:srgbClr val="7F5F00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Times New Roman"/>
              </a:rPr>
              <a:t>MEDITATIO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Times New Roman"/>
              </a:rPr>
              <a:t>¿Qué ME dice el texto?</a:t>
            </a:r>
            <a:endParaRPr kumimoji="0" lang="es-PE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09682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736x/e8/0e/c4/e80ec4154180ab001a4fa82ad06e467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" t="23820" r="208" b="3991"/>
          <a:stretch/>
        </p:blipFill>
        <p:spPr bwMode="auto">
          <a:xfrm>
            <a:off x="518432" y="469017"/>
            <a:ext cx="8080478" cy="5866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5303237" y="497592"/>
            <a:ext cx="32861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Rockwell" panose="02060603020205020403" pitchFamily="18" charset="0"/>
                <a:ea typeface="Segoe UI Black" panose="020B0A02040204020203" pitchFamily="34" charset="0"/>
              </a:rPr>
              <a:t>Lucas  6, 17,20-26</a:t>
            </a:r>
            <a:endParaRPr kumimoji="0" lang="es-ES" sz="2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Rockwell" panose="02060603020205020403" pitchFamily="18" charset="0"/>
              <a:ea typeface="Segoe UI Black" panose="020B0A02040204020203" pitchFamily="34" charset="0"/>
            </a:endParaRPr>
          </a:p>
        </p:txBody>
      </p:sp>
      <p:sp>
        <p:nvSpPr>
          <p:cNvPr id="4" name="WordArt 8"/>
          <p:cNvSpPr>
            <a:spLocks noChangeArrowheads="1" noChangeShapeType="1" noTextEdit="1"/>
          </p:cNvSpPr>
          <p:nvPr/>
        </p:nvSpPr>
        <p:spPr bwMode="auto">
          <a:xfrm rot="21341106">
            <a:off x="2500904" y="2726279"/>
            <a:ext cx="3904107" cy="295568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0" cap="none" spc="0" normalizeH="0" baseline="0" noProof="0" dirty="0" smtClean="0">
                <a:ln w="9525"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metr415 Blk BT" panose="020B0802020204020303" pitchFamily="34" charset="0"/>
                <a:ea typeface="+mn-ea"/>
                <a:cs typeface="+mn-cs"/>
              </a:rPr>
              <a:t>PDICHOSOS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3600" kern="10" dirty="0" smtClean="0">
                <a:ln w="9525"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metr415 Blk BT" panose="020B0802020204020303" pitchFamily="34" charset="0"/>
              </a:rPr>
              <a:t>LOS  POBRES</a:t>
            </a:r>
            <a:endParaRPr kumimoji="0" lang="es-ES" sz="3600" b="0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metr415 Blk BT" panose="020B0802020204020303" pitchFamily="34" charset="0"/>
              <a:ea typeface="+mn-ea"/>
              <a:cs typeface="+mn-cs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641395" y="5963979"/>
            <a:ext cx="29479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egoe UI Symbol" pitchFamily="34" charset="0"/>
                <a:ea typeface="Segoe UI Symbol" pitchFamily="34" charset="0"/>
                <a:cs typeface="+mn-cs"/>
              </a:rPr>
              <a:t>Perú, 12 </a:t>
            </a:r>
            <a:r>
              <a:rPr kumimoji="0" lang="es-ES" sz="2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egoe UI Symbol" pitchFamily="34" charset="0"/>
                <a:ea typeface="Segoe UI Symbol" pitchFamily="34" charset="0"/>
                <a:cs typeface="+mn-cs"/>
              </a:rPr>
              <a:t>febrero </a:t>
            </a:r>
            <a:r>
              <a:rPr kumimoji="0" lang="es-ES" sz="20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egoe UI Symbol" pitchFamily="34" charset="0"/>
                <a:ea typeface="Segoe UI Symbol" pitchFamily="34" charset="0"/>
                <a:cs typeface="+mn-cs"/>
              </a:rPr>
              <a:t>2025</a:t>
            </a:r>
            <a:endParaRPr kumimoji="0" lang="es-ES" sz="20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Segoe UI Symbol" pitchFamily="34" charset="0"/>
              <a:ea typeface="Segoe UI Symbol" pitchFamily="34" charset="0"/>
              <a:cs typeface="+mn-cs"/>
            </a:endParaRPr>
          </a:p>
        </p:txBody>
      </p:sp>
      <p:grpSp>
        <p:nvGrpSpPr>
          <p:cNvPr id="6" name="Group 112"/>
          <p:cNvGrpSpPr>
            <a:grpSpLocks/>
          </p:cNvGrpSpPr>
          <p:nvPr/>
        </p:nvGrpSpPr>
        <p:grpSpPr bwMode="auto">
          <a:xfrm>
            <a:off x="527957" y="508982"/>
            <a:ext cx="4340134" cy="797304"/>
            <a:chOff x="826" y="550"/>
            <a:chExt cx="6840" cy="1020"/>
          </a:xfrm>
        </p:grpSpPr>
        <p:sp>
          <p:nvSpPr>
            <p:cNvPr id="7" name="Rectangle 113"/>
            <p:cNvSpPr>
              <a:spLocks noChangeArrowheads="1"/>
            </p:cNvSpPr>
            <p:nvPr/>
          </p:nvSpPr>
          <p:spPr bwMode="auto">
            <a:xfrm>
              <a:off x="826" y="1193"/>
              <a:ext cx="6840" cy="377"/>
            </a:xfrm>
            <a:prstGeom prst="rect">
              <a:avLst/>
            </a:prstGeom>
            <a:gradFill rotWithShape="0">
              <a:gsLst>
                <a:gs pos="0">
                  <a:srgbClr val="A8D08D"/>
                </a:gs>
                <a:gs pos="50000">
                  <a:srgbClr val="70AD47"/>
                </a:gs>
                <a:gs pos="100000">
                  <a:srgbClr val="A8D08D"/>
                </a:gs>
              </a:gsLst>
              <a:lin ang="5400000" scaled="1"/>
            </a:gradFill>
            <a:ln w="12700">
              <a:solidFill>
                <a:srgbClr val="70AD4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75623"/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8" name="Text Box 114"/>
            <p:cNvSpPr txBox="1">
              <a:spLocks noChangeArrowheads="1"/>
            </p:cNvSpPr>
            <p:nvPr/>
          </p:nvSpPr>
          <p:spPr bwMode="auto">
            <a:xfrm>
              <a:off x="1843" y="774"/>
              <a:ext cx="5400" cy="68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190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Times New Roman" panose="02020603050405020304" pitchFamily="18" charset="0"/>
                  <a:cs typeface="+mn-cs"/>
                </a:rPr>
                <a:t>LECTIO DIVINA – DOMINGO 6º  TO –Ciclo </a:t>
              </a:r>
              <a:r>
                <a:rPr kumimoji="0" lang="es-ES_tradnl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Times New Roman" panose="02020603050405020304" pitchFamily="18" charset="0"/>
                  <a:cs typeface="+mn-cs"/>
                </a:rPr>
                <a:t>C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88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  <a:p>
              <a:pPr marL="0" marR="0" lvl="0" indent="1905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38135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Times New Roman" panose="02020603050405020304" pitchFamily="18" charset="0"/>
                  <a:cs typeface="+mn-cs"/>
                </a:rPr>
                <a:t>DICHOSOS LOS POBRES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88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9" name="Picture 115" descr="BIBLIA07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1" y="550"/>
              <a:ext cx="731" cy="10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74861933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.pinimg.com/736x/70/9c/a8/709ca8058a153e1dba80f3dc6730ac3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3" t="26252" r="18221"/>
          <a:stretch/>
        </p:blipFill>
        <p:spPr bwMode="auto">
          <a:xfrm>
            <a:off x="489985" y="533400"/>
            <a:ext cx="8067674" cy="584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5010149" y="1092544"/>
            <a:ext cx="3267075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_tradnl" sz="21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El Señor nos hace tomar conciencia que los pobres son bienaventurados, porque confían y esperan en el Señor, yo, ¿confío y espero en el Señor, le doy espacio en mi vida, le permito que Él intervenga en lo que busco, hago, pienso y digo?, ¿de qué manera? </a:t>
            </a:r>
            <a:endParaRPr lang="es-PE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959649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n para un joven  catolico orando ante el alta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82" y="510123"/>
            <a:ext cx="8126521" cy="58732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918856" y="2766499"/>
            <a:ext cx="472004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lvl="0" indent="-45720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kumimoji="0" lang="es-P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14300">
                    <a:srgbClr val="002200">
                      <a:alpha val="40000"/>
                    </a:srgbClr>
                  </a:glow>
                  <a:outerShdw blurRad="50800" dist="38100" algn="l" rotWithShape="0">
                    <a:srgbClr val="001000"/>
                  </a:outerShdw>
                </a:effectLst>
                <a:uLnTx/>
                <a:uFillTx/>
                <a:latin typeface="Arial Narrow" panose="020B0606020202030204" pitchFamily="34" charset="0"/>
                <a:cs typeface="Times New Roman"/>
              </a:rPr>
              <a:t>¿Qué significa </a:t>
            </a:r>
            <a:r>
              <a:rPr lang="es-MX" sz="3200" b="1" dirty="0" smtClean="0">
                <a:solidFill>
                  <a:srgbClr val="FFFFFF"/>
                </a:solidFill>
                <a:effectLst>
                  <a:glow rad="114300">
                    <a:srgbClr val="002200">
                      <a:alpha val="40000"/>
                    </a:srgbClr>
                  </a:glow>
                  <a:outerShdw blurRad="50800" dist="38100" algn="l" rotWithShape="0">
                    <a:srgbClr val="001000"/>
                  </a:outerShdw>
                </a:effectLst>
                <a:latin typeface="Arial Narrow" panose="020B0606020202030204" pitchFamily="34" charset="0"/>
              </a:rPr>
              <a:t>ser </a:t>
            </a:r>
            <a:r>
              <a:rPr lang="es-MX" sz="3200" b="1" dirty="0">
                <a:solidFill>
                  <a:srgbClr val="FFFFFF"/>
                </a:solidFill>
                <a:effectLst>
                  <a:glow rad="114300">
                    <a:srgbClr val="002200">
                      <a:alpha val="40000"/>
                    </a:srgbClr>
                  </a:glow>
                  <a:outerShdw blurRad="50800" dist="38100" algn="l" rotWithShape="0">
                    <a:srgbClr val="001000"/>
                  </a:outerShdw>
                </a:effectLst>
                <a:latin typeface="Arial Narrow" panose="020B0606020202030204" pitchFamily="34" charset="0"/>
              </a:rPr>
              <a:t>pobre? </a:t>
            </a:r>
            <a:endParaRPr lang="es-MX" sz="3200" b="1" dirty="0" smtClean="0">
              <a:solidFill>
                <a:srgbClr val="FFFFFF"/>
              </a:solidFill>
              <a:effectLst>
                <a:glow rad="114300">
                  <a:srgbClr val="002200">
                    <a:alpha val="40000"/>
                  </a:srgbClr>
                </a:glow>
                <a:outerShdw blurRad="50800" dist="38100" algn="l" rotWithShape="0">
                  <a:srgbClr val="001000"/>
                </a:outerShdw>
              </a:effectLst>
              <a:latin typeface="Arial Narrow" panose="020B0606020202030204" pitchFamily="34" charset="0"/>
            </a:endParaRPr>
          </a:p>
          <a:p>
            <a:pPr marL="457200" lvl="0" indent="-45720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es-MX" sz="3200" b="1" dirty="0" smtClean="0">
                <a:solidFill>
                  <a:srgbClr val="FFFFFF"/>
                </a:solidFill>
                <a:effectLst>
                  <a:glow rad="114300">
                    <a:srgbClr val="002200">
                      <a:alpha val="40000"/>
                    </a:srgbClr>
                  </a:glow>
                  <a:outerShdw blurRad="50800" dist="38100" algn="l" rotWithShape="0">
                    <a:srgbClr val="001000"/>
                  </a:outerShdw>
                </a:effectLst>
                <a:latin typeface="Arial Narrow" panose="020B0606020202030204" pitchFamily="34" charset="0"/>
              </a:rPr>
              <a:t>¿</a:t>
            </a:r>
            <a:r>
              <a:rPr lang="es-MX" sz="3200" b="1" dirty="0">
                <a:solidFill>
                  <a:srgbClr val="FFFFFF"/>
                </a:solidFill>
                <a:effectLst>
                  <a:glow rad="114300">
                    <a:srgbClr val="002200">
                      <a:alpha val="40000"/>
                    </a:srgbClr>
                  </a:glow>
                  <a:outerShdw blurRad="50800" dist="38100" algn="l" rotWithShape="0">
                    <a:srgbClr val="001000"/>
                  </a:outerShdw>
                </a:effectLst>
                <a:latin typeface="Arial Narrow" panose="020B0606020202030204" pitchFamily="34" charset="0"/>
              </a:rPr>
              <a:t>Hay alegría en la pobreza? </a:t>
            </a:r>
            <a:endParaRPr lang="es-MX" sz="3200" b="1" dirty="0" smtClean="0">
              <a:solidFill>
                <a:srgbClr val="FFFFFF"/>
              </a:solidFill>
              <a:effectLst>
                <a:glow rad="114300">
                  <a:srgbClr val="002200">
                    <a:alpha val="40000"/>
                  </a:srgbClr>
                </a:glow>
                <a:outerShdw blurRad="50800" dist="38100" algn="l" rotWithShape="0">
                  <a:srgbClr val="001000"/>
                </a:outerShdw>
              </a:effectLst>
              <a:latin typeface="Arial Narrow" panose="020B0606020202030204" pitchFamily="34" charset="0"/>
            </a:endParaRPr>
          </a:p>
          <a:p>
            <a:pPr marL="457200" lvl="0" indent="-45720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es-MX" sz="3200" b="1" dirty="0" smtClean="0">
                <a:solidFill>
                  <a:srgbClr val="FFFFFF"/>
                </a:solidFill>
                <a:effectLst>
                  <a:glow rad="114300">
                    <a:srgbClr val="002200">
                      <a:alpha val="40000"/>
                    </a:srgbClr>
                  </a:glow>
                  <a:outerShdw blurRad="50800" dist="38100" algn="l" rotWithShape="0">
                    <a:srgbClr val="001000"/>
                  </a:outerShdw>
                </a:effectLst>
                <a:latin typeface="Arial Narrow" panose="020B0606020202030204" pitchFamily="34" charset="0"/>
              </a:rPr>
              <a:t>¿</a:t>
            </a:r>
            <a:r>
              <a:rPr lang="es-MX" sz="3200" b="1" dirty="0">
                <a:solidFill>
                  <a:srgbClr val="FFFFFF"/>
                </a:solidFill>
                <a:effectLst>
                  <a:glow rad="114300">
                    <a:srgbClr val="002200">
                      <a:alpha val="40000"/>
                    </a:srgbClr>
                  </a:glow>
                  <a:outerShdw blurRad="50800" dist="38100" algn="l" rotWithShape="0">
                    <a:srgbClr val="001000"/>
                  </a:outerShdw>
                </a:effectLst>
                <a:latin typeface="Arial Narrow" panose="020B0606020202030204" pitchFamily="34" charset="0"/>
              </a:rPr>
              <a:t>Ayudamos a los pobres?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14300">
                  <a:srgbClr val="002200">
                    <a:alpha val="40000"/>
                  </a:srgbClr>
                </a:glow>
                <a:outerShdw blurRad="50800" dist="38100" algn="l" rotWithShape="0">
                  <a:srgbClr val="001000"/>
                </a:outerShdw>
              </a:effectLst>
              <a:uLnTx/>
              <a:uFillTx/>
              <a:latin typeface="Arial Narrow" panose="020B0606020202030204" pitchFamily="34" charset="0"/>
              <a:cs typeface="Times New Roman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053947" y="5603907"/>
            <a:ext cx="33575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FFFFA3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innerShdw blurRad="63500" dist="50800" dir="13500000">
                  <a:prstClr val="black"/>
                </a:innerShdw>
              </a:effectLst>
              <a:uLnTx/>
              <a:uFillTx/>
              <a:latin typeface="Arial" charset="0"/>
              <a:ea typeface="+mn-ea"/>
              <a:cs typeface="Times New Roman"/>
            </a:endParaRPr>
          </a:p>
        </p:txBody>
      </p:sp>
      <p:sp>
        <p:nvSpPr>
          <p:cNvPr id="9" name="8 Estrella de 5 puntas"/>
          <p:cNvSpPr/>
          <p:nvPr/>
        </p:nvSpPr>
        <p:spPr>
          <a:xfrm>
            <a:off x="6611403" y="3097330"/>
            <a:ext cx="214314" cy="21431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" name="9 Estrella de 5 puntas"/>
          <p:cNvSpPr/>
          <p:nvPr/>
        </p:nvSpPr>
        <p:spPr>
          <a:xfrm>
            <a:off x="6711429" y="4429132"/>
            <a:ext cx="214314" cy="21431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49776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52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sultado de imagen para &quot;Matar&quot; a mis hermanos con la indiferencia o con el maltra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08" y="474618"/>
            <a:ext cx="8153870" cy="59133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225808" y="2854299"/>
            <a:ext cx="827375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PE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charset="0"/>
                <a:ea typeface="+mn-ea"/>
                <a:cs typeface="Times New Roman"/>
              </a:rPr>
              <a:t>¿Qué significa tener  hambre?</a:t>
            </a:r>
          </a:p>
          <a:p>
            <a:pPr marL="571500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s-PE" sz="3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 charset="0"/>
              <a:ea typeface="+mn-ea"/>
              <a:cs typeface="Times New Roman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s-PE" sz="3600" b="1" dirty="0" smtClean="0"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" charset="0"/>
                <a:cs typeface="Times New Roman"/>
              </a:rPr>
              <a:t>¿Hay </a:t>
            </a:r>
            <a:r>
              <a:rPr lang="es-PE" sz="3600" b="1" dirty="0" err="1" smtClean="0"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" charset="0"/>
                <a:cs typeface="Times New Roman"/>
              </a:rPr>
              <a:t>alegriaen</a:t>
            </a:r>
            <a:r>
              <a:rPr lang="es-PE" sz="3600" b="1" dirty="0" smtClean="0"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" charset="0"/>
                <a:cs typeface="Times New Roman"/>
              </a:rPr>
              <a:t> sufrir </a:t>
            </a:r>
            <a:r>
              <a:rPr lang="es-PE" sz="3600" b="1" dirty="0" err="1" smtClean="0"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" charset="0"/>
                <a:cs typeface="Times New Roman"/>
              </a:rPr>
              <a:t>hamber</a:t>
            </a:r>
            <a:r>
              <a:rPr lang="es-PE" sz="3600" b="1" dirty="0" smtClean="0"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" charset="0"/>
                <a:cs typeface="Times New Roman"/>
              </a:rPr>
              <a:t>?</a:t>
            </a:r>
          </a:p>
          <a:p>
            <a:pPr marL="571500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PE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charset="0"/>
                <a:ea typeface="+mn-ea"/>
                <a:cs typeface="Times New Roman"/>
              </a:rPr>
              <a:t>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s-PE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charset="0"/>
                <a:ea typeface="+mn-ea"/>
                <a:cs typeface="Times New Roman"/>
              </a:rPr>
              <a:t>¿Ayudamos a los hambrientos? 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4509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sultado de imagen para personas soy respetuos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48" y="514894"/>
            <a:ext cx="8134988" cy="586014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05548" y="374744"/>
            <a:ext cx="5540827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marR="0" lvl="0" indent="-5715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PE" sz="3600" b="1" i="1" u="none" strike="noStrike" kern="1200" normalizeH="0" baseline="0" noProof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¿Qué significa  llorar?,</a:t>
            </a:r>
          </a:p>
          <a:p>
            <a:pPr marL="571500" marR="0" lvl="0" indent="-5715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s-PE" sz="36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¿Hay alegría en llorar?</a:t>
            </a:r>
          </a:p>
          <a:p>
            <a:pPr marL="571500" marR="0" lvl="0" indent="-5715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s-PE" sz="3600" b="1" i="1" u="none" strike="noStrike" kern="1200" normalizeH="0" baseline="0" noProof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571500" marR="0" lvl="0" indent="-5715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s-MX" sz="3600" b="1" i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marR="0" lvl="0" indent="-5715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s-MX" sz="36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marR="0" lvl="0" indent="-5715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s-PE" sz="3600" b="1" i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marR="0" lvl="0" indent="-5715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PE" sz="3600" b="1" i="1" u="none" strike="noStrike" kern="1200" normalizeH="0" baseline="0" noProof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¿</a:t>
            </a:r>
            <a:r>
              <a:rPr kumimoji="0" lang="es-PE" sz="3600" b="1" i="1" u="none" strike="noStrike" kern="1200" normalizeH="0" baseline="0" noProof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Ayudamoa</a:t>
            </a:r>
            <a:r>
              <a:rPr kumimoji="0" lang="es-PE" sz="3600" b="1" i="1" u="none" strike="noStrike" kern="1200" normalizeH="0" baseline="0" noProof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los que sufren? </a:t>
            </a:r>
            <a:endParaRPr kumimoji="0" lang="es-ES" sz="3600" b="1" i="1" u="none" strike="noStrike" kern="1200" normalizeH="0" baseline="0" noProof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544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sultado de imagen para matrimonio ancia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09" y="522830"/>
            <a:ext cx="8082733" cy="585184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323759" y="3648776"/>
            <a:ext cx="79346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57150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kumimoji="0" lang="es-PE" sz="3600" b="1" i="0" u="none" strike="noStrike" kern="1200" cap="none" spc="0" normalizeH="0" baseline="0" noProof="0" dirty="0" smtClean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" charset="0"/>
                <a:cs typeface="Times New Roman"/>
              </a:rPr>
              <a:t>¿</a:t>
            </a:r>
            <a:r>
              <a:rPr lang="es-MX" sz="3600" b="1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Arial" charset="0"/>
              </a:rPr>
              <a:t>Qué significa ser odiado, excluido, insultado y </a:t>
            </a:r>
            <a:r>
              <a:rPr lang="es-MX" sz="3600" b="1" dirty="0" smtClean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Arial" charset="0"/>
              </a:rPr>
              <a:t>proscrito?</a:t>
            </a:r>
            <a:endParaRPr kumimoji="0" lang="es-ES" sz="3600" b="1" i="0" u="none" strike="noStrike" kern="1200" cap="none" spc="0" normalizeH="0" baseline="0" noProof="0" dirty="0">
              <a:ln w="6600">
                <a:solidFill>
                  <a:srgbClr val="3333CC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3333CC"/>
                </a:outerShdw>
              </a:effectLst>
              <a:uLnTx/>
              <a:uFillTx/>
              <a:latin typeface="Arial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8783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4469" y="420686"/>
            <a:ext cx="8386354" cy="6033182"/>
          </a:xfrm>
          <a:prstGeom prst="rect">
            <a:avLst/>
          </a:prstGeom>
        </p:spPr>
      </p:pic>
      <p:sp>
        <p:nvSpPr>
          <p:cNvPr id="185356" name="Text Box 12"/>
          <p:cNvSpPr txBox="1">
            <a:spLocks noChangeArrowheads="1"/>
          </p:cNvSpPr>
          <p:nvPr/>
        </p:nvSpPr>
        <p:spPr bwMode="auto">
          <a:xfrm>
            <a:off x="820219" y="1321673"/>
            <a:ext cx="3534068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innerShdw blurRad="63500" dist="50800">
                    <a:prstClr val="black"/>
                  </a:innerShdw>
                </a:effectLst>
                <a:uLnTx/>
                <a:uFillTx/>
                <a:latin typeface="Calibri Light" panose="020F0302020204030204" pitchFamily="34" charset="0"/>
                <a:ea typeface="+mn-ea"/>
                <a:cs typeface="Times New Roman"/>
              </a:rPr>
              <a:t>¿</a:t>
            </a:r>
            <a:r>
              <a:rPr kumimoji="0" lang="es-E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innerShdw blurRad="63500" dist="50800">
                    <a:prstClr val="black"/>
                  </a:innerShdw>
                </a:effectLst>
                <a:uLnTx/>
                <a:uFillTx/>
                <a:latin typeface="Bernard MT Condensed" panose="02050806060905020404" pitchFamily="18" charset="0"/>
                <a:cs typeface="Times New Roman"/>
              </a:rPr>
              <a:t>Hay</a:t>
            </a:r>
            <a:r>
              <a:rPr kumimoji="0" lang="es-ES" sz="34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innerShdw blurRad="63500" dist="50800">
                    <a:prstClr val="black"/>
                  </a:innerShdw>
                </a:effectLst>
                <a:uLnTx/>
                <a:uFillTx/>
                <a:latin typeface="Bernard MT Condensed" panose="02050806060905020404" pitchFamily="18" charset="0"/>
                <a:cs typeface="Times New Roman"/>
              </a:rPr>
              <a:t>  que esperar al cielo para recibir una recompensa grande?</a:t>
            </a: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s-ES" sz="3400" b="1" i="0" u="none" strike="noStrike" kern="1200" cap="none" spc="0" normalizeH="0" noProof="0" dirty="0" smtClean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lumMod val="95000"/>
                    <a:lumOff val="5000"/>
                    <a:alpha val="60000"/>
                  </a:srgbClr>
                </a:glow>
                <a:innerShdw blurRad="63500" dist="50800">
                  <a:prstClr val="black"/>
                </a:innerShdw>
              </a:effectLst>
              <a:uLnTx/>
              <a:uFillTx/>
              <a:latin typeface="Bernard MT Condensed" panose="02050806060905020404" pitchFamily="18" charset="0"/>
              <a:cs typeface="Times New Roman"/>
            </a:endParaRP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s-ES" sz="3400" b="1" baseline="0" dirty="0" smtClean="0"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innerShdw blurRad="63500" dist="50800">
                    <a:prstClr val="black"/>
                  </a:innerShdw>
                </a:effectLst>
                <a:latin typeface="Bernard MT Condensed" panose="02050806060905020404" pitchFamily="18" charset="0"/>
                <a:cs typeface="Times New Roman"/>
              </a:rPr>
              <a:t>¿Por qué?</a:t>
            </a:r>
            <a:endParaRPr kumimoji="0" lang="es-ES" sz="3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lumMod val="95000"/>
                    <a:lumOff val="5000"/>
                    <a:alpha val="60000"/>
                  </a:srgbClr>
                </a:glow>
                <a:innerShdw blurRad="63500" dist="50800">
                  <a:prstClr val="black"/>
                </a:innerShdw>
              </a:effectLst>
              <a:uLnTx/>
              <a:uFillTx/>
              <a:latin typeface="Bernard MT Condensed" panose="02050806060905020404" pitchFamily="18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5832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50"/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50"/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50"/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5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Resultado de imagen para fondo con la Bibl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57" y="525823"/>
            <a:ext cx="8134986" cy="583687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835" name="Rectangle 11"/>
          <p:cNvSpPr>
            <a:spLocks noChangeArrowheads="1"/>
          </p:cNvSpPr>
          <p:nvPr/>
        </p:nvSpPr>
        <p:spPr bwMode="auto">
          <a:xfrm>
            <a:off x="442957" y="1476375"/>
            <a:ext cx="802751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2E17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 Symbol" pitchFamily="34" charset="0"/>
                <a:ea typeface="Segoe UI Symbol" pitchFamily="34" charset="0"/>
                <a:cs typeface="Times New Roman"/>
              </a:rPr>
              <a:t>   </a:t>
            </a:r>
            <a:r>
              <a:rPr kumimoji="0" lang="es-PE" sz="25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2E17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Segoe UI Emoji" panose="020B0502040204020203" pitchFamily="34" charset="0"/>
                <a:cs typeface="Times New Roman"/>
              </a:rPr>
              <a:t>Motivación</a:t>
            </a:r>
            <a:r>
              <a:rPr kumimoji="0" lang="es-PE" sz="2500" b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2E17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Segoe UI Emoji" panose="020B0502040204020203" pitchFamily="34" charset="0"/>
                <a:cs typeface="Times New Roman"/>
              </a:rPr>
              <a:t>: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kumimoji="0" lang="es-PE" sz="2500" b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2E17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Segoe UI Emoji" panose="020B0502040204020203" pitchFamily="34" charset="0"/>
                <a:cs typeface="Times New Roman"/>
              </a:rPr>
              <a:t> </a:t>
            </a:r>
            <a:r>
              <a:rPr kumimoji="0" lang="es-PE" sz="2800" b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2E17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Segoe UI Emoji" panose="020B0502040204020203" pitchFamily="34" charset="0"/>
                <a:cs typeface="Times New Roman"/>
              </a:rPr>
              <a:t>Jesús </a:t>
            </a:r>
            <a:r>
              <a:rPr lang="es-MX" sz="2800" b="1" dirty="0" smtClean="0">
                <a:solidFill>
                  <a:srgbClr val="FFFFFF"/>
                </a:solidFill>
                <a:effectLst>
                  <a:glow rad="63500">
                    <a:srgbClr val="2E17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Segoe UI Emoji" panose="020B0502040204020203" pitchFamily="34" charset="0"/>
              </a:rPr>
              <a:t> </a:t>
            </a:r>
            <a:r>
              <a:rPr lang="es-MX" sz="2800" b="1" dirty="0">
                <a:solidFill>
                  <a:srgbClr val="FFFFFF"/>
                </a:solidFill>
                <a:effectLst>
                  <a:glow rad="63500">
                    <a:srgbClr val="2E17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Segoe UI Emoji" panose="020B0502040204020203" pitchFamily="34" charset="0"/>
              </a:rPr>
              <a:t>es el bienaventurado por excelencia. </a:t>
            </a:r>
            <a:r>
              <a:rPr lang="es-MX" sz="2800" b="1" dirty="0" smtClean="0">
                <a:solidFill>
                  <a:srgbClr val="FFFFFF"/>
                </a:solidFill>
                <a:effectLst>
                  <a:glow rad="63500">
                    <a:srgbClr val="2E17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Segoe UI Emoji" panose="020B0502040204020203" pitchFamily="34" charset="0"/>
              </a:rPr>
              <a:t>Nosotros </a:t>
            </a:r>
            <a:r>
              <a:rPr lang="es-MX" sz="2800" b="1" dirty="0">
                <a:solidFill>
                  <a:srgbClr val="FFFFFF"/>
                </a:solidFill>
                <a:effectLst>
                  <a:glow rad="63500">
                    <a:srgbClr val="2E17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Segoe UI Emoji" panose="020B0502040204020203" pitchFamily="34" charset="0"/>
              </a:rPr>
              <a:t>tenemos muchos miedos que vencer 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s-MX" sz="2800" b="1" dirty="0" smtClean="0">
              <a:solidFill>
                <a:srgbClr val="FFFFFF"/>
              </a:solidFill>
              <a:effectLst>
                <a:glow rad="63500">
                  <a:srgbClr val="2E17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Segoe UI Emoji" panose="020B0502040204020203" pitchFamily="34" charset="0"/>
            </a:endParaRP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s-MX" sz="2800" b="1" dirty="0">
              <a:solidFill>
                <a:srgbClr val="FFFFFF"/>
              </a:solidFill>
              <a:effectLst>
                <a:glow rad="63500">
                  <a:srgbClr val="2E17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Emoji" panose="020B0502040204020203" pitchFamily="34" charset="0"/>
              <a:ea typeface="Segoe UI Emoji" panose="020B0502040204020203" pitchFamily="34" charset="0"/>
            </a:endParaRP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MX" sz="2800" b="1" dirty="0" smtClean="0">
                <a:solidFill>
                  <a:srgbClr val="FFFFFF"/>
                </a:solidFill>
                <a:effectLst>
                  <a:glow rad="63500">
                    <a:srgbClr val="2E17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Segoe UI Emoji" panose="020B0502040204020203" pitchFamily="34" charset="0"/>
              </a:rPr>
              <a:t>para </a:t>
            </a:r>
            <a:r>
              <a:rPr lang="es-MX" sz="2800" b="1" dirty="0">
                <a:solidFill>
                  <a:srgbClr val="FFFFFF"/>
                </a:solidFill>
                <a:effectLst>
                  <a:glow rad="63500">
                    <a:srgbClr val="2E17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Segoe UI Emoji" panose="020B0502040204020203" pitchFamily="34" charset="0"/>
              </a:rPr>
              <a:t>podernos adentrar en este hermoso camino que Jesús nos muestra hacia la plenitud y la felicidad. Comencemos pidiéndole al Señor decisión y valentía.</a:t>
            </a:r>
            <a:r>
              <a:rPr kumimoji="0" lang="es-PE" sz="2800" b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2E17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Segoe UI Emoji" panose="020B0502040204020203" pitchFamily="34" charset="0"/>
                <a:cs typeface="Times New Roman"/>
              </a:rPr>
              <a:t>.</a:t>
            </a:r>
            <a:endParaRPr kumimoji="0" lang="es-PE" sz="2800" b="1" u="none" strike="noStrike" kern="1200" cap="none" spc="0" normalizeH="0" baseline="0" noProof="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2E17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anose="020F0704030504030204" pitchFamily="34" charset="0"/>
              <a:ea typeface="Segoe UI Emoji" panose="020B0502040204020203" pitchFamily="34" charset="0"/>
              <a:cs typeface="Times New Roman"/>
            </a:endParaRPr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550432" y="535347"/>
            <a:ext cx="3281339" cy="1097510"/>
          </a:xfrm>
          <a:prstGeom prst="roundRect">
            <a:avLst>
              <a:gd name="adj" fmla="val 16667"/>
            </a:avLst>
          </a:prstGeom>
          <a:solidFill>
            <a:srgbClr val="007635"/>
          </a:solidFill>
          <a:ln w="28575">
            <a:solidFill>
              <a:srgbClr val="FFFF00"/>
            </a:solidFill>
            <a:round/>
            <a:headEnd/>
            <a:tailEnd/>
          </a:ln>
          <a:effectLst>
            <a:outerShdw dist="28398" dir="3806097" algn="ctr" rotWithShape="0">
              <a:srgbClr val="7F5F00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Times New Roman"/>
              </a:rPr>
              <a:t>ORATIO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Times New Roman"/>
              </a:rPr>
              <a:t>¿Qué le digo al Señor motivado por su </a:t>
            </a:r>
            <a:r>
              <a:rPr kumimoji="0" lang="es-P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Times New Roman"/>
              </a:rPr>
              <a:t>Palabra?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59278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Resultado de imagen para Santo Evangelio de Galil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91" y="502919"/>
            <a:ext cx="8108859" cy="588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589202" y="502919"/>
            <a:ext cx="788603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2000" b="1" dirty="0" smtClean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Times New Roman" pitchFamily="18" charset="0"/>
              </a:rPr>
              <a:t>•</a:t>
            </a:r>
            <a:r>
              <a:rPr lang="es-MX" sz="2000" b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Times New Roman" pitchFamily="18" charset="0"/>
              </a:rPr>
              <a:t>	Luego de un tiempo de oración personal, compartimos nuestra oración. Se puede, también, recitar el salmo responsorial que corresponde a este domingo.</a:t>
            </a:r>
            <a:endParaRPr kumimoji="0" lang="es-PE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525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para caminar en la voluntad del Señ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43" y="530815"/>
            <a:ext cx="8079281" cy="582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677577" y="509043"/>
            <a:ext cx="37296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3187806" algn="ctr" rotWithShape="0">
              <a:schemeClr val="tx1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larendon Blk BT" panose="02040905050505020204" pitchFamily="18" charset="0"/>
              </a:rPr>
              <a:t> </a:t>
            </a:r>
            <a:r>
              <a:rPr kumimoji="0" lang="ca-E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larendon Blk BT" panose="02040905050505020204" pitchFamily="18" charset="0"/>
              </a:rPr>
              <a:t>Salmo</a:t>
            </a:r>
            <a:r>
              <a:rPr kumimoji="0" lang="ca-E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larendon Blk BT" panose="02040905050505020204" pitchFamily="18" charset="0"/>
              </a:rPr>
              <a:t> 1, 1-4,6</a:t>
            </a:r>
            <a:endParaRPr kumimoji="0" lang="ca-ES" sz="48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larendon Blk BT" panose="02040905050505020204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38175" y="1181162"/>
            <a:ext cx="7563621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s-ES" sz="2600" b="1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rgbClr val="240D02"/>
                  </a:outerShdw>
                </a:effectLst>
                <a:uLnTx/>
                <a:uFillTx/>
                <a:latin typeface="Cooper Black" panose="0208090404030B020404" pitchFamily="18" charset="0"/>
              </a:rPr>
              <a:t>Dichoso </a:t>
            </a:r>
            <a:r>
              <a:rPr kumimoji="0" lang="es-ES" sz="2600" b="1" u="none" strike="noStrike" kern="1200" cap="none" spc="0" normalizeH="0" baseline="0" noProof="0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rgbClr val="240D02"/>
                  </a:outerShdw>
                </a:effectLst>
                <a:uLnTx/>
                <a:uFillTx/>
                <a:latin typeface="Cooper Black" panose="0208090404030B020404" pitchFamily="18" charset="0"/>
              </a:rPr>
              <a:t>e hombre que no sigue el consejo de </a:t>
            </a:r>
            <a:r>
              <a:rPr kumimoji="0" lang="es-ES" sz="2600" b="1" u="none" strike="noStrike" kern="1200" cap="none" spc="0" normalizeH="0" baseline="0" noProof="0" dirty="0" err="1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rgbClr val="240D02"/>
                  </a:outerShdw>
                </a:effectLst>
                <a:uLnTx/>
                <a:uFillTx/>
                <a:latin typeface="Cooper Black" panose="0208090404030B020404" pitchFamily="18" charset="0"/>
              </a:rPr>
              <a:t>lod</a:t>
            </a:r>
            <a:r>
              <a:rPr kumimoji="0" lang="es-ES" sz="2600" b="1" u="none" strike="noStrike" kern="1200" cap="none" spc="0" normalizeH="0" baseline="0" noProof="0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rgbClr val="240D02"/>
                  </a:outerShdw>
                </a:effectLst>
                <a:uLnTx/>
                <a:uFillTx/>
                <a:latin typeface="Cooper Black" panose="0208090404030B020404" pitchFamily="18" charset="0"/>
              </a:rPr>
              <a:t> impíos, ni entra por la senda </a:t>
            </a:r>
            <a:r>
              <a:rPr kumimoji="0" lang="es-ES" sz="2600" b="1" u="none" strike="noStrike" kern="1200" cap="none" spc="0" normalizeH="0" noProof="0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rgbClr val="240D02"/>
                  </a:outerShdw>
                </a:effectLst>
                <a:uLnTx/>
                <a:uFillTx/>
                <a:latin typeface="Cooper Black" panose="0208090404030B020404" pitchFamily="18" charset="0"/>
              </a:rPr>
              <a:t> de los pecadores , ni se sienta en la reunión de los cínicos ;sino que su gozo es la ley del Señor y medita su ley </a:t>
            </a:r>
            <a:r>
              <a:rPr kumimoji="0" lang="es-ES" sz="2600" b="1" u="none" strike="noStrike" kern="1200" cap="none" spc="0" normalizeH="0" noProof="0" dirty="0" err="1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rgbClr val="240D02"/>
                  </a:outerShdw>
                </a:effectLst>
                <a:uLnTx/>
                <a:uFillTx/>
                <a:latin typeface="Cooper Black" panose="0208090404030B020404" pitchFamily="18" charset="0"/>
              </a:rPr>
              <a:t>dá</a:t>
            </a:r>
            <a:r>
              <a:rPr kumimoji="0" lang="es-ES" sz="2600" b="1" u="none" strike="noStrike" kern="1200" cap="none" spc="0" normalizeH="0" noProof="0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rgbClr val="240D02"/>
                  </a:outerShdw>
                </a:effectLst>
                <a:uLnTx/>
                <a:uFillTx/>
                <a:latin typeface="Cooper Black" panose="0208090404030B020404" pitchFamily="18" charset="0"/>
              </a:rPr>
              <a:t> y noche.</a:t>
            </a:r>
            <a:endParaRPr kumimoji="0" lang="es-ES" sz="2600" b="1" u="none" strike="noStrike" kern="1200" cap="none" spc="0" normalizeH="0" baseline="0" noProof="0" dirty="0" smtClean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rgbClr val="240D02"/>
                </a:outerShdw>
              </a:effectLst>
              <a:uLnTx/>
              <a:uFillTx/>
              <a:latin typeface="Cooper Black" panose="0208090404030B0204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ES" sz="2600" b="1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rgbClr val="240D02"/>
                </a:outerShdw>
              </a:effectLst>
              <a:latin typeface="Cooper Black" panose="0208090404030B0204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600" b="1" u="none" strike="noStrike" kern="1200" cap="none" spc="0" normalizeH="0" baseline="0" noProof="0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rgbClr val="240D02"/>
                </a:outerShdw>
              </a:effectLst>
              <a:uLnTx/>
              <a:uFillTx/>
              <a:latin typeface="Cooper Black" panose="0208090404030B020404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806582" y="5304635"/>
            <a:ext cx="569143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Dichoso </a:t>
            </a:r>
            <a:r>
              <a:rPr kumimoji="0" lang="es-E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ehombre</a:t>
            </a:r>
            <a:r>
              <a:rPr kumimoji="0" lang="es-E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s-ES" sz="2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que </a:t>
            </a:r>
            <a:r>
              <a:rPr kumimoji="0" lang="es-E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ha puesto su confianza en el Señor.</a:t>
            </a:r>
            <a:endParaRPr kumimoji="0" lang="ca-ES" sz="28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026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44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n de Story P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31" y="513987"/>
            <a:ext cx="8036843" cy="586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077778" y="533038"/>
            <a:ext cx="73448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400" b="1" i="1" u="none" strike="noStrike" kern="1200" cap="none" spc="0" normalizeH="0" baseline="0" noProof="0" dirty="0">
                <a:ln w="6600">
                  <a:solidFill>
                    <a:srgbClr val="7F2D0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  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228725" y="4866932"/>
            <a:ext cx="66579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1" u="none" strike="noStrike" kern="1200" cap="none" spc="0" normalizeH="0" baseline="0" noProof="0" dirty="0">
                <a:ln>
                  <a:solidFill>
                    <a:srgbClr val="7F2D0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rgbClr val="7F2D01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Dichoso </a:t>
            </a:r>
            <a:r>
              <a:rPr kumimoji="0" lang="es-ES" sz="3200" b="1" i="1" u="none" strike="noStrike" kern="1200" cap="none" spc="0" normalizeH="0" baseline="0" noProof="0" dirty="0" err="1" smtClean="0">
                <a:ln>
                  <a:solidFill>
                    <a:srgbClr val="7F2D0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rgbClr val="7F2D01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elhombre</a:t>
            </a:r>
            <a:r>
              <a:rPr kumimoji="0" lang="es-ES" sz="3200" b="1" i="1" u="none" strike="noStrike" kern="1200" cap="none" spc="0" normalizeH="0" baseline="0" noProof="0" dirty="0" smtClean="0">
                <a:ln>
                  <a:solidFill>
                    <a:srgbClr val="7F2D0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rgbClr val="7F2D01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 que ha puesto su confianza en el Señor</a:t>
            </a:r>
            <a:endParaRPr kumimoji="0" lang="ca-ES" sz="3200" b="1" i="1" u="none" strike="noStrike" kern="1200" cap="none" spc="0" normalizeH="0" baseline="0" noProof="0" dirty="0">
              <a:ln>
                <a:solidFill>
                  <a:srgbClr val="7F2D01"/>
                </a:solidFill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rgbClr val="7F2D01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37398" y="1240865"/>
            <a:ext cx="667887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u="none" strike="noStrike" kern="1200" cap="none" spc="0" normalizeH="0" baseline="0" noProof="0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srgbClr val="240D02"/>
                  </a:outerShdw>
                </a:effectLst>
                <a:uLnTx/>
                <a:uFillTx/>
                <a:latin typeface="Cooper Black" panose="0208090404030B020404" pitchFamily="18" charset="0"/>
              </a:rPr>
              <a:t>Será como un árbol plantado al borde la acequia:  da fruto en su sazón y no se marchita sus hojas; y cuanto</a:t>
            </a:r>
            <a:r>
              <a:rPr kumimoji="0" lang="es-ES" sz="3000" b="1" u="none" strike="noStrike" kern="1200" cap="none" spc="0" normalizeH="0" noProof="0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srgbClr val="240D02"/>
                  </a:outerShdw>
                </a:effectLst>
                <a:uLnTx/>
                <a:uFillTx/>
                <a:latin typeface="Cooper Black" panose="0208090404030B020404" pitchFamily="18" charset="0"/>
              </a:rPr>
              <a:t> emprende tiene buen fin</a:t>
            </a:r>
            <a:r>
              <a:rPr kumimoji="0" lang="es-ES" sz="3000" b="1" u="none" strike="noStrike" kern="1200" cap="none" spc="0" normalizeH="0" baseline="0" noProof="0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srgbClr val="240D02"/>
                  </a:outerShdw>
                </a:effectLst>
                <a:uLnTx/>
                <a:uFillTx/>
                <a:latin typeface="Cooper Black" panose="0208090404030B020404" pitchFamily="18" charset="0"/>
              </a:rPr>
              <a:t>  </a:t>
            </a:r>
            <a:endParaRPr kumimoji="0" lang="es-ES" sz="3000" b="1" u="none" strike="noStrike" kern="1200" cap="none" spc="0" normalizeH="0" baseline="0" noProof="0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srgbClr val="240D02"/>
                </a:outerShdw>
              </a:effectLst>
              <a:uLnTx/>
              <a:uFillTx/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12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7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7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" y="507259"/>
            <a:ext cx="8061524" cy="5865920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449686" y="5612679"/>
            <a:ext cx="8154763" cy="8309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39700">
                    <a:srgbClr val="AAAACA">
                      <a:lumMod val="5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wis721 Hv BT" panose="020B0804020202020204" pitchFamily="34" charset="0"/>
              </a:rPr>
              <a:t>Cantos </a:t>
            </a:r>
            <a:r>
              <a:rPr kumimoji="0" lang="es-ES_tradn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39700">
                    <a:srgbClr val="AAAACA">
                      <a:lumMod val="5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wis721 Hv BT" panose="020B0804020202020204" pitchFamily="34" charset="0"/>
              </a:rPr>
              <a:t>sugeridos: Cuando</a:t>
            </a:r>
            <a:r>
              <a:rPr kumimoji="0" lang="es-ES_tradnl" sz="24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39700">
                    <a:srgbClr val="AAAACA">
                      <a:lumMod val="5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wis721 Hv BT" panose="020B0804020202020204" pitchFamily="34" charset="0"/>
              </a:rPr>
              <a:t> el pobre nada T</a:t>
            </a:r>
            <a:r>
              <a:rPr lang="es-ES_tradnl" sz="2400" b="1" dirty="0" err="1" smtClean="0">
                <a:solidFill>
                  <a:srgbClr val="FFFF00"/>
                </a:solidFill>
                <a:effectLst>
                  <a:glow rad="139700">
                    <a:srgbClr val="AAAACA">
                      <a:lumMod val="5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Swis721 Hv BT" panose="020B0804020202020204" pitchFamily="34" charset="0"/>
              </a:rPr>
              <a:t>iene</a:t>
            </a:r>
            <a:r>
              <a:rPr lang="es-ES_tradnl" sz="2400" b="1" dirty="0" smtClean="0">
                <a:solidFill>
                  <a:srgbClr val="FFFF00"/>
                </a:solidFill>
                <a:effectLst>
                  <a:glow rad="139700">
                    <a:srgbClr val="AAAACA">
                      <a:lumMod val="5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Swis721 Hv BT" panose="020B0804020202020204" pitchFamily="34" charset="0"/>
              </a:rPr>
              <a:t>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dirty="0" smtClean="0">
                <a:solidFill>
                  <a:srgbClr val="FFFF00"/>
                </a:solidFill>
                <a:effectLst>
                  <a:glow rad="139700">
                    <a:srgbClr val="AAAACA">
                      <a:lumMod val="5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Swis721 Hv BT" panose="020B0804020202020204" pitchFamily="34" charset="0"/>
              </a:rPr>
              <a:t>¿Le conoces?</a:t>
            </a:r>
            <a:endParaRPr kumimoji="0" lang="es-ES_tradnl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39700">
                  <a:srgbClr val="AAAACA">
                    <a:lumMod val="50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Swis721 Hv BT" panose="020B0804020202020204" pitchFamily="34" charset="0"/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449686" y="412009"/>
            <a:ext cx="8429684" cy="1000132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lvl="0">
              <a:defRPr/>
            </a:pPr>
            <a:r>
              <a:rPr kumimoji="0" lang="es-ES_tradnl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es-ES_tradnl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DADADA">
                      <a:lumMod val="1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>Ambientación</a:t>
            </a:r>
            <a:r>
              <a:rPr kumimoji="0" lang="es-ES_tradnl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>
                  <a:glow rad="101600">
                    <a:srgbClr val="DADADA">
                      <a:lumMod val="1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>: </a:t>
            </a:r>
            <a:r>
              <a:rPr lang="es-MX" sz="2400" b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Imágenes </a:t>
            </a:r>
            <a:r>
              <a:rPr lang="es-MX" sz="2400" b="1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pobres con rostros sonrientes o actitudes de esperanza. Cartel: ¡El </a:t>
            </a:r>
            <a:r>
              <a:rPr lang="es-MX" sz="2400" b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Reino    </a:t>
            </a:r>
            <a:r>
              <a:rPr lang="es-MX" sz="2400" b="1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Dios es de ustedes! </a:t>
            </a:r>
            <a:endParaRPr kumimoji="0" lang="es-PE" sz="2400" b="1" i="0" u="none" strike="noStrike" kern="0" cap="none" spc="0" normalizeH="0" baseline="0" noProof="0" dirty="0">
              <a:ln>
                <a:noFill/>
              </a:ln>
              <a:solidFill>
                <a:srgbClr val="CCECFF">
                  <a:lumMod val="25000"/>
                </a:srgb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10916" t="16945" r="10310" b="16308"/>
          <a:stretch/>
        </p:blipFill>
        <p:spPr>
          <a:xfrm>
            <a:off x="5144282" y="2700867"/>
            <a:ext cx="3181350" cy="2160634"/>
          </a:xfrm>
          <a:prstGeom prst="rect">
            <a:avLst/>
          </a:prstGeom>
        </p:spPr>
      </p:pic>
      <p:sp>
        <p:nvSpPr>
          <p:cNvPr id="11" name="2 Marcador de contenido"/>
          <p:cNvSpPr txBox="1">
            <a:spLocks/>
          </p:cNvSpPr>
          <p:nvPr/>
        </p:nvSpPr>
        <p:spPr>
          <a:xfrm>
            <a:off x="5543623" y="3020568"/>
            <a:ext cx="2382667" cy="1744183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lvl="0" algn="ctr">
              <a:defRPr/>
            </a:pPr>
            <a:r>
              <a:rPr lang="es-MX" sz="26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Arial Black" panose="020B0A04020102020204" pitchFamily="34" charset="0"/>
              </a:rPr>
              <a:t>¡</a:t>
            </a:r>
            <a:r>
              <a:rPr lang="es-MX" sz="26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latin typeface="Arial Black" panose="020B0A04020102020204" pitchFamily="34" charset="0"/>
              </a:rPr>
              <a:t>El Reino de </a:t>
            </a:r>
            <a:endParaRPr lang="es-MX" sz="2600" b="1" dirty="0" smtClean="0">
              <a:ln w="12700">
                <a:solidFill>
                  <a:schemeClr val="accent5"/>
                </a:solidFill>
                <a:prstDash val="solid"/>
              </a:ln>
              <a:solidFill>
                <a:schemeClr val="tx2">
                  <a:lumMod val="10000"/>
                </a:schemeClr>
              </a:solidFill>
              <a:latin typeface="Arial Black" panose="020B0A04020102020204" pitchFamily="34" charset="0"/>
            </a:endParaRPr>
          </a:p>
          <a:p>
            <a:pPr lvl="0" algn="ctr">
              <a:defRPr/>
            </a:pPr>
            <a:r>
              <a:rPr lang="es-MX" sz="26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latin typeface="Arial Black" panose="020B0A04020102020204" pitchFamily="34" charset="0"/>
              </a:rPr>
              <a:t>Dios</a:t>
            </a:r>
          </a:p>
          <a:p>
            <a:pPr lvl="0" algn="ctr">
              <a:defRPr/>
            </a:pPr>
            <a:r>
              <a:rPr lang="es-MX" sz="26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s-MX" sz="26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latin typeface="Arial Black" panose="020B0A04020102020204" pitchFamily="34" charset="0"/>
              </a:rPr>
              <a:t>es de ustedes! </a:t>
            </a:r>
            <a:endParaRPr kumimoji="0" lang="es-PE" sz="2600" b="1" i="0" u="none" strike="noStrike" kern="0" normalizeH="0" baseline="0" noProof="0" dirty="0">
              <a:ln w="12700">
                <a:solidFill>
                  <a:schemeClr val="accent5"/>
                </a:solidFill>
                <a:prstDash val="solid"/>
              </a:ln>
              <a:solidFill>
                <a:schemeClr val="tx2">
                  <a:lumMod val="10000"/>
                </a:schemeClr>
              </a:solidFill>
              <a:uLnTx/>
              <a:uFillTx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125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95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800"/>
                            </p:stCondLst>
                            <p:childTnLst>
                              <p:par>
                                <p:cTn id="1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736x/98/d2/cc/98d2cc493cf2be7e7c660cd81675e0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495963"/>
            <a:ext cx="8134603" cy="586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621391" y="674103"/>
            <a:ext cx="820218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3000" b="1" dirty="0" err="1" smtClean="0">
                <a:ln w="6600">
                  <a:solidFill>
                    <a:srgbClr val="0033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latin typeface="Clarendon BT" panose="02040704040505020204" pitchFamily="18" charset="0"/>
              </a:rPr>
              <a:t>NNo</a:t>
            </a:r>
            <a:r>
              <a:rPr lang="es-MX" sz="3000" b="1" dirty="0" smtClean="0">
                <a:ln w="6600">
                  <a:solidFill>
                    <a:srgbClr val="0033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latin typeface="Clarendon BT" panose="02040704040505020204" pitchFamily="18" charset="0"/>
              </a:rPr>
              <a:t> así los impíos , no </a:t>
            </a:r>
            <a:r>
              <a:rPr lang="es-MX" sz="3000" b="1" dirty="0" err="1" smtClean="0">
                <a:ln w="6600">
                  <a:solidFill>
                    <a:srgbClr val="0033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latin typeface="Clarendon BT" panose="02040704040505020204" pitchFamily="18" charset="0"/>
              </a:rPr>
              <a:t>asi</a:t>
            </a:r>
            <a:r>
              <a:rPr lang="es-MX" sz="3000" b="1" dirty="0" smtClean="0">
                <a:ln w="6600">
                  <a:solidFill>
                    <a:srgbClr val="0033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latin typeface="Clarendon BT" panose="02040704040505020204" pitchFamily="18" charset="0"/>
              </a:rPr>
              <a:t> serán paja que arrebata el viento. Porque  el Señor protege el camino de los justos, pero el camino de los impíos acaban mal.   </a:t>
            </a:r>
            <a:endParaRPr kumimoji="0" lang="ca-ES" sz="3000" b="1" u="none" strike="noStrike" kern="1200" cap="none" spc="0" normalizeH="0" baseline="0" noProof="0" dirty="0">
              <a:ln w="6600">
                <a:solidFill>
                  <a:srgbClr val="0033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333399"/>
                </a:outerShdw>
              </a:effectLst>
              <a:uLnTx/>
              <a:uFillTx/>
              <a:latin typeface="Clarendon BT" panose="02040704040505020204" pitchFamily="18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115052" y="5086125"/>
            <a:ext cx="584326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Dichoso el que camina en la </a:t>
            </a:r>
            <a:endParaRPr kumimoji="0" lang="es-ES" sz="32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voluntad </a:t>
            </a:r>
            <a:r>
              <a:rPr kumimoji="0" lang="es-ES" sz="32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del Señor</a:t>
            </a:r>
            <a:endParaRPr kumimoji="0" lang="ca-ES" sz="32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95649" y="553928"/>
            <a:ext cx="533742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1" u="none" strike="noStrike" kern="1200" cap="none" spc="0" normalizeH="0" baseline="0" noProof="0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srgbClr val="240D02"/>
                  </a:outerShdw>
                </a:effectLst>
                <a:uLnTx/>
                <a:uFillTx/>
                <a:latin typeface="Cooper Black" panose="0208090404030B020404" pitchFamily="18" charset="0"/>
              </a:rPr>
              <a:t> </a:t>
            </a:r>
            <a:endParaRPr kumimoji="0" lang="es-ES" sz="2600" b="1" u="none" strike="noStrike" kern="1200" cap="none" spc="0" normalizeH="0" baseline="0" noProof="0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srgbClr val="240D02"/>
                </a:outerShdw>
              </a:effectLst>
              <a:uLnTx/>
              <a:uFillTx/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50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9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6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7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848" y="510852"/>
            <a:ext cx="8057127" cy="5880422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40329" y="981669"/>
            <a:ext cx="7822646" cy="3087659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s-PE" sz="1900" dirty="0" smtClean="0">
                <a:solidFill>
                  <a:schemeClr val="bg1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50800" dist="38100" algn="l" rotWithShape="0">
                    <a:schemeClr val="bg1"/>
                  </a:outerShdw>
                </a:effectLst>
                <a:latin typeface="Comic Sans MS" panose="030F0702030302020204" pitchFamily="66" charset="0"/>
              </a:rPr>
              <a:t>                                         </a:t>
            </a:r>
            <a:r>
              <a:rPr lang="es-PE" sz="2200" dirty="0" smtClean="0">
                <a:solidFill>
                  <a:schemeClr val="bg1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50800" dist="38100" algn="l" rotWithShape="0">
                    <a:schemeClr val="bg1"/>
                  </a:outerShdw>
                </a:effectLst>
                <a:latin typeface="Comic Sans MS" panose="030F0702030302020204" pitchFamily="66" charset="0"/>
              </a:rPr>
              <a:t>Motivación: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MX" sz="2400" dirty="0" smtClean="0">
                <a:solidFill>
                  <a:schemeClr val="bg1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50800" dist="38100" algn="l" rotWithShape="0">
                    <a:schemeClr val="bg1"/>
                  </a:outerShdw>
                </a:effectLst>
                <a:latin typeface="Comic Sans MS" panose="030F0702030302020204" pitchFamily="66" charset="0"/>
              </a:rPr>
              <a:t>San </a:t>
            </a:r>
            <a:r>
              <a:rPr lang="es-MX" sz="2400" dirty="0">
                <a:solidFill>
                  <a:schemeClr val="bg1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50800" dist="38100" algn="l" rotWithShape="0">
                    <a:schemeClr val="bg1"/>
                  </a:outerShdw>
                </a:effectLst>
                <a:latin typeface="Comic Sans MS" panose="030F0702030302020204" pitchFamily="66" charset="0"/>
              </a:rPr>
              <a:t>Vicente, en una conferencia a los misioneros, explica el sentido de las </a:t>
            </a:r>
            <a:r>
              <a:rPr lang="es-MX" sz="2400" dirty="0" smtClean="0">
                <a:solidFill>
                  <a:schemeClr val="bg1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50800" dist="38100" algn="l" rotWithShape="0">
                    <a:schemeClr val="bg1"/>
                  </a:outerShdw>
                </a:effectLst>
                <a:latin typeface="Comic Sans MS" panose="030F0702030302020204" pitchFamily="66" charset="0"/>
              </a:rPr>
              <a:t>bienaventuranzas</a:t>
            </a:r>
          </a:p>
          <a:p>
            <a:pPr marL="0" indent="0" algn="ctr">
              <a:spcBef>
                <a:spcPts val="0"/>
              </a:spcBef>
              <a:buNone/>
            </a:pPr>
            <a:endParaRPr lang="es-MX" sz="2400" dirty="0" smtClean="0">
              <a:solidFill>
                <a:schemeClr val="bg1"/>
              </a:solidFill>
              <a:effectLst>
                <a:glow rad="63500">
                  <a:schemeClr val="bg1">
                    <a:alpha val="40000"/>
                  </a:schemeClr>
                </a:glow>
                <a:outerShdw blurRad="50800" dist="38100" algn="l" rotWithShape="0">
                  <a:schemeClr val="bg1"/>
                </a:outerShdw>
              </a:effectLst>
              <a:latin typeface="Comic Sans MS" panose="030F0702030302020204" pitchFamily="66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s-MX" sz="2400" dirty="0" smtClean="0">
              <a:solidFill>
                <a:schemeClr val="bg1"/>
              </a:solidFill>
              <a:effectLst>
                <a:glow rad="63500">
                  <a:schemeClr val="bg1">
                    <a:alpha val="40000"/>
                  </a:schemeClr>
                </a:glow>
                <a:outerShdw blurRad="50800" dist="38100" algn="l" rotWithShape="0">
                  <a:schemeClr val="bg1"/>
                </a:outerShdw>
              </a:effectLst>
              <a:latin typeface="Comic Sans MS" panose="030F0702030302020204" pitchFamily="66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s-MX" sz="2400" dirty="0" smtClean="0">
              <a:solidFill>
                <a:schemeClr val="bg1"/>
              </a:solidFill>
              <a:effectLst>
                <a:glow rad="63500">
                  <a:schemeClr val="bg1">
                    <a:alpha val="40000"/>
                  </a:schemeClr>
                </a:glow>
                <a:outerShdw blurRad="50800" dist="38100" algn="l" rotWithShape="0">
                  <a:schemeClr val="bg1"/>
                </a:outerShdw>
              </a:effectLst>
              <a:latin typeface="Comic Sans MS" panose="030F0702030302020204" pitchFamily="66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s-MX" sz="2400" dirty="0" smtClean="0">
                <a:solidFill>
                  <a:schemeClr val="bg1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50800" dist="38100" algn="l" rotWithShape="0">
                    <a:schemeClr val="bg1"/>
                  </a:outerShdw>
                </a:effectLst>
                <a:latin typeface="Comic Sans MS" panose="030F0702030302020204" pitchFamily="66" charset="0"/>
              </a:rPr>
              <a:t>.</a:t>
            </a:r>
            <a:endParaRPr lang="es-PE" sz="2400" dirty="0">
              <a:solidFill>
                <a:schemeClr val="bg1"/>
              </a:solidFill>
              <a:effectLst>
                <a:glow rad="63500">
                  <a:schemeClr val="bg1">
                    <a:alpha val="40000"/>
                  </a:schemeClr>
                </a:glow>
                <a:outerShdw blurRad="50800" dist="38100" algn="l" rotWithShape="0">
                  <a:schemeClr val="bg1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543947" y="444177"/>
            <a:ext cx="3875653" cy="936948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>
            <a:solidFill>
              <a:srgbClr val="FFC000"/>
            </a:solidFill>
            <a:round/>
            <a:headEnd/>
            <a:tailEnd/>
          </a:ln>
          <a:effectLst>
            <a:outerShdw dist="28398" dir="3806097" algn="ctr" rotWithShape="0">
              <a:srgbClr val="7F5F00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Times New Roman"/>
              </a:rPr>
              <a:t>CONTEMPLATIO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Times New Roman"/>
              </a:rPr>
              <a:t>¿Qué me lleva a hacer el texto?</a:t>
            </a:r>
            <a:endParaRPr kumimoji="0" lang="es-PE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740329" y="1990069"/>
            <a:ext cx="784598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es-ES_tradnl" sz="2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Con esta palabra de bienaventuranza evangélica se entiende el estado o la colocación de un alma en una de las principales máximas de Jesucristo, según la cual hace actos heroicos de virtud, a pesar de todas las dificultades y contrariedades que le sobrevienen; se entretiene con gozo en las alabanzas de Dios, </a:t>
            </a:r>
            <a:r>
              <a:rPr lang="es-ES_tradnl" sz="2000" b="1" i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			en </a:t>
            </a:r>
            <a:r>
              <a:rPr lang="es-ES_tradnl" sz="2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vez de dejarse llevar por la aversión y </a:t>
            </a:r>
            <a:r>
              <a:rPr lang="es-ES_tradnl" sz="2000" b="1" i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			el </a:t>
            </a:r>
            <a:r>
              <a:rPr lang="es-ES_tradnl" sz="2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odio contra quienes la persiguen; y </a:t>
            </a:r>
            <a:r>
              <a:rPr lang="es-ES_tradnl" sz="2000" b="1" i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		en </a:t>
            </a:r>
            <a:r>
              <a:rPr lang="es-ES_tradnl" sz="2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vez de desanimarse, permanece fiel y </a:t>
            </a:r>
            <a:r>
              <a:rPr lang="es-ES_tradnl" sz="2000" b="1" i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			constante </a:t>
            </a:r>
            <a:r>
              <a:rPr lang="es-ES_tradnl" sz="2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en la fidelidad a su servicio. Ese </a:t>
            </a:r>
            <a:r>
              <a:rPr lang="es-ES_tradnl" sz="2000" b="1" i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			estado </a:t>
            </a:r>
            <a:r>
              <a:rPr lang="es-ES_tradnl" sz="2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 llama bienaventuranza cristiana o evangélica, esto es, vida de felicidad cristiana, </a:t>
            </a:r>
            <a:r>
              <a:rPr lang="es-ES_tradnl" sz="2000" b="1" i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          y                                      </a:t>
            </a:r>
            <a:r>
              <a:rPr lang="es-ES_tradnl" sz="2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es una bienaventuranza incipiente, que se </a:t>
            </a:r>
            <a:r>
              <a:rPr lang="es-ES_tradnl" sz="2000" b="1" i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consumará en </a:t>
            </a:r>
            <a:r>
              <a:rPr lang="es-ES_tradnl" sz="2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el cielo, ya que a la posesión de ese estado en </a:t>
            </a:r>
            <a:r>
              <a:rPr lang="es-ES_tradnl" sz="2000" b="1" i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esta </a:t>
            </a:r>
            <a:r>
              <a:rPr lang="es-ES_tradnl" sz="2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vida le seguirá la bienaventuranza eterna. (XI,569)</a:t>
            </a:r>
            <a:endParaRPr lang="es-PE" sz="2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5948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74" y="335280"/>
            <a:ext cx="8439041" cy="6143897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3187007" y="468546"/>
            <a:ext cx="30796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tencil" pitchFamily="82" charset="0"/>
                <a:ea typeface="+mn-ea"/>
                <a:cs typeface="Times New Roman"/>
              </a:rPr>
              <a:t>COMPROMISO</a:t>
            </a:r>
            <a:r>
              <a:rPr kumimoji="0" lang="es-ES_tradnl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tencil" pitchFamily="82" charset="0"/>
                <a:ea typeface="+mn-ea"/>
                <a:cs typeface="Times New Roman"/>
              </a:rPr>
              <a:t>:</a:t>
            </a:r>
            <a:endParaRPr kumimoji="0" lang="es-PE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</a:effectLst>
              <a:uLnTx/>
              <a:uFillTx/>
              <a:latin typeface="Stencil" pitchFamily="82" charset="0"/>
              <a:ea typeface="+mn-ea"/>
              <a:cs typeface="Times New Roman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657351" y="1656918"/>
            <a:ext cx="6715124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Times New Roman"/>
              </a:rPr>
              <a:t>Las bienaventuranzas muestran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2600" b="1" dirty="0">
                <a:solidFill>
                  <a:srgbClr val="C00000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Las bienaventuranzas muestran que Dios se compromete con los marginados. Como seguidor de Jesús, ¿cuál es mi compromiso con ellos?  Realizar una acción a favor de los pobres, hambrientos o tristes del propio ambiente.</a:t>
            </a:r>
            <a:r>
              <a:rPr kumimoji="0" lang="es-ES_tradnl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Times New Roman"/>
              </a:rPr>
              <a:t>   </a:t>
            </a:r>
            <a:endParaRPr kumimoji="0" lang="es-PE" sz="2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glow rad="101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4312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Resultado de imagen para fondo com Jesus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565" y="514350"/>
            <a:ext cx="8113755" cy="581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3069589" y="631011"/>
            <a:ext cx="5501731" cy="526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1" u="none" strike="noStrike" kern="0" cap="none" spc="0" normalizeH="0" baseline="0" noProof="0" dirty="0" smtClean="0">
                <a:ln w="10160">
                  <a:solidFill>
                    <a:srgbClr val="AAE2CA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Segoe UI Symbol" pitchFamily="34" charset="0"/>
                <a:cs typeface="Times New Roman"/>
              </a:rPr>
              <a:t>Gracias Señor Jesús</a:t>
            </a:r>
          </a:p>
          <a:p>
            <a:pPr lvl="0" algn="ctr"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es-MX" sz="2400" b="1" i="1" kern="0" dirty="0">
                <a:ln w="10160">
                  <a:solidFill>
                    <a:srgbClr val="AAE2CA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  <a:ea typeface="Segoe UI Symbol" pitchFamily="34" charset="0"/>
              </a:rPr>
              <a:t>porque, proclamándolos dichosos, </a:t>
            </a:r>
          </a:p>
          <a:p>
            <a:pPr lvl="0" algn="ctr"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es-MX" sz="2400" b="1" i="1" kern="0" dirty="0">
                <a:ln w="10160">
                  <a:solidFill>
                    <a:srgbClr val="AAE2CA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  <a:ea typeface="Segoe UI Symbol" pitchFamily="34" charset="0"/>
              </a:rPr>
              <a:t>asignas el reino de Dios y devuelves la dignidad </a:t>
            </a:r>
          </a:p>
          <a:p>
            <a:pPr lvl="0" algn="ctr"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es-MX" sz="2400" b="1" i="1" kern="0" dirty="0">
                <a:ln w="10160">
                  <a:solidFill>
                    <a:srgbClr val="AAE2CA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  <a:ea typeface="Segoe UI Symbol" pitchFamily="34" charset="0"/>
              </a:rPr>
              <a:t>y la esperanza a todos los que el mundo tiene por últimos e infelices: </a:t>
            </a:r>
          </a:p>
          <a:p>
            <a:pPr lvl="0" algn="ctr"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es-MX" sz="2400" b="1" i="1" kern="0" dirty="0">
                <a:ln w="10160">
                  <a:solidFill>
                    <a:srgbClr val="AAE2CA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  <a:ea typeface="Segoe UI Symbol" pitchFamily="34" charset="0"/>
              </a:rPr>
              <a:t>Los pobres y los humildes, los que lloran y los que sufren, los que tienen hambre y sed inagotables de fidelidad a Dios, los misericordiosos que saben perdonar a quienes les ofenden, los que proceden con un corazón limpio, noble y sincero, los que fomentan la paz en torno y desechan la violencia, los que son perseguidos por servir a Dios y al evangelio. </a:t>
            </a:r>
          </a:p>
          <a:p>
            <a:pPr lvl="0" algn="ctr"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es-MX" sz="2400" b="1" i="1" kern="0" dirty="0">
                <a:ln w="10160">
                  <a:solidFill>
                    <a:srgbClr val="AAE2CA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  <a:ea typeface="Segoe UI Symbol" pitchFamily="34" charset="0"/>
              </a:rPr>
              <a:t>Tú fuiste, Señor Jesús, el primero en realizar tal programa. </a:t>
            </a:r>
          </a:p>
          <a:p>
            <a:pPr lvl="0" algn="ctr"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es-MX" sz="2400" b="1" i="1" kern="0" dirty="0">
                <a:ln w="10160">
                  <a:solidFill>
                    <a:srgbClr val="AAE2CA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  <a:ea typeface="Segoe UI Symbol" pitchFamily="34" charset="0"/>
              </a:rPr>
              <a:t>Tú eres nuestro ejemplo y nuestra fuerza. </a:t>
            </a:r>
          </a:p>
          <a:p>
            <a:pPr lvl="0" algn="ctr"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es-MX" sz="2400" b="1" i="1" kern="0" dirty="0">
                <a:ln w="10160">
                  <a:solidFill>
                    <a:srgbClr val="AAE2CA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  <a:ea typeface="Segoe UI Symbol" pitchFamily="34" charset="0"/>
              </a:rPr>
              <a:t>¡Bendito seas, Señor!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1" u="none" strike="noStrike" kern="0" cap="none" spc="0" normalizeH="0" baseline="0" noProof="0" dirty="0" smtClean="0">
                <a:ln w="10160">
                  <a:solidFill>
                    <a:srgbClr val="AAE2CA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Segoe UI Symbol" pitchFamily="34" charset="0"/>
                <a:cs typeface="Times New Roman"/>
              </a:rPr>
              <a:t>,</a:t>
            </a:r>
            <a:endParaRPr kumimoji="0" lang="es-ES" sz="2400" b="1" i="1" u="none" strike="noStrike" kern="0" cap="none" spc="0" normalizeH="0" baseline="0" noProof="0" dirty="0">
              <a:ln w="10160">
                <a:solidFill>
                  <a:srgbClr val="AAE2CA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Narrow" panose="020B0606020202030204" pitchFamily="34" charset="0"/>
              <a:ea typeface="Segoe UI Symbol" pitchFamily="34" charset="0"/>
              <a:cs typeface="Times New Roman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640444" y="475614"/>
            <a:ext cx="27625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risten ITC" panose="03050502040202030202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Oración final </a:t>
            </a:r>
            <a:endParaRPr kumimoji="0" lang="es-ES_tradnl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6267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479643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5400" b="1" i="0" u="none" strike="noStrike" kern="1200" cap="none" spc="50" normalizeH="0" baseline="0" noProof="0" dirty="0">
              <a:ln w="11430"/>
              <a:gradFill>
                <a:gsLst>
                  <a:gs pos="25000">
                    <a:srgbClr val="3333CC">
                      <a:satMod val="155000"/>
                    </a:srgbClr>
                  </a:gs>
                  <a:gs pos="100000">
                    <a:srgbClr val="3333CC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002789" y="6427113"/>
            <a:ext cx="5930719" cy="430887"/>
          </a:xfrm>
          <a:prstGeom prst="rect">
            <a:avLst/>
          </a:prstGeom>
          <a:solidFill>
            <a:srgbClr val="579D18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Texto de </a:t>
            </a:r>
            <a:r>
              <a:rPr kumimoji="0" lang="es-PE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Lectio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 Divina:  Padre César Chávez  Alva (Chuno) </a:t>
            </a:r>
            <a:r>
              <a:rPr kumimoji="0" lang="es-PE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C.ongregación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 de la Misión.  </a:t>
            </a: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www.cmperu.com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 </a:t>
            </a:r>
            <a:r>
              <a:rPr kumimoji="0" lang="es-PE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Power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 Point :  Sor Pilar </a:t>
            </a:r>
            <a:r>
              <a:rPr kumimoji="0" lang="es-PE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Caycho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 Vela  - Hija de la Caridad de San Vicente </a:t>
            </a: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de 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Paúl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95" y="495161"/>
            <a:ext cx="8101148" cy="587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48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Resultado de imagen para Jesus y la ley de Di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18" y="579980"/>
            <a:ext cx="8139953" cy="58017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811332" y="579980"/>
            <a:ext cx="2893124" cy="29049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>
                <a:ln w="11430"/>
                <a:solidFill>
                  <a:srgbClr val="FFFFFF">
                    <a:lumMod val="95000"/>
                  </a:srgbClr>
                </a:solidFill>
                <a:effectLst>
                  <a:glow rad="63500">
                    <a:srgbClr val="003399">
                      <a:lumMod val="50000"/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lgerian" pitchFamily="82" charset="0"/>
                <a:ea typeface="+mn-ea"/>
                <a:cs typeface="Arial"/>
              </a:rPr>
              <a:t>AMBIENTACIÓN:  </a:t>
            </a:r>
            <a:endParaRPr kumimoji="0" lang="es-PE" sz="2400" b="1" i="0" u="none" strike="noStrike" kern="1200" cap="none" spc="0" normalizeH="0" baseline="0" noProof="0" dirty="0">
              <a:ln w="11430"/>
              <a:solidFill>
                <a:srgbClr val="FFFFFF">
                  <a:lumMod val="95000"/>
                </a:srgbClr>
              </a:solidFill>
              <a:effectLst>
                <a:glow rad="63500">
                  <a:srgbClr val="003399">
                    <a:lumMod val="50000"/>
                    <a:alpha val="4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lgerian" pitchFamily="82" charset="0"/>
              <a:ea typeface="+mn-ea"/>
              <a:cs typeface="Arial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683568" y="4653136"/>
            <a:ext cx="756084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800" b="0" i="0" u="none" strike="noStrike" kern="1200" cap="none" spc="0" normalizeH="0" baseline="0" noProof="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5D"/>
              </a:solidFill>
              <a:effectLst>
                <a:glow rad="101600">
                  <a:srgbClr val="020202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 pitchFamily="34" charset="0"/>
              <a:ea typeface="+mn-ea"/>
              <a:cs typeface="Arial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016774" y="3979419"/>
            <a:ext cx="7308076" cy="2202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MX" sz="2800" b="1" dirty="0" smtClean="0">
                <a:solidFill>
                  <a:srgbClr val="FFFFFF">
                    <a:lumMod val="95000"/>
                  </a:srgbClr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Es </a:t>
            </a:r>
            <a:r>
              <a:rPr lang="es-MX" sz="2800" b="1" dirty="0">
                <a:solidFill>
                  <a:srgbClr val="FFFFFF">
                    <a:lumMod val="95000"/>
                  </a:srgbClr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Dios quien </a:t>
            </a:r>
            <a:r>
              <a:rPr lang="es-MX" sz="2800" b="1" dirty="0" smtClean="0">
                <a:solidFill>
                  <a:srgbClr val="FFFFFF">
                    <a:lumMod val="95000"/>
                  </a:srgbClr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ha </a:t>
            </a:r>
            <a:r>
              <a:rPr lang="es-MX" sz="2800" b="1" dirty="0">
                <a:solidFill>
                  <a:srgbClr val="FFFFFF">
                    <a:lumMod val="95000"/>
                  </a:srgbClr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salido al encuentro de los pobres, los hambrientos…, los ha elegido y les ha mostrado el camino de los justos. Ellos han puesto su confianza en Dios, llenando así de sentido su esperanza.</a:t>
            </a:r>
            <a:endParaRPr kumimoji="0" lang="es-ES_tradnl" sz="2800" b="1" i="0" u="none" strike="noStrike" kern="1200" cap="none" spc="0" normalizeH="0" baseline="0" noProof="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FF">
                  <a:lumMod val="95000"/>
                </a:srgbClr>
              </a:solidFill>
              <a:effectLst>
                <a:glow rad="101600">
                  <a:srgbClr val="0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erlin Sans FB Demi" panose="020E0802020502020306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8909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pinimg.com/736x/1d/86/1b/1d861b8bae057d347e4e26c6cec4a0a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8" t="3059" r="408" b="11047"/>
          <a:stretch/>
        </p:blipFill>
        <p:spPr bwMode="auto">
          <a:xfrm>
            <a:off x="403225" y="480024"/>
            <a:ext cx="8197850" cy="584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3152710" y="399412"/>
            <a:ext cx="269888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Rounded MT Bold" panose="020F0704030504030204" pitchFamily="34" charset="0"/>
                <a:cs typeface="Times New Roman"/>
              </a:rPr>
              <a:t>Oración inicial</a:t>
            </a:r>
            <a:endParaRPr kumimoji="0" lang="es-PE" sz="2800" b="1" i="0" u="none" strike="noStrike" kern="1200" cap="none" spc="0" normalizeH="0" baseline="0" noProof="0" dirty="0">
              <a:ln w="6600">
                <a:solidFill>
                  <a:srgbClr val="3333CC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3333CC"/>
                </a:outerShdw>
              </a:effectLst>
              <a:uLnTx/>
              <a:uFillTx/>
              <a:latin typeface="Arial Rounded MT Bold" panose="020F0704030504030204" pitchFamily="34" charset="0"/>
              <a:cs typeface="Times New Roman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530225" y="1003244"/>
            <a:ext cx="7943850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defRPr/>
            </a:pPr>
            <a:r>
              <a:rPr lang="es-MX" sz="2200" b="1" dirty="0" smtClean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</a:rPr>
              <a:t>Señor </a:t>
            </a:r>
            <a:r>
              <a:rPr lang="es-MX" sz="2200" b="1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</a:rPr>
              <a:t>Jesús, </a:t>
            </a:r>
          </a:p>
          <a:p>
            <a:pPr lvl="0" algn="ctr">
              <a:defRPr/>
            </a:pPr>
            <a:r>
              <a:rPr lang="es-MX" sz="2200" b="1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</a:rPr>
              <a:t>Tú que has sabido confiar </a:t>
            </a:r>
          </a:p>
          <a:p>
            <a:pPr lvl="0" algn="ctr">
              <a:defRPr/>
            </a:pPr>
            <a:r>
              <a:rPr lang="es-MX" sz="2200" b="1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</a:rPr>
              <a:t>y esperar todo de tu Padre, </a:t>
            </a:r>
          </a:p>
          <a:p>
            <a:pPr lvl="0" algn="ctr">
              <a:defRPr/>
            </a:pPr>
            <a:r>
              <a:rPr lang="es-MX" sz="2200" b="1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</a:rPr>
              <a:t>haciendo de Él tu único y verdadero bien, </a:t>
            </a:r>
          </a:p>
          <a:p>
            <a:pPr lvl="0" algn="ctr">
              <a:defRPr/>
            </a:pPr>
            <a:r>
              <a:rPr lang="es-MX" sz="2200" b="1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</a:rPr>
              <a:t>te pedimos que nos ayudes a vivir como Tú, </a:t>
            </a:r>
          </a:p>
          <a:p>
            <a:pPr lvl="0" algn="ctr">
              <a:defRPr/>
            </a:pPr>
            <a:r>
              <a:rPr lang="es-MX" sz="2200" b="1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</a:rPr>
              <a:t>confiando y esperando siempre en Él.</a:t>
            </a:r>
          </a:p>
          <a:p>
            <a:pPr lvl="0" algn="ctr">
              <a:defRPr/>
            </a:pPr>
            <a:r>
              <a:rPr lang="es-MX" sz="2200" b="1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</a:rPr>
              <a:t>Ven y danos la gracia de vivir como lo hiciste Tú, </a:t>
            </a:r>
          </a:p>
          <a:p>
            <a:pPr lvl="0" algn="ctr">
              <a:defRPr/>
            </a:pPr>
            <a:r>
              <a:rPr lang="es-MX" sz="2200" b="1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</a:rPr>
              <a:t>buscando realizar el proyecto del Padre, </a:t>
            </a:r>
          </a:p>
          <a:p>
            <a:pPr lvl="0" algn="ctr">
              <a:defRPr/>
            </a:pPr>
            <a:r>
              <a:rPr lang="es-MX" sz="2200" b="1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</a:rPr>
              <a:t>buscando que sea Él nuestro Dios y Señor, </a:t>
            </a:r>
          </a:p>
          <a:p>
            <a:pPr lvl="0" algn="ctr">
              <a:defRPr/>
            </a:pPr>
            <a:r>
              <a:rPr lang="es-MX" sz="2200" b="1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</a:rPr>
              <a:t>el que nos vaya moldeando de acuerdo a su corazón, </a:t>
            </a:r>
          </a:p>
          <a:p>
            <a:pPr lvl="0" algn="ctr">
              <a:defRPr/>
            </a:pPr>
            <a:r>
              <a:rPr lang="es-MX" sz="2200" b="1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</a:rPr>
              <a:t>buscando que sea Él todo para nosotros, </a:t>
            </a:r>
          </a:p>
          <a:p>
            <a:pPr lvl="0" algn="ctr">
              <a:defRPr/>
            </a:pPr>
            <a:r>
              <a:rPr lang="es-MX" sz="2200" b="1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</a:rPr>
              <a:t>así como lo hiciste Tú. </a:t>
            </a:r>
          </a:p>
        </p:txBody>
      </p:sp>
    </p:spTree>
    <p:extLst>
      <p:ext uri="{BB962C8B-B14F-4D97-AF65-F5344CB8AC3E}">
        <p14:creationId xmlns:p14="http://schemas.microsoft.com/office/powerpoint/2010/main" val="3999190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pinimg.com/736x/1d/86/1b/1d861b8bae057d347e4e26c6cec4a0a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8" t="3059" r="408" b="11047"/>
          <a:stretch/>
        </p:blipFill>
        <p:spPr bwMode="auto">
          <a:xfrm>
            <a:off x="403225" y="470499"/>
            <a:ext cx="8197850" cy="584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403225" y="1189332"/>
            <a:ext cx="7943850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defRPr/>
            </a:pPr>
            <a:r>
              <a:rPr lang="es-MX" sz="2200" b="1" dirty="0" smtClean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</a:rPr>
              <a:t>Señor</a:t>
            </a:r>
            <a:r>
              <a:rPr lang="es-MX" sz="2200" b="1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</a:rPr>
              <a:t>, derrama tu gracia en nosotros, </a:t>
            </a:r>
          </a:p>
          <a:p>
            <a:pPr lvl="0" algn="ctr">
              <a:defRPr/>
            </a:pPr>
            <a:r>
              <a:rPr lang="es-MX" sz="2200" b="1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</a:rPr>
              <a:t>y ayúdanos a vivir lo que creemos, </a:t>
            </a:r>
          </a:p>
          <a:p>
            <a:pPr lvl="0" algn="ctr">
              <a:defRPr/>
            </a:pPr>
            <a:r>
              <a:rPr lang="es-MX" sz="2200" b="1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</a:rPr>
              <a:t>a manifestar con nuestras obras </a:t>
            </a:r>
          </a:p>
          <a:p>
            <a:pPr lvl="0" algn="ctr">
              <a:defRPr/>
            </a:pPr>
            <a:r>
              <a:rPr lang="es-MX" sz="2200" b="1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</a:rPr>
              <a:t>tu vida y tus enseñanzas, </a:t>
            </a:r>
          </a:p>
          <a:p>
            <a:pPr lvl="0" algn="ctr">
              <a:defRPr/>
            </a:pPr>
            <a:r>
              <a:rPr lang="es-MX" sz="2200" b="1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</a:rPr>
              <a:t>para que podamos experimentar la dicha de ser Bienaventurados, </a:t>
            </a:r>
          </a:p>
          <a:p>
            <a:pPr lvl="0" algn="ctr">
              <a:defRPr/>
            </a:pPr>
            <a:r>
              <a:rPr lang="es-MX" sz="2200" b="1" dirty="0" smtClean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</a:rPr>
              <a:t>Porque</a:t>
            </a:r>
          </a:p>
          <a:p>
            <a:pPr lvl="0" algn="ctr">
              <a:defRPr/>
            </a:pPr>
            <a:r>
              <a:rPr lang="es-MX" sz="2200" b="1" dirty="0" smtClean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s-MX" sz="2200" b="1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</a:rPr>
              <a:t>te buscamos de todo corazón, </a:t>
            </a:r>
          </a:p>
          <a:p>
            <a:pPr lvl="0" algn="ctr">
              <a:defRPr/>
            </a:pPr>
            <a:r>
              <a:rPr lang="es-MX" sz="2200" b="1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</a:rPr>
              <a:t>buscando que Tú seas nuestro Dios y Señor, </a:t>
            </a:r>
          </a:p>
          <a:p>
            <a:pPr lvl="0" algn="ctr">
              <a:defRPr/>
            </a:pPr>
            <a:r>
              <a:rPr lang="es-MX" sz="2200" b="1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</a:rPr>
              <a:t>el sentido pleno y total de todo </a:t>
            </a:r>
          </a:p>
          <a:p>
            <a:pPr lvl="0" algn="ctr">
              <a:defRPr/>
            </a:pPr>
            <a:r>
              <a:rPr lang="es-MX" sz="2200" b="1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</a:rPr>
              <a:t>lo que somos y de todo lo que hacemos. Amén.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200" b="1" i="0" u="none" strike="noStrike" kern="1200" cap="none" spc="0" normalizeH="0" baseline="0" noProof="0" dirty="0" smtClean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/>
              </a:rPr>
              <a:t> </a:t>
            </a:r>
            <a:endParaRPr kumimoji="0" lang="es-PE" sz="2200" b="1" i="0" u="none" strike="noStrike" kern="1200" cap="none" spc="0" normalizeH="0" baseline="0" noProof="0" dirty="0">
              <a:ln w="6600">
                <a:solidFill>
                  <a:srgbClr val="3333CC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3333CC"/>
                </a:outerShdw>
              </a:effectLs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12524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1" y="458662"/>
            <a:ext cx="8081963" cy="5865938"/>
          </a:xfrm>
          <a:prstGeom prst="rect">
            <a:avLst/>
          </a:prstGeom>
        </p:spPr>
      </p:pic>
      <p:sp>
        <p:nvSpPr>
          <p:cNvPr id="12" name="Rectangle 9"/>
          <p:cNvSpPr txBox="1">
            <a:spLocks noChangeArrowheads="1"/>
          </p:cNvSpPr>
          <p:nvPr/>
        </p:nvSpPr>
        <p:spPr bwMode="auto">
          <a:xfrm>
            <a:off x="238722" y="2219990"/>
            <a:ext cx="8142350" cy="2072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kumimoji="0" lang="es-ES_tradn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32000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wis721 BT" panose="020B0504020202020204" pitchFamily="34" charset="0"/>
                <a:cs typeface="Arial"/>
              </a:rPr>
              <a:t>Motivación: 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kumimoji="0" lang="es-ES_tradn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32000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wis721 BT" panose="020B0504020202020204" pitchFamily="34" charset="0"/>
                <a:cs typeface="Arial"/>
              </a:rPr>
              <a:t>Hoy</a:t>
            </a:r>
            <a:r>
              <a:rPr lang="es-MX" sz="2400" b="1" dirty="0" smtClean="0">
                <a:solidFill>
                  <a:srgbClr val="FFFFFF"/>
                </a:solidFill>
                <a:effectLst>
                  <a:glow rad="101600">
                    <a:srgbClr val="32000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 </a:t>
            </a:r>
            <a:r>
              <a:rPr lang="es-MX" sz="2400" b="1" dirty="0">
                <a:solidFill>
                  <a:srgbClr val="FFFFFF"/>
                </a:solidFill>
                <a:effectLst>
                  <a:glow rad="101600">
                    <a:srgbClr val="32000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día es muy frecuente confundir felicidad con placer, y buscar éste por los caminos más rápidos y fáciles; Jesús nos advierte de lo erróneo de esta </a:t>
            </a:r>
            <a:endParaRPr lang="es-MX" sz="2400" b="1" dirty="0" smtClean="0">
              <a:solidFill>
                <a:srgbClr val="FFFFFF"/>
              </a:solidFill>
              <a:effectLst>
                <a:glow rad="101600">
                  <a:srgbClr val="32000A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BT" panose="020B0504020202020204" pitchFamily="34" charset="0"/>
            </a:endParaRP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s-MX" sz="2400" b="1" dirty="0">
              <a:solidFill>
                <a:srgbClr val="FFFFFF"/>
              </a:solidFill>
              <a:effectLst>
                <a:glow rad="101600">
                  <a:srgbClr val="32000A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BT" panose="020B0504020202020204" pitchFamily="34" charset="0"/>
            </a:endParaRP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s-MX" sz="2400" b="1" dirty="0" smtClean="0">
              <a:solidFill>
                <a:srgbClr val="FFFFFF"/>
              </a:solidFill>
              <a:effectLst>
                <a:glow rad="101600">
                  <a:srgbClr val="32000A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BT" panose="020B0504020202020204" pitchFamily="34" charset="0"/>
            </a:endParaRP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MX" sz="2400" b="1" dirty="0" smtClean="0">
                <a:solidFill>
                  <a:srgbClr val="FFFFFF"/>
                </a:solidFill>
                <a:effectLst>
                  <a:glow rad="101600">
                    <a:srgbClr val="32000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postura </a:t>
            </a:r>
            <a:r>
              <a:rPr lang="es-MX" sz="2400" b="1" dirty="0">
                <a:solidFill>
                  <a:srgbClr val="FFFFFF"/>
                </a:solidFill>
                <a:effectLst>
                  <a:glow rad="101600">
                    <a:srgbClr val="32000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y proclama felices a los pobres, los hambrientos y los que lloran, a la vez que advierte de la insensatez de la riqueza y la saciedad. Escuchemos:</a:t>
            </a:r>
            <a:endParaRPr kumimoji="0" lang="es-ES_tradnl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32000A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wis721 BT" panose="020B0504020202020204" pitchFamily="34" charset="0"/>
              <a:cs typeface="Arial"/>
            </a:endParaRPr>
          </a:p>
        </p:txBody>
      </p:sp>
      <p:sp>
        <p:nvSpPr>
          <p:cNvPr id="17" name="AutoShape 2"/>
          <p:cNvSpPr>
            <a:spLocks noChangeArrowheads="1"/>
          </p:cNvSpPr>
          <p:nvPr/>
        </p:nvSpPr>
        <p:spPr bwMode="auto">
          <a:xfrm>
            <a:off x="634801" y="496097"/>
            <a:ext cx="3675096" cy="1418428"/>
          </a:xfrm>
          <a:prstGeom prst="roundRect">
            <a:avLst>
              <a:gd name="adj" fmla="val 16667"/>
            </a:avLst>
          </a:prstGeom>
          <a:solidFill>
            <a:srgbClr val="007635"/>
          </a:solidFill>
          <a:ln w="38100">
            <a:solidFill>
              <a:srgbClr val="FFFF00"/>
            </a:solidFill>
            <a:round/>
            <a:headEnd/>
            <a:tailEnd/>
          </a:ln>
          <a:effectLst>
            <a:outerShdw dist="28398" dir="3806097" algn="ctr" rotWithShape="0">
              <a:srgbClr val="375623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nard MT Condensed" panose="02050806060905020404" pitchFamily="18" charset="0"/>
                <a:cs typeface="Times New Roman" pitchFamily="18" charset="0"/>
              </a:rPr>
              <a:t>LECTIO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nard MT Condensed" panose="02050806060905020404" pitchFamily="18" charset="0"/>
                <a:cs typeface="Times New Roman" pitchFamily="18" charset="0"/>
              </a:rPr>
              <a:t>¿Qué dice el texto?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nard MT Condensed" panose="02050806060905020404" pitchFamily="18" charset="0"/>
                <a:cs typeface="Times New Roman" pitchFamily="18" charset="0"/>
              </a:rPr>
              <a:t>    </a:t>
            </a:r>
            <a:r>
              <a:rPr kumimoji="0" lang="es-PE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nard MT Condensed" panose="02050806060905020404" pitchFamily="18" charset="0"/>
                <a:cs typeface="Times New Roman" pitchFamily="18" charset="0"/>
              </a:rPr>
              <a:t>Lucas 6,17-20-26</a:t>
            </a:r>
            <a:endParaRPr kumimoji="0" lang="es-PE" sz="24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ernard MT Condensed" panose="020508060609050204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06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68" y="535384"/>
            <a:ext cx="8068470" cy="5817791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45325" y="3793001"/>
            <a:ext cx="799941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_tradnl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En </a:t>
            </a:r>
            <a:r>
              <a:rPr lang="es-ES_tradnl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aquel tiempo, Jesús bajó del monte con los Doce, se paró en una llanura con un grupo grande de discípulos y una gran muchedumbre del pueblo, procedente de toda Judea, de Jerusalén y de la costa de Tiro y de Sidón. </a:t>
            </a:r>
            <a:endParaRPr kumimoji="0" lang="es-ES" sz="3200" b="1" i="0" u="none" strike="noStrike" kern="1200" cap="none" spc="0" normalizeH="0" baseline="0" noProof="0" dirty="0">
              <a:ln w="660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3333CC"/>
                </a:outerShdw>
              </a:effectLst>
              <a:uLnTx/>
              <a:uFillTx/>
              <a:latin typeface="Franklin Gothic Book" pitchFamily="34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88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514350"/>
            <a:ext cx="8255180" cy="5947409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8401" y="4916031"/>
            <a:ext cx="838112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28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rgbClr val="3333CC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Él</a:t>
            </a:r>
            <a:r>
              <a:rPr lang="es-MX" sz="28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rgbClr val="3333CC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levantando los ojos hacia sus discípulos les decía</a:t>
            </a:r>
            <a:r>
              <a:rPr lang="es-MX" sz="28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rgbClr val="3333CC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Bienaventurados </a:t>
            </a:r>
            <a:r>
              <a:rPr lang="es-MX" sz="28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rgbClr val="3333CC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los pobres, porque de ustedes es el Reino de Dios</a:t>
            </a:r>
            <a:r>
              <a:rPr lang="es-MX" sz="28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rgbClr val="3333CC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s-ES" sz="2800" b="1" i="0" u="none" strike="noStrike" kern="1200" cap="none" spc="0" normalizeH="0" baseline="0" noProof="0" dirty="0">
              <a:ln w="660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rgbClr val="3333CC"/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52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de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lormaster">
  <a:themeElements>
    <a:clrScheme name="1_colormaster 1">
      <a:dk1>
        <a:srgbClr val="C0C0C0"/>
      </a:dk1>
      <a:lt1>
        <a:srgbClr val="FFFFFF"/>
      </a:lt1>
      <a:dk2>
        <a:srgbClr val="000099"/>
      </a:dk2>
      <a:lt2>
        <a:srgbClr val="CCECFF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Default Design 14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0033CC"/>
      </a:hlink>
      <a:folHlink>
        <a:srgbClr val="F0E5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0066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0033CC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simple">
  <a:themeElements>
    <a:clrScheme name="simple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sim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imple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595</TotalTime>
  <Words>1396</Words>
  <Application>Microsoft Office PowerPoint</Application>
  <PresentationFormat>Presentación en pantalla (4:3)</PresentationFormat>
  <Paragraphs>140</Paragraphs>
  <Slides>34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32</vt:i4>
      </vt:variant>
      <vt:variant>
        <vt:lpstr>Tema</vt:lpstr>
      </vt:variant>
      <vt:variant>
        <vt:i4>11</vt:i4>
      </vt:variant>
      <vt:variant>
        <vt:lpstr>Títulos de diapositiva</vt:lpstr>
      </vt:variant>
      <vt:variant>
        <vt:i4>34</vt:i4>
      </vt:variant>
    </vt:vector>
  </HeadingPairs>
  <TitlesOfParts>
    <vt:vector size="77" baseType="lpstr">
      <vt:lpstr>Agency FB</vt:lpstr>
      <vt:lpstr>Algerian</vt:lpstr>
      <vt:lpstr>Arial</vt:lpstr>
      <vt:lpstr>Arial Black</vt:lpstr>
      <vt:lpstr>Arial Narrow</vt:lpstr>
      <vt:lpstr>Arial Rounded MT Bold</vt:lpstr>
      <vt:lpstr>Berlin Sans FB Demi</vt:lpstr>
      <vt:lpstr>Bernard MT Condensed</vt:lpstr>
      <vt:lpstr>Book Antiqua</vt:lpstr>
      <vt:lpstr>Calibri</vt:lpstr>
      <vt:lpstr>Calibri Light</vt:lpstr>
      <vt:lpstr>Clarendon Blk BT</vt:lpstr>
      <vt:lpstr>Clarendon BT</vt:lpstr>
      <vt:lpstr>Comic Sans MS</vt:lpstr>
      <vt:lpstr>Cooper Black</vt:lpstr>
      <vt:lpstr>Franklin Gothic Book</vt:lpstr>
      <vt:lpstr>Franklin Gothic Medium Cond</vt:lpstr>
      <vt:lpstr>Geometr415 Blk BT</vt:lpstr>
      <vt:lpstr>Kristen ITC</vt:lpstr>
      <vt:lpstr>Poor Richard</vt:lpstr>
      <vt:lpstr>Rockwell</vt:lpstr>
      <vt:lpstr>Segoe UI Black</vt:lpstr>
      <vt:lpstr>Segoe UI Emoji</vt:lpstr>
      <vt:lpstr>Segoe UI Symbol</vt:lpstr>
      <vt:lpstr>Showcard Gothic</vt:lpstr>
      <vt:lpstr>Stencil</vt:lpstr>
      <vt:lpstr>Swis721 BT</vt:lpstr>
      <vt:lpstr>Swis721 Hv BT</vt:lpstr>
      <vt:lpstr>Symbol</vt:lpstr>
      <vt:lpstr>Times</vt:lpstr>
      <vt:lpstr>Times New Roman</vt:lpstr>
      <vt:lpstr>Wingdings</vt:lpstr>
      <vt:lpstr>2_Default Design</vt:lpstr>
      <vt:lpstr>1_colormaster</vt:lpstr>
      <vt:lpstr>Default Design</vt:lpstr>
      <vt:lpstr>2_Diseño predeterminado</vt:lpstr>
      <vt:lpstr>1_Default Design</vt:lpstr>
      <vt:lpstr>3_Diseño predeterminado</vt:lpstr>
      <vt:lpstr>4_Diseño predeterminado</vt:lpstr>
      <vt:lpstr>1_simple</vt:lpstr>
      <vt:lpstr>Diseño predeterminado</vt:lpstr>
      <vt:lpstr>1_Tema de Office</vt:lpstr>
      <vt:lpstr>1_En blanco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Admin</cp:lastModifiedBy>
  <cp:revision>103</cp:revision>
  <dcterms:created xsi:type="dcterms:W3CDTF">2020-02-10T16:58:14Z</dcterms:created>
  <dcterms:modified xsi:type="dcterms:W3CDTF">2025-02-12T19:52:09Z</dcterms:modified>
</cp:coreProperties>
</file>