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3" r:id="rId6"/>
    <p:sldMasterId id="2147483745" r:id="rId7"/>
    <p:sldMasterId id="2147483794" r:id="rId8"/>
    <p:sldMasterId id="2147483806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71" r:id="rId23"/>
    <p:sldId id="272" r:id="rId24"/>
    <p:sldId id="273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5" r:id="rId39"/>
    <p:sldId id="291" r:id="rId40"/>
    <p:sldId id="292" r:id="rId41"/>
    <p:sldId id="296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D8383-0E5F-41A7-91A8-8B8272328759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59875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86C7-F2B9-4DE4-BBA0-BCD56318FB77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39782"/>
      </p:ext>
    </p:extLst>
  </p:cSld>
  <p:clrMapOvr>
    <a:masterClrMapping/>
  </p:clrMapOvr>
  <p:transition spd="med">
    <p:randomBar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A06FF-37F9-4221-9F8C-4E9B45F76F8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458D5-9C99-4F39-B27F-891B6207E17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7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D872B-C680-4A39-A697-FD2BEFD23063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849412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5CF3-3842-47C2-9D59-66DAA66F5E7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59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4948-8C22-47EE-BF76-78E15C3F799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27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C35C3-4332-46EC-BC2D-DA9B9872E34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57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EBDEB-7020-46D9-B59B-392C0E28CB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55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D7D35-DBE0-4989-BDC0-A70E0F52190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2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DD29B-5F7E-404C-BC7C-D097FF22623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9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41F4-A172-407D-AEA3-9F86435027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67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C5E3-16E2-47EC-B825-3AE0FFBBBC4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7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748D3-1F9F-4AC5-B2C3-CEEBFB99C180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49630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E0D4-DD87-401C-A4CF-9001D3FFB8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867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8A9D3-B811-43A0-926E-900CFFFBA3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54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29930-3150-403D-9D03-9A58C87CA5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42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BEEC3-E65D-4EE2-AE8A-49FADBAD7E6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43982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19096-B4A6-4F92-B354-46FB5E3F20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915551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B1776-9453-4E62-B9A7-52137BC10B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44444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76B44-1CAD-4B5B-B45E-68B7705BC66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722354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E0C4E-F499-4C71-977F-9429229503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318681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CBA63-EBBA-4DC0-9275-18D63D7111F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691421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1C2E4-1A1A-4EE1-B82D-B86AEC800BC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642277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B279B-8B23-4564-80F5-6A94B6DF53E9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257996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C7D43-769C-4E91-ADC2-DCA52CFC12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143731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9AF7E-6D8A-4E44-A575-A4EFDCB3D6F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7015804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A29BD-DFD6-47E5-8D8E-75CE0515E9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995742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23EDA-2669-4265-BFF8-0986117EE8E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539886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8AF14-9B06-44D7-80BA-4155DA0B16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4653572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08BB1-0ECD-409F-90EF-B610C6196B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4567455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47138-FC51-417D-9B98-8501C904A63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864100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4AF71-0CC7-4745-9066-2B84F8FD52B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097757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82EC3-3021-4D2B-888F-5C2ED4C898D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7252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14523-0FCD-486E-92DD-1FA530B1CE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146486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273BF-A8E1-4C99-A3E0-D6F2CED5A428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742748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61F6B-5DE5-47A8-BC33-5373726D93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9051869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F090-0BE4-45DF-9994-ED1376AFB3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83076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E82F-31BC-4FC6-922E-BE20C51F11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8120559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61F3-7E3B-4437-BA42-36E4968713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9701832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5AAB0-1634-4D06-B397-D637070D1BA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1864649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35792-203D-48E1-A02F-5A7BAB16963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209602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B53F8-684F-4312-AF16-F69A1A6DCB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037411"/>
      </p:ext>
    </p:extLst>
  </p:cSld>
  <p:clrMapOvr>
    <a:masterClrMapping/>
  </p:clrMapOvr>
  <p:transition spd="med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84DF-73BA-4DCB-9398-21EDBB43FE7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402358"/>
      </p:ext>
    </p:extLst>
  </p:cSld>
  <p:clrMapOvr>
    <a:masterClrMapping/>
  </p:clrMapOvr>
  <p:transition spd="med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E1CC4-7D02-46B0-A7F3-8C25B21782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92893"/>
      </p:ext>
    </p:extLst>
  </p:cSld>
  <p:clrMapOvr>
    <a:masterClrMapping/>
  </p:clrMapOvr>
  <p:transition spd="med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B9F19-C414-4DC1-8716-76B2B657385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039920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164-818D-4053-8F26-D838E5D50155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192671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032CE-ED34-4529-86E1-B69BD04220F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088388"/>
      </p:ext>
    </p:extLst>
  </p:cSld>
  <p:clrMapOvr>
    <a:masterClrMapping/>
  </p:clrMapOvr>
  <p:transition spd="med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BF9DE-8D79-4D2A-8FD8-B27560EEECE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986278"/>
      </p:ext>
    </p:extLst>
  </p:cSld>
  <p:clrMapOvr>
    <a:masterClrMapping/>
  </p:clrMapOvr>
  <p:transition spd="med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8B215-8033-4172-AE50-81CB473AE1A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270254"/>
      </p:ext>
    </p:extLst>
  </p:cSld>
  <p:clrMapOvr>
    <a:masterClrMapping/>
  </p:clrMapOvr>
  <p:transition spd="med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52EF5-EB21-45EE-A4C7-A813470741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440580"/>
      </p:ext>
    </p:extLst>
  </p:cSld>
  <p:clrMapOvr>
    <a:masterClrMapping/>
  </p:clrMapOvr>
  <p:transition spd="med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4EF4F-E928-4DAD-A648-E6862125F1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274834"/>
      </p:ext>
    </p:extLst>
  </p:cSld>
  <p:clrMapOvr>
    <a:masterClrMapping/>
  </p:clrMapOvr>
  <p:transition spd="med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F2D73-5CE9-4AFF-BEA4-6A598F72BA0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875324"/>
      </p:ext>
    </p:extLst>
  </p:cSld>
  <p:clrMapOvr>
    <a:masterClrMapping/>
  </p:clrMapOvr>
  <p:transition spd="med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BD0C1-F773-46DD-8F94-3000218582D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9186155"/>
      </p:ext>
    </p:extLst>
  </p:cSld>
  <p:clrMapOvr>
    <a:masterClrMapping/>
  </p:clrMapOvr>
  <p:transition spd="med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38174-580B-420E-B4B2-95B1AC4774C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0526879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1C17-BF20-4DD6-88D0-1E0386F7D61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550098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9BEC7-CD66-4356-8618-2263192D82D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107142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3562-1DFD-44E3-853E-3C2E392D12EF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749269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70664-3AA0-4298-B1F2-AEEA36EB6C3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2105764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2D17C-10E7-484F-B78B-0D359F1BA67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8217991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EC2F5-AD57-4111-9568-1393C5D9E49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800253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FDE6F-6AE7-43B8-88B4-372606E065D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2402926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4940A-BA57-4806-9524-E8BB51F2425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7265404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ED420-8F03-4654-B4AF-9D53D3EC686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3456638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58860-C0D6-420A-BBDB-9F4FC1EFD8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7650132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5CB9A-E066-4E34-9EFC-E278E012809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4775048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499CE6-BD37-479A-A393-01C5ECFB442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87578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C6B07-6EA6-4A32-A696-638692E777D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01130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39C4E-41D5-4EF3-8EEC-B442B01DCAF9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95989"/>
      </p:ext>
    </p:extLst>
  </p:cSld>
  <p:clrMapOvr>
    <a:masterClrMapping/>
  </p:clrMapOvr>
  <p:transition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A2677-478A-4A3C-A83E-770418C1589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892382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FD4455-A1AB-4B6D-AB35-6F840335599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561106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2E767-EAB7-4EEA-8A76-192D7D034E1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24891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8EE7F-3313-44FC-B1C2-7531693A6E1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87568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A0602-2A3A-4475-950B-C29DA740792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497690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C7436-3626-449A-A900-094622A0A3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408432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98596-488F-425E-B6E2-55E4011A786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23221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F13AB-0BA3-47DA-A4AA-AE32FFA69F8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15816"/>
      </p:ext>
    </p:extLst>
  </p:cSld>
  <p:clrMapOvr>
    <a:masterClrMapping/>
  </p:clrMapOvr>
  <p:transition spd="slow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15273-F02B-4611-9608-8C6939864F4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784091"/>
      </p:ext>
    </p:extLst>
  </p:cSld>
  <p:clrMapOvr>
    <a:masterClrMapping/>
  </p:clrMapOvr>
  <p:transition spd="slow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90E54-A3AA-489F-86F4-5124C26435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3678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448AA-08EE-44A1-A282-570B6FD66863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281083"/>
      </p:ext>
    </p:extLst>
  </p:cSld>
  <p:clrMapOvr>
    <a:masterClrMapping/>
  </p:clrMapOvr>
  <p:transition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DD4FE-893E-4D1F-99A2-EF11D12B98B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570084"/>
      </p:ext>
    </p:extLst>
  </p:cSld>
  <p:clrMapOvr>
    <a:masterClrMapping/>
  </p:clrMapOvr>
  <p:transition spd="slow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6BC1A-C271-447D-B749-0873348B8F7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765963"/>
      </p:ext>
    </p:extLst>
  </p:cSld>
  <p:clrMapOvr>
    <a:masterClrMapping/>
  </p:clrMapOvr>
  <p:transition spd="slow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8C6F8-E56A-4BA3-806E-4D219B83BB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86205"/>
      </p:ext>
    </p:extLst>
  </p:cSld>
  <p:clrMapOvr>
    <a:masterClrMapping/>
  </p:clrMapOvr>
  <p:transition spd="slow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9F17D-0DB1-42D4-9FDF-48BF50B84B5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447396"/>
      </p:ext>
    </p:extLst>
  </p:cSld>
  <p:clrMapOvr>
    <a:masterClrMapping/>
  </p:clrMapOvr>
  <p:transition spd="slow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72A7B-148B-40A5-AF6B-0094F64B35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240789"/>
      </p:ext>
    </p:extLst>
  </p:cSld>
  <p:clrMapOvr>
    <a:masterClrMapping/>
  </p:clrMapOvr>
  <p:transition spd="slow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6384-96EB-467D-A9A3-E6FCCBA71A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721987"/>
      </p:ext>
    </p:extLst>
  </p:cSld>
  <p:clrMapOvr>
    <a:masterClrMapping/>
  </p:clrMapOvr>
  <p:transition spd="slow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3714-1394-4148-A9B1-B1D14B3368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01358"/>
      </p:ext>
    </p:extLst>
  </p:cSld>
  <p:clrMapOvr>
    <a:masterClrMapping/>
  </p:clrMapOvr>
  <p:transition spd="slow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F7F5F-480E-4429-B62A-C91ACC9BACB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778163"/>
      </p:ext>
    </p:extLst>
  </p:cSld>
  <p:clrMapOvr>
    <a:masterClrMapping/>
  </p:clrMapOvr>
  <p:transition spd="slow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CEA0B-CFFF-44D4-91A1-7EDF54CE9B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262082"/>
      </p:ext>
    </p:extLst>
  </p:cSld>
  <p:clrMapOvr>
    <a:masterClrMapping/>
  </p:clrMapOvr>
  <p:transition spd="slow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B16B3-0C86-4A11-A9AA-F0BAA5502C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86822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A9F45-8EEE-4A88-A667-4AE22227562E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273873"/>
      </p:ext>
    </p:extLst>
  </p:cSld>
  <p:clrMapOvr>
    <a:masterClrMapping/>
  </p:clrMapOvr>
  <p:transition spd="med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9AB4E-EFA5-4752-A94F-DA4319C75864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BE55B-1421-42FF-A215-F37AEABCBA2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6388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FF7EB-FB51-49F0-A1D6-3D15D49F15F5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E35E2-0ACA-4957-8B79-96544BC2AC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0947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1D0FB-1800-4C3D-9D0B-97C7D37A7875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BF595-9DFB-47FD-846D-E17E033394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5362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C7BCC-ADE9-4277-ABDC-5C066B0BF1F1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620B3-4473-401D-8EAF-D5CED05BE2C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4631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37DAC-9A2E-4E05-884A-243A7AC0F824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E4DB-3832-416B-972A-D459EE1E903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1915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3FFA3-4219-4375-93D0-80DE7E5E09F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EF303-A0F0-4409-A5C4-5F486EEF0B0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8937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C9213-5D83-4BD0-9668-9DDAD7FB8482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6901C-6815-41A2-89D5-8D18196032E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8561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B667A-1321-4E84-B037-53B3E46EC108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6E7BD-5CE6-4C62-BF36-615CCAD26DF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6711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B8E5D-8BC1-48E2-962B-28B933519144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1A93-F37D-4103-9918-EBA4FD7C526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83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030CD-736F-457D-9D23-16123360A8BC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C0F14-2D38-43E0-BB0E-102C6039D7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03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41466-029B-46F9-ADEE-ACDC2DBAA4A2}" type="slidenum"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94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C427D-9CBA-40D7-BE7B-25B43A18A17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3727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314835-F09B-40D4-9312-73ADA38A3E4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5505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942C9-379C-49A7-8F02-95B5540CE9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60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E08AE-972F-4BF7-AC64-9726A1142C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9526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E3A76-C54F-4826-B577-088863C07F0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03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C6AE8A-3B7D-49C8-89AB-E2E4DF49E6D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2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2D95D2-6DEA-46E6-8E08-592050DD1C6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8ABDE-4EB4-4BF2-B49D-78992306A258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copyright 2006 BrainyBetty.com and our licensors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E9AA0-F555-43BA-A954-871B321E4A3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33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0" y="379154"/>
            <a:ext cx="8281850" cy="61087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ángulo 2"/>
          <p:cNvSpPr/>
          <p:nvPr/>
        </p:nvSpPr>
        <p:spPr>
          <a:xfrm>
            <a:off x="557347" y="5971638"/>
            <a:ext cx="1795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de Portada: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</a:t>
            </a:r>
            <a:r>
              <a:rPr kumimoji="0" lang="es-ES_tradnl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. Erick Félix, CM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56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4" y="342900"/>
            <a:ext cx="8452540" cy="6175956"/>
          </a:xfrm>
          <a:prstGeom prst="rect">
            <a:avLst/>
          </a:prstGeom>
        </p:spPr>
      </p:pic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2729153" y="332547"/>
            <a:ext cx="5848789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es-MX" sz="3600" b="1" dirty="0" smtClean="0">
                <a:solidFill>
                  <a:srgbClr val="F7D6A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es-MX" sz="3600" b="1" dirty="0">
                <a:solidFill>
                  <a:srgbClr val="F7D6A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Hermano, déjame que te saque la mota del ojo", sin fijarte en la viga que llevas en el tuyo? ¡Hipócrita! Sácate primero la viga de tu </a:t>
            </a:r>
            <a:endParaRPr lang="es-MX" sz="3600" b="1" dirty="0" smtClean="0">
              <a:solidFill>
                <a:srgbClr val="F7D6AC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spcAft>
                <a:spcPct val="0"/>
              </a:spcAft>
              <a:defRPr/>
            </a:pPr>
            <a:endParaRPr lang="es-MX" sz="3600" b="1" dirty="0">
              <a:solidFill>
                <a:srgbClr val="F7D6AC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spcAft>
                <a:spcPct val="0"/>
              </a:spcAft>
              <a:defRPr/>
            </a:pPr>
            <a:endParaRPr lang="es-MX" sz="3600" b="1" dirty="0" smtClean="0">
              <a:solidFill>
                <a:srgbClr val="F7D6AC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spcAft>
                <a:spcPct val="0"/>
              </a:spcAft>
              <a:defRPr/>
            </a:pPr>
            <a:endParaRPr lang="es-MX" sz="3600" b="1" dirty="0" smtClean="0">
              <a:solidFill>
                <a:srgbClr val="F7D6AC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spcAft>
                <a:spcPct val="0"/>
              </a:spcAft>
              <a:defRPr/>
            </a:pPr>
            <a:r>
              <a:rPr lang="es-MX" sz="3600" b="1" dirty="0" smtClean="0">
                <a:solidFill>
                  <a:srgbClr val="F7D6A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ojo</a:t>
            </a:r>
            <a:r>
              <a:rPr lang="es-MX" sz="3600" b="1" dirty="0">
                <a:solidFill>
                  <a:srgbClr val="F7D6A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y entonces verás claro para sacar la mota del ojo de tu </a:t>
            </a:r>
            <a:r>
              <a:rPr lang="es-MX" sz="3600" b="1" dirty="0" smtClean="0">
                <a:solidFill>
                  <a:srgbClr val="F7D6A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hermano.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D6A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solidFill>
                  <a:srgbClr val="F7D6A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7D6AC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35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1" y="529495"/>
            <a:ext cx="8120384" cy="5928456"/>
          </a:xfrm>
          <a:prstGeom prst="rect">
            <a:avLst/>
          </a:prstGeom>
        </p:spPr>
      </p:pic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246803" y="241738"/>
            <a:ext cx="626052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Pues no hay árbol bueno que dé fruto malo, </a:t>
            </a:r>
            <a:r>
              <a:rPr lang="es-MX" sz="36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 árbol malo que dé fruto bueno; por ello, cada árbol se conoce por su fruto; porque no se recogen higos de las zarzas, </a:t>
            </a:r>
            <a:endParaRPr lang="es-MX" sz="3600" b="1" dirty="0" smtClean="0">
              <a:solidFill>
                <a:srgbClr val="FFFF00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MX" sz="3600" b="1" dirty="0" smtClean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 se </a:t>
            </a:r>
            <a:r>
              <a:rPr lang="es-MX" sz="36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vendimian </a:t>
            </a:r>
            <a:endParaRPr lang="es-MX" sz="3600" b="1" dirty="0" smtClean="0">
              <a:solidFill>
                <a:srgbClr val="FFFF00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MX" sz="3600" b="1" dirty="0" smtClean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racimos </a:t>
            </a:r>
            <a:r>
              <a:rPr lang="es-MX" sz="3600" b="1" dirty="0"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los espinos. 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5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" y="391738"/>
            <a:ext cx="8264434" cy="61135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254965" y="228702"/>
            <a:ext cx="5953651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hombre bueno,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la bondad que atesora en su corazón saca el bien, y el que es malo, de la maldad saca el mal; porque de lo que rebosa el corazón habla la boca.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3600" b="1" baseline="0" dirty="0" smtClean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36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3600" b="1" baseline="0" dirty="0" smtClean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3600" b="1" baseline="0" dirty="0" smtClean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baseline="0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Palabra</a:t>
            </a:r>
            <a:r>
              <a:rPr lang="es-ES" sz="36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del Señor.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42937" y="4653136"/>
            <a:ext cx="76340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4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" y="422762"/>
            <a:ext cx="8296276" cy="6025662"/>
          </a:xfrm>
          <a:prstGeom prst="rect">
            <a:avLst/>
          </a:prstGeom>
        </p:spPr>
      </p:pic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1327628" y="4743450"/>
            <a:ext cx="665432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D6A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¿Qué dice Jesús del discípulo y de su relación con el maestro?</a:t>
            </a:r>
            <a:endParaRPr kumimoji="0" lang="es-ES" sz="3800" b="1" i="0" u="none" strike="noStrike" kern="1200" cap="none" spc="0" normalizeH="0" baseline="0" noProof="0" dirty="0">
              <a:ln>
                <a:noFill/>
              </a:ln>
              <a:solidFill>
                <a:srgbClr val="F7D6AC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8528" y="377309"/>
            <a:ext cx="6926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" sz="48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Preguntas para la Lectura</a:t>
            </a:r>
            <a:endParaRPr lang="es-ES" sz="48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4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348343"/>
            <a:ext cx="8281851" cy="6130834"/>
          </a:xfrm>
          <a:prstGeom prst="rect">
            <a:avLst/>
          </a:prstGeom>
        </p:spPr>
      </p:pic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2350367" y="785950"/>
            <a:ext cx="60716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solidFill>
                  <a:srgbClr val="FFFF00"/>
                </a:solidFill>
                <a:effectLst>
                  <a:glow>
                    <a:srgbClr val="000000">
                      <a:satMod val="175000"/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¿Qué tiene que hacer quien quiera ejercer de guía? 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>
                  <a:srgbClr val="000000">
                    <a:satMod val="175000"/>
                    <a:alpha val="40000"/>
                  </a:srgbClr>
                </a:glow>
                <a:outerShdw blurRad="50800" dist="88900" algn="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0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" y="281856"/>
            <a:ext cx="8468814" cy="6310533"/>
          </a:xfrm>
          <a:prstGeom prst="rect">
            <a:avLst/>
          </a:prstGeom>
        </p:spPr>
      </p:pic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3296864" y="3072992"/>
            <a:ext cx="51191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¿Qué relación  existe entre  la naturaleza del árbol y su fruto y la  </a:t>
            </a:r>
            <a:r>
              <a:rPr kumimoji="0" lang="es-E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conducya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del ser humano?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7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 lo que rebosa el corazón habla la boca” - Archidiócesis de Gr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386357"/>
            <a:ext cx="8169276" cy="60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857794" y="617978"/>
            <a:ext cx="7400381" cy="144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4000" b="1" i="0" u="none" strike="noStrike" kern="1200" cap="none" spc="15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  </a:t>
            </a:r>
            <a:r>
              <a:rPr kumimoji="0" lang="es-PE" sz="4000" b="1" i="0" u="none" strike="noStrike" kern="1200" cap="none" spc="15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Arial" panose="020B0604020202020204" pitchFamily="34" charset="0"/>
              </a:rPr>
              <a:t>¿En que insiste la última frase de este pasaje?  </a:t>
            </a:r>
            <a:endParaRPr kumimoji="0" lang="es-ES_tradnl" sz="4000" b="1" i="0" u="none" strike="noStrike" kern="1200" cap="none" spc="150" normalizeH="0" baseline="0" noProof="0" dirty="0">
              <a:ln w="11430"/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40728" y="2924944"/>
            <a:ext cx="3744416" cy="11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150" normalizeH="0" baseline="0" noProof="0" dirty="0">
              <a:ln w="11430"/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57794" y="4740345"/>
            <a:ext cx="75724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150" normalizeH="0" baseline="0" noProof="0" dirty="0">
              <a:ln w="11430"/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25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5" y="417647"/>
            <a:ext cx="8206889" cy="604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67699" y="3849341"/>
            <a:ext cx="7971475" cy="226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Motivación: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PE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imes New Roman"/>
                <a:cs typeface="Times New Roman"/>
              </a:rPr>
              <a:t>Jesús hoy </a:t>
            </a:r>
            <a:r>
              <a:rPr lang="es-MX" sz="2800" b="1" dirty="0">
                <a:solidFill>
                  <a:srgbClr val="2D2DB9">
                    <a:lumMod val="50000"/>
                  </a:srgbClr>
                </a:solidFill>
                <a:effectLst>
                  <a:glow rad="101600">
                    <a:srgbClr val="FFFFFF"/>
                  </a:glow>
                </a:effectLst>
              </a:rPr>
              <a:t>es muy claro y muy duro con sus discípulos. Y la lectura de este pasaje evangélico no nos puede dejar indiferentes. Es necesario actualizarlo y hacer que fructifique en nuestras vidas.</a:t>
            </a:r>
            <a:r>
              <a:rPr kumimoji="0" lang="es-PE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imes New Roman"/>
                <a:cs typeface="Times New Roman"/>
              </a:rPr>
              <a:t>   </a:t>
            </a:r>
            <a:endParaRPr kumimoji="0" lang="es-ES" sz="2800" b="1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>
                <a:glow rad="101600">
                  <a:srgbClr val="FFFFFF"/>
                </a:glo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0966" y="4221088"/>
            <a:ext cx="7344816" cy="115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01600">
                  <a:srgbClr val="FFFFFF"/>
                </a:glo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89435" y="417648"/>
            <a:ext cx="3311040" cy="858702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ME dice el texto?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703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Qué dificultades experimentas para vivir lo que propone Jesús en el evangelio de ho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4" y="338862"/>
            <a:ext cx="8330524" cy="61403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62995" y="1985555"/>
            <a:ext cx="392756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dobe Gothic Std B" panose="020B0800000000000000" pitchFamily="34" charset="-128"/>
                <a:cs typeface="Times New Roman"/>
              </a:rPr>
              <a:t>¿Manifestamos ante el mundo que nuestro Maestro es Cristo?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20000"/>
                  <a:lumOff val="8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Adobe Gothic Std B" panose="020B0800000000000000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572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Como reacciono cuando alguien  me hace algún mal o da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6" y="346936"/>
            <a:ext cx="8243374" cy="61061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44840" y="604783"/>
            <a:ext cx="76547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uLnTx/>
                <a:uFillTx/>
                <a:latin typeface="Comic Sans MS" panose="030F0702030302020204" pitchFamily="66" charset="0"/>
                <a:ea typeface="Adobe Gothic Std B" panose="020B0800000000000000" pitchFamily="34" charset="-128"/>
                <a:cs typeface="Times New Roman"/>
              </a:rPr>
              <a:t>¿Lo hacemos en la vida diaria, interesándonos de los que viven alejados de Dios? 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470103"/>
                </a:outerShdw>
              </a:effectLst>
              <a:uLnTx/>
              <a:uFillTx/>
              <a:latin typeface="Comic Sans MS" panose="030F0702030302020204" pitchFamily="66" charset="0"/>
              <a:ea typeface="Adobe Gothic Std B" panose="020B0800000000000000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063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os sana las heridas del corazón para que amemos más y mejor | Blog.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3" y="397187"/>
            <a:ext cx="8199522" cy="60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13986" y="440982"/>
            <a:ext cx="326040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7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Lucas 6, 39-45</a:t>
            </a:r>
            <a:endParaRPr kumimoji="0" lang="es-ES" sz="2700" b="1" i="0" u="sng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502185" y="2438400"/>
            <a:ext cx="4822290" cy="3652495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0" cap="none" spc="30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Adobe Fan Heiti Std B" panose="020B0700000000000000" pitchFamily="34" charset="-128"/>
                <a:cs typeface="+mn-cs"/>
              </a:rPr>
              <a:t>SANAR 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0" cap="none" spc="30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Adobe Fan Heiti Std B" panose="020B0700000000000000" pitchFamily="34" charset="-128"/>
                <a:cs typeface="+mn-cs"/>
              </a:rPr>
              <a:t>CORAZÓN</a:t>
            </a:r>
            <a:endParaRPr kumimoji="0" lang="es-ES" sz="4400" b="0" i="0" u="none" strike="noStrike" kern="10" cap="none" spc="300" normalizeH="0" baseline="0" noProof="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Adobe Fan Heiti Std B" panose="020B0700000000000000" pitchFamily="34" charset="-128"/>
              <a:cs typeface="+mn-cs"/>
            </a:endParaRPr>
          </a:p>
        </p:txBody>
      </p:sp>
      <p:grpSp>
        <p:nvGrpSpPr>
          <p:cNvPr id="23" name="Group 112"/>
          <p:cNvGrpSpPr>
            <a:grpSpLocks/>
          </p:cNvGrpSpPr>
          <p:nvPr/>
        </p:nvGrpSpPr>
        <p:grpSpPr bwMode="auto">
          <a:xfrm>
            <a:off x="474873" y="397187"/>
            <a:ext cx="3992616" cy="505460"/>
            <a:chOff x="826" y="774"/>
            <a:chExt cx="6286" cy="796"/>
          </a:xfrm>
        </p:grpSpPr>
        <p:sp>
          <p:nvSpPr>
            <p:cNvPr id="24" name="Rectangle 113"/>
            <p:cNvSpPr>
              <a:spLocks noChangeArrowheads="1"/>
            </p:cNvSpPr>
            <p:nvPr/>
          </p:nvSpPr>
          <p:spPr bwMode="auto">
            <a:xfrm>
              <a:off x="826" y="1063"/>
              <a:ext cx="6286" cy="507"/>
            </a:xfrm>
            <a:prstGeom prst="rect">
              <a:avLst/>
            </a:prstGeom>
            <a:gradFill rotWithShape="0">
              <a:gsLst>
                <a:gs pos="0">
                  <a:srgbClr val="A8D08D"/>
                </a:gs>
                <a:gs pos="50000">
                  <a:srgbClr val="70AD47"/>
                </a:gs>
                <a:gs pos="100000">
                  <a:srgbClr val="A8D08D"/>
                </a:gs>
              </a:gsLst>
              <a:lin ang="5400000" scaled="1"/>
            </a:gra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5" name="Text Box 114"/>
            <p:cNvSpPr txBox="1">
              <a:spLocks noChangeArrowheads="1"/>
            </p:cNvSpPr>
            <p:nvPr/>
          </p:nvSpPr>
          <p:spPr bwMode="auto">
            <a:xfrm>
              <a:off x="1563" y="774"/>
              <a:ext cx="5400" cy="6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LECTIO DIVINA – DOMINGO </a:t>
              </a:r>
              <a:r>
                <a:rPr lang="es-ES_tradnl" sz="1100" b="1" kern="0" dirty="0">
                  <a:solidFill>
                    <a:srgbClr val="0033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8</a:t>
              </a:r>
              <a:r>
                <a:rPr kumimoji="0" lang="es-ES_tradnl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º  </a:t>
              </a:r>
              <a:r>
                <a:rPr kumimoji="0" lang="es-ES_trad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TO –Ciclo </a:t>
              </a:r>
              <a:r>
                <a:rPr kumimoji="0" lang="es-ES_tradnl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8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SANAR EL CORAZÓN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26" name="Picture 115" descr="BIBLIA07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" y="774"/>
              <a:ext cx="619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724400" y="6090895"/>
            <a:ext cx="3949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PERÚ, </a:t>
            </a:r>
            <a:r>
              <a:rPr kumimoji="0" lang="es-ES" sz="1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2 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M</a:t>
            </a:r>
            <a:r>
              <a:rPr kumimoji="0" lang="es-ES" sz="18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ARZO 2025</a:t>
            </a:r>
            <a:endParaRPr kumimoji="0" lang="es-ES" sz="18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8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to contiene una imagen d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8" y="401637"/>
            <a:ext cx="8173542" cy="60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79934" y="3974240"/>
            <a:ext cx="8238312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PE" sz="31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/>
              </a:rPr>
              <a:t>En nuestra familia, comunidad, grupo, ¿promuevo  un ambiente de sinceridad y de caridad?</a:t>
            </a:r>
            <a:endParaRPr kumimoji="0" lang="es-ES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513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¿Cómo vives diariamente la experiencia de ser hijo, hija, del Padre celestial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4" y="383176"/>
            <a:ext cx="8290560" cy="61134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23862" y="475630"/>
            <a:ext cx="64658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3200" b="1" i="0" u="none" strike="noStrike" kern="1200" cap="none" spc="30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2613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Adobe Gothic Std B" panose="020B0800000000000000" pitchFamily="34" charset="-128"/>
                <a:cs typeface="+mn-cs"/>
              </a:rPr>
              <a:t>¿Actuamos como </a:t>
            </a:r>
            <a:r>
              <a:rPr kumimoji="0" lang="es-PE" sz="3200" b="1" i="0" u="none" strike="noStrike" kern="1200" cap="none" spc="300" normalizeH="0" baseline="0" noProof="0" dirty="0" err="1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2613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Adobe Gothic Std B" panose="020B0800000000000000" pitchFamily="34" charset="-128"/>
                <a:cs typeface="+mn-cs"/>
              </a:rPr>
              <a:t>guias</a:t>
            </a:r>
            <a:r>
              <a:rPr kumimoji="0" lang="es-PE" sz="3200" b="1" i="0" u="none" strike="noStrike" kern="1200" cap="none" spc="30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rgbClr val="2613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Adobe Gothic Std B" panose="020B0800000000000000" pitchFamily="34" charset="-128"/>
                <a:cs typeface="+mn-cs"/>
              </a:rPr>
              <a:t> ciegos que  conducen  al error por la incoherencia de nuestra vida?</a:t>
            </a:r>
            <a:endParaRPr kumimoji="0" lang="es-ES" sz="3200" b="1" i="0" u="none" strike="noStrike" kern="1200" cap="none" spc="30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rgbClr val="2613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Adobe Gothic Std B" panose="020B08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08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7200"/>
            <a:ext cx="8264525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060388" y="4842712"/>
            <a:ext cx="71953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¿ Cuáles</a:t>
            </a:r>
            <a:r>
              <a:rPr kumimoji="0" lang="es-PE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son los frutos que debería producir mi fe?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647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n para meditando la Palabra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7" y="387300"/>
            <a:ext cx="8265616" cy="61092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33014" y="387301"/>
            <a:ext cx="4038986" cy="1270049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ORATIO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le digo al Señor motivado por su Palabra?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33014" y="1957689"/>
            <a:ext cx="7887085" cy="43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lvl="0" algn="ctr" fontAlgn="base">
              <a:spcAft>
                <a:spcPct val="0"/>
              </a:spcAft>
              <a:defRPr/>
            </a:pP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Segoe UI Symbol" pitchFamily="34" charset="0"/>
                <a:cs typeface="Times New Roman"/>
              </a:rPr>
              <a:t>   </a:t>
            </a:r>
            <a:r>
              <a:rPr kumimoji="0" lang="es-ES_tradnl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Segoe UI Symbol" pitchFamily="34" charset="0"/>
                <a:cs typeface="Times New Roman"/>
              </a:rPr>
              <a:t>Motivación</a:t>
            </a: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Segoe UI Symbol" pitchFamily="34" charset="0"/>
                <a:cs typeface="Times New Roman"/>
              </a:rPr>
              <a:t>:                                                                                  </a:t>
            </a:r>
            <a:r>
              <a:rPr kumimoji="0" lang="es-P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Segoe UI Symbol" pitchFamily="34" charset="0"/>
                <a:cs typeface="Times New Roman"/>
              </a:rPr>
              <a:t>El discípulo </a:t>
            </a:r>
            <a:r>
              <a:rPr lang="es-MX" sz="36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  <a:ea typeface="Segoe UI Symbol" pitchFamily="34" charset="0"/>
              </a:rPr>
              <a:t>lo </a:t>
            </a:r>
            <a:r>
              <a:rPr lang="es-MX" sz="36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  <a:ea typeface="Segoe UI Symbol" pitchFamily="34" charset="0"/>
              </a:rPr>
              <a:t>ha de aprender del Maestro poniéndose a sus pies, escuchándole con atención, pasando con él largos ratos de conversación. Eso es lo que nosotros, discípulos de Jesús, hacemos en la oración: dialogar amorosamente con el único Maestro</a:t>
            </a:r>
            <a:r>
              <a:rPr lang="es-MX" sz="36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  <a:ea typeface="Segoe UI Symbol" pitchFamily="34" charset="0"/>
              </a:rPr>
              <a:t>.</a:t>
            </a:r>
            <a:endParaRPr kumimoji="0" lang="es-PE" sz="3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Segoe UI Symbol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834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15617" y="8716999"/>
            <a:ext cx="9549879" cy="78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Se puede, también, recitar el salmo responsorial que corresponde a este domingo </a:t>
            </a: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(Salmo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102).</a:t>
            </a: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 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53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6" y="522685"/>
            <a:ext cx="8301462" cy="60160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18296" y="522685"/>
            <a:ext cx="8301462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•	</a:t>
            </a:r>
            <a:r>
              <a:rPr lang="es-MX" sz="2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•</a:t>
            </a:r>
            <a:r>
              <a:rPr lang="es-MX" sz="2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	Compartimos la oración pidiendo al Señor que limpie nuestros ojos y que nos dé la fuerza </a:t>
            </a:r>
            <a:r>
              <a:rPr lang="es-MX" sz="2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para </a:t>
            </a:r>
            <a:r>
              <a:rPr lang="es-MX" sz="2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producir frutos de bondad concretos</a:t>
            </a:r>
            <a:r>
              <a:rPr lang="es-MX" sz="2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000" b="1" dirty="0" smtClean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000" b="1" dirty="0" smtClean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000" b="1" dirty="0" smtClean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000" b="1" dirty="0" smtClean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000" b="1" dirty="0" smtClean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MX" sz="20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•	Opcional: Cada participante piensa en algún fruto concreto y pega una hoja con el nombre de ese fruto en una de las frutas de la canasta.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•	Se puede, también, recitar el salmo responsorial que corresponde a este domingo (Salmo 91</a:t>
            </a:r>
            <a:r>
              <a:rPr lang="es-MX" sz="2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).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2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" y="357051"/>
            <a:ext cx="8243749" cy="61134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25786" y="467479"/>
            <a:ext cx="17796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Salmo 91 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209370" y="729089"/>
            <a:ext cx="358958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Bendice, alma mía, al Señor, y todo mi ser a su santo nombre. Bendice, alma mía, al Señor, y no olvides sus beneficios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0880" y="4693921"/>
            <a:ext cx="507110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El Señor es compasivo y misericordioso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1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331362"/>
            <a:ext cx="8327111" cy="6156524"/>
          </a:xfrm>
          <a:prstGeom prst="rect">
            <a:avLst/>
          </a:prstGeom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90372" y="436420"/>
            <a:ext cx="32717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Él perdona todas tus culpas y cura todas tus enfermedades;  él rescata tu vida de la fosa y te colma de gracia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y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de ternura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88557" y="4548358"/>
            <a:ext cx="37748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El Señor es compasivo </a:t>
            </a:r>
            <a:b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</a:b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y misericordioso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75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n para El Señor es compasivo y misericordio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"/>
          <a:stretch/>
        </p:blipFill>
        <p:spPr bwMode="auto">
          <a:xfrm>
            <a:off x="400594" y="362127"/>
            <a:ext cx="8301725" cy="609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9002" y="424612"/>
            <a:ext cx="521594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El Señor es compasivo y misericordioso,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lento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a la ira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     y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rico en clemencia; no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                           nos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trata como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                               merecen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nuestros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                            pecados ni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nos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                                    paga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según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                                     nuestras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culpas</a:t>
            </a:r>
            <a:endParaRPr kumimoji="0" lang="es-ES_tradnl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32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97357" y="5308078"/>
            <a:ext cx="47644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El Señor es compasivo </a:t>
            </a:r>
            <a:b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</a:b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y misericordioso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980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El Señor es compasivo y misericordio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0"/>
          <a:stretch/>
        </p:blipFill>
        <p:spPr bwMode="auto">
          <a:xfrm>
            <a:off x="442956" y="386365"/>
            <a:ext cx="8300450" cy="609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85218" y="3277612"/>
            <a:ext cx="83581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Como dista el oriente del ocaso, así aleja de nosotros nuestros delitos; como un padre siente ternura por sus hijos, siente el Señor ternura por sus fieles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6198" y="5598753"/>
            <a:ext cx="8153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El Señor es compasivo y misericordioso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7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r="515"/>
          <a:stretch/>
        </p:blipFill>
        <p:spPr>
          <a:xfrm>
            <a:off x="514074" y="390525"/>
            <a:ext cx="8351524" cy="61927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733426" y="1315146"/>
            <a:ext cx="6619874" cy="459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cs typeface="Times New Roman"/>
              </a:rPr>
              <a:t>Motivación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cs typeface="Times New Roman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cs typeface="Times New Roman"/>
              </a:rPr>
              <a:t>   </a:t>
            </a:r>
            <a:r>
              <a:rPr kumimoji="0" lang="es-PE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itchFamily="34" charset="0"/>
                <a:cs typeface="Times New Roman"/>
              </a:rPr>
              <a:t>San Vicente a los misioneros sobre la importancia                                     del buen testimonio.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s-PE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ll MT" panose="02020503060305020303" pitchFamily="18" charset="0"/>
                <a:cs typeface="Times New Roman"/>
              </a:rPr>
              <a:t>    </a:t>
            </a:r>
            <a:r>
              <a:rPr kumimoji="0" lang="es-PE" sz="2500" b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ll MT" panose="02020503060305020303" pitchFamily="18" charset="0"/>
                <a:cs typeface="Times New Roman"/>
              </a:rPr>
              <a:t>Hay   también malos  </a:t>
            </a:r>
            <a:r>
              <a:rPr lang="es-MX" sz="25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eclesiásticos </a:t>
            </a:r>
            <a:r>
              <a:rPr lang="es-MX" sz="25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en </a:t>
            </a:r>
            <a:r>
              <a:rPr lang="es-MX" sz="25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                                  el </a:t>
            </a:r>
            <a:r>
              <a:rPr lang="es-MX" sz="25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mundo, y yo soy el peor, el más indigno </a:t>
            </a:r>
            <a:r>
              <a:rPr lang="es-MX" sz="25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                      y el </a:t>
            </a:r>
            <a:r>
              <a:rPr lang="es-MX" sz="25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más pecador de todos. Pero también, en contraposición, hay otros que alaban mucho a Dios con la santidad de su vida. ¡Qué dicha que Dios no sólo haya querido servirse de unos pobres como nosotros, sin ciencia ni virtud, para ayudar a enderezar a los eclesiásticos caídos y desordenados, sino también para perfeccionar a los buenos, como vemos que se consigue </a:t>
            </a:r>
            <a:r>
              <a:rPr lang="es-MX" sz="25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                      con </a:t>
            </a:r>
            <a:r>
              <a:rPr lang="es-MX" sz="25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su gracia! </a:t>
            </a:r>
            <a:endParaRPr kumimoji="0" lang="es-ES" sz="25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ll MT" panose="02020503060305020303" pitchFamily="18" charset="0"/>
              <a:cs typeface="Times New Roman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19577" y="322999"/>
            <a:ext cx="3776198" cy="830222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me lleva a hacer el texto?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9988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89" y="1139898"/>
            <a:ext cx="7381233" cy="5043487"/>
          </a:xfrm>
          <a:prstGeom prst="irregularSeal1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30026" y="360062"/>
            <a:ext cx="8252024" cy="99902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 algn="ctr">
              <a:defRPr/>
            </a:pP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ECFF">
                    <a:lumMod val="90000"/>
                  </a:srgb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wis721 Hv BT" panose="020B0804020202020204" pitchFamily="34" charset="0"/>
              </a:rPr>
              <a:t> </a:t>
            </a:r>
            <a:r>
              <a:rPr kumimoji="0" lang="es-ES_tradn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wis721 Hv BT" panose="020B0804020202020204" pitchFamily="34" charset="0"/>
              </a:rPr>
              <a:t>Ambientación:                                                                                               </a:t>
            </a:r>
            <a:r>
              <a:rPr lang="es-MX" sz="2200" b="1" kern="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wis721 Hv BT" panose="020B0804020202020204" pitchFamily="34" charset="0"/>
              </a:rPr>
              <a:t>Al </a:t>
            </a:r>
            <a:r>
              <a:rPr lang="es-MX" sz="2200" b="1" kern="0" dirty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wis721 Hv BT" panose="020B0804020202020204" pitchFamily="34" charset="0"/>
              </a:rPr>
              <a:t>centro: una canasta con frutas apetitosas. Hojas de papel y lapiceros para cada </a:t>
            </a:r>
            <a:r>
              <a:rPr lang="es-MX" sz="2200" b="1" kern="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wis721 Hv BT" panose="020B0804020202020204" pitchFamily="34" charset="0"/>
              </a:rPr>
              <a:t>participante. </a:t>
            </a:r>
            <a:endParaRPr kumimoji="0" lang="es-PE" sz="2200" b="0" i="0" u="none" strike="noStrike" kern="0" cap="none" spc="0" normalizeH="0" baseline="0" noProof="0" dirty="0">
              <a:ln>
                <a:noFill/>
              </a:ln>
              <a:solidFill>
                <a:srgbClr val="CCECFF">
                  <a:lumMod val="25000"/>
                </a:srgb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Swis721 Hv BT" panose="020B08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82730" y="5983330"/>
            <a:ext cx="6544803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Cantos sugeridos: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Hazme un instrumento de tu paz.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923925" y="2076222"/>
            <a:ext cx="7685776" cy="2181453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556C2B"/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metr706 BlkCn BT" panose="020B0706030503030204" pitchFamily="34" charset="0"/>
                <a:ea typeface="+mn-ea"/>
                <a:cs typeface="+mn-cs"/>
              </a:rPr>
              <a:t>Sean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556C2B"/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metr706 BlkCn BT" panose="020B0706030503030204" pitchFamily="34" charset="0"/>
                <a:ea typeface="+mn-ea"/>
                <a:cs typeface="+mn-cs"/>
              </a:rPr>
              <a:t> perfectos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556C2B"/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metr706 BlkCn BT" panose="020B0706030503030204" pitchFamily="34" charset="0"/>
                <a:ea typeface="+mn-ea"/>
                <a:cs typeface="+mn-cs"/>
              </a:rPr>
              <a:t>en el amor.</a:t>
            </a:r>
          </a:p>
        </p:txBody>
      </p:sp>
    </p:spTree>
    <p:extLst>
      <p:ext uri="{BB962C8B-B14F-4D97-AF65-F5344CB8AC3E}">
        <p14:creationId xmlns:p14="http://schemas.microsoft.com/office/powerpoint/2010/main" val="381954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5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r="515"/>
          <a:stretch/>
        </p:blipFill>
        <p:spPr>
          <a:xfrm>
            <a:off x="409299" y="387516"/>
            <a:ext cx="8351524" cy="60916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362076" y="1252469"/>
            <a:ext cx="5029200" cy="436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5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)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MX" sz="25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¡Qué dicha la vuestra, hermanos míos, de poder derramar con vuestra devoción, afabilidad, modestia y humildad, el espíritu de Dios sobre estas almas, y servir a Dios en la persona de sus mayores servidores! ¡Qué dicha la vuestra de poderles dar buen ejemplo en las conferencias, en las ceremonias, en el coro, en el refectorio y en todas partes! </a:t>
            </a:r>
            <a:r>
              <a:rPr lang="es-MX" sz="25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                                                 (</a:t>
            </a:r>
            <a:r>
              <a:rPr lang="es-MX" sz="25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ll MT" panose="02020503060305020303" pitchFamily="18" charset="0"/>
              </a:rPr>
              <a:t>XI, 705)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MX" sz="25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Bell MT" panose="020205030603050203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5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ll MT" panose="02020503060305020303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085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0" y="393336"/>
            <a:ext cx="8251372" cy="61003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768404" y="1670451"/>
            <a:ext cx="3592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Berlin Sans FB" panose="020E0602020502020306" pitchFamily="34" charset="0"/>
                <a:ea typeface="Adobe Fan Heiti Std B" panose="020B0700000000000000" pitchFamily="34" charset="-128"/>
                <a:cs typeface="Times New Roman"/>
              </a:rPr>
              <a:t>COMPROMISO: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Berlin Sans FB" panose="020E0602020502020306" pitchFamily="34" charset="0"/>
              <a:ea typeface="Adobe Fan Heiti Std B" panose="020B0700000000000000" pitchFamily="34" charset="-128"/>
              <a:cs typeface="Times New Roman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02032" y="3616984"/>
            <a:ext cx="635715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s-MX" sz="3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 </a:t>
            </a:r>
            <a:r>
              <a:rPr lang="es-MX" sz="3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Transmitir con nuestras actitudes y acciones el amor por la verdad como nuestra mejor contribución al </a:t>
            </a:r>
            <a:r>
              <a:rPr lang="es-MX" sz="3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                 Reino </a:t>
            </a:r>
            <a:r>
              <a:rPr lang="es-MX" sz="3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de Dios.</a:t>
            </a:r>
            <a:endParaRPr kumimoji="0" lang="es-PE" sz="3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37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5" y="440662"/>
            <a:ext cx="8293057" cy="59982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74965" y="1872142"/>
            <a:ext cx="8293057" cy="468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Bk BT" panose="02070603070706020303" pitchFamily="18" charset="0"/>
                <a:ea typeface="+mn-ea"/>
                <a:cs typeface="Times New Roman"/>
              </a:rPr>
              <a:t>Señor </a:t>
            </a:r>
            <a:r>
              <a:rPr kumimoji="0" lang="es-P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Bk BT" panose="02070603070706020303" pitchFamily="18" charset="0"/>
                <a:ea typeface="+mn-ea"/>
                <a:cs typeface="Times New Roman"/>
              </a:rPr>
              <a:t>Jespus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Bk BT" panose="02070603070706020303" pitchFamily="18" charset="0"/>
                <a:ea typeface="+mn-ea"/>
                <a:cs typeface="Times New Roman"/>
              </a:rPr>
              <a:t> </a:t>
            </a: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en Ti hemos recibido de Padre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toda gracia y toda luz…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Tú has dicho que el discípulo no es más que su Maestro.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Pero nosotros hoy queremos pedirte: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Acrecienta en nosotros, Señor y Maestro,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la capacidad de perdonar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y de hablar con sinceridad: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no permitas que ninguno finja la caridad</a:t>
            </a:r>
            <a:r>
              <a:rPr lang="es-MX" sz="3200" b="1" dirty="0" smtClean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.</a:t>
            </a:r>
            <a:endParaRPr lang="es-MX" sz="3200" b="1" dirty="0">
              <a:solidFill>
                <a:srgbClr val="FFFFFF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Bk BT" panose="020706030707060203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55093" y="554962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final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14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0" y="354937"/>
            <a:ext cx="8293057" cy="61121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45085" y="1938817"/>
            <a:ext cx="8351512" cy="452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 smtClean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Haz </a:t>
            </a: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que todo juicio que </a:t>
            </a:r>
            <a:r>
              <a:rPr lang="es-MX" sz="3200" b="1" dirty="0" smtClean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salga de nuestra boca</a:t>
            </a:r>
            <a:endParaRPr lang="es-MX" sz="3200" b="1" dirty="0">
              <a:solidFill>
                <a:srgbClr val="FFFFFF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Bk BT" panose="02070603070706020303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 smtClean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tenga </a:t>
            </a: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la gracia de la verdad para todos.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Maestro bueno: concédenos, en fin,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tu espíritu de verdad,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para que demos fruto bueno: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el amor sin límite ni distinción.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Que haga agradable a tus ojos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nuestra pequeña comunidad.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k BT" panose="02070603070706020303" pitchFamily="18" charset="0"/>
              </a:rPr>
              <a:t>Amén.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Bk BT" panose="02070603070706020303" pitchFamily="18" charset="0"/>
                <a:ea typeface="+mn-ea"/>
                <a:cs typeface="Times New Roman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Bk BT" panose="02070603070706020303" pitchFamily="18" charset="0"/>
                <a:ea typeface="+mn-ea"/>
                <a:cs typeface="Times New Roman"/>
              </a:rPr>
              <a:t>. 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doni Bk BT" panose="02070603070706020303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76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47964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0" y="351591"/>
            <a:ext cx="8330666" cy="611016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67806" y="6306354"/>
            <a:ext cx="5930719" cy="400110"/>
          </a:xfrm>
          <a:prstGeom prst="rect">
            <a:avLst/>
          </a:prstGeom>
          <a:solidFill>
            <a:srgbClr val="579D1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Alva (Chuno) </a:t>
            </a:r>
            <a:r>
              <a:rPr kumimoji="0" lang="es-P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  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www.cmperu.com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</a:t>
            </a:r>
            <a:r>
              <a:rPr kumimoji="0" lang="es-P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Caycho</a:t>
            </a: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Vela  - Hija de la Caridad de San Vicente 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de </a:t>
            </a: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</a:p>
        </p:txBody>
      </p:sp>
    </p:spTree>
    <p:extLst>
      <p:ext uri="{BB962C8B-B14F-4D97-AF65-F5344CB8AC3E}">
        <p14:creationId xmlns:p14="http://schemas.microsoft.com/office/powerpoint/2010/main" val="30261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9" y="336532"/>
            <a:ext cx="8278473" cy="6115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96895" y="4561154"/>
            <a:ext cx="8014542" cy="179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ctr" fontAlgn="base">
              <a:spcAft>
                <a:spcPct val="0"/>
              </a:spcAft>
              <a:defRPr/>
            </a:pPr>
            <a:r>
              <a:rPr kumimoji="0" lang="es-PE" sz="2800" b="1" i="1" u="none" strike="noStrike" kern="1200" cap="none" spc="0" normalizeH="0" baseline="0" noProof="0" dirty="0" smtClean="0">
                <a:ln w="6600">
                  <a:solidFill>
                    <a:srgbClr val="468A4B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Segoe UI Symbol" pitchFamily="34" charset="0"/>
                <a:cs typeface="Arial"/>
              </a:rPr>
              <a:t>El amor </a:t>
            </a:r>
            <a:r>
              <a:rPr lang="es-MX" sz="2800" b="1" i="1" dirty="0">
                <a:ln w="6600">
                  <a:solidFill>
                    <a:srgbClr val="468A4B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 tiene que ser el motor de la vida del discípulo de Cristo. Se trata de un amor particular, recortado a la medida del amor de Dios. Solo desde aquí se puede comprender la locura de las Bienaventuranzas.</a:t>
            </a:r>
            <a:endParaRPr kumimoji="0" lang="es-ES_tradnl" sz="2800" b="1" i="1" u="none" strike="noStrike" kern="1200" cap="none" spc="0" normalizeH="0" baseline="0" noProof="0" dirty="0">
              <a:ln w="6600">
                <a:solidFill>
                  <a:srgbClr val="468A4B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Segoe UI Symbol" pitchFamily="34" charset="0"/>
              <a:cs typeface="Arial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99592" y="4749083"/>
            <a:ext cx="7179146" cy="14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Symbol" pitchFamily="34" charset="0"/>
                <a:ea typeface="Segoe UI Symbol" pitchFamily="34" charset="0"/>
                <a:cs typeface="Arial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 Symbol" pitchFamily="34" charset="0"/>
              <a:ea typeface="Segoe UI Symbol" pitchFamily="34" charset="0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552" y="552650"/>
            <a:ext cx="229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AMBIENTACIÓN: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588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fondo del Espiritu Santo para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/>
        </p:blipFill>
        <p:spPr bwMode="auto">
          <a:xfrm>
            <a:off x="444137" y="371474"/>
            <a:ext cx="8250163" cy="59361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694106" y="259852"/>
            <a:ext cx="21387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Oración inicial</a:t>
            </a:r>
            <a:endParaRPr kumimoji="0" lang="es-PE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44137" y="578642"/>
            <a:ext cx="6099538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PE" sz="2400" b="1" i="0" u="none" strike="noStrike" kern="120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Perpetua" panose="02020502060401020303" pitchFamily="18" charset="0"/>
                <a:ea typeface="Segoe UI Symbol" pitchFamily="34" charset="0"/>
                <a:cs typeface="Times New Roman"/>
              </a:rPr>
              <a:t>Es justo </a:t>
            </a:r>
            <a:r>
              <a:rPr lang="es-MX" sz="24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Perpetua" panose="02020502060401020303" pitchFamily="18" charset="0"/>
                <a:ea typeface="Segoe UI Symbol" pitchFamily="34" charset="0"/>
              </a:rPr>
              <a:t>Es bendecirte</a:t>
            </a:r>
            <a:r>
              <a:rPr lang="es-MX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Perpetua" panose="02020502060401020303" pitchFamily="18" charset="0"/>
                <a:ea typeface="Segoe UI Symbol" pitchFamily="34" charset="0"/>
              </a:rPr>
              <a:t>, Padre,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Perpetua" panose="02020502060401020303" pitchFamily="18" charset="0"/>
                <a:ea typeface="Segoe UI Symbol" pitchFamily="34" charset="0"/>
              </a:rPr>
              <a:t>porque Cristo nos enseñó a conocer el fondo de nuestro corazón por los frutos que da, pues lo que llevamos dentro, eso transparentamos en nuestra vida: verdad o mentira, amor o egoísmo, bondad o maldad.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Perpetua" panose="02020502060401020303" pitchFamily="18" charset="0"/>
                <a:ea typeface="Segoe UI Symbol" pitchFamily="34" charset="0"/>
              </a:rPr>
              <a:t>No permitas, Señor, que el vacío interior de nuestro corazón convierta toda nuestra vida en un árido desierto.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Perpetua" panose="02020502060401020303" pitchFamily="18" charset="0"/>
                <a:ea typeface="Segoe UI Symbol" pitchFamily="34" charset="0"/>
              </a:rPr>
              <a:t>Que la savia de tu Espíritu dé fruto en nosotros mediante la escucha de la palabra en la oración y el silencio, y por la vivencia de las Bienaventuranzas.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Perpetua" panose="02020502060401020303" pitchFamily="18" charset="0"/>
                <a:ea typeface="Segoe UI Symbol" pitchFamily="34" charset="0"/>
              </a:rPr>
              <a:t>Cúranos de la hipocresía, porque es en tu amor y tu gracia donde tenemos raíces y daremos frutos de vida. Amén.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Perpetua" panose="02020502060401020303" pitchFamily="18" charset="0"/>
                <a:ea typeface="Segoe UI Symbol" pitchFamily="34" charset="0"/>
                <a:cs typeface="Times New Roman"/>
              </a:rPr>
              <a:t> </a:t>
            </a:r>
            <a:endParaRPr kumimoji="0" lang="es-PE" sz="2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Perpetua" panose="02020502060401020303" pitchFamily="18" charset="0"/>
              <a:ea typeface="Segoe UI Symbol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71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Jesús lleva la ley del Antiguo Test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2" y="387246"/>
            <a:ext cx="8335282" cy="61093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516291" y="2790826"/>
            <a:ext cx="81363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>
              <a:spcAft>
                <a:spcPct val="0"/>
              </a:spcAft>
              <a:defRPr/>
            </a:pPr>
            <a:r>
              <a:rPr kumimoji="0" lang="es-PE" sz="2400" b="1" i="1" u="none" strike="noStrike" kern="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lang="es-PE" sz="2600" b="1" i="1" u="none" strike="noStrike" kern="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cs typeface="Arial"/>
              </a:rPr>
              <a:t>Motivación: </a:t>
            </a:r>
          </a:p>
          <a:p>
            <a:pPr lvl="0" algn="ctr" fontAlgn="base">
              <a:spcAft>
                <a:spcPct val="0"/>
              </a:spcAft>
              <a:defRPr/>
            </a:pPr>
            <a:r>
              <a:rPr lang="es-PE" sz="26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La  enseñanza de Jesús</a:t>
            </a:r>
            <a:r>
              <a:rPr lang="es-MX" sz="2600" b="1" i="1" kern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en el evangelio de hoy aborda diversos temas y podemos fijarnos en cualquiera de ellos. Sin embargo, la idea latente en todo el discurso es que nuestro pensamiento y nuestro lenguaje dan fe de quiénes somos, y que antes de juzgar o descalificar al vecino, hemos de ver nuestros propios errores. Lo demás es hipocresía. Escuchemos:</a:t>
            </a:r>
            <a:r>
              <a:rPr lang="es-PE" sz="26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 </a:t>
            </a:r>
            <a:r>
              <a:rPr kumimoji="0" lang="es-PE" sz="2600" b="1" i="1" u="none" strike="noStrike" kern="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cs typeface="Arial"/>
              </a:rPr>
              <a:t>      </a:t>
            </a:r>
            <a:r>
              <a:rPr lang="es-PE" sz="2400" b="1" i="1" kern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3399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:</a:t>
            </a:r>
            <a:endParaRPr kumimoji="0" lang="es-ES_tradnl" sz="2400" b="1" i="1" u="none" strike="noStrike" kern="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3399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539551" y="387246"/>
            <a:ext cx="3565724" cy="755754"/>
          </a:xfrm>
          <a:prstGeom prst="roundRect">
            <a:avLst>
              <a:gd name="adj" fmla="val 16667"/>
            </a:avLst>
          </a:prstGeom>
          <a:solidFill>
            <a:srgbClr val="007635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dice el texto? </a:t>
            </a: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   Lucas 6, 39-45.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6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" y="348288"/>
            <a:ext cx="8425543" cy="625667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83988" y="1462369"/>
            <a:ext cx="44500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uLnTx/>
                <a:uFillTx/>
                <a:latin typeface="Georgia" pitchFamily="18" charset="0"/>
                <a:cs typeface="Times New Roman"/>
              </a:rPr>
              <a:t>En aquel tiempo  dijo Jesús </a:t>
            </a:r>
            <a:r>
              <a:rPr kumimoji="0" lang="es-E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uLnTx/>
                <a:uFillTx/>
                <a:latin typeface="Georgia" pitchFamily="18" charset="0"/>
                <a:cs typeface="Times New Roman"/>
              </a:rPr>
              <a:t> a los discípulos s una parábola</a:t>
            </a:r>
            <a:r>
              <a:rPr lang="es-ES" sz="3000" b="1" kern="0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Georgia" pitchFamily="18" charset="0"/>
                <a:cs typeface="Times New Roman"/>
              </a:rPr>
              <a:t>:</a:t>
            </a:r>
            <a:endParaRPr kumimoji="0" lang="es-ES" sz="3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glow rad="101600">
                  <a:srgbClr val="FFFFFF"/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uLnTx/>
              <a:uFillTx/>
              <a:latin typeface="Georgia" pitchFamily="18" charset="0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9338" y="490940"/>
            <a:ext cx="35674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/>
              </a:rPr>
              <a:t>Lucas  6,39-45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808080"/>
                </a:outerShdw>
              </a:effectLst>
              <a:uLnTx/>
              <a:uFillTx/>
              <a:latin typeface="Georgia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65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8" y="272088"/>
            <a:ext cx="8425543" cy="6256673"/>
          </a:xfrm>
          <a:prstGeom prst="rect">
            <a:avLst/>
          </a:prstGeom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17793" y="433229"/>
            <a:ext cx="533055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es-MX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7D6A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«¿Acaso puede un ciego guiar a otro ciego? ¿No caerán los dos en el hoyo? No está el discípulo sobre su maestro, si bien, cuando termine su aprendizaje, será́ como su maestro, </a:t>
            </a:r>
            <a:r>
              <a:rPr kumimoji="0" lang="es-ES" sz="36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7D6AC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es-ES" sz="36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7D6AC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9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3" y="324329"/>
            <a:ext cx="8640372" cy="6228806"/>
          </a:xfrm>
          <a:prstGeom prst="rect">
            <a:avLst/>
          </a:prstGeom>
        </p:spPr>
      </p:pic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3378927" y="335204"/>
            <a:ext cx="49312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32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¿Por qué́ te fijas en la mota que tiene tu hermano en el ojo y no reparas en la viga que llevas en el tuyo? ¿Cómo puedes decirle a tu hermano: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39952" y="2420888"/>
            <a:ext cx="40271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0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/>
      <p:bldP spid="7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1330</Words>
  <Application>Microsoft Office PowerPoint</Application>
  <PresentationFormat>Presentación en pantalla (4:3)</PresentationFormat>
  <Paragraphs>117</Paragraphs>
  <Slides>34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34</vt:i4>
      </vt:variant>
    </vt:vector>
  </HeadingPairs>
  <TitlesOfParts>
    <vt:vector size="67" baseType="lpstr">
      <vt:lpstr>Adobe Fan Heiti Std B</vt:lpstr>
      <vt:lpstr>Adobe Gothic Std B</vt:lpstr>
      <vt:lpstr>Arial</vt:lpstr>
      <vt:lpstr>Arial Black</vt:lpstr>
      <vt:lpstr>Arial Narrow</vt:lpstr>
      <vt:lpstr>Arial Rounded MT Bold</vt:lpstr>
      <vt:lpstr>Arial Unicode MS</vt:lpstr>
      <vt:lpstr>Bell MT</vt:lpstr>
      <vt:lpstr>Berlin Sans FB</vt:lpstr>
      <vt:lpstr>Bodoni Bk BT</vt:lpstr>
      <vt:lpstr>Book Antiqua</vt:lpstr>
      <vt:lpstr>Calibri</vt:lpstr>
      <vt:lpstr>Comic Sans MS</vt:lpstr>
      <vt:lpstr>Courier New</vt:lpstr>
      <vt:lpstr>Geometr706 BlkCn BT</vt:lpstr>
      <vt:lpstr>Georgia</vt:lpstr>
      <vt:lpstr>Kristen ITC</vt:lpstr>
      <vt:lpstr>Perpetua</vt:lpstr>
      <vt:lpstr>Poor Richard</vt:lpstr>
      <vt:lpstr>Segoe UI Symbol</vt:lpstr>
      <vt:lpstr>Swis721 Hv BT</vt:lpstr>
      <vt:lpstr>Tekton Pro</vt:lpstr>
      <vt:lpstr>Times New Roman</vt:lpstr>
      <vt:lpstr>Wingdings</vt:lpstr>
      <vt:lpstr>Modèle par défaut</vt:lpstr>
      <vt:lpstr>1_colormaster</vt:lpstr>
      <vt:lpstr>Default Design</vt:lpstr>
      <vt:lpstr>2_Diseño predeterminado</vt:lpstr>
      <vt:lpstr>1_Default Design</vt:lpstr>
      <vt:lpstr>3_Diseño predeterminado</vt:lpstr>
      <vt:lpstr>6_Diseño predeterminado</vt:lpstr>
      <vt:lpstr>Diseño predeterminado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Admin</cp:lastModifiedBy>
  <cp:revision>66</cp:revision>
  <dcterms:created xsi:type="dcterms:W3CDTF">2020-02-17T15:01:18Z</dcterms:created>
  <dcterms:modified xsi:type="dcterms:W3CDTF">2025-02-25T15:44:45Z</dcterms:modified>
</cp:coreProperties>
</file>