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80" r:id="rId23"/>
    <p:sldId id="295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7" r:id="rId34"/>
    <p:sldId id="299" r:id="rId35"/>
    <p:sldId id="291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65" autoAdjust="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2890-0A67-467E-8486-2DBBB98855D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021726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2BD4C-97E6-45AF-9EA8-DA900139A3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46234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76511-BEBA-4DD2-A3EF-0A34229137A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02673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F4199-5A0A-48CE-BBA0-C4B29F55FFE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01491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F01A1-A8C2-4B4B-9FE5-4F86A9F493B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12432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A23A7-01FB-48E1-950B-781192A2EE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15745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B4DFB-9371-4D13-8C6C-2A34E8857F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588436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31C60-914C-4851-A1A7-EA18DEB2B8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80522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7800C-6231-4E98-86FD-D24071BD8F1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82862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8C721-1808-45B3-BA34-1F808FD3F7F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67725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5DB75-575E-4431-9047-261A6B95EC7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21179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61FA0-F5E1-4F30-9A0F-9CB0809385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871582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D1B27-E47D-4E01-9373-76AE9A2536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65037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07330-D85B-42C3-B140-F292CE3FBF4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516950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4710-34AD-46B8-AD29-0A1B65156E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64635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C1546-049F-4441-AFC0-DBCDA384131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408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A1D7-BCB0-4C1D-AB8C-80A5DCE421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567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A3F13-AD43-4E8F-BC3B-D4E53EEDA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8144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F850-3D55-491D-BDEA-AB0A72ABA4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9409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94D1F-E225-44F8-9E73-8B9BA3E87C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071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7A097-5207-4613-84F5-CE9B08F16DC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071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8ED6-3C02-4E75-9CC6-3F22762A6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66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EFBAF-280E-4CC0-A5D6-7170AE61A4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48505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FB4F2-B75B-4469-9929-638AD652424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20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9F948-4DB5-4969-976B-E259A39C9A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797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2E09A-D2E2-41B6-9C1E-DDF61BB15A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766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F659D-9B42-4FB1-A640-203DDD72A5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6411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127A4-1FB7-44ED-B517-75F994826F7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08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7E56E-BFC6-426A-A1FD-FC9A617B575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4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3C1C6-40F6-400F-81EA-79AD0974A5C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27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A0FF3-8F76-4E8A-8FE0-22B0833AE6A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50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D0CB2-0431-4F7E-9170-0F82EACC634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4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1B9B9-2B1E-44BD-A096-6656122AA0C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96886-948C-40EA-80D3-E9444353AF7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58857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8A44E-61FA-4794-A401-A07F2BC94AB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A527-925A-44B6-AF6D-317A3091F0A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79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AA0FC-1991-4198-8D0A-72762DA1BCB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86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9A81B-CE26-48BA-A011-DFD26C10455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77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5EA3C-974C-42D5-A5ED-4F3D7BC43E7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26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98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26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46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91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0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ED961-C899-4044-84C9-8DD3E90FC11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2472386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45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16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70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979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72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62927-451A-43D6-BB5C-7A092C8F27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6285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F694-4A12-4C8A-8E70-C31E7185018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63058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5332C-03EC-4FFE-BE17-EE3447FB769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784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E9CC1-2AA1-4C1A-A375-BCFD0CC345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34083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FAB28E-3C71-4115-92A0-A9587E1347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2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80E14-730F-4D81-A4F6-705F8DD5DAD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7952B-D2A4-4498-B15F-7452CAF518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945F0-2CA4-46B9-92A4-FB29D883D96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08/02/2025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0. Pescador de homb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" y="542958"/>
            <a:ext cx="8124825" cy="57862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7668" y="5985577"/>
            <a:ext cx="55151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</a:t>
            </a:r>
            <a:r>
              <a:rPr kumimoji="0" lang="es-E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portada: Padre Erick </a:t>
            </a:r>
            <a:r>
              <a:rPr kumimoji="0" lang="es-ES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Felix</a:t>
            </a:r>
            <a:r>
              <a:rPr kumimoji="0" lang="es-E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CM.</a:t>
            </a:r>
            <a:r>
              <a:rPr kumimoji="0" lang="es-ES" sz="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:</a:t>
            </a:r>
            <a:endParaRPr kumimoji="0" lang="es-ES" sz="600" b="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6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18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911" r="117" b="49524"/>
          <a:stretch/>
        </p:blipFill>
        <p:spPr>
          <a:xfrm>
            <a:off x="481358" y="614028"/>
            <a:ext cx="8134004" cy="5692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566738" y="479877"/>
            <a:ext cx="8143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</a:t>
            </a:r>
            <a:r>
              <a:rPr lang="es-MX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acabó de hablar, dijo a Simón: «Rema mar adentro, y echen sus redes para la pesca». Respondió Simón y dijo: «Maestro, hemos estado bregando toda la noche y no hemos recogido nada; pero, por tu palabra, echaré las redes».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3000">
        <p14:prism isInverted="1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ger.googleusercontent.com/img/b/R29vZ2xl/AVvXsEhdULkF_lRfuDdjPBCwk_edrZEssffVvmDDReF63oEw1GFJoKyl6TkYExLTHsIPJYd__XmeF0fmQy8EwTj87IVECzBEbrtgfYvPRI4Iqs-gUGsUXh8tssjPg9dEG5hkc4jZbzGIdumiN95V/s1600/Pesca-milagros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" y="550843"/>
            <a:ext cx="8102600" cy="57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626" y="522268"/>
            <a:ext cx="8267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puestos a la obra, hicieron </a:t>
            </a:r>
            <a:r>
              <a:rPr lang="es-PE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redada tan grande de peces que las redes comenzaban a reventarse.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Entonces hicieron señas a los compañeros, que estaban en la otra barca, para que vinieran a echarles </a:t>
            </a:r>
            <a:r>
              <a:rPr lang="es-MX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una mano.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2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000">
        <p14:prism isInverted="1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had la red a la derecha de la barca y encontraréis.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6" y="571500"/>
            <a:ext cx="81057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23897" y="4557058"/>
            <a:ext cx="7724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Vinieron y </a:t>
            </a:r>
            <a:r>
              <a:rPr lang="es-MX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llenaron las dos barcas, hasta el punto de que </a:t>
            </a:r>
            <a:r>
              <a:rPr lang="es-MX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csi</a:t>
            </a:r>
            <a:r>
              <a:rPr lang="es-MX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se hundían. Al ver esto, Simón Pedro se echó a los pies de Jesús diciendo: «Señor, apártate de mí, que soy un hombre pecador».</a:t>
            </a:r>
            <a:r>
              <a:rPr lang="es-ES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PE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5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8000">
        <p14:prism isInverted="1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us-enfrente-b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1" y="533400"/>
            <a:ext cx="8093075" cy="5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7223" y="533400"/>
            <a:ext cx="790574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Y,</a:t>
            </a:r>
            <a:r>
              <a:rPr lang="es-PE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PE" sz="2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</a:t>
            </a:r>
            <a:r>
              <a:rPr lang="es-PE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Y es que el estupor se había apoderado de él y de los que estaban con él, por la redada de peces que habían recogido; </a:t>
            </a:r>
            <a:r>
              <a:rPr lang="es-PE" sz="2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y </a:t>
            </a:r>
            <a:r>
              <a:rPr lang="es-PE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lo mismo les pasaba a Santiago y Juan, hijos de Zebedeo, que eran Jesús dijo a </a:t>
            </a:r>
            <a:endParaRPr lang="es-PE" sz="24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Simón</a:t>
            </a:r>
            <a:r>
              <a:rPr lang="es-PE" sz="24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: «No temas; desde ahora serás pescador de hombres». Entonces sacaron las barcas a tierra y, dejándolo todo, lo siguieron</a:t>
            </a:r>
            <a:r>
              <a:rPr lang="es-PE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7000">
        <p14:prism isInverted="1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us en la barca predic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3" y="561553"/>
            <a:ext cx="811212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98367" y="1724447"/>
            <a:ext cx="8112102" cy="13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¿Qué </a:t>
            </a:r>
            <a:r>
              <a:rPr lang="es-ES_tradnl" sz="2800" b="1" kern="0" dirty="0" err="1" smtClean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/>
              </a:rPr>
              <a:t>im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prensión </a:t>
            </a:r>
            <a:r>
              <a:rPr lang="es-MX" sz="2800" b="1" kern="0" dirty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impresión me causa la actitud de Jesús de subir a la barca de Pedro y decirle de tirar las redes para pescar?, </a:t>
            </a:r>
            <a:endParaRPr lang="es-MX" sz="2800" b="1" kern="0" dirty="0" smtClean="0"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endParaRPr lang="es-MX" sz="2800" b="1" kern="0" dirty="0"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endParaRPr lang="es-MX" sz="2800" b="1" kern="0" dirty="0" smtClean="0"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endParaRPr lang="es-MX" sz="2800" b="1" kern="0" dirty="0"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endParaRPr lang="es-MX" sz="2800" b="1" kern="0" dirty="0" smtClean="0"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es-MX" sz="2800" b="1" kern="0" dirty="0" smtClean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MX" sz="2800" b="1" kern="0" dirty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qué indica con eso?, ¿cuál es el sentido de este hecho?, ¿qué busca y qué espera del Señor con eso?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097145" y="474861"/>
            <a:ext cx="7189605" cy="8300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Preguntas para la lectura:</a:t>
            </a:r>
            <a:endParaRPr kumimoji="0" lang="es-PE" sz="4800" b="1" i="0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015325" y="5738386"/>
            <a:ext cx="71278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A15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0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prism dir="u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0094" r="35076" b="9439"/>
          <a:stretch/>
        </p:blipFill>
        <p:spPr>
          <a:xfrm>
            <a:off x="499963" y="572900"/>
            <a:ext cx="8193763" cy="5789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7844" y="4391025"/>
            <a:ext cx="6705600" cy="1278369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ctr">
              <a:buNone/>
            </a:pPr>
            <a:r>
              <a:rPr lang="es-ES_tradnl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* ¿Qué transmite    y qué manifiesta lo que Simón le comenta:  </a:t>
            </a:r>
            <a:r>
              <a:rPr lang="es-PE" sz="3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“…</a:t>
            </a:r>
            <a:r>
              <a:rPr lang="es-PE" sz="3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porque Tú lo mandas echaré las redes…”? </a:t>
            </a:r>
          </a:p>
          <a:p>
            <a:pPr algn="ctr"/>
            <a:endParaRPr lang="es-PE" sz="30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2" y="540512"/>
            <a:ext cx="8132937" cy="580487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67947" y="514977"/>
            <a:ext cx="7803166" cy="11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* ¿</a:t>
            </a: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Qué expresa y qué importancia tiene la invitación que Jesús hace a esos pescadores, cuando les dice: </a:t>
            </a:r>
            <a:endParaRPr kumimoji="0" lang="es-ES_tradnl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0" y="5233182"/>
            <a:ext cx="8809816" cy="11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“…</a:t>
            </a:r>
            <a:r>
              <a:rPr kumimoji="0" lang="es-ES_tradnl" sz="3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no temas, de hoy en adelante serás pescador de hombres…”?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8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 dir="u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736x/77/2a/c2/772ac22fcb109ce2bae285b70eeb2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428" y="541359"/>
            <a:ext cx="8059100" cy="58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96601" y="541359"/>
            <a:ext cx="235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_tradnl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525031" y="3651271"/>
            <a:ext cx="8092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Cuando </a:t>
            </a:r>
            <a:r>
              <a:rPr lang="es-MX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la palabra de Jesús es escuchada como Palabra de Dios es capaz de producir unos efectos inesperados y sorprendentes. También puede cambiar nuestra vida si la recibimos con fe y la meditamos en nuestro corazón</a:t>
            </a:r>
            <a:r>
              <a:rPr lang="es-MX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/>
        </p:blipFill>
        <p:spPr>
          <a:xfrm>
            <a:off x="590670" y="546797"/>
            <a:ext cx="3981663" cy="9581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1000">
        <p15:prstTrans prst="curtains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53/bc/3e/53bc3e470be406e97f04670e3d4427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1" y="533399"/>
            <a:ext cx="807403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6115" y="458745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16200000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020282" y="523874"/>
            <a:ext cx="4358681" cy="2133368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kumimoji="0" lang="es-ES_tradnl" sz="3400" b="1" i="0" u="none" strike="noStrike" kern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Berlin Sans FB Demi" pitchFamily="34" charset="0"/>
                <a:cs typeface="Times New Roman"/>
              </a:rPr>
              <a:t>° ¿En  </a:t>
            </a:r>
            <a:r>
              <a:rPr lang="es-MX" sz="3400" b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itchFamily="34" charset="0"/>
              </a:rPr>
              <a:t> </a:t>
            </a:r>
            <a:r>
              <a:rPr lang="es-MX" sz="3400" b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itchFamily="34" charset="0"/>
              </a:rPr>
              <a:t>qué y cómo manifiesto y expreso mi confianza en el Señor?, ¿qué es lo que identifica mi fe en Él? </a:t>
            </a:r>
            <a:endParaRPr kumimoji="0" lang="es-ES_tradnl" sz="3400" b="1" i="0" u="none" strike="noStrike" kern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Berlin Sans FB Demi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dir="u"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ae/67/d3/ae67d3f35b3be84dacf0e15e706a01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9" y="585580"/>
            <a:ext cx="8083151" cy="56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1024270" y="4226707"/>
            <a:ext cx="7076538" cy="201415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itchFamily="34" charset="0"/>
                <a:ea typeface="+mn-ea"/>
                <a:cs typeface="Times New Roman"/>
              </a:rPr>
              <a:t>° </a:t>
            </a: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ahnschrift SemiBold SemiConden" panose="020B0502040204020203" pitchFamily="34" charset="0"/>
                <a:cs typeface="Times New Roman"/>
              </a:rPr>
              <a:t>¿En qué </a:t>
            </a:r>
            <a:r>
              <a:rPr lang="es-MX" sz="3200" kern="0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Bold SemiConden" panose="020B0502040204020203" pitchFamily="34" charset="0"/>
              </a:rPr>
              <a:t>é </a:t>
            </a:r>
            <a:r>
              <a:rPr lang="es-MX" sz="3200" kern="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Bold SemiConden" panose="020B0502040204020203" pitchFamily="34" charset="0"/>
              </a:rPr>
              <a:t>circunstancias experimento la misma sensación y cansancio de Simón, qué cosas desgastan y debilitan mi fe?, ¿cuál es el motivo</a:t>
            </a:r>
            <a:r>
              <a:rPr lang="es-MX" sz="3200" kern="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? </a:t>
            </a:r>
            <a:endParaRPr kumimoji="0" lang="es-ES_tradnl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 SemiConden" panose="020B0502040204020203" pitchFamily="34" charset="0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6115" y="458745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16200000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27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4000">
        <p14:prism dir="u" isInverted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503237"/>
            <a:ext cx="8288196" cy="5830887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2251980" y="4105232"/>
            <a:ext cx="5544616" cy="720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normalizeH="0" baseline="0" noProof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uLnTx/>
                <a:uFillTx/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 MAR ADENTR</a:t>
            </a:r>
            <a:r>
              <a:rPr kumimoji="0" lang="es-ES" sz="5400" b="1" i="0" u="none" strike="noStrike" kern="1200" cap="none" spc="200" normalizeH="0" baseline="0" noProof="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chemeClr val="bg1">
                    <a:alpha val="50000"/>
                  </a:schemeClr>
                </a:solidFill>
                <a:effectLst>
                  <a:outerShdw blurRad="50800" dist="76200" dir="10800000" algn="r" rotWithShape="0">
                    <a:srgbClr val="FFC000"/>
                  </a:outerShdw>
                </a:effectLst>
                <a:uLnTx/>
                <a:uFillTx/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43932" y="723900"/>
            <a:ext cx="304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lk BT" panose="020B0904030502020204" pitchFamily="34" charset="0"/>
                <a:cs typeface="Times New Roman"/>
              </a:rPr>
              <a:t>Lucas 5, 1-11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Blk BT" panose="020B0904030502020204" pitchFamily="34" charset="0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50110" y="5810904"/>
            <a:ext cx="489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Hv BT" panose="020B0804020202020204" pitchFamily="34" charset="0"/>
                <a:cs typeface="Times New Roman"/>
              </a:rPr>
              <a:t> Lima, 9</a:t>
            </a:r>
            <a:r>
              <a:rPr kumimoji="0" lang="es-PE" sz="2800" b="1" i="0" u="none" strike="noStrike" kern="1200" cap="none" spc="0" normalizeH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Hv BT" panose="020B0804020202020204" pitchFamily="34" charset="0"/>
                <a:cs typeface="Times New Roman"/>
              </a:rPr>
              <a:t> F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Hv BT" panose="020B0804020202020204" pitchFamily="34" charset="0"/>
                <a:cs typeface="Times New Roman"/>
              </a:rPr>
              <a:t>ebrero 2025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Hv BT" panose="020B0804020202020204" pitchFamily="34" charset="0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4" y="587310"/>
            <a:ext cx="4555555" cy="786384"/>
          </a:xfrm>
          <a:prstGeom prst="round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AutoShape 6" descr="Habrá días que la Barca de mi vida será sacudida...&quot; - ZENIT - Espan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AutoShape 2" descr="Habrá días que la Barca de mi vida será sacudida...&quot; - ZENIT - Espan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6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91532"/>
            <a:ext cx="8102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48710" y="491532"/>
            <a:ext cx="782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60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•¿</a:t>
            </a:r>
            <a:r>
              <a:rPr lang="es-MX" sz="36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Qué aspectos debo trabajar más en mi fe, para confiar y esperar más en el Señor, para vivir con </a:t>
            </a:r>
            <a:r>
              <a:rPr lang="es-MX" sz="360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más </a:t>
            </a:r>
            <a:r>
              <a:rPr lang="es-MX" sz="36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convicción lo que el </a:t>
            </a:r>
            <a:r>
              <a:rPr lang="es-MX" sz="3600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Señor   nos </a:t>
            </a:r>
            <a:r>
              <a:rPr lang="es-MX" sz="3600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pide?</a:t>
            </a:r>
            <a:r>
              <a:rPr kumimoji="0" lang="es-ES_tradnl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endParaRPr kumimoji="0" lang="es-PE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6000">
        <p14:prism dir="u"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4b/f0/84/4bf084a7cdeda105ffc7d0cd6b33f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536967"/>
            <a:ext cx="8192654" cy="5826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490106" y="655559"/>
            <a:ext cx="805410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cs typeface="Times New Roman" pitchFamily="18" charset="0"/>
              </a:rPr>
              <a:t>° </a:t>
            </a:r>
            <a:r>
              <a:rPr lang="es-MX" sz="3000" b="1" dirty="0" smtClean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En </a:t>
            </a:r>
            <a:r>
              <a:rPr lang="es-MX" sz="3000" b="1" dirty="0"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latin typeface="Arial" charset="0"/>
                <a:cs typeface="Times New Roman" pitchFamily="18" charset="0"/>
              </a:rPr>
              <a:t>la práctica, ¿vivo mi vida cristiana como una búsqueda del Señor, como un querer vivir lo que el Señor quiere y espera de mí?, ¿de qué manera le digo al Señor, …porque Tú lo pides…, lo haré…? 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cs typeface="Times New Roman" pitchFamily="18" charset="0"/>
              </a:rPr>
              <a:t>  </a:t>
            </a:r>
            <a:endParaRPr kumimoji="0" lang="es-PE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</a:effectLst>
              <a:uLnTx/>
              <a:uFillTx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9000">
        <p14:prism dir="u" isInverted="1"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" y="575025"/>
            <a:ext cx="8092497" cy="57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666944" y="2027452"/>
            <a:ext cx="323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Motivación: 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EFFB7D"/>
              </a:solidFill>
              <a:effectLst>
                <a:glow rad="63500">
                  <a:srgbClr val="3A1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>
          <a:xfrm>
            <a:off x="504975" y="613125"/>
            <a:ext cx="3261360" cy="1056022"/>
          </a:xfrm>
          <a:prstGeom prst="round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25031" y="3727471"/>
            <a:ext cx="8092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El Señor nos llama como aquel primer grupo de pescadores. Únicamente nos pide fe en su palabra. Nuestra tarea y misión sólo puede tener éxito si confiamos en Jesús, si buscamos el encuentro personal con él en la oración.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56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2000">
        <p15:prstTrans prst="curtains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Evangelio de Hoy: la pesc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9" y="590282"/>
            <a:ext cx="8112661" cy="5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5270108"/>
            <a:ext cx="7568271" cy="87450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contourW="31750">
              <a:contourClr>
                <a:srgbClr val="2F3238"/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Luego de un tiempo de oración personal, compartimos en grupos nuestra oración (o todos juntos)</a:t>
            </a:r>
            <a:endParaRPr kumimoji="0" lang="es-PE" sz="2400" b="1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7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14:switch dir="r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736x/26/35/0b/26350bd831b9cd528b64bad9b39a99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21561"/>
            <a:ext cx="8026400" cy="58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82172" y="3694180"/>
            <a:ext cx="5728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T</a:t>
            </a:r>
            <a:r>
              <a:rPr kumimoji="0" lang="ca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Te</a:t>
            </a:r>
            <a:r>
              <a:rPr kumimoji="0" lang="ca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</a:t>
            </a:r>
            <a:r>
              <a:rPr kumimoji="0" lang="ca-E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ca-E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doy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gracias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Señor, de todo </a:t>
            </a:r>
            <a:r>
              <a:rPr kumimoji="0" lang="ca-E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corazón</a:t>
            </a:r>
            <a:r>
              <a:rPr kumimoji="0" lang="ca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; </a:t>
            </a:r>
            <a:r>
              <a:rPr kumimoji="0" lang="ca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delante</a:t>
            </a:r>
            <a:r>
              <a:rPr kumimoji="0" lang="ca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de los </a:t>
            </a:r>
            <a:r>
              <a:rPr kumimoji="0" lang="ca-E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ángeles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tocaré para </a:t>
            </a:r>
            <a:r>
              <a:rPr kumimoji="0" lang="ca-E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ti</a:t>
            </a:r>
            <a:r>
              <a:rPr kumimoji="0" lang="ca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me 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postraré hacia tu </a:t>
            </a:r>
            <a:r>
              <a:rPr kumimoji="0" lang="ca-ES" sz="3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santuario</a:t>
            </a:r>
            <a:r>
              <a:rPr kumimoji="0" lang="ca-ES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6575" y="521561"/>
            <a:ext cx="2765645" cy="83099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Salmo</a:t>
            </a:r>
            <a:r>
              <a:rPr kumimoji="0" lang="ca-ES" sz="30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1137</a:t>
            </a:r>
            <a:endParaRPr kumimoji="0" lang="ca-ES" sz="30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3922" y="5777417"/>
            <a:ext cx="820477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</a:t>
            </a: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ángeles tocaré 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ti, Señor.</a:t>
            </a:r>
            <a:endParaRPr kumimoji="0" lang="ca-ES" sz="2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1000">
        <p14:prism dir="u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5" y="481826"/>
            <a:ext cx="807895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36425" y="574992"/>
            <a:ext cx="2697326" cy="44935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Daré </a:t>
            </a:r>
            <a:r>
              <a:rPr kumimoji="0" lang="ca-E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gracias</a:t>
            </a:r>
            <a:r>
              <a:rPr kumimoji="0" lang="ca-E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a tu </a:t>
            </a:r>
            <a:r>
              <a:rPr kumimoji="0" lang="ca-E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nombr</a:t>
            </a:r>
            <a:r>
              <a:rPr kumimoji="0" lang="ca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: e </a:t>
            </a:r>
            <a:r>
              <a:rPr kumimoji="0" lang="ca-E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por tu misericordia y tu lealtad, porque tu promesa supera a tu fama; cuando te </a:t>
            </a:r>
            <a:r>
              <a:rPr kumimoji="0" lang="ca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invoqué</a:t>
            </a:r>
            <a:r>
              <a:rPr kumimoji="0" lang="ca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me </a:t>
            </a:r>
            <a:r>
              <a:rPr kumimoji="0" lang="ca-E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escuchaste</a:t>
            </a:r>
            <a:r>
              <a:rPr kumimoji="0" lang="ca-E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ca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                               </a:t>
            </a:r>
            <a:r>
              <a:rPr kumimoji="0" lang="ca-ES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aumentaste</a:t>
            </a:r>
            <a:r>
              <a:rPr kumimoji="0" lang="ca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                              el valor en                                                          </a:t>
            </a:r>
            <a:r>
              <a:rPr kumimoji="0" lang="ca-E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mi alma.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984" y="655153"/>
            <a:ext cx="4929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ángeles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tocaré para ti, Señor.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 dir="u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736x/8a/01/71/8a0171bec7397156519292a05563a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6" y="540938"/>
            <a:ext cx="8150401" cy="5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25346" y="2922080"/>
            <a:ext cx="455212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Que te den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gracias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, Señor,  los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reyes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 de la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tierra</a:t>
            </a:r>
            <a:r>
              <a:rPr kumimoji="0" lang="ca-ES" sz="3000" b="1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, al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escuchar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 las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palabras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 de tu boca; canten  los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caminos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 del Señor, porque la gloria del Señor es </a:t>
            </a:r>
            <a:r>
              <a:rPr kumimoji="0" lang="ca-ES" sz="3000" b="1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grande</a:t>
            </a:r>
            <a:r>
              <a:rPr kumimoji="0" lang="ca-ES" sz="3000" b="1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 Demi" panose="020E0802020502020306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19670" y="636103"/>
            <a:ext cx="492980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ángeles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tocaré para ti, Señor.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 dir="u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736x/d4/20/b2/d420b2e9b5e8e51e681c5e063683a7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9" y="535196"/>
            <a:ext cx="8179581" cy="57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1489" y="365467"/>
            <a:ext cx="8133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derecha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me salva. El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completará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sus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favores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conmigo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;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</a:t>
            </a: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                              u </a:t>
            </a:r>
            <a:r>
              <a:rPr kumimoji="0" lang="ca-ES" sz="3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misericordia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es eterna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</a:t>
            </a: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                                      		o 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abandones la </a:t>
            </a: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          		        obra </a:t>
            </a:r>
            <a:r>
              <a:rPr kumimoji="0" lang="ca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 </a:t>
            </a:r>
            <a:endParaRPr kumimoji="0" lang="ca-ES" sz="3000" b="1" i="0" u="none" strike="noStrike" kern="120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			tus </a:t>
            </a:r>
            <a:r>
              <a:rPr lang="ca-E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ca-ES" sz="3000" b="1" i="0" u="none" strike="noStrike" kern="120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manos</a:t>
            </a:r>
            <a:r>
              <a:rPr kumimoji="0" lang="ca-ES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ca-ES" sz="30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3922" y="5777417"/>
            <a:ext cx="820477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</a:t>
            </a:r>
            <a:r>
              <a:rPr kumimoji="0" lang="es-ES" sz="28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ángeles tocaré </a:t>
            </a:r>
            <a:r>
              <a:rPr kumimoji="0" lang="es-ES" sz="2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ti, Señor.</a:t>
            </a:r>
            <a:endParaRPr kumimoji="0" lang="ca-ES" sz="2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 dir="u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.wp.com/vincentians.com/es/wp-content/uploads/sites/11/2013/04/e-4.jpg?fit=846%2C49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6" y="504524"/>
            <a:ext cx="8192065" cy="58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AutoShape 8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utoShape 10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38552" y="1776583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34017"/>
            <a:ext cx="3138899" cy="804672"/>
          </a:xfrm>
          <a:prstGeom prst="round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87374" y="3059152"/>
            <a:ext cx="8318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</a:rPr>
              <a:t>Simon</a:t>
            </a:r>
            <a:r>
              <a:rPr lang="es-MX" sz="2400" b="1" dirty="0">
                <a:solidFill>
                  <a:schemeClr val="bg1"/>
                </a:solidFill>
              </a:rPr>
              <a:t>  dio testimonio de su buena disposición y su fidelidad; San Vicente admira las mismas actitudes en el padre Claudio </a:t>
            </a:r>
            <a:r>
              <a:rPr lang="es-MX" sz="2400" b="1" dirty="0" err="1">
                <a:solidFill>
                  <a:schemeClr val="bg1"/>
                </a:solidFill>
              </a:rPr>
              <a:t>Dufour</a:t>
            </a:r>
            <a:r>
              <a:rPr lang="es-MX" sz="2400" b="1" dirty="0">
                <a:solidFill>
                  <a:schemeClr val="bg1"/>
                </a:solidFill>
              </a:rPr>
              <a:t>, y además le pide rogar a Dios para estar seguro de su voluntad, para hacer siempre lo que el Señor diga:</a:t>
            </a:r>
          </a:p>
        </p:txBody>
      </p:sp>
    </p:spTree>
    <p:extLst>
      <p:ext uri="{BB962C8B-B14F-4D97-AF65-F5344CB8AC3E}">
        <p14:creationId xmlns:p14="http://schemas.microsoft.com/office/powerpoint/2010/main" val="38166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1000">
        <p15:prstTrans prst="curtains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736x/2c/0c/be/2c0cbe75484d8e49864515f09bde2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2436"/>
            <a:ext cx="8089900" cy="5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AutoShape 8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utoShape 10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30400" y="2105025"/>
            <a:ext cx="5480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 </a:t>
            </a: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cartas que de usted recibo me dan siempre un gran consuelo, al ver la buena disposición que Dios le da para con los esclavos y los forzados, que es una gracia tan preciosa que no creo que haya otra mayor en la tierra; esto me obliga a darle gracias a Dios con un doble sentimiento de gratitud al ver la fidelidad de su corazón, que se dobla o se ensancha según la voluntad divina. </a:t>
            </a:r>
          </a:p>
        </p:txBody>
      </p:sp>
    </p:spTree>
    <p:extLst>
      <p:ext uri="{BB962C8B-B14F-4D97-AF65-F5344CB8AC3E}">
        <p14:creationId xmlns:p14="http://schemas.microsoft.com/office/powerpoint/2010/main" val="350703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7000">
        <p15:prstTrans prst="curtains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ión de un cartel en blanco de madera en la orilla del mar - 173389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8"/>
          <a:stretch/>
        </p:blipFill>
        <p:spPr bwMode="auto">
          <a:xfrm>
            <a:off x="574975" y="2356718"/>
            <a:ext cx="7967842" cy="33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46009" y="2204531"/>
            <a:ext cx="4854992" cy="1569660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“¡Rema </a:t>
            </a:r>
            <a:r>
              <a:rPr kumimoji="0" lang="es-ES_tradnl" sz="48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mar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Adentro</a:t>
            </a:r>
            <a:r>
              <a:rPr kumimoji="0" lang="es-ES_tradnl" sz="48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!”</a:t>
            </a:r>
            <a:endParaRPr kumimoji="0" lang="es-PE" sz="4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12" name="11 Cinta perforada"/>
          <p:cNvSpPr/>
          <p:nvPr/>
        </p:nvSpPr>
        <p:spPr>
          <a:xfrm>
            <a:off x="4558896" y="4876027"/>
            <a:ext cx="1639314" cy="57588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CARLOS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6963743" y="4829725"/>
            <a:ext cx="1467814" cy="589974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EVA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6151603" y="4946045"/>
            <a:ext cx="1081825" cy="505862"/>
          </a:xfrm>
          <a:prstGeom prst="flowChartPunchedTape">
            <a:avLst/>
          </a:prstGeom>
          <a:noFill/>
          <a:ln>
            <a:solidFill>
              <a:srgbClr val="6633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10" name="9 Cinta perforada"/>
          <p:cNvSpPr/>
          <p:nvPr/>
        </p:nvSpPr>
        <p:spPr>
          <a:xfrm>
            <a:off x="2261239" y="4913837"/>
            <a:ext cx="1491313" cy="53807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JUUANA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Bahnschrift SemiBold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324" y="449330"/>
            <a:ext cx="8355426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Ambientación: Representamos la arena y el mar. Sobre la arena, en papelitos, los nombres de cada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participante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; y en el mar un cartel que diga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“¡Remar mar Adentro !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3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45238" y="5917609"/>
            <a:ext cx="782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lk BT" panose="020B0904030502020204" pitchFamily="34" charset="0"/>
                <a:cs typeface="Times New Roman"/>
              </a:rPr>
              <a:t>Cantos sugeridos: Pescador de hombres.</a:t>
            </a:r>
            <a:endParaRPr kumimoji="0" lang="es-PE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lk BT" panose="020B0904030502020204" pitchFamily="34" charset="0"/>
              <a:cs typeface="Times New Roman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0289" y="2955041"/>
            <a:ext cx="1770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“REMAR MAR ADENTRO”</a:t>
            </a:r>
            <a:endParaRPr lang="es-PE" sz="2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7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2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2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9" grpId="0"/>
      <p:bldP spid="7" grpId="0" animBg="1"/>
      <p:bldP spid="10" grpId="0"/>
      <p:bldP spid="6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736x/2c/0c/be/2c0cbe75484d8e49864515f09bde2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52436"/>
            <a:ext cx="8089900" cy="5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AutoShape 8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utoShape 10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01825" y="2143125"/>
            <a:ext cx="5480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Pues </a:t>
            </a: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bien, como el servicio a esas pobres gentes es una vocación extraordinaria, hay que examinarla bien y rogar a Dios que nos dé a conocer si está usted llamado a ella; le pido que así lo haga por su parte y yo procuraré hacerlo por la mía, no porque dude de su decisión, sino para asegurarnos más de lo que Dios quiere”. (III, 444)</a:t>
            </a:r>
          </a:p>
        </p:txBody>
      </p:sp>
    </p:spTree>
    <p:extLst>
      <p:ext uri="{BB962C8B-B14F-4D97-AF65-F5344CB8AC3E}">
        <p14:creationId xmlns:p14="http://schemas.microsoft.com/office/powerpoint/2010/main" val="400004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3000">
        <p15:prstTrans prst="pageCurlDouble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8" y="514350"/>
            <a:ext cx="8083552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6098" y="378847"/>
            <a:ext cx="801687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Tenemos delante de nosotros un inmenso mar que es el mismo clamor de la gente que necesita de Dios. Nosotros estamos en la orilla con nuestra barca llena de incertidumbres. </a:t>
            </a:r>
            <a:endParaRPr lang="es-MX" sz="2800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s-MX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MX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MX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MX" sz="2800" b="1" dirty="0" smtClean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El </a:t>
            </a:r>
            <a:r>
              <a:rPr lang="es-MX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Señor nos dice “Rema mar adentro”. ¿cuál es mi disposición? ¿estoy preparado para entrar a ese gran mar?      </a:t>
            </a:r>
          </a:p>
        </p:txBody>
      </p:sp>
    </p:spTree>
    <p:extLst>
      <p:ext uri="{BB962C8B-B14F-4D97-AF65-F5344CB8AC3E}">
        <p14:creationId xmlns:p14="http://schemas.microsoft.com/office/powerpoint/2010/main" val="78564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20/09/30/200930a1d43a9fd04059219c45b1b6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9" y="527240"/>
            <a:ext cx="8113686" cy="5818142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4167" y="1821067"/>
            <a:ext cx="787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Señor Jesús,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ven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 nuestra ayuda,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y ayúdanos a echar las redes en tu Nombre,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para que así Tú puedas seguir manifestando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amor y tu misericordia,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atrayendo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a muchos a tu encuentro,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dándole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gracia y tu bendición,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siendo Tú el sentido de sus vidas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,                                 con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gracia, tu amor y tu perdón.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Hoy nuevamente, Señor,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danos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la gracia de actuar en tu Nombre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para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que sigas tocando los corazones,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haciendo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que muchos te conozcan y te sigan,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encontrando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 ti el sentido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pleno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y total de sus vidas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 Así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sea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3559" y="527240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Oración final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827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5000">
        <p15:prstTrans prst="wind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 de febrero: Fiesta de Nuestra Señora de Lourdes - Vatican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541335"/>
            <a:ext cx="8123044" cy="5794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87936" y="6297804"/>
            <a:ext cx="5126225" cy="461665"/>
          </a:xfrm>
          <a:prstGeom prst="rect">
            <a:avLst/>
          </a:prstGeom>
          <a:solidFill>
            <a:srgbClr val="36723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1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16" y="561975"/>
            <a:ext cx="8185583" cy="5776614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000340" y="768919"/>
            <a:ext cx="3661878" cy="4453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AMBIENTACIÓN: 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130242" y="3271280"/>
            <a:ext cx="4027343" cy="3153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Dios es el llama y encarga una </a:t>
            </a:r>
            <a:r>
              <a:rPr kumimoji="0" lang="es-PE" sz="2800" b="0" i="1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misión.El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llamado se da cuenta </a:t>
            </a:r>
            <a:r>
              <a:rPr kumimoji="0" lang="es-PE" sz="2800" b="0" i="1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deque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también es </a:t>
            </a:r>
            <a:r>
              <a:rPr kumimoji="0" lang="es-PE" sz="2800" b="0" i="1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Ël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quien sostiene y da fuerza para  llevar la tarea adelante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</a:t>
            </a:r>
            <a:endParaRPr kumimoji="0" lang="es-ES_tradnl" sz="28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59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736x/3e/8e/ad/3e8ead21e0788ba36ad31248e8a43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9" y="560285"/>
            <a:ext cx="8102600" cy="58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8244" y="1127759"/>
            <a:ext cx="810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En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tu </a:t>
            </a:r>
            <a:r>
              <a:rPr kumimoji="0" lang="es-PE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Nombre,porque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Tú lo pides,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                           echaré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las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redes…anunciaré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tu Palabra…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perdonar como Tú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amaré hasta el final…, como Tú</a:t>
            </a:r>
            <a:endParaRPr kumimoji="0" lang="es-PE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49720" y="604539"/>
            <a:ext cx="299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 smtClean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umnst777 BlkCn BT" panose="020B0803030504020204" pitchFamily="34" charset="0"/>
                <a:cs typeface="Times New Roman"/>
              </a:rPr>
              <a:t>1</a:t>
            </a:r>
            <a:r>
              <a:rPr kumimoji="0" lang="es-ES_tradnl" sz="2800" b="1" i="0" u="none" strike="noStrike" kern="1200" cap="none" spc="50" normalizeH="0" baseline="0" noProof="0" dirty="0" smtClean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umnst777 BlkCn BT" panose="020B0803030504020204" pitchFamily="34" charset="0"/>
                <a:cs typeface="Times New Roman"/>
              </a:rPr>
              <a:t>.- Oración </a:t>
            </a:r>
            <a:r>
              <a:rPr kumimoji="0" lang="es-ES_tradnl" sz="2800" b="1" i="0" u="none" strike="noStrike" kern="1200" cap="none" spc="50" normalizeH="0" baseline="0" noProof="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umnst777 BlkCn BT" panose="020B0803030504020204" pitchFamily="34" charset="0"/>
                <a:cs typeface="Times New Roman"/>
              </a:rPr>
              <a:t>inicial</a:t>
            </a:r>
            <a:endParaRPr kumimoji="0" lang="es-PE" sz="2800" b="1" i="0" u="none" strike="noStrike" kern="1200" cap="none" spc="50" normalizeH="0" baseline="0" noProof="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umnst777 BlkCn BT" panose="020B0803030504020204" pitchFamily="34" charset="0"/>
              <a:cs typeface="Times New Roman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4187101" y="2676526"/>
            <a:ext cx="4408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al que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está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alejado de ti…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reconciliarme contigo…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ser fiel como lo eres Tú…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daré todo de mí, </a:t>
            </a:r>
            <a:endParaRPr kumimoji="0" lang="es-PE" sz="26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para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que te conozcan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     y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te sigan…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2000">
        <p14:prism isInverted="1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.pinimg.com/736x/3e/8e/ad/3e8ead21e0788ba36ad31248e8a43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2" y="566752"/>
            <a:ext cx="8102600" cy="58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92726" y="566752"/>
            <a:ext cx="7765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 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haré de mi vida, un sacrificio de alabanza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 ti                                                                       buscaré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 Reino de Dios y su justicia…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 seguiré incondicionalmente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…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811582" y="1976125"/>
            <a:ext cx="71951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 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hablaré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ti, 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sin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tener miedo…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daré testimonio del amor que nos tienes…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iré donde me mandes, 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haré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que me pidas…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buscaré ser reflejo vivo de tu amor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AMÉN</a:t>
            </a:r>
            <a:endParaRPr kumimoji="0" lang="es-P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8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oce la imagen de Jesús, bajo el punto de vista de otras religion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9" y="578975"/>
            <a:ext cx="8143804" cy="57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738" y="3711679"/>
            <a:ext cx="8167735" cy="262350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los dos domingos precedentes hemos visto a Jesús  iniciar su actividad en Galilea, donde se presenta a sus paisanos y adquiere fama enseñando y </a:t>
            </a: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curando. Ahora ya está el terreno preparado para que Pedro y los primeros discípulos respondan a su 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llamada. </a:t>
            </a:r>
            <a:r>
              <a:rPr lang="es-CO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Escuchemos: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endParaRPr lang="es-PE" sz="2800" b="1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3395" y="1440974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>
          <a:xfrm>
            <a:off x="510669" y="578976"/>
            <a:ext cx="4059936" cy="8097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4000">
        <p15:prstTrans prst="curtains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7" y="506605"/>
            <a:ext cx="8110537" cy="58234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83568" y="506605"/>
            <a:ext cx="327883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30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/>
              </a:rPr>
              <a:t>Lucas  5 , 1 - 11</a:t>
            </a:r>
            <a:endParaRPr kumimoji="0" lang="es-PE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35782" y="3538310"/>
            <a:ext cx="8036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aquel tiempo, la gente se agolpaba en torno a Jesús para oír la Palabra de Dios. Estando Él de pie junto al lago de </a:t>
            </a:r>
            <a:r>
              <a:rPr lang="es-MX" sz="2800" b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Genesaret</a:t>
            </a:r>
            <a:r>
              <a:rPr lang="es-MX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vio dos barcas que estaban en la orilla; los pescadores, que habían desembarcado, estaban lavando las redes</a:t>
            </a:r>
            <a:r>
              <a:rPr lang="es-MX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9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-2115" t="-29167" r="2115" b="29167"/>
          <a:stretch/>
        </p:blipFill>
        <p:spPr>
          <a:xfrm>
            <a:off x="308372" y="-1786395"/>
            <a:ext cx="8239126" cy="8101470"/>
          </a:xfrm>
          <a:prstGeom prst="rect">
            <a:avLst/>
          </a:prstGeom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585784" y="532943"/>
            <a:ext cx="81391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Subiendo a una de las barcas, que era la de Simón, </a:t>
            </a:r>
            <a:endParaRPr lang="es-MX" sz="32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MX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MX" sz="32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MX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MX" sz="32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es-MX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pidió que la apartara un poco de tierra. Desde la barca, sentado, enseñaba a la gente</a:t>
            </a:r>
            <a:r>
              <a:rPr lang="es-MX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00">
        <p14:prism isInverted="1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1435</Words>
  <Application>Microsoft Office PowerPoint</Application>
  <PresentationFormat>Presentación en pantalla (4:3)</PresentationFormat>
  <Paragraphs>99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60" baseType="lpstr">
      <vt:lpstr>AR CENA</vt:lpstr>
      <vt:lpstr>Arial</vt:lpstr>
      <vt:lpstr>Arial Black</vt:lpstr>
      <vt:lpstr>Arial Narrow</vt:lpstr>
      <vt:lpstr>Arial Rounded MT Bold</vt:lpstr>
      <vt:lpstr>Arial Unicode MS</vt:lpstr>
      <vt:lpstr>Bahnschrift Condensed</vt:lpstr>
      <vt:lpstr>Bahnschrift SemiBold Condensed</vt:lpstr>
      <vt:lpstr>Bahnschrift SemiBold SemiConden</vt:lpstr>
      <vt:lpstr>Berlin Sans FB Demi</vt:lpstr>
      <vt:lpstr>Calibri</vt:lpstr>
      <vt:lpstr>Comic Sans MS</vt:lpstr>
      <vt:lpstr>Georgia</vt:lpstr>
      <vt:lpstr>Humnst777 BlkCn BT</vt:lpstr>
      <vt:lpstr>Poor Richard</vt:lpstr>
      <vt:lpstr>Segoe UI Light</vt:lpstr>
      <vt:lpstr>Swis721 Blk BT</vt:lpstr>
      <vt:lpstr>Swis721 Hv BT</vt:lpstr>
      <vt:lpstr>Tahoma</vt:lpstr>
      <vt:lpstr>Tekton Pro</vt:lpstr>
      <vt:lpstr>Times</vt:lpstr>
      <vt:lpstr>Times New Roman</vt:lpstr>
      <vt:lpstr>Diseño predeterminado</vt:lpstr>
      <vt:lpstr>1_Diseño predeterminado</vt:lpstr>
      <vt:lpstr>Default Design</vt:lpstr>
      <vt:lpstr>En blanco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Admin</cp:lastModifiedBy>
  <cp:revision>107</cp:revision>
  <dcterms:created xsi:type="dcterms:W3CDTF">2022-01-31T14:21:50Z</dcterms:created>
  <dcterms:modified xsi:type="dcterms:W3CDTF">2025-02-08T14:52:16Z</dcterms:modified>
</cp:coreProperties>
</file>