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306" r:id="rId5"/>
    <p:sldId id="303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4" r:id="rId32"/>
    <p:sldId id="299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CE"/>
    <a:srgbClr val="FFFFFF"/>
    <a:srgbClr val="FFFF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7B7F2-82FB-4292-924F-3EDD8E58DFE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ED407-6050-4F1D-9D6C-84F46D15B0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FB591A-7A7A-45DD-88C0-2743BF2B16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7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363C3-AABF-4FA6-B742-0008232787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5525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E3128-248F-4D2B-8F7D-65E7F073F82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3042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F7A49-8C0D-417D-941B-2F9B3661EF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85829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02B10-BF2E-4FD2-ABEE-3DBE306C518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7137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CE2CA-DD1C-4125-9E0D-34A9D1B8C1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30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0C19C-65B4-4382-92C0-27C2FDA7F7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7689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6C141-89BA-4C55-AC60-336821D114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2906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8EB8B-CDD8-4B00-A535-EC1A84C93A4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676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CB602-7C77-478D-AFF5-8E36FBD2B96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73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6F767-5BB1-41AA-A4A6-E3EA3D9670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39163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04025-6968-40C6-A311-399798E6A1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34685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BF996-0B14-48C9-BF84-D66ED10EFEB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8573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2DA87-AF80-4A14-AFC8-091716D6173C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767AA-E2A1-4466-BB29-4E56D1416179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3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49E62-C8A4-4100-8EED-DF7D7CF8459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25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1CD3B0-6EF0-4E44-80BA-5E1CA3B5559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4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889BF-5A21-44EB-9569-45F0B2F69712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8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6B5F3-E7E1-499B-BC49-53127AC3C47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8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31B60-385A-499F-9D39-ABA0158CDC6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1FACD-A78B-4328-BA94-86FB0CE1BA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34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E7F1E-6DF4-4F5B-B522-8162B20732B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78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76CB7-DD10-478F-942A-7E776DC3CE0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54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04302-4620-4A92-B977-115ACC1F2DCF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33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BC5E3-B3DA-4030-AF8D-C8899DC741EC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3F45-B6B4-454D-984D-A3B54B72F6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0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8DE81-2DB9-45C2-922C-C570A50F0CC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CB0B1-AA5A-4511-B8C4-00A9FBF3B3F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EF413-6E3C-4813-9285-EFC9B5C03DD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4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C07B0-866F-4F06-89E6-FC49307108E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C8507-0E07-424F-88AD-21E34E3B827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5F867-9046-476C-B70C-9C7BD4BE2A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4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6B4B7-42DC-4A31-9CD5-994880D61F6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DDFF9E-A700-4810-8981-3F49BF97427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046" t="34730" r="9301" b="10731"/>
          <a:stretch/>
        </p:blipFill>
        <p:spPr>
          <a:xfrm>
            <a:off x="557348" y="485775"/>
            <a:ext cx="8034202" cy="59006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7348" y="604783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8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4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AMOR 166.wav"/>
          </p:stSnd>
        </p:sndAc>
      </p:transition>
    </mc:Choice>
    <mc:Fallback xmlns="">
      <p:transition spd="slow">
        <p:fade/>
        <p:sndAc>
          <p:stSnd loop="1">
            <p:snd r:embed="rId4" name="AMOR 16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1" y="535277"/>
            <a:ext cx="8064896" cy="5957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72876" y="423714"/>
            <a:ext cx="7890073" cy="61247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Cuando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entraban con el niño Jesús sus padres para cumplir con él lo previsto por la ley, Simeón lo tomó en brazos y bendijo a Dios diciendo: </a:t>
            </a: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«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Ahora, Señor, según tu promesa, puedes dejar a tu siervo irse en paz.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0" y="458189"/>
            <a:ext cx="808055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57724" y="2676348"/>
            <a:ext cx="4118427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180C00"/>
                  </a:glow>
                  <a:outerShdw blurRad="88900" dist="88900" dir="3000000" algn="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“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63500">
                    <a:srgbClr val="180C00"/>
                  </a:glow>
                  <a:outerShdw blurRad="88900" dist="88900" dir="3000000" algn="l" rotWithShape="0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Porque </a:t>
            </a:r>
            <a:r>
              <a:rPr lang="es-MX" sz="2800" b="1" dirty="0">
                <a:solidFill>
                  <a:schemeClr val="bg1"/>
                </a:solidFill>
                <a:effectLst>
                  <a:glow rad="63500">
                    <a:srgbClr val="180C00"/>
                  </a:glow>
                  <a:outerShdw blurRad="88900" dist="88900" dir="3000000" algn="l" rotWithShape="0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mis ojos han visto a tu Salvador, a quien has presentado ante todos los pueblos: luz para alumbrar a las naciones y gloria de tu pueblo Israel.»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180C00"/>
                  </a:glow>
                  <a:outerShdw blurRad="88900" dist="88900" dir="3000000" algn="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180C00"/>
                </a:glow>
                <a:outerShdw blurRad="88900" dist="88900" dir="3000000" algn="l" rotWithShape="0">
                  <a:srgbClr val="000000"/>
                </a:outerShdw>
              </a:effectLst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76249"/>
            <a:ext cx="8110728" cy="5838825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62138" y="438150"/>
            <a:ext cx="6386512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Georgia" panose="02040502050405020303" pitchFamily="18" charset="0"/>
                <a:cs typeface="Times New Roman" pitchFamily="18" charset="0"/>
              </a:rPr>
              <a:t>Su </a:t>
            </a:r>
            <a:r>
              <a:rPr lang="es-MX" sz="2400" b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s-MX" sz="2400" b="1" dirty="0">
                <a:latin typeface="Georgia" panose="02040502050405020303" pitchFamily="18" charset="0"/>
                <a:cs typeface="Times New Roman" pitchFamily="18" charset="0"/>
              </a:rPr>
              <a:t>padre y su madre estaban admirados por lo que se decía del niño. Simeón los bendijo, diciendo a María, su madre: «Mira, éste está puesto para que muchos en Israel caigan y se levanten; será como una bandera discutida: así quedará clara la actitud de muchos corazones. Y a ti, una espada te traspasará el alma.»</a:t>
            </a:r>
            <a:r>
              <a:rPr kumimoji="0" lang="es-PE" sz="2400" b="1" i="0" u="none" strike="noStrike" kern="1200" normalizeH="0" baseline="0" noProof="0" dirty="0" smtClean="0">
                <a:uLnTx/>
                <a:uFillTx/>
                <a:latin typeface="Georgia" panose="02040502050405020303" pitchFamily="18" charset="0"/>
                <a:cs typeface="Times New Roman" pitchFamily="18" charset="0"/>
              </a:rPr>
              <a:t> </a:t>
            </a:r>
            <a:endParaRPr kumimoji="0" lang="es-ES" sz="2400" b="1" i="0" u="none" strike="noStrike" kern="1200" normalizeH="0" baseline="0" noProof="0" dirty="0">
              <a:uLnTx/>
              <a:uFillTx/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736x/bf/5a/51/bf5a516e654fb8c5b15d83a8ad2b2e5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625" y="552450"/>
            <a:ext cx="80645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1833661" y="4164299"/>
            <a:ext cx="5233889" cy="2017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1800" b="1" i="0" u="none" strike="noStrike" kern="1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/>
                <a:ea typeface="+mn-ea"/>
                <a:cs typeface="Times New Roman" pitchFamily="18" charset="0"/>
              </a:rPr>
              <a:t>¿Por qué razón van </a:t>
            </a:r>
            <a:r>
              <a:rPr kumimoji="0" lang="es-PE" sz="1800" b="1" i="0" u="none" strike="noStrike" kern="1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/>
                <a:ea typeface="+mn-ea"/>
                <a:cs typeface="Times New Roman" pitchFamily="18" charset="0"/>
              </a:rPr>
              <a:t>María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1800" b="1" i="0" u="none" strike="noStrike" kern="1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/>
                <a:ea typeface="+mn-ea"/>
                <a:cs typeface="Times New Roman" pitchFamily="18" charset="0"/>
              </a:rPr>
              <a:t> </a:t>
            </a:r>
            <a:r>
              <a:rPr kumimoji="0" lang="es-PE" sz="1800" b="1" i="0" u="none" strike="noStrike" kern="1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/>
                <a:ea typeface="+mn-ea"/>
                <a:cs typeface="Times New Roman" pitchFamily="18" charset="0"/>
              </a:rPr>
              <a:t>y José a Jerusalén?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55168" y="669891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/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wis721 BlkCn BT" panose="020B0806030502040204" pitchFamily="34" charset="0"/>
                <a:cs typeface="Times New Roman" pitchFamily="18" charset="0"/>
              </a:rPr>
              <a:t>Preguntas para la lectura</a:t>
            </a:r>
            <a:r>
              <a:rPr kumimoji="0" lang="es-ES_tradnl" sz="3200" b="1" i="0" u="none" strike="noStrike" kern="120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/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wis721 BlkCn BT" panose="020B0806030502040204" pitchFamily="34" charset="0"/>
                <a:cs typeface="Times New Roman" pitchFamily="18" charset="0"/>
              </a:rPr>
              <a:t>:</a:t>
            </a:r>
            <a:endParaRPr kumimoji="0" lang="es-PE" sz="32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39700">
                  <a:srgbClr val="FFFFFF"/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Swis721 BlkCn BT" panose="020B0806030502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736x/59/9d/7a/599d7ac5abcb5fdc0926bb4d60a78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514349"/>
            <a:ext cx="8093075" cy="58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7024" y="352424"/>
            <a:ext cx="808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Franklin Gothic Demi Cond" panose="020B0706030402020204" pitchFamily="34" charset="0"/>
                <a:cs typeface="Times New Roman" pitchFamily="18" charset="0"/>
              </a:rPr>
              <a:t>¿Qué rasgos caracterizan a Simeón y </a:t>
            </a:r>
            <a:r>
              <a:rPr lang="es-ES" sz="36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Franklin Gothic Demi Cond" panose="020B0706030402020204" pitchFamily="34" charset="0"/>
                <a:cs typeface="Times New Roman" pitchFamily="18" charset="0"/>
              </a:rPr>
              <a:t>Ana?   ¿</a:t>
            </a:r>
            <a:r>
              <a:rPr lang="es-ES" sz="36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Franklin Gothic Demi Cond" panose="020B0706030402020204" pitchFamily="34" charset="0"/>
                <a:cs typeface="Times New Roman" pitchFamily="18" charset="0"/>
              </a:rPr>
              <a:t>Qué gestos proféticos realizan</a:t>
            </a:r>
            <a:r>
              <a:rPr lang="es-ES" sz="36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  <a:endParaRPr lang="es-ES" sz="3600" b="1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Franklin Gothic Demi Cond" panose="020B07060304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736x/8f/66/d0/8f66d0909d08919d64abd2c311124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8" y="476250"/>
            <a:ext cx="8072322" cy="58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52954" y="476249"/>
            <a:ext cx="6910049" cy="177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3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¿Cuál es la causa de alegría y la alabanza de estos dos personajes?</a:t>
            </a:r>
            <a:endParaRPr kumimoji="0" lang="es-PE" sz="36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FrugalSans-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0" y="500061"/>
            <a:ext cx="8165867" cy="5853113"/>
          </a:xfrm>
          <a:prstGeom prst="rect">
            <a:avLst/>
          </a:prstGeom>
        </p:spPr>
      </p:pic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812291" y="752475"/>
            <a:ext cx="7341109" cy="17708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/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1" i="0" u="none" strike="noStrike" kern="1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¿Qué </a:t>
            </a:r>
            <a:r>
              <a:rPr kumimoji="0" lang="es-PE" sz="3600" b="1" i="0" u="none" strike="noStrike" kern="1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futuro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 </a:t>
            </a:r>
            <a:r>
              <a:rPr kumimoji="0" lang="es-PE" sz="3600" b="1" i="0" u="none" strike="noStrike" kern="1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anuncia Simeón </a:t>
            </a:r>
            <a:endParaRPr kumimoji="0" lang="es-PE" sz="3600" b="1" i="0" u="none" strike="noStrike" kern="1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FrugalSans-Bold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al </a:t>
            </a:r>
            <a:r>
              <a:rPr kumimoji="0" lang="es-PE" sz="3600" b="1" i="0" u="none" strike="noStrike" kern="1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niño</a:t>
            </a:r>
            <a:r>
              <a:rPr kumimoji="0" lang="es-PE" sz="3600" b="1" i="0" u="none" strike="noStrike" kern="1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FrugalSans-Bold"/>
                <a:cs typeface="Times New Roman" pitchFamily="18" charset="0"/>
              </a:rPr>
              <a:t>?.</a:t>
            </a:r>
            <a:endParaRPr kumimoji="0" lang="es-PE" sz="3600" b="1" i="0" u="none" strike="noStrike" kern="1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FrugalSans-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2º Domingo durante el año. Comentario del Evange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5" y="512711"/>
            <a:ext cx="8109548" cy="58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53417" y="1749325"/>
            <a:ext cx="4385283" cy="2893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1" u="none" strike="noStrike" kern="1200" normalizeH="0" baseline="0" noProof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Todo </a:t>
            </a:r>
            <a:r>
              <a:rPr kumimoji="0" lang="es-ES_tradnl" sz="2600" b="1" i="1" u="none" strike="noStrike" kern="1200" normalizeH="0" baseline="0" noProof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el que escuche las palabras de consuelo en que Jesús se muestra como luz y como gloria tiene que seguir hacia adelante y aceptarle en el camino de dureza, pasión y muerte</a:t>
            </a:r>
            <a:r>
              <a:rPr kumimoji="0" lang="es-ES_tradnl" sz="2600" b="1" i="1" u="none" strike="noStrike" kern="1200" normalizeH="0" baseline="0" noProof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kumimoji="0" lang="es-ES_tradnl" sz="2600" b="1" i="1" u="none" strike="noStrike" kern="1200" normalizeH="0" baseline="0" noProof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11560" y="567729"/>
            <a:ext cx="3922340" cy="984845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4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4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40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1200" y="567729"/>
            <a:ext cx="260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es-ES_tradnl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Motivación: </a:t>
            </a:r>
          </a:p>
        </p:txBody>
      </p:sp>
    </p:spTree>
    <p:extLst>
      <p:ext uri="{BB962C8B-B14F-4D97-AF65-F5344CB8AC3E}">
        <p14:creationId xmlns:p14="http://schemas.microsoft.com/office/powerpoint/2010/main" val="33007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14349"/>
            <a:ext cx="8042310" cy="5772151"/>
          </a:xfrm>
          <a:prstGeom prst="rect">
            <a:avLst/>
          </a:prstGeom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971600" y="3988395"/>
            <a:ext cx="6840537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Wave4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lkCn BT" panose="020B0806030502040204" pitchFamily="34" charset="0"/>
                <a:cs typeface="Times New Roman" pitchFamily="18" charset="0"/>
              </a:rPr>
              <a:t>¿Espero en mi vida al Salvador</a:t>
            </a: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lkCn BT" panose="020B0806030502040204" pitchFamily="34" charset="0"/>
                <a:cs typeface="Times New Roman" pitchFamily="18" charset="0"/>
              </a:rPr>
              <a:t>?</a:t>
            </a:r>
            <a:endParaRPr kumimoji="0" lang="es-ES_tradnl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BlkCn BT" panose="020B0806030502040204" pitchFamily="34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600" y="5445224"/>
            <a:ext cx="684053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Cn BT" panose="020B0506020202030204" pitchFamily="34" charset="0"/>
                <a:cs typeface="Times New Roman" pitchFamily="18" charset="0"/>
              </a:rPr>
              <a:t>¿</a:t>
            </a: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Cn BT" panose="020B0506020202030204" pitchFamily="34" charset="0"/>
                <a:cs typeface="Times New Roman" pitchFamily="18" charset="0"/>
              </a:rPr>
              <a:t>Cómo</a:t>
            </a: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Cn BT" panose="020B0506020202030204" pitchFamily="34" charset="0"/>
                <a:cs typeface="Times New Roman" pitchFamily="18" charset="0"/>
              </a:rPr>
              <a:t>? ¿</a:t>
            </a: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Cn BT" panose="020B0506020202030204" pitchFamily="34" charset="0"/>
                <a:cs typeface="Times New Roman" pitchFamily="18" charset="0"/>
              </a:rPr>
              <a:t>Dónde</a:t>
            </a: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Cn BT" panose="020B0506020202030204" pitchFamily="34" charset="0"/>
                <a:cs typeface="Times New Roman" pitchFamily="18" charset="0"/>
              </a:rPr>
              <a:t>?</a:t>
            </a:r>
            <a:endParaRPr kumimoji="0" lang="es-ES_tradnl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Cn BT" panose="020B05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7" y="508799"/>
            <a:ext cx="8132032" cy="5861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271818" y="4163456"/>
            <a:ext cx="6534149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Hv BT" panose="020B0804020202020204" pitchFamily="34" charset="0"/>
                <a:cs typeface="Times New Roman" pitchFamily="18" charset="0"/>
              </a:rPr>
              <a:t>¿</a:t>
            </a: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Hv BT" panose="020B0804020202020204" pitchFamily="34" charset="0"/>
                <a:cs typeface="Times New Roman" pitchFamily="18" charset="0"/>
              </a:rPr>
              <a:t>Lo acojo con los brazos abiertos como Simeón y Ana?</a:t>
            </a:r>
          </a:p>
        </p:txBody>
      </p:sp>
    </p:spTree>
    <p:extLst>
      <p:ext uri="{BB962C8B-B14F-4D97-AF65-F5344CB8AC3E}">
        <p14:creationId xmlns:p14="http://schemas.microsoft.com/office/powerpoint/2010/main" val="27406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71/d6/71/71d671b3c3025881a25be6442d97b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" y="495301"/>
            <a:ext cx="8121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977884" y="654422"/>
            <a:ext cx="7199461" cy="5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contourW="12700" prstMaterial="legacyMatte">
              <a:extrusionClr>
                <a:srgbClr val="66FFFF"/>
              </a:extrusionClr>
              <a:contourClr>
                <a:srgbClr val="422100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cs typeface="Times New Roman" pitchFamily="18" charset="0"/>
              </a:rPr>
              <a:t>Presentación  del Señor</a:t>
            </a:r>
            <a:endParaRPr kumimoji="0" lang="es-PE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cs typeface="Times New Roman" pitchFamily="18" charset="0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6297270" y="1230784"/>
            <a:ext cx="2388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900" cmpd="sng">
                  <a:solidFill>
                    <a:srgbClr val="00CC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CC99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00CC9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Lucas 2, 22-40</a:t>
            </a:r>
            <a:endParaRPr kumimoji="0" lang="es-ES" sz="2800" b="1" i="0" u="none" strike="noStrike" kern="1200" cap="none" spc="0" normalizeH="0" baseline="0" noProof="0" dirty="0">
              <a:ln w="900" cmpd="sng">
                <a:solidFill>
                  <a:srgbClr val="00CC99">
                    <a:satMod val="190000"/>
                    <a:alpha val="55000"/>
                  </a:srgbClr>
                </a:solidFill>
                <a:prstDash val="solid"/>
              </a:ln>
              <a:solidFill>
                <a:srgbClr val="00CC99">
                  <a:satMod val="200000"/>
                  <a:tint val="3000"/>
                </a:srgbClr>
              </a:solidFill>
              <a:effectLst>
                <a:innerShdw blurRad="101600" dist="76200" dir="5400000">
                  <a:srgbClr val="00CC99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031" y="5457826"/>
            <a:ext cx="5086919" cy="75336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srgbClr val="C00000">
                      <a:alpha val="36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cs typeface="Times New Roman" pitchFamily="18" charset="0"/>
              </a:rPr>
              <a:t>Fiesta de la Luz</a:t>
            </a:r>
            <a:endParaRPr kumimoji="0" lang="es-PE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50800" dist="38100" algn="l" rotWithShape="0">
                  <a:srgbClr val="C00000">
                    <a:alpha val="36000"/>
                  </a:srgbClr>
                </a:outerShdw>
              </a:effectLst>
              <a:uLnTx/>
              <a:uFillTx/>
              <a:latin typeface="Britannic Bold" panose="020B09030607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8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99214"/>
            <a:ext cx="8072438" cy="5825386"/>
          </a:xfrm>
          <a:prstGeom prst="rect">
            <a:avLst/>
          </a:prstGeom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12655" y="603989"/>
            <a:ext cx="8054930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571500" marR="0" lvl="0" indent="-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4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¿Qué dice Simeón en su himno de alabanza inspirado por el Espíritu Santo?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5787" y="4268384"/>
            <a:ext cx="4104456" cy="20847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Estamos </a:t>
            </a: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capacidad de decir lo mismo</a:t>
            </a: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s-ES_tradnl" sz="36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pus Christi, fiesta de la eucaristía | Los Tiem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1" y="390141"/>
            <a:ext cx="8069853" cy="59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65194" y="2124076"/>
            <a:ext cx="3780419" cy="1353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Variable Display Semib" pitchFamily="2" charset="0"/>
                <a:cs typeface="Times New Roman" pitchFamily="18" charset="0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Variable Display Semib" pitchFamily="2" charset="0"/>
                <a:cs typeface="Times New Roman" pitchFamily="18" charset="0"/>
              </a:rPr>
              <a:t>de qué manera ilumina mi vida?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Variable Display Semib" pitchFamily="2" charset="0"/>
              <a:cs typeface="Times New Roman" pitchFamily="18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03683" y="390141"/>
            <a:ext cx="8202141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lk BT" panose="020B0904030502020204" pitchFamily="34" charset="0"/>
                <a:ea typeface="+mn-ea"/>
                <a:cs typeface="Times New Roman" pitchFamily="18" charset="0"/>
              </a:rPr>
              <a:t>El encuentro con Jesús a través de su Palabra, de la Eucaristía, en el servicio a  los pobres…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Blk BT" panose="020B09040305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41344" y="3898912"/>
            <a:ext cx="5021747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quare721 BT" panose="020B0504020202060204" pitchFamily="34" charset="0"/>
                <a:cs typeface="Times New Roman" pitchFamily="18" charset="0"/>
              </a:rPr>
              <a:t>¿</a:t>
            </a:r>
            <a:r>
              <a:rPr kumimoji="0" lang="es-ES" sz="4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quare721 BT" panose="020B0504020202060204" pitchFamily="34" charset="0"/>
                <a:cs typeface="Times New Roman" pitchFamily="18" charset="0"/>
              </a:rPr>
              <a:t>Estoy siendo luz para los demás</a:t>
            </a:r>
            <a:r>
              <a:rPr kumimoji="0" lang="es-ES" sz="4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quare721 BT" panose="020B0504020202060204" pitchFamily="34" charset="0"/>
                <a:cs typeface="Times New Roman" pitchFamily="18" charset="0"/>
              </a:rPr>
              <a:t>?</a:t>
            </a:r>
            <a:endParaRPr kumimoji="0" lang="es-ES" sz="40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Square721 BT" panose="020B050402020206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72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ee/27/71/ee27717f113747db6c827b221f6b9d0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740" y="478524"/>
            <a:ext cx="8020760" cy="58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95519" y="2428875"/>
            <a:ext cx="773320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Segoe UI Symbol" pitchFamily="34" charset="0"/>
                <a:cs typeface="Times New Roman" pitchFamily="18" charset="0"/>
              </a:rPr>
              <a:t>Motivación: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Segoe UI Symbol" pitchFamily="34" charset="0"/>
                <a:cs typeface="Times New Roman" pitchFamily="18" charset="0"/>
              </a:rPr>
              <a:t> Después </a:t>
            </a:r>
            <a:r>
              <a:rPr kumimoji="0" lang="es-PE" sz="24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Segoe UI Symbol" pitchFamily="34" charset="0"/>
                <a:cs typeface="Times New Roman" pitchFamily="18" charset="0"/>
              </a:rPr>
              <a:t>de la oración de Simeón, el evangelista anota que los padres de Jesús participan con su admiración. También a ellos se les han abierto los ojos ante el misterio que se está manifestando en el niño Jesús. Expresemos, también, nuestra admiración</a:t>
            </a:r>
            <a:r>
              <a:rPr kumimoji="0" lang="es-PE" sz="24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Segoe UI Symbol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51740" y="478524"/>
            <a:ext cx="3134435" cy="1045476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le digo al Señor motivado por su Palabra?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1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l Evangelio Hoy La Presentacion del Se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57883" y="5102324"/>
            <a:ext cx="7476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Luego de un tiempo de oración personal, compartimos en grupos nuestra oración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(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 todos juntos)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361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Un día hermoso, grande y bello como el de hoy, me nace decirte que Te Amo Demasiado... Me nace buscar tu cariño, tu compañía, tu serenidad, tu Mansedumbre que tanta falta me hace 😅 tu Amor busco y lo busco sin cesar... No más miedo, pues el fruto del Amor siempre será bueno 🐦&#10;&#10;Gracias por todo Señor, gracias aunque sabes que para mí no es fácil, ni lo ha sido, es muy grande lo que has hecho y creeme lo valoro muchísimo, aunque mi corazón se arrugue peor que una pasita, aquí estoy amado mío para agradarte a Tí también, para servirte también a Tí y para de Tu Mano Preciosa y súper valiosa hacer en todo la Voluntad de Nuestro Padre del Cielo.&#10;&#10;Te Amo tanto que no me cabe tanto amor en esta limitada humanidad que me invade... #CASTIDADYODIGOSI #CastidadSi #ElMásPapasitodeTodos #Jesús #Fiat #Oración #Aleg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1" y="486197"/>
            <a:ext cx="8108571" cy="5823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95876" y="404664"/>
            <a:ext cx="2484976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Salmo  </a:t>
            </a:r>
            <a:r>
              <a:rPr kumimoji="0" lang="es-ES_tradn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23</a:t>
            </a:r>
            <a:endParaRPr kumimoji="0" lang="es-ES_tradnl" sz="36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4772" y="5136138"/>
            <a:ext cx="7178578" cy="10156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Señor, Dios de los ejércitos, es el Rey de la gloria.</a:t>
            </a:r>
            <a:endParaRPr kumimoji="0" lang="es-ES_tradnl" sz="3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451822" y="476672"/>
            <a:ext cx="3091287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32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Portones!, </a:t>
            </a:r>
            <a:r>
              <a:rPr kumimoji="0" lang="es-PE" sz="32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alcen </a:t>
            </a:r>
            <a:r>
              <a:rPr kumimoji="0" lang="es-PE" sz="32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los dinteles, que se alcen las antiguas compuertas: va a entrar el Rey de la gloria</a:t>
            </a:r>
            <a:r>
              <a:rPr kumimoji="0" lang="es-PE" sz="32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ES_tradnl" sz="28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9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9885" y="4941168"/>
            <a:ext cx="7002475" cy="113877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Señor, Dios de los ejércitos, es el </a:t>
            </a:r>
            <a:r>
              <a:rPr kumimoji="0" lang="es-PE" sz="3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Rey</a:t>
            </a:r>
            <a:r>
              <a:rPr kumimoji="0" lang="es-PE" sz="3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de la gloria.</a:t>
            </a:r>
            <a:endParaRPr kumimoji="0" lang="es-ES_tradnl" sz="3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4136" y="476672"/>
            <a:ext cx="8299269" cy="20005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_tradnl" sz="32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-¿Quién es ese Rey de la gloria?               -El Señor, héroe valeroso; el Señor, héroe de la guerra.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0" y="476672"/>
            <a:ext cx="8074868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29580" y="1700808"/>
            <a:ext cx="3096344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¡Portones!,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alcen 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los dinteles, que se alcen las antiguas compuertas: va a entrar el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Rey 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 la gloria.</a:t>
            </a:r>
            <a:endParaRPr kumimoji="0" lang="es-ES_tradnl" sz="3600" b="1" i="1" u="none" strike="noStrike" kern="1200" cap="none" spc="0" normalizeH="0" baseline="0" noProof="0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8144" y="3278882"/>
            <a:ext cx="2618634" cy="255454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Señor, Dios de los ejércitos, es el Rey de la gloria.</a:t>
            </a:r>
            <a:endParaRPr kumimoji="0" lang="es-ES_tradnl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57567" y="620688"/>
            <a:ext cx="2808312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-¿Quién es ese Rey de la gloria?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-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Señor, Dios de los ejércitos.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Él 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 el Rey de la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gloria</a:t>
            </a: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 </a:t>
            </a: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</a:t>
            </a:r>
            <a:endParaRPr kumimoji="0" lang="es-ES_tradnl" sz="36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0192" y="2841898"/>
            <a:ext cx="2232248" cy="353943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Señor, Dios de los ejércitos, es el Rey de la gloria.</a:t>
            </a:r>
            <a:endParaRPr kumimoji="0" lang="es-ES_tradnl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1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Papa Francisc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79" y="470442"/>
            <a:ext cx="8210496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28679" y="460917"/>
            <a:ext cx="3238446" cy="7773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</a:t>
            </a: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Qué me lleva a hacer el texto?</a:t>
            </a:r>
            <a:endParaRPr kumimoji="0" lang="es-PE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28679" y="1238250"/>
            <a:ext cx="641979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El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Papa Francisco nos ilumina con su palabra sobre el significado de la Fiesta de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la 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Presentación.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Cuarenta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días después de Navidad celebramos al Señor que, entrando en el templo, va al encuentro de su pueblo. En el Oriente cristiano, a esta fiesta se la llama precisamente la «Fiesta del encuentro»: es el encuentro entre el Niño Dios, que trae novedad, y la humanidad que espera, representada por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los ancianos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en el templo.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En el templo sucede también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                                                 otro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encuentro, el de dos parejas: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                                  por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una parte, los jóvenes María y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                                 José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Segoe UI Symbol" pitchFamily="34" charset="0"/>
                <a:cs typeface="Times New Roman" pitchFamily="18" charset="0"/>
              </a:rPr>
              <a:t>, por otra, los ancianos Simeón y Ana. 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804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70740" y="587973"/>
            <a:ext cx="2116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Motivación: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296309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apa Francisc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91" y="470263"/>
            <a:ext cx="8070886" cy="58608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41891" y="470263"/>
            <a:ext cx="7139069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Los ancianos reciben de los jóvenes, y los jóvenes de los ancianos. María y José encuentran en el templo las raíces del pueblo, y esto es importante, porque la promesa de Dios no se realiza individualmente y de una sola vez, sino juntos y a lo largo de la historia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.</a:t>
            </a:r>
            <a:endParaRPr lang="es-ES" sz="2300" b="1" dirty="0">
              <a:solidFill>
                <a:srgbClr val="FFFFFF"/>
              </a:solidFill>
              <a:effectLst>
                <a:glow rad="101600">
                  <a:srgbClr val="0804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 Symbo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Y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encuentran también las raíces de la fe,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porque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la fe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no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es una noción que se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                       aprende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en un libro, sino el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arte de vivir                                   con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Dios, que se consigue por la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experiencia          de  quien nos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ha precedido en el camino.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300" b="1" dirty="0">
              <a:solidFill>
                <a:srgbClr val="FFFFFF"/>
              </a:solidFill>
              <a:effectLst>
                <a:glow rad="101600">
                  <a:srgbClr val="0804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 Symbo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Así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los dos jóvenes, encontrándose con los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                                        ancianos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,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se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encuentran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a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sí mismos.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                                                     Y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los dos ancianos,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hacia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el final de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sus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días,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                                     reciben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a Jesús,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que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es el sentido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 a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 Symbol" pitchFamily="34" charset="0"/>
                <a:cs typeface="Times New Roman" pitchFamily="18" charset="0"/>
              </a:rPr>
              <a:t>sus vidas.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804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7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99" y="472726"/>
            <a:ext cx="7953387" cy="59116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1960" y="388619"/>
            <a:ext cx="8103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Ambientación</a:t>
            </a:r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Ícono de la Virgen María con el Niño, velas de diferentes tamaños; una vela por cada participante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65810" y="5922722"/>
            <a:ext cx="810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Cantos sugeridos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Va a entrar el Señor; Esta es la luz de Cristo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558641" y="3429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F:\DCIM\102_PANA\P10203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050"/>
            <a:ext cx="8280920" cy="60384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802996" y="371050"/>
            <a:ext cx="7772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101600">
                    <a:srgbClr val="140A00"/>
                  </a:glow>
                </a:effectLst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Hoy se celebra la Jornada Mundial de la Vida Consagrada.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glow rad="101600">
                  <a:srgbClr val="140A00"/>
                </a:glow>
              </a:effectLst>
              <a:uLnTx/>
              <a:uFillTx/>
              <a:latin typeface="Bodoni MT Black" panose="02070A03080606020203" pitchFamily="18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0082" y="5013176"/>
            <a:ext cx="7891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40A00"/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Orar por todas las personas consagradas, </a:t>
            </a:r>
            <a:r>
              <a:rPr kumimoji="0" lang="es-ES_tradnl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40A00"/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por </a:t>
            </a:r>
            <a:r>
              <a:rPr kumimoji="0" lang="es-ES_tradnl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40A00"/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 fidelidad y perseverancia</a:t>
            </a: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40A00"/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1" y="476671"/>
            <a:ext cx="8103725" cy="58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_I8LSKg8HaQM/TSRVNtZtYuI/AAAAAAAAA6I/mcRoONHL_Go/s1600/Maria20con20Jesus20be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13" y="444123"/>
            <a:ext cx="3672408" cy="59046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11535" y="723900"/>
            <a:ext cx="5732090" cy="64633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Santa María, Madre de Dios,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tú has dado al mundo la verdadera luz,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Jesús, tu Hijo, el Hijo de Dios.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Te has entregado por completo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a la llamada de Dios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y te has convertido así en fuente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de la bondad que mana de Él.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Muéstranos a Jesús. </a:t>
            </a:r>
            <a:endParaRPr kumimoji="0" lang="es-P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Guíanos hacia Él.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Enséñanos a conocerlo y amarlo, para que también nosotros podamos llegar a ser capaces de un verdadero amor y ser fuentes de agua viva en medio de un mundo sediento.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. </a:t>
            </a:r>
            <a:endParaRPr kumimoji="0" lang="es-E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98758" y="365721"/>
            <a:ext cx="2273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Humnst777 BlkCn BT" panose="020B0803030504020204" pitchFamily="34" charset="0"/>
                <a:ea typeface="Times New Roman" pitchFamily="18" charset="0"/>
                <a:cs typeface="Arial" pitchFamily="34" charset="0"/>
              </a:rPr>
              <a:t>Oración final </a:t>
            </a:r>
            <a:endParaRPr kumimoji="0" lang="es-ES_tradnl" sz="3600" b="1" i="0" u="none" strike="noStrike" kern="120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Humnst777 BlkCn BT" panose="020B0803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4" y="342181"/>
            <a:ext cx="8382000" cy="608990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827584" y="332656"/>
            <a:ext cx="3153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50" normalizeH="0" baseline="0" noProof="0" dirty="0" smtClean="0">
                <a:ln w="11430"/>
                <a:solidFill>
                  <a:srgbClr val="3333CC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de febrero</a:t>
            </a:r>
            <a:endParaRPr kumimoji="0" lang="es-ES" sz="4400" b="1" i="0" u="none" strike="noStrike" kern="1200" cap="none" spc="50" normalizeH="0" baseline="0" noProof="0" dirty="0">
              <a:ln w="11430"/>
              <a:solidFill>
                <a:srgbClr val="3333CC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788024" y="4870827"/>
            <a:ext cx="3744416" cy="1438493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POR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LOS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167 AÑOS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PRESENCIA VICENTINA EN EL PERÚ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lgerian" pitchFamily="82" charset="0"/>
              <a:ea typeface="+mn-ea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7104" y="5166954"/>
            <a:ext cx="3321334" cy="9344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DAMOS GRACIAS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itchFamily="82" charset="0"/>
                <a:ea typeface="+mn-ea"/>
                <a:cs typeface="Times New Roman" pitchFamily="18" charset="0"/>
              </a:rPr>
              <a:t>A DIOS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lgerian" pitchFamily="8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49015" cy="5891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CuadroTexto 1"/>
          <p:cNvSpPr txBox="1"/>
          <p:nvPr/>
        </p:nvSpPr>
        <p:spPr>
          <a:xfrm>
            <a:off x="772657" y="630660"/>
            <a:ext cx="777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¡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 MARÍA SIN PECADO CONCEBIDA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RUEGA POR NOSOTROS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 RECURRIMOS A TI!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9712" y="6368456"/>
            <a:ext cx="4983535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Divina:  Padre César Chávez 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Alva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P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Power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Point : 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Sor Pilar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Caycho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 Vela 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- Hija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de la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 pitchFamily="18" charset="0"/>
              </a:rPr>
              <a:t>Caridad de San Vicente de Paúl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59/9d/7a/599d7ac5abcb5fdc0926bb4d60a78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8" y="466613"/>
            <a:ext cx="8118415" cy="58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7290" y="401162"/>
            <a:ext cx="284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AMBIENTACIÓN: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75128" y="756910"/>
            <a:ext cx="82098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La fiesta de hoy es conocida y celebrada con diversos nombres: La presentación del Señor, la purificación de María, la fiesta de la luz, la fiesta de las Candelas o Candelaria.                                                                     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6243" y="2298352"/>
            <a:ext cx="453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7502" y="3562795"/>
            <a:ext cx="821366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María y José </a:t>
            </a:r>
            <a:r>
              <a:rPr lang="es-MX" sz="2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acuden con el Niño al templo de Jerusalén para cumplir la doble disposición de la ley mosaica: presentación del primogénito varón al Señor para su rescate y purificación de la madre a los cuarenta días del parto. Es el primer encuentro entre Jesús y su pueblo, representado por dos ancianos.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Hoy celebramos la XXIX Jornada Mundial de la Vida Consagrada. Oremos para que todos los consagrados sean en el mundo “Peregrinos y sembradores de esperanza”.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s-PE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2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0" y="503859"/>
            <a:ext cx="8106945" cy="58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28867" y="508876"/>
            <a:ext cx="3816424" cy="36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 Extra Bold" pitchFamily="18" charset="0"/>
                <a:ea typeface="Times New Roman" pitchFamily="18" charset="0"/>
                <a:cs typeface="Arial" pitchFamily="34" charset="0"/>
              </a:rPr>
              <a:t>Oración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 Extra Bold" pitchFamily="18" charset="0"/>
                <a:ea typeface="Times New Roman" pitchFamily="18" charset="0"/>
                <a:cs typeface="Arial" pitchFamily="34" charset="0"/>
              </a:rPr>
              <a:t>inicial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ckwell Extra Bold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559" y="828675"/>
            <a:ext cx="810694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De una Virgen hermosa celos 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tiene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el sol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porque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vio en sus brazos otro Sol mayor.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del oriente salió el sol dorado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y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otro Sol 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helado</a:t>
            </a:r>
            <a:endParaRPr lang="es-ES" sz="22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2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2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2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miró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tan ardiente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   quitó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de la frente la corona bella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es-ES" sz="2200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 los pies de la 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Estrella su </a:t>
            </a: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lumbre adoró,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porque vio en sus brazos otro Sol mayor.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«Hermosa María -dice el sol, vencido-,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de vos ha nacido el Sol que podía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dar al mundo el día que ha deseado.»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Esto dijo, humillado, a María el sol,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porque vio en sus brazos otro Sol mayor.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Al Padre y al Hijo gloria y bendición,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al Espíritu Santo por los siglos honor. Amén</a:t>
            </a:r>
            <a:r>
              <a:rPr lang="es-ES" sz="2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es-PE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2_PANA\P1020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67" y="3912724"/>
            <a:ext cx="1449676" cy="22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DCIM\102_PANA\P10202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67" y="3881110"/>
            <a:ext cx="1418739" cy="20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cb/13/58/cb1358c5dae9a0e1b551b8e8af6d7b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46888" y="510580"/>
            <a:ext cx="80256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537363" y="2248488"/>
            <a:ext cx="522004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Motivación:   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José no lo tuvieron todo claro desde el principio. Fueron creciendo en la fe y dejándose ayudar por las personas que Dios ponía en su camino, como Simeón y Ana. Así fueron configurando una familia abierta a la voluntad de Dios.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breve)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11560" y="548680"/>
            <a:ext cx="2150902" cy="882323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Lucas,  2, 22-40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2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de Story P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247" y="499594"/>
            <a:ext cx="8131589" cy="58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21886" y="4602730"/>
            <a:ext cx="798195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 pitchFamily="18" charset="0"/>
              </a:rPr>
              <a:t>Cuando llegó el tiempo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la purificación, según la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ley de Moisés,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los padres de Jesús lo llevaron 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Jerusalén,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para presentarlo al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Señor,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sentacion de Jesus un par de tórtolas o dos pichones”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" y="465281"/>
            <a:ext cx="8136904" cy="5915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89632" y="319932"/>
            <a:ext cx="822214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itchFamily="18" charset="0"/>
              </a:rPr>
              <a:t>de acuerdo con lo escrito en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la ley del Señor: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“Todo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primogénito varón será consagrado al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Señor”,y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 para entregar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8333" y="5140821"/>
            <a:ext cx="822214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la oblación, como dice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la ley del Señor: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 “un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par de tórtolas o dos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pichones”.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24" y="385335"/>
            <a:ext cx="8124005" cy="60202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90875" y="452739"/>
            <a:ext cx="5436454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Vivía entonces en Jerusalén un hombre llamado Simeón, hombre justo y piadoso, que aguardaba el consuelo de Israel; y el Espíritu Santo moraba en él. Había recibido un oráculo del Espíritu Santo: que no vería la muerte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antes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de ver al Mesías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del Señor . Impulsado por el Espíritu, fue al templo. </a:t>
            </a:r>
            <a:endParaRPr kumimoji="0" lang="es-ES" sz="28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1490</Words>
  <Application>Microsoft Office PowerPoint</Application>
  <PresentationFormat>Presentación en pantalla (4:3)</PresentationFormat>
  <Paragraphs>118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66" baseType="lpstr">
      <vt:lpstr>Algerian</vt:lpstr>
      <vt:lpstr>Arial</vt:lpstr>
      <vt:lpstr>Arial Black</vt:lpstr>
      <vt:lpstr>Arial Narrow</vt:lpstr>
      <vt:lpstr>Bodoni MT Black</vt:lpstr>
      <vt:lpstr>Britannic Bold</vt:lpstr>
      <vt:lpstr>Calibri</vt:lpstr>
      <vt:lpstr>Comic Sans MS</vt:lpstr>
      <vt:lpstr>Franklin Gothic Demi Cond</vt:lpstr>
      <vt:lpstr>FrugalSans-Bold</vt:lpstr>
      <vt:lpstr>Georgia</vt:lpstr>
      <vt:lpstr>Humnst777 BlkCn BT</vt:lpstr>
      <vt:lpstr>Poor Richard</vt:lpstr>
      <vt:lpstr>Rockwell</vt:lpstr>
      <vt:lpstr>Rockwell Condensed</vt:lpstr>
      <vt:lpstr>Rockwell Extra Bold</vt:lpstr>
      <vt:lpstr>Script MT Bold</vt:lpstr>
      <vt:lpstr>Segoe UI</vt:lpstr>
      <vt:lpstr>Segoe UI Symbol</vt:lpstr>
      <vt:lpstr>Segoe UI Variable Display Semib</vt:lpstr>
      <vt:lpstr>Square721 BT</vt:lpstr>
      <vt:lpstr>Swis721 Blk BT</vt:lpstr>
      <vt:lpstr>Swis721 BlkCn BT</vt:lpstr>
      <vt:lpstr>Swis721 Cn BT</vt:lpstr>
      <vt:lpstr>Swis721 Hv BT</vt:lpstr>
      <vt:lpstr>Tahoma</vt:lpstr>
      <vt:lpstr>Tekton Pro</vt:lpstr>
      <vt:lpstr>Times</vt:lpstr>
      <vt:lpstr>Times New Roman</vt:lpstr>
      <vt:lpstr>Wingdings</vt:lpstr>
      <vt:lpstr>Diseño predeterminado</vt:lpstr>
      <vt:lpstr>1_Diseño predeterminado</vt:lpstr>
      <vt:lpstr>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123</cp:revision>
  <dcterms:created xsi:type="dcterms:W3CDTF">2020-01-27T01:59:12Z</dcterms:created>
  <dcterms:modified xsi:type="dcterms:W3CDTF">2025-01-28T20:48:49Z</dcterms:modified>
</cp:coreProperties>
</file>