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92" r:id="rId10"/>
  </p:sldMasterIdLst>
  <p:notesMasterIdLst>
    <p:notesMasterId r:id="rId46"/>
  </p:notesMasterIdLst>
  <p:sldIdLst>
    <p:sldId id="315" r:id="rId11"/>
    <p:sldId id="316" r:id="rId12"/>
    <p:sldId id="30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98" r:id="rId30"/>
    <p:sldId id="277" r:id="rId31"/>
    <p:sldId id="279" r:id="rId32"/>
    <p:sldId id="280" r:id="rId33"/>
    <p:sldId id="281" r:id="rId34"/>
    <p:sldId id="282" r:id="rId35"/>
    <p:sldId id="284" r:id="rId36"/>
    <p:sldId id="283" r:id="rId37"/>
    <p:sldId id="286" r:id="rId38"/>
    <p:sldId id="287" r:id="rId39"/>
    <p:sldId id="288" r:id="rId40"/>
    <p:sldId id="308" r:id="rId41"/>
    <p:sldId id="311" r:id="rId42"/>
    <p:sldId id="313" r:id="rId43"/>
    <p:sldId id="294" r:id="rId44"/>
    <p:sldId id="299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001800"/>
    <a:srgbClr val="8A0477"/>
    <a:srgbClr val="000000"/>
    <a:srgbClr val="800000"/>
    <a:srgbClr val="E2C872"/>
    <a:srgbClr val="AC0000"/>
    <a:srgbClr val="000026"/>
    <a:srgbClr val="7A0000"/>
    <a:srgbClr val="3A1D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B4793-8082-4024-9AE7-C84CB16C71D6}" type="datetimeFigureOut">
              <a:rPr lang="es-PE" smtClean="0"/>
              <a:t>12/12/2024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BCD7-7654-40C1-A468-84CC684E93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435D-283A-4F79-83F0-AC0B8979EB2C}" type="slidenum">
              <a:rPr lang="es-PE" smtClean="0">
                <a:solidFill>
                  <a:prstClr val="black"/>
                </a:solidFill>
              </a:rPr>
              <a:pPr/>
              <a:t>8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5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435D-283A-4F79-83F0-AC0B8979EB2C}" type="slidenum">
              <a:rPr lang="es-PE" smtClean="0">
                <a:solidFill>
                  <a:prstClr val="black"/>
                </a:solidFill>
              </a:rPr>
              <a:pPr/>
              <a:t>13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71259-B142-44CB-896F-1C5C4B01D065}" type="slidenum">
              <a:rPr lang="es-ES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80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805F1-B964-4E8E-A3E2-69DFBF9C020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795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8BEC-BEDB-4D09-B79B-26D4FF6B5C5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2548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98B1-94D5-4C29-A01B-C03899F3DB7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368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3BFF-672B-4B70-85C1-93AF3AA4399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99422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D169-EF14-4E5E-BAF5-A8C60CAC7C8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6530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BF06-D0E8-4DBA-8551-556CDEB1D6D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1664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CB52-FDC5-4313-9B3A-AA2FEF81783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0141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692D-03A9-4594-AC1E-2E44C21344A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934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2107-05A2-4226-A8A6-CC901BF44CA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329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37275-16B6-4C9F-A58F-5F708C40895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401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86D2-ABCA-4E53-B078-60304BBCAFA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54413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E17C-E0AC-41BF-A9DC-F7679F994D8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343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47DA-1DC0-44E7-8760-42C35DD266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6035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8690-AA13-43F8-AFD6-D00B2286EB5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0991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8AF3-6EEC-4CF0-88AF-3E5040F00E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F0548-98C4-420B-8EF9-D98B987A929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098A-B777-43DC-B875-EAD5794BB5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1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175E0-D195-416D-96B5-B9DA291242B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506C9-3111-44AB-9933-442F30ED607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5963-03CB-49A3-B5D6-2E2D1B2ACB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4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DC65C-1CE8-4C22-9E51-25F18A2ADC7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2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C8E9-C49B-428D-9046-8EE86CF9A5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ADAD-2F05-4257-A115-D2C03C802F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5819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41C69-1DF9-4DDF-A408-D420BFE95FA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3984-D562-4D54-A434-35F076B5C3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3B46B-EDEE-4C76-8964-A02D927122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5968-E755-4B36-BF2B-5A0E99BBA5D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55471"/>
      </p:ext>
    </p:extLst>
  </p:cSld>
  <p:clrMapOvr>
    <a:masterClrMapping/>
  </p:clrMapOvr>
  <p:transition spd="med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C4E2-E1BB-4809-8F6E-829A941455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6455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566DA-FC84-4C80-B8E1-2DB7F6FF3E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41979"/>
      </p:ext>
    </p:extLst>
  </p:cSld>
  <p:clrMapOvr>
    <a:masterClrMapping/>
  </p:clrMapOvr>
  <p:transition spd="med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E1AF-6B76-4B15-B415-6A9E1BAAC1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77476"/>
      </p:ext>
    </p:extLst>
  </p:cSld>
  <p:clrMapOvr>
    <a:masterClrMapping/>
  </p:clrMapOvr>
  <p:transition spd="med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3C967-0A6C-4D06-BE9D-4BD8B35521F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46015"/>
      </p:ext>
    </p:extLst>
  </p:cSld>
  <p:clrMapOvr>
    <a:masterClrMapping/>
  </p:clrMapOvr>
  <p:transition spd="med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20F3-3685-4A95-A15B-CEE61781C76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12222"/>
      </p:ext>
    </p:extLst>
  </p:cSld>
  <p:clrMapOvr>
    <a:masterClrMapping/>
  </p:clrMapOvr>
  <p:transition spd="med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AAA6-ABD1-4C26-8BC5-536ACD9A4B4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2776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3613-8B24-4782-80AA-0D01F760A7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088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9E30-F66D-425D-87EB-3013244FD65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5367"/>
      </p:ext>
    </p:extLst>
  </p:cSld>
  <p:clrMapOvr>
    <a:masterClrMapping/>
  </p:clrMapOvr>
  <p:transition spd="med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AC18-8487-49CB-842D-DF30EB983C3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3922"/>
      </p:ext>
    </p:extLst>
  </p:cSld>
  <p:clrMapOvr>
    <a:masterClrMapping/>
  </p:clrMapOvr>
  <p:transition spd="med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726E-3235-438D-B106-7B7361562BA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7954"/>
      </p:ext>
    </p:extLst>
  </p:cSld>
  <p:clrMapOvr>
    <a:masterClrMapping/>
  </p:clrMapOvr>
  <p:transition spd="med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7289-6708-4992-89BB-A5611D6023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05872"/>
      </p:ext>
    </p:extLst>
  </p:cSld>
  <p:clrMapOvr>
    <a:masterClrMapping/>
  </p:clrMapOvr>
  <p:transition spd="med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1CB7-EB1B-440C-B579-FCEA217CADA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174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D804-3C5E-41EF-B4FF-A87B4A921B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78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6FFB8-8F09-4323-A7F2-4A280E99C6E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06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4C1E-8DBF-4C08-8040-70A3FF3C47E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433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6F72-73E9-4838-9B7D-F9AA7F2358B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26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62036-0D24-445A-8874-9EB64D2B352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03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D55DC-E0EA-4DDE-BA70-AB6E8AE339F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9957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591C-D33A-41DE-86FF-329DB183D4B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3278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B87A2-9CED-4108-9AB6-0E92B571079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4936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45EF-13BF-4006-A8DA-EA276E389D2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575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14B1-3D33-422D-A1EA-3B8CE399219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4006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8F92-B4DD-4166-8901-98B9AA01B6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5415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90B4-1307-4994-A908-983C2A80DB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5300-3125-474E-B166-0841BE1AD0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5CAE-D1AE-40DA-BF64-C7B222DADA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61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A91C-C941-4DEA-8A80-9D48386E45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4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BAE6-D559-4EA7-8B52-1780E118A0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F652F-5453-4A59-9CD3-841E991DA2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994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CE35-DD72-416B-A15D-E293E37B6D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89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3EC8-7D05-4668-B3ED-BC244AE761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9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5D63-4F22-4879-8EF2-D22D1AF197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F864F-3390-411A-8E03-1063B4A2CB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6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12BF-4070-45BC-857D-41AB1AD8CC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1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918F-75C8-4927-8EF9-8AB24E97D6E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9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7DCF-4786-4287-B0D3-723A36576F7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65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6149-7717-4E11-9656-BB2967398FB0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24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8075F-562A-4CEC-944F-F51814D2D23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2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2CFC-C072-48C6-BE99-1F9B2C2499FC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D9FFD-8595-43F5-A2D0-4F2B2127F06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09895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52FF-B2C0-46C7-864B-8EA2A849394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5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86904-4BA6-4A54-AB29-8B746E94638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0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5E65F-BB67-463A-B59D-34C7FF0F332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88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D38C-3C76-474E-87E9-BD1436F1BAC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3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5DAA1-E09B-45AA-BE51-6BA166CC49D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1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9F732-9251-45A6-B27E-621DB8556F60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6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417C-26DD-4F6A-A798-87CBC6A885DF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90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0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1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B1075-CCF9-4E75-8F14-A86AD840C1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2407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2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3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1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52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05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12/12/2024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10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A66A-DA12-4964-AF44-260C071EA8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3423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A9A3D-FA04-4924-B30B-3587D570CA6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772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B540D-BFAA-4A1F-A412-A2F45E3D96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3233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D88C-6775-4383-8CB3-8FFEB474CB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1869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276D3-790E-4BFE-8ADD-967F45C320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6626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0BA56-DD1A-449A-ABF3-B35FF81466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23200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7566-D469-4C07-B93A-03DE5D8C69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17667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4F08-1AFA-4BC1-8126-90E089BB21D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22950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BFA5-458A-4F08-AEBC-177603DA0E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4062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9C333-48D3-45DF-949B-F3CBFFA3454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6884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26931-B315-4AE1-BF21-EBF2785DF4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38191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CB9E-4DC4-4FEF-B354-D217C375F7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7820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51289-5D57-4E15-929E-3EB64358885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616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0C76-1E90-4A97-A352-519E9C5FE00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474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8766-45EF-4D4A-907E-8A41499E2B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2278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6DDB-D337-42DC-AD96-8A52BB8FD0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2390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A9EC-E892-4F78-9BE9-53EA23B9EC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38460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7A0BA-1C3E-4A15-A27B-82C61FC968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224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BFC61-BFA5-4F6B-8F59-03408DD5235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492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9D3B-B0BC-41BE-9760-BB8414AF5A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5936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11002-56A8-43CB-B989-00AA7A967CE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50077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0C4E-70A9-4ABC-B7B7-F3CDC45E1C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468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CF42-A2FF-44B0-A7EB-5134D5AAC6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326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C4CE-396C-4F25-A9B0-DBF5341B8D1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9937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2B99E-ED27-4E10-8CBA-9BAEF63B990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F8090D-111E-46EF-803F-0CD2D98DD77C}" type="slidenum">
              <a:rPr lang="pt-BR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9AC90E-91D0-4D34-A08D-CBE24E2FA6C5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4C4FEB-127E-4ECF-87FB-9B4511F1CC36}" type="slidenum">
              <a:rPr lang="en-US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1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966949-5139-4331-8CC6-894449EF7B8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3924-2AB8-4705-B6B8-7709A577B99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348AF-2540-4056-B6AD-6EFEEE5FE9C6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12/12/2024</a:t>
            </a:fld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8B449-74B1-4028-BBC9-42573E831FA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46EC89-1442-4A69-8533-0DE7F12FD2BF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9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5000">
    <p:sndAc>
      <p:stSnd loop="1">
        <p:snd r:embed="rId13" name="VillancicosVenamicasaestanavidadluisaguil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68. Ven pronto Señ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3416" y="645409"/>
            <a:ext cx="487363" cy="48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20125" b="12881"/>
          <a:stretch/>
        </p:blipFill>
        <p:spPr>
          <a:xfrm>
            <a:off x="504107" y="452004"/>
            <a:ext cx="8106494" cy="595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6303">
            <a:off x="6737095" y="5956463"/>
            <a:ext cx="1847866" cy="5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75" y="329689"/>
            <a:ext cx="8001000" cy="602932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3875" y="3958357"/>
            <a:ext cx="82200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Vinieron 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también a bautizarse unos publicanos y le preguntaron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 «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Maestro, 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¿Qué 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hacemos nosotros?»</a:t>
            </a:r>
            <a:r>
              <a:rPr lang="es-ES" sz="3000" b="1" baseline="30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es-ES" sz="3000" b="1" baseline="300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Él 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les respondió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 –«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No exijan más 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de 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lo establecido».</a:t>
            </a:r>
          </a:p>
        </p:txBody>
      </p:sp>
    </p:spTree>
    <p:extLst>
      <p:ext uri="{BB962C8B-B14F-4D97-AF65-F5344CB8AC3E}">
        <p14:creationId xmlns:p14="http://schemas.microsoft.com/office/powerpoint/2010/main" val="19751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514350"/>
            <a:ext cx="8029575" cy="5859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9100" y="5232010"/>
            <a:ext cx="85058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 </a:t>
            </a:r>
            <a:r>
              <a:rPr lang="es-ES" sz="31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su vez algunos soldados le preguntaron</a:t>
            </a:r>
            <a:r>
              <a:rPr lang="es-ES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– </a:t>
            </a:r>
            <a:r>
              <a:rPr lang="es-ES" sz="31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«¿Y nosotros, </a:t>
            </a:r>
            <a:r>
              <a:rPr lang="es-ES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¿</a:t>
            </a:r>
            <a:r>
              <a:rPr lang="es-ES" sz="31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qué debemos hacer</a:t>
            </a:r>
            <a:r>
              <a:rPr lang="es-ES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?”</a:t>
            </a:r>
            <a:endParaRPr lang="es-ES" sz="31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469163"/>
            <a:ext cx="7962900" cy="591258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8204" y="4319647"/>
            <a:ext cx="78661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Juan les respondió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</a:t>
            </a: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 nadie extorsionen ni denuncien falsamente y conténtense con su sueldo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5315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523875"/>
            <a:ext cx="7943850" cy="582929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0301" y="4291071"/>
            <a:ext cx="79216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Como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el pueblo estaba a la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expectativa, y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todos se preguntaban si Juan no sería el Mesías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. él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tomó la palabra y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dijo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todos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75" y="501936"/>
            <a:ext cx="7943850" cy="5860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6 Rectángulo"/>
          <p:cNvSpPr/>
          <p:nvPr/>
        </p:nvSpPr>
        <p:spPr>
          <a:xfrm>
            <a:off x="438150" y="4307205"/>
            <a:ext cx="8115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«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 los </a:t>
            </a:r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bautizo con 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agua; </a:t>
            </a:r>
            <a:endParaRPr lang="es-E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 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viene uno que puede más </a:t>
            </a:r>
            <a:endParaRPr lang="es-E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yo, y no 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Dubai" panose="020B0503030403030204" pitchFamily="34" charset="-78"/>
              </a:rPr>
              <a:t>merezco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desatarle la </a:t>
            </a:r>
            <a:endParaRPr lang="es-E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correa 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sus sandalias. </a:t>
            </a:r>
          </a:p>
        </p:txBody>
      </p:sp>
    </p:spTree>
    <p:extLst>
      <p:ext uri="{BB962C8B-B14F-4D97-AF65-F5344CB8AC3E}">
        <p14:creationId xmlns:p14="http://schemas.microsoft.com/office/powerpoint/2010/main" val="23914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04825"/>
            <a:ext cx="8020049" cy="5876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3 Rectángulo"/>
          <p:cNvSpPr/>
          <p:nvPr/>
        </p:nvSpPr>
        <p:spPr>
          <a:xfrm>
            <a:off x="1162144" y="4696058"/>
            <a:ext cx="6381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 los bautizará con Espíritu Santo y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fuego;</a:t>
            </a:r>
            <a:endParaRPr lang="es-ES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" y="390525"/>
            <a:ext cx="8020050" cy="5972175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1575" y="4421915"/>
            <a:ext cx="70442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tiene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 la mano la horquilla para separar el trigo de la paja y recoger el trigo en su granero y quemar la paja en una hoguera que no se apaga».</a:t>
            </a:r>
          </a:p>
        </p:txBody>
      </p:sp>
    </p:spTree>
    <p:extLst>
      <p:ext uri="{BB962C8B-B14F-4D97-AF65-F5344CB8AC3E}">
        <p14:creationId xmlns:p14="http://schemas.microsoft.com/office/powerpoint/2010/main" val="34171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542924"/>
            <a:ext cx="8001000" cy="5857875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09700" y="4186672"/>
            <a:ext cx="6896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50" dirty="0" smtClean="0">
                <a:ln w="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Añadiendo </a:t>
            </a:r>
            <a:r>
              <a:rPr lang="es-ES" sz="3600" b="1" spc="50" dirty="0">
                <a:ln w="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otras muchas cosas, exhortaba al pueblo y anunciaba el </a:t>
            </a:r>
            <a:r>
              <a:rPr lang="es-ES" sz="3600" b="1" spc="50" dirty="0" smtClean="0">
                <a:ln w="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Evangelio.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21630" y="5940066"/>
            <a:ext cx="2988970" cy="461665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Palabra del Señor</a:t>
            </a:r>
            <a:r>
              <a:rPr lang="es-ES_tradn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2400" b="1" spc="5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10021"/>
            <a:ext cx="8013681" cy="58520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2380709" y="388716"/>
            <a:ext cx="486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Preguntas para la lectura:</a:t>
            </a:r>
            <a:endParaRPr lang="es-PE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56667" y="5188109"/>
            <a:ext cx="7103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¿Cómo responde el Bautista a cada uno?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Blk BT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66267" y="1040135"/>
            <a:ext cx="6494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2800" b="1" dirty="0">
                <a:solidFill>
                  <a:srgbClr val="FFFF00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¿Qué tenemos que hacer</a:t>
            </a:r>
            <a:r>
              <a:rPr lang="es-CO" sz="2800" b="1" dirty="0" smtClean="0">
                <a:solidFill>
                  <a:srgbClr val="FFFF00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AutoShape 2" descr="https://i.pinimg.com/564x/d2/49/ee/d249eeeb89355500555b99c22a9ad88c.jpg"/>
          <p:cNvSpPr>
            <a:spLocks noChangeAspect="1" noChangeArrowheads="1"/>
          </p:cNvSpPr>
          <p:nvPr/>
        </p:nvSpPr>
        <p:spPr bwMode="auto">
          <a:xfrm>
            <a:off x="1088737" y="2052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4 Rectángulo"/>
          <p:cNvSpPr/>
          <p:nvPr/>
        </p:nvSpPr>
        <p:spPr>
          <a:xfrm>
            <a:off x="2009144" y="3129731"/>
            <a:ext cx="5487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200" dirty="0" smtClean="0">
                <a:solidFill>
                  <a:srgbClr val="FFFF81"/>
                </a:solidFill>
                <a:effectLst>
                  <a:glow rad="101600">
                    <a:srgbClr val="580000">
                      <a:alpha val="60000"/>
                    </a:srgbClr>
                  </a:glow>
                </a:effectLst>
                <a:latin typeface="Swis721 Blk BT" pitchFamily="34" charset="0"/>
                <a:cs typeface="Times New Roman" pitchFamily="18" charset="0"/>
              </a:rPr>
              <a:t>¿Qué grupos se acercan a Juan para hacerle esta pregunta? </a:t>
            </a:r>
            <a:r>
              <a:rPr lang="es-CO" sz="3200" dirty="0" smtClean="0">
                <a:solidFill>
                  <a:srgbClr val="FFFF81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 </a:t>
            </a:r>
            <a:endParaRPr lang="es-PE" sz="3200" dirty="0">
              <a:solidFill>
                <a:srgbClr val="FFFF81"/>
              </a:solidFill>
              <a:effectLst>
                <a:glow rad="101600">
                  <a:srgbClr val="1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 B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0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70/8b/94/708b94c4a8fd5fd7e67d5b505ab6e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447675"/>
            <a:ext cx="80549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106487" y="710696"/>
            <a:ext cx="6875173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¿Qué relación ves entre </a:t>
            </a:r>
            <a:r>
              <a:rPr lang="es-CO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estas</a:t>
            </a:r>
            <a:endParaRPr lang="es-PE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UUEhQUFRUUFRQYFhQVFBQYFxUUFxQVFhcVGRUYHCYeGBkjGRUWIC8gIycpLCwsGB4xNTAqNSYrLCkBCQoKDgwOGg8PGiwcHBwpKSkpKSkpKSkpLCkpLCwpKSkpKSkpKSksKSwsKSkpLCksKSksKSksLCksKSwpLCk2Kf/AABEIAOYA2wMBIgACEQEDEQH/xAAcAAABBAMBAAAAAAAAAAAAAAADAgQFBgABBwj/xABIEAABAwIEAgYECggEBgMAAAABAAIRAyEEBRIxQVEGImFxgZETMqHwByNCUnOxs8HR4RQVJGJyk7LSNFSC8RdDRJKiwhYzo//EABkBAAIDAQAAAAAAAAAAAAAAAAEDAAIEBf/EACQRAAICAwEAAQQDAQAAAAAAAAABAhEDEiExQRNRYXEiMkKR/9oADAMBAAIRAxEAPwCFwjPi2fwM/pCLoWsI34tn8DP6QjaVqML9Bhq3oStKwBQAk0lno0SFkIkBejSHMRyEgtQIALEktR9K0WfcO8ngO1QI3LUktT9mAc4nhEkzNuywJ8dkYYSiyDUqgRBgG5AgmCL+V+Sq5IsosiDSJIHOeXD3PfBjYpH6MTw239v4FO8bi6IquDNV9Q06YZBBhpJcOGmAJHV4EJric7IcAWEwAbGHQbgyLt2Lu+J5qm5fQC7DnkfJBfT4cbe8J7+vtQILW21WdBuRNzHKRG2/cl/rUOLW1Gi49eBp0j5JgQLjaDuL8FN0TRkW5iEWKVdQbU9QlkAnbUZG4tMDzjhwgeIy0tPWGmTESJmXDmb9XhO/YYmyBTIpzUNwTythiBJH5bjytumzmokQ3c1IIRnBCcFAgiEghEKQ5AIhwSCluSSoWEELUJRSYQCdJwdP4tn8DP6Qi+jSsEPiqf8AAz+kJxpWgyv0a6FvQnGlZpQoA29GsDE50rWlQg30LXo0csSWkQTeGnlwESfbZBtL0KTYKnRm9wBckjYbfftxhN6mOY1z9FwxsiwkdYy4GIcL7zyMqNzHMusWMBa7VDREmLbvsZkE+MExZCoUNLZ+U53IkDYgB3ibAcDOyzSnZpjjoXis1c4loeQ0gQ65NgdPEzNgJ57hNKLz60vLYMFxFjHWM8rA7x9SkMNlhJL3CQSNTZkxB2MiDA5zdOv1WXtMGOsTIbJA4kC1o+rdL2GalZr1C1rSxoh7CJjjdpIB25ydj3CJHFuaW2FxqOoXabCSeQFiQRMDfgnOP6P1GhjQ0OLgSDuTDg0NMibgA3kxaLplmWGLSGkg6hfSXECQLRs3iItGk9kmyUNXaAHRJJBmWgEiCNrwbbQPYEFlEtkh4BJDfRk6hFo6wggCTHZPNO6VAjVIc6Wv3MCXCbCLcd4nsTsZZqrgsqSJE+sLDgBvtzvfxQ2DqNcS2QDSdI1Am75kgeJ9ZwtzKdYfFkAt1g6pJFr9sRtMbHt7ErE5Kac1JcA6wGm/GSYHAybRxIum2avDSHxIkdYAiDJIg2PHnNlNgakvhMRqPXMAXGoCRpkua1pA6sAWFtuaBmOS6QC0E6p2B+dsB7Lz7CotzSdMWAl2ogjgBae4e3uU5luYfFgWcRpBBJgCSJgQTeARx377KVFXErDxG6G4K35hlja1EPaRqm9oMj5IBi1xB4yOYiq4rDlji07hNTsW1Q1cEhwRXIbkSAnBIKKUhwULAytJRSUAnVMEz4qn/Az+kI2lawLPiqf0bP6Aj6FoMj9AwthqL6NJ0KAEaFmhEDUDFVtMQJMjjG88TubbIN0FKzVQxvtB4jfxBt2/XwrmPzF7iWt6rdW2kbdUCCJMENaIm/mVI5o1xIAJAdEjczqgzAA+dHC3aEzp5e0F22lpI2u8kmOyNrfN74WScrNeOFDHB4R7rgCNhckcoHF21ypMYGo6ACbNgNBhrRG97zbhHbyL9tKN7QNgNgDt+Kd4NoBm14mR2z9ayOXTbGKoHl3Rx0DkeZOm/EAC/fcFWzLejAEEu8Rc8OBsPAJOBcBvHvFoPkpKrmoGxHf7lXiwNAcz6Ph1Rj9RJabcx1SBcXFzOxVax2VNdUa0MB0n1rwbbGQPrVk/X7Rty7ExfmbHukG4HYBMeMfmrOSK6AsD0PokanAyRElxtO9tgUDE9FA0jTtYXibSAJ4bexSlHNxtNx9fiO3u70v9Zgwfvug2gqJBYvKmhhaSbxvfj9UquZlgBxnT2iYsZEcu1XDH1gfO2/vwVczHUSbg8LjceFgltjFEruFwQa8scQGmCDbibTe3f2hAxWHNOo4zAdJtPVNoHmfOeSkMTR8I228vfko7Eu1C587wfwgexWjIXKA/wuKAaC5tnQTqiLNAOwnw5iTcp7jctbWbqcZLS5rnmZkS4A8xeLBQNB2mCBt2S0xJi5i4B37FY8ixgBDHuJ9IAWz85rWQ10WHrwD2E8E5NmZopGIo6XEHhxGx7R2IDlY+l+X6Koe0O0va0gnaw5+3yVdIWhCgZSClkJBCgRBSYSykoBOu4BvxVP6On/QEeFrL2fE0/o6f9ATj0a0GR+gIWaUbQs0KAG5ao3NJa5jvkyLcpiXdwgHyU1oUBj3l9QgEgNBM8JAtbj1iL9vYlZHwZj/sALR6WBdul0+tY6jLy64bAbvcCe8qUwuXnQHRdx1X4N0kNN+JF43uBwUz0ayVj6cwHDTAvMGBeOE6o7NJUjXysyYjjEcOE9u0rM1ZuiU3GU9Mxxv4Tbxt7D2INHFwnPSKtcxbTYTwEmJ52mBxhQGHrX95WWfGbIdRYRmJix8R5T+aRVzNx3njx97prRp6kell8qll0kgGIx8bmJ4rTccGujV7e78lJNyqRt+aQ3LyCYChOARizwmOSX+nO5n2D33RRl5CGcCUOk4JfiyePf2qPxFc8/fmpF2Eso3FUICLCiPxOJKjzW619uPv7fBOcSEyLb+91eJSRJ0CKlMgBpqS0NB46dotEOmx7Tsot9VzXCXEFrtVyQQQIdc7er7yrr0RpD0gZUGphbAtuAQQATsQ4Hbs7FVs9xbmuLXQQ5z9MwX3cPWmTMhu9rdqejFL0sWExzMRRex7pgBrYizusW7gSJv5ql5hgDScWnhHtEj2KTyZrQ6QNJ1DqkiNPWaZM7jefZxRekdMvAduetOxs0TYjYQPYmxfwKkitFIKI8bd33lDKaVEOSUopKATs+XN+Jp/R0/6AnIahZc34ml9HT/oanGlPsyv0HoWaUTStQoAE4WVRq4gvqkNBNjIPcbC14Aub29ltxj9LHHs9uw4cyAqtk9Zr67ny4loIaZfdotJA3m0k2ghJyvxDsS+TqPRTC/FCRcgE3nh3Dn7E+zaGMcY4eaT0fBFESIsB2zN/wAEw6WY4Np7+435pPwazm/S/EzVMcbEdgJHDmeUexQGGN06zStreXdv1dvL80nD0J2WWXWbIcRP5ZSmFYcNh2gKCymlZSYrGN/fmlhZIhjRySvRDkoSpXdGq8SnjMyEAKwKHpoBNqlAStDG6tlo1OfvdAg1xIAUJjE9zHHSdIUc+4QLIhsWLplF7KRxQuo6oy6siMsGQ136mn1g1wIF5mCY7QZ9yonPsOW1XFrRpcXm5AlriRp7pANuzaVM9HnwQN9RAAtBaASb8Lx7lPsdlVMtc35TLm8E6gSWxtOl0dhKdFmSaorGHd6NgADDJJBbBJbDSOtzlvHtHfvMpdQa4HVpNyNoNvrDR2lN/Rtpy1z2ji12n15sHDkdEQN4CcTqa6kIJgDsAnUT+8ZEi/ygmr0RLwr70MhGqnj7yLFCKeLBuCSllIQLHcMub8TS+jp/0NTjSkZaz4ml9FT/AKGp1pTTM10b6Fno0fQs0okog+kVKaB2iRINgYuB58OMKO6N4IAh/pAJFOGmASGiRfg2Qb2PknnTPEFuHgCQ4iZ5ffeB4qIyPB1agFQtc1gcdhAIgQIFw4S3bv4FIyej8fh17KauqgHDYiR9aoHTzM+vpm0RF5m9uXL33v8AlDdNBoiIaLdw/wB1yjpk6K7i4kCb91/y9nJJnxGqPvSsVK0u43NvfwT3C4trB1jCiMVmDdR0z3m3FNy5xMwT4JOn3H7/AGLOc+A9W1o/NbwmcFzoJ8exVR1KoRN4R8LioImxQcUFSZ1bBYb0tCxvz7lXsUx7HkEe/BP+i+PPoYm4mFG417nPJM3KXYxEtk+GcWh/AGSmD84aKhBNrjx4FHq48sw5CoWaVyCImfxRXSr4WjFVJAeyCeIniDdRtLNAWxMEm6rtDHPGxPhP1J3Ry+rUu2m89ul34JmpTcksU9Nn7Js+nWZYsf5H6t0ijmQNiO/s7wquBfctPRjCueSB60HSNtwWxtcXnw7ykZ7IrEy//wCumNwOsQ18EnYw6Lc+SkuhFAioHDjEHtn39vFF+EjJdBFUmwYw8esGPg+TSBbkmwXDLk6yg4nBOe92gtIPXjVI6rXDSbTN524jaVIYd2mkCJDtDAY6usNc4A2O9wJjs5pFDH4dpqEBznPDtJEmOtINvlQB2dbxWU3w0mOq67SNxxuQJsQ6D/FtF2ISyHrnrG83N9uPLggkI9be217877oJTxYgpKWUmFCx3nLB8RS+ipfZtTnShZY34il9FS+zanOlXQl+g9C0WIsLWlEBWOmr9NC0jUdJ5AGd+yYmE96G0g6g0aRBL4EaeLQ2wvtxHbwsAdN36cNN7vAMGDsXcpi144Sh/BVVfULp1+jY2Gl2xdaQOcT7bWSZ+jsaOlubDSuT9OskeXF73AD5LbzFzsLTvfvsuu1G2XLfhEzEPrhgMBoE+XFKyOkaoK2VnI+jrZkhXXDZVRDbhu3Yud1OlDaYkOaAOZ6zv4Wi58YCaZf0lr4qqaQq06TSHdeu7S3baxABKzRjKQ6Uoo6PmWX0dMho8Fz/AD/DAXAiDyTeuyuykyocRRqEv9H6H0rPSAAgBxLHFpBkGQfHdaxGYBwc10h2xY4y5pvs4esPx4q303EimmTPRnHxCt/6CD1lznJqha5vOy6ngINIE8kp+jCs55awVdw+CD3GVLdJq3XgKuUsZEh2qJ2bu7sngFIkfhasBl2Fpm7mF3Kb+SsVHOaLW6QWj2fWuaVa1Z7qdn06BcNbKDIe1kgHrH1nESeKzHUZNT9G/Tg4Fvoi5wuNR1elBcTMRGmBe4tJasfPRTl+C7ZuxjxIIv3Kl43AdaY5gGLxy7uwpk12Mb69Nzv3hDXeIBgqSwuJNRsPEHkbHxH4KrTiXTTL10MpkUQ4i7eze4vffv7CrJ0vy79JwnrAXbcgSBqGqDwtKr/QTHB00o3HO4cASPAq/ZVcEWmZ5wfeU+DtGaa6ef6uGpUq5NNj30yQGjS+D1iDDrW9QX3lZTbDnaQNOgAfJ2tyuJkdqmfhCxFOli61MOMh7rRtJFQCZmxOnb5PYoLKqggk7FvWF/V9XYASZb/5KyFMj6rOOwNx5/kgFGq7+zytPslCKeKBuSEQhIhAJ6BytvxFH6Kl9m1OdKFlTf2ej9DS+zanWlXspQPStQiQtEKEK103pA4YyYAMzBI1QQ0EjYEkCe1OvgkeXUnku1BvVFosCDa8ReJ4qVxWDbUYWvEtcIIPHzTHoFUazEVqQtpB6th8oSdIAHEbWVJF8fpbs5xXoqFSpvoaXRzi8eK4Jmbn1qjnPddxJIb9UnYdy75nOE9Lh3N2Dt+6VxvNcIGViw7Ax78yseZs34qGWUZZRB61NpniRee0qxYfL8AD16IP+l31BRD8CQJaY8U0q13iwc7wcR9RSVMfp9idxVDBsMsohjfnPGkR+6D1nd0Kn5u5lV/xdMNA2MXN/YE8p5c+o68k8ySVNZb0ZuNWyO4NK9IXCZMWtD3WCm6fSKGaRwsgdKsRpLKLOUmOSTgslp+h1OedXABVoPoN1D0xndNXZM5pMWjy8UXD4o0Hg8JVrw7hUAmLj3lBfgL+xAZfmJpiLN7HAlvmLjyUzT6QCP8AljuI/tlJx/R+RLVDuy1wR3ZFBMfY3HsdvBPMC3tUJi6IdsFIUsLG4nsW8U5obEeKFtltEhHRvEGjiabhzgxyNl2XA4eL8/vXEcBig2qwnYO9+BXcaNUCkwgg6gDI2Nt+5PwsyZlTOF/CxlmnMXvdfXoI0gAadMGfFu+9jsobDDTSJbvbnMA8JsLRw5q+fCk1rq41RekAAdyQXyRF7a/YN1ScPldSo2r6Jr36Gekc3cgNgOMG5A8eKen2jK06IRwQ3IzkNwTxIJyRCIQkQoWPRGUt/Z6P0NL7NqclqBlP+Ho/Q0vs2p3CIGBLVqEYhJLVCUDjnsq9ltIU8yNZmIbWZVpvDLid2nTA2I0X71ZIXN8PgHUs2DKe5riAdodcmOHUO6TmnrX5H4YbX+DrVTFyxwG4bPt39xx3XNOlGVltUuNot5QZ8Z8ZVzyqsPSuJj1GQdzEkHtmw4nw4wXwh4sTTaOJcT4ACfOfJKydi2Pxf2RWcFgy+wU1h+ik3ISOjLAd1bMVmbWU7brNGKfWbJNriK9iMCzDtniq3mPSg7M9lynGb419eoGMuXGB+NlvN8npYZrGjrPglzv3kANV76VvDB9So5z7EnjwCuuCyAlm4VQONi7maY+U0yPEbj2pyM7cR1XyDyKt+yLzg9z/ACyBDYPdwUPTzSo2xkRw+9OP1lUcD6Jms8XOIAAveCZcLcE/yCnrrs9KA6CZgWiOIJQaJZK5Fn4cIdsrTRwDHjgZXPs6w7aOImnZjjbsPFqs3RrOeBUj7TI1y0SOP6Oi5AVNznD6SQug5jmIi1+Coecuk2VppLwMLfpWHVL9x9q6b0cz8vwYaSJY4Czp3G/m13E79lqD+gg09UXa+CI4OFjvO/4clK9E3H0dRvI0z49YI4+SM+fq/QLptj9eNdP/AC6dNo7CW6z49dQeCzGqyux1Ilg1N2MFwDmmHHkYFvNEzui44zFNMh7KroPAsIGkR/DCVSpaSNVi2mT3Edo7lWTexaCWvfsV/ENAc4DYOcB3AmPYgFEKG5dI5QMpKWUhQJ6Kyofs9H6Gl9m1OU3yofs9H6Gl9m1OoUCJWitkLRRAaIVL6UMNOvXqCxfhA1p5F9alReQeB0Ei3zldCoTpXlnpaD3NBLmU3QBxAcyoR/8Al7UrNHaI7DLWXfkFhMa5zWVA4gOoUjeIku60Gd55dkxZVnpVUc5zSSTwFuEd55bd2yf5Djn+hoN6wa6k4RFjFWoWm9o0kEHkRwhRef1dTxed+UdnsHvwzSdxNmNVMe9H63anucY2yi8qbCb5vjInuWazW/uO8trCkDVO7rN5ho3PifqUXi831OMmZTDGZnLQ0GwAA/FRrKl5P5/kmKNi/SyZe+g/qugeAUmzo7hjf0jR7JVToZk1p9Rp71JUs3w8Xosm0dZwA8ArqAXEkcWaNKzHT3bf7IWGzRgdIso0500T8WyPApg/EgmQIQcAqJYcwHpGn2dhTfKMWRE8DB70zwGNmyTUq6a1tnCfuP3KjIn0uP6TqaLqLxzU4yy4SMe0hVbsuiHY6xHbAg7OI48x1Z9vBPejRhtZ3ItdAiIaHnu4KKxL4Jg8ed/DwlLwGKc2hX0xLjTaAePWvt2ApkGZcsRdarrrl25LKbSZmXMptYT/AOKY4+rAefnBjR/KaD7S4+Ck25JUii8XFf0gEC7XMcA4RxEODh4jgoHN6h9IWn5NiOTuI8Nu8FXxwcpWxWWajGl+iOchORXIbluOeDKQlOSVAno7KB+z0foaP2bU5ITfKf8AD0foaP2bU7hAsDhaLURJRIDLUkBFISSEQFT6Ys0YlhbsaUDqiHEAbCLACBFuxVXEvuAOFvG8q29OqVRzGPEejpf9zS4gT2tNvJUl5uD5e1YMvG0dHA00mWDL8PZQefUCAVYMsqyB3Jnn7BpKzI1SZR6zyB3KL/Wbi17dEuJEPHyBxAHM81NPwxO9r/dZCyrBhwI4ybW43+pbYcViGm+AWdNarKdNvoqUsI6zqZJeAIg3tI3iJ7ER/Tt73AihhmwZgU3GbReXbd0J1XyczGjV3Jg7ofUcZpU6k8oEe1XtMV9OSYnNemFSoGgU6NPSZ+Kp3cYIvqLpFzZRzMRXLtVhPCAB5CAPBTlHodiG3NI95hG/UbmgmoQI4Dh3lBtDIY5foY4DGu1DUIcN+0c1LVSHVGwoijQ11JbMAWO0yd+0WUph6RFYA7An2GEma+RlsuORi0IucDcomWsshZw+Asw2yn453W7J+9aoavRWIk1A7v0tI/8AZIxb9z2oL6jmwAdh3iTc/WnQg5LhnzTjF/yL1lnSdtDAa3w6pSe70In1X1GOaR3Aw5c4rVC4kuMkmSeZ4lHq1SQATYbDv3KbuW+EdVTOZkltLgIobkVyG4K5QE5JSnJCAT0flH+Ho/Q0fs2p2muUj9no/Q0fs2p0UC5opJCUUmUQGikFLKQ5EADFYcVGOY7Z7S09xEea5VjcK6lUdTeIc0+fIjsIIK6wVV+muRGqwVqYmpTHWA3fTF/Etue6exIzY9la+B2DJrKn4yv5RiTtKPnfq25KGwGIhwnipqudbI7Fz2dRu0QOZ0Awt5OY3/uE/iVI5Nm2HbTp0tDTUJ0anAANbqLidZvuSe9N80brpNPzbHsUAcKZ5haISopopqmW/D4On+k1GjED0TGtIgtlryLtJ2IFo7+yTY8N6EMp/tdzEwWAbcBB0+Mqi5VlNKpZx0lTZ6J0eNemP9fvxTLRZ4mvZv8A4SmOwzHiqBi3HT6t6drcRp61+771E4bE0MLh6dcObUrGPSNc+5DtJIY2YEGCDGwv2BxWR4Rgn0oeeTZ/BQeJo09XxbY9+1RySIsNqnJ0OMfmIq1nVGiBs0HcD/cp1+h/EsdFw6POPvUfhsIS4fUrQ2kBTDeRHiRv79iROVklSpL4HeAbpYoLPcbeFJY3HBjIVPxmJ1O5ybAbnsCUlbJtXRB6x2sLk+wNnvQnommBHiTzP4DYePNDculihpE5GbJvIA4ITkZyC9NFIG5CcURyE5QIhyQlEpCAT0jlP+Ho/Q0fs2p0mmUj9no/Q0fs2p0gXMISSlFaKIBJSClFIcUQCCkEpRSSoVKP0s6N6ZrURDd3tA9Q8XD9w8eXdtXcLmZBg7hdVeqV0o6GaW+noRGqHUtoPAs5g7adxwmbZc2H/SNeHN/mRE0awMh2zkCtgdOyJlDmusdxuDuI3PaOzgpilAAkLJVGxMhMLgi4wGqSZ0Te75A8d1KYTNKVMzARj0yjaO6Aii1P4I09CSGyWiyj6mTaTEKxO6Yl3AdqG/NGOuR5KP8ABKa9IzD4drBMJticfBnyS8yzIC+w4BV6riHPNp7EEijYTHY8uP3BCZQ03Prf09nfz8lJ5Tlg0Vqu7qTJHIO1AT4B3nGyjnLbhxJfyZhz5W/4oG9BeURyE5aTIDcguRXILkCwNyC5GcguUCDKSUopCAT0nlJ/Z6P0NL7NqckpplJ/Z6P0NH7NqdFAuaJWpWErRRAaKQ5KJSCUSoMobnIrkJyIATnLWKAdhnjvHeOI80I9d4bMCRPan2IYPRFu0SPfwg+IQbvheMWunHcVjJqEOOmo02qbauWrk796b8ead0c3cLOE+EHxH4IPSjBaa085Hv5qOpsfHzgNuY7jy7CufNdpm+D5Y9xWOY7mD4ps1pO2ooZxkWc2fCD79yUzMg31SQqUNsNdtzPiitzS0NBJ5/mmFbMNW8lIbUc6zAoSxxWqEmXGTyGwSXVCBO08ezkOQ7ePYpXLujpA11LneOA/NM8ziYQvpWrL38HWWtdQeKlxVa8OnfS5vmFRsZh3U3uY8Q5ji1w7QYKv3QrHhuhv7vPjsN/qRemPRltcio0htWILj6lQcAYvI2B5QD2dCDpUc7Ir6cxchvTrHYN9J5ZUaWuHA8jcHuTN5TRINyC9FchPQCgTihOKI9BegESSkSsckKFjouD+Hagymxn6LVOhjGz6Rl9LQ2fV7EX/AI+UP8rV/mM/tWLEux2qNH4eqH+Vq/zGf2rX/Hqh/lav8xn9qxYpswaow/DzQ/ytX+Yz+1JPw70P8rV/mM/tWLEdmTVCD8OlH/K1f5jP7UN/w4UT/wBNV/mM/tWLELYVFIC34aaQ/wCnq/zGWv3JWJ+HBhcC3D1BMawXtM9otY/7ciMWKWEr+cfCHSrEkUXjvc0/cmWH6asbvScf9QWLFSUFL0spNLhIf/PcI4Q/DVD/AK2fgmj+leCO2HrDuqN/BbWKv04h3Yqn0uwQ3w9c99Rp+5SmD+ErBU9sHUPfUZ/asWI/TiTdg8w+FVjwQ2i9o/ib+Cr9bpa1xnQ7zH4LFiH04h+pKh5hfhA0OaQx3VIIhwF+asTvhoa716FQ2gAPbEeV1ixXSoW+gsz+FTC4iloqYWrIHVeKjNTTwjq3HYqm7pQz5jvMLFitbKuKYg9JW/Md5hId0hb8x3mFixG2DRA3Z835p8wkHOh80+YWLEbDqhJzcfNPmEn9aj5p8wsWKWTVH//Z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9 Rectángulo"/>
          <p:cNvSpPr/>
          <p:nvPr/>
        </p:nvSpPr>
        <p:spPr>
          <a:xfrm>
            <a:off x="2763041" y="1620048"/>
            <a:ext cx="4666459" cy="110064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respuestas </a:t>
            </a:r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 sus destinatarios?</a:t>
            </a:r>
            <a:endParaRPr lang="es-PE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0" y="546373"/>
            <a:ext cx="4486656" cy="5547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80979" y="578036"/>
            <a:ext cx="39789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/>
            <a:r>
              <a:rPr lang="es-ES_tradnl" sz="1100" b="1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 3° DOMINGO ADVIENTO- “C”</a:t>
            </a:r>
            <a:endParaRPr lang="es-PE" sz="1200" dirty="0">
              <a:solidFill>
                <a:srgbClr val="880000"/>
              </a:solidFill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¿QUÉ TENEMOS QUE HACER?</a:t>
            </a:r>
            <a:endParaRPr lang="es-PE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5575483" y="546373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itchFamily="66" charset="0"/>
              </a:rPr>
              <a:t>Lucas, 3,10-18 </a:t>
            </a:r>
          </a:p>
        </p:txBody>
      </p:sp>
      <p:sp>
        <p:nvSpPr>
          <p:cNvPr id="6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1151670" y="4043037"/>
            <a:ext cx="6797963" cy="14156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¿Qué tenemos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que hacer?</a:t>
            </a:r>
          </a:p>
        </p:txBody>
      </p:sp>
      <p:sp>
        <p:nvSpPr>
          <p:cNvPr id="8" name="10 Rectángulo"/>
          <p:cNvSpPr/>
          <p:nvPr/>
        </p:nvSpPr>
        <p:spPr>
          <a:xfrm>
            <a:off x="428463" y="5957455"/>
            <a:ext cx="2186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115/12/2024</a:t>
            </a:r>
            <a:endParaRPr kumimoji="0" lang="es-PE" sz="24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7" y="499594"/>
            <a:ext cx="4152774" cy="5910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82" y="499593"/>
            <a:ext cx="3838846" cy="59104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3 CuadroTexto"/>
          <p:cNvSpPr txBox="1"/>
          <p:nvPr/>
        </p:nvSpPr>
        <p:spPr>
          <a:xfrm>
            <a:off x="631647" y="442442"/>
            <a:ext cx="7645578" cy="1261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4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¿</a:t>
            </a:r>
            <a:r>
              <a:rPr lang="es-CO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Qué </a:t>
            </a:r>
            <a:r>
              <a:rPr lang="es-CO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afirmaciones hace</a:t>
            </a:r>
            <a:endParaRPr lang="es-CO" sz="40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Juan sobre el Mesías</a:t>
            </a:r>
            <a:endParaRPr lang="es-PE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876300" y="4963513"/>
            <a:ext cx="7571097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¿Y sobre sí mismo en relación con él?</a:t>
            </a:r>
            <a:endParaRPr lang="es-PE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63573"/>
            <a:ext cx="7998692" cy="59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1648862" y="823791"/>
            <a:ext cx="5823187" cy="70788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¿Qué realizará el </a:t>
            </a:r>
            <a:r>
              <a:rPr lang="es-CO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Mesías</a:t>
            </a:r>
            <a:endParaRPr lang="es-P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03031" y="4830618"/>
            <a:ext cx="5823187" cy="88975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al </a:t>
            </a:r>
            <a:r>
              <a:rPr lang="es-C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final de los tiempos?</a:t>
            </a:r>
            <a:endParaRPr lang="es-P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de Story 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0" y="481182"/>
            <a:ext cx="8033269" cy="5928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72997" y="515630"/>
            <a:ext cx="2733964" cy="52322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 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Motivación: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438368" y="2008831"/>
            <a:ext cx="3657599" cy="4401205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Si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de verdad creemos que el Señor viene,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 no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basta alegrarse.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 Es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necesario prepararle el camino. Pero el deseo de conversión no puede quedar en palabras bonitas o sentimientos pasajeros. 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5200650" y="2439718"/>
            <a:ext cx="3198630" cy="3970318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Tiene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que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                         aterrizar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en la vida cotidiana. Por eso hoy también nosotros nos hacemos la pregunta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concreta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: </a:t>
            </a:r>
            <a:endParaRPr lang="es-ES_tradnl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¿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Qué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tenemos  que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hacer?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1" y="481182"/>
            <a:ext cx="3345244" cy="10758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736x/e8/d3/d0/e8d3d0a07d6f9ddc63cc35a35aa5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2" y="600075"/>
            <a:ext cx="7885863" cy="5800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41691" y="452580"/>
            <a:ext cx="7460618" cy="17602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* ¿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Qué representan en mi vida las dos túnicas, 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              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705686" y="3114674"/>
            <a:ext cx="7758547" cy="24669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Condensed" panose="02060603050405020104" pitchFamily="18" charset="0"/>
                <a:ea typeface="Segoe UI Black" panose="020B0A02040204020203" pitchFamily="34" charset="0"/>
                <a:cs typeface="Segoe UI" pitchFamily="34" charset="0"/>
              </a:rPr>
              <a:t>es 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Condensed" panose="02060603050405020104" pitchFamily="18" charset="0"/>
                <a:ea typeface="Segoe UI Black" panose="020B0A02040204020203" pitchFamily="34" charset="0"/>
                <a:cs typeface="Segoe UI" pitchFamily="34" charset="0"/>
              </a:rPr>
              <a:t>decir, qué tengo para compartir </a:t>
            </a:r>
            <a:endParaRPr lang="es-ES_tradnl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Condensed" panose="02060603050405020104" pitchFamily="18" charset="0"/>
              <a:ea typeface="Segoe UI Black" panose="020B0A02040204020203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Condensed" panose="02060603050405020104" pitchFamily="18" charset="0"/>
                <a:ea typeface="Segoe UI Black" panose="020B0A02040204020203" pitchFamily="34" charset="0"/>
                <a:cs typeface="Segoe UI" pitchFamily="34" charset="0"/>
              </a:rPr>
              <a:t>(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Condensed" panose="02060603050405020104" pitchFamily="18" charset="0"/>
                <a:ea typeface="Segoe UI Black" panose="020B0A02040204020203" pitchFamily="34" charset="0"/>
                <a:cs typeface="Segoe UI" pitchFamily="34" charset="0"/>
              </a:rPr>
              <a:t>talentos, tiempo, alimento, vestido, etc.)?</a:t>
            </a:r>
            <a:endParaRPr lang="es-PE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Condensed" panose="02060603050405020104" pitchFamily="18" charset="0"/>
              <a:ea typeface="Segoe UI Black" panose="020B0A02040204020203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04825"/>
            <a:ext cx="7981950" cy="5905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CuadroTexto"/>
          <p:cNvSpPr txBox="1"/>
          <p:nvPr/>
        </p:nvSpPr>
        <p:spPr>
          <a:xfrm>
            <a:off x="714375" y="638175"/>
            <a:ext cx="7305675" cy="2781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•Juan </a:t>
            </a:r>
            <a:r>
              <a:rPr lang="es-MX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responde a cada uno según la tarea que desempeña. Desde mi lugar o tarea,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 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                      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¿</a:t>
            </a:r>
            <a:r>
              <a:rPr lang="es-MX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qué es lo que yo debo hacer?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                        ¿</a:t>
            </a:r>
            <a:r>
              <a:rPr lang="es-MX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Condensed" panose="02060603050405020104" pitchFamily="18" charset="0"/>
              </a:rPr>
              <a:t>Lo hago viviendo la alegría de la Buena Noticia? ¿En qué debemos mejorar?</a:t>
            </a:r>
            <a:endParaRPr lang="es-PE" sz="28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c2/db/2c/c2db2c941d5df0d10c375e21713976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04065"/>
            <a:ext cx="7960014" cy="58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67336" y="504065"/>
            <a:ext cx="4219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cript MT Bold" pitchFamily="66" charset="0"/>
                <a:cs typeface="Times New Roman" pitchFamily="18" charset="0"/>
              </a:rPr>
              <a:t>¿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Anunciamos la Buena Noticia? 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Rockwell Extra Bold" panose="02060903040505020403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336" y="4738747"/>
            <a:ext cx="824851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cs typeface="Times New Roman" pitchFamily="18" charset="0"/>
              </a:rPr>
              <a:t>¿Nuestro anuncio muestra a </a:t>
            </a:r>
            <a:r>
              <a:rPr lang="es-ES_tradnl" sz="3200" b="1" dirty="0" smtClean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cs typeface="Times New Roman" pitchFamily="18" charset="0"/>
              </a:rPr>
              <a:t> un </a:t>
            </a:r>
            <a:r>
              <a:rPr lang="es-ES_tradnl" sz="3200" b="1" dirty="0"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cs typeface="Times New Roman" pitchFamily="18" charset="0"/>
              </a:rPr>
              <a:t>Dios justiciero y vengativo o un Dios de Misericordia que trae Esperanza?</a:t>
            </a:r>
            <a:endParaRPr lang="es-PE" sz="3200" b="1" dirty="0">
              <a:solidFill>
                <a:schemeClr val="bg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ECCIÓN 5 – EL BAUTISMO Y DERRAMAMIENTO DEL ESPÍRITU SANTO – PARA EL 4 DE  FEBRERO DE 2017 | Escuela Sabatica Para Maes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" y="508585"/>
            <a:ext cx="8035636" cy="59014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2791" y="2943378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kern="0" dirty="0">
                <a:solidFill>
                  <a:schemeClr val="bg1"/>
                </a:solidFill>
              </a:rPr>
              <a:t>Motivación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1958" y="4306750"/>
            <a:ext cx="7763137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Bautizados con Espíritu Santo, dejemos que sea él quien ore en nosotros y nos ayude a llevar al corazón y a la vida lo que hemos leído y meditado en el evangelio.</a:t>
            </a:r>
            <a:endParaRPr lang="es-PE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08" y="508585"/>
            <a:ext cx="3855317" cy="9877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6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angelio de nuestro Señor Jesucristo según san Juan 1, 19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528324"/>
            <a:ext cx="8020338" cy="58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4182" y="4989233"/>
            <a:ext cx="8020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Luego de un tiempo de oración personal, podemos compartir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en voz alta nuestra oración, siempre dirigiéndonos a Dios mediante la alabanza, la acción de gracias o la súplica confiada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.</a:t>
            </a:r>
            <a:endParaRPr lang="es-ES" sz="24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1a/32/26/1a3226b3c3b75189995fdc1556580f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474" y="517237"/>
            <a:ext cx="7994343" cy="59205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7085" y="517237"/>
            <a:ext cx="317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400" b="1" i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2400" b="1" i="1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:  12, 2-6 </a:t>
            </a:r>
            <a:endParaRPr lang="ca-ES" sz="2400" b="1" i="1" dirty="0">
              <a:solidFill>
                <a:srgbClr val="FF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6473" y="3670789"/>
            <a:ext cx="799434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6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Señor es mi Dios y salvador: confiaré y no temeré, porque mi fuerza y mi poder es el Señor, él fue mi salvación. Y sacarán aguas con gozo de las fuentes de la salvación.</a:t>
            </a:r>
            <a:endParaRPr lang="ca-ES" sz="26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6738" y="5363560"/>
            <a:ext cx="6380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14494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to contiene una imagen de: {{ pinTitle 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81012"/>
            <a:ext cx="7989454" cy="5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68800" y="375416"/>
            <a:ext cx="411941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PE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Den gracias al Señor, invoquen su nombre, cuenten a los pueblos sus hazañas, proclamen que su nombre es excelso</a:t>
            </a:r>
            <a:r>
              <a:rPr lang="es-PE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5636" y="3722044"/>
            <a:ext cx="6380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33235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" y="507077"/>
            <a:ext cx="8021762" cy="5903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13 Rectángulo"/>
          <p:cNvSpPr/>
          <p:nvPr/>
        </p:nvSpPr>
        <p:spPr>
          <a:xfrm>
            <a:off x="556631" y="462256"/>
            <a:ext cx="7848984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Ambientación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: Pesebre vacío, sobre el que se pone una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Biblia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abierta.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3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cirios con la frase: ¿Qué tenemos que hacer?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47925" y="5460982"/>
            <a:ext cx="7563758" cy="994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Cantos sugeridos: </a:t>
            </a:r>
            <a:r>
              <a:rPr lang="es-PE" sz="28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Ven, ven Señor no tardes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; Un </a:t>
            </a:r>
            <a:r>
              <a:rPr lang="es-PE" sz="28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pueblo camina por el mundo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28015" y="2591094"/>
            <a:ext cx="156670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¿</a:t>
            </a:r>
            <a:r>
              <a:rPr lang="es-PE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Qué </a:t>
            </a:r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tenemos  </a:t>
            </a:r>
            <a:endParaRPr lang="es-PE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r>
              <a:rPr lang="es-PE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que </a:t>
            </a:r>
          </a:p>
          <a:p>
            <a:pPr algn="ctr"/>
            <a:r>
              <a:rPr lang="es-PE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hacer</a:t>
            </a:r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91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2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564x/f5/1f/c0/f51fc0f9b06811afa47ae40ff3fd5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3" y="497493"/>
            <a:ext cx="8001010" cy="5912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1862" y="3300840"/>
            <a:ext cx="80010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Canten para el Señor, que hizo maravillas, anúncienlas a toda la tierra; griten jubilosos, habitantes de Sión: «Qué grande es en medio de ti el Santo de Israel».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6023" y="5286325"/>
            <a:ext cx="7672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22449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535709"/>
            <a:ext cx="8062175" cy="5882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8 CuadroTexto"/>
          <p:cNvSpPr txBox="1"/>
          <p:nvPr/>
        </p:nvSpPr>
        <p:spPr>
          <a:xfrm>
            <a:off x="528033" y="1616922"/>
            <a:ext cx="8062175" cy="4693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¿Qué tenemos que hacer? Nuestro Superior General, P. </a:t>
            </a:r>
            <a:r>
              <a:rPr lang="es-PE" sz="23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Tomaž</a:t>
            </a:r>
            <a:r>
              <a:rPr lang="es-PE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PE" sz="23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Mavrič</a:t>
            </a:r>
            <a:r>
              <a:rPr lang="es-PE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, CM, en la carta de Adviento de este año nos </a:t>
            </a:r>
            <a:r>
              <a:rPr lang="es-E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invita a construir un futuro esperanzador para los ancianos y </a:t>
            </a:r>
            <a:r>
              <a:rPr lang="es-E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enfermos.</a:t>
            </a:r>
            <a:endParaRPr lang="es-PE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3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En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este tiempo de Adviento, descubramos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todos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cada vez más en nuestras comunidades,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familias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 grupos el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«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tesoro vivo» que </a:t>
            </a:r>
            <a:endParaRPr lang="es-ES" sz="23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son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nuestros enfermos y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ancianos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 </a:t>
            </a:r>
            <a:endParaRPr lang="es-ES" sz="23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Son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la presencia viva de Jesús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entre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nosotros. Son Jesús, a quien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debemos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todo nuestro amor, todo el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cuidado 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que humanamente podemos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ofrecer</a:t>
            </a:r>
            <a:r>
              <a:rPr lang="es-E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 </a:t>
            </a:r>
            <a:endParaRPr lang="es-PE" sz="23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8" y="535709"/>
            <a:ext cx="3566160" cy="890016"/>
          </a:xfrm>
          <a:prstGeom prst="round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99155" y="879766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u="sng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Motivación</a:t>
            </a:r>
            <a:r>
              <a:rPr lang="es-PE" sz="28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00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535345"/>
            <a:ext cx="8062175" cy="58562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20399" y="762714"/>
            <a:ext cx="8062175" cy="5401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Siguen siendo nuestros maestros, nuestros modelos y nuestro apoyo en la construcción de un futuro brillante y esperanzador, porque es Jesús quien nos habla a través de ellos, indicándonos sobre qué bases estamos invitados a construir nuestros sueños, esperanzas y metas. No debemos sucumbir a la mentalidad de ciertos sectores de la sociedad que consideran a los ancianos y a los enfermos como los desechos de la sociedad: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una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vez pasado el fugaz momento de alegría,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sólo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queda la pena, la desilusión,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         la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frustración y una vida sin sentido.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Vicente de Paúl, al convertirse en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«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místico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la Caridad», comprendió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y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vivió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la relación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con los enfermos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y ancianos siguiendo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el ejemplo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Jesús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sz="2300" b="1" i="1" dirty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7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07" y="517236"/>
            <a:ext cx="8012056" cy="5865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5520662" y="3846772"/>
            <a:ext cx="187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honestidad </a:t>
            </a: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          en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el </a:t>
            </a: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trabajo      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o estado de vida.</a:t>
            </a:r>
            <a:endParaRPr lang="es-P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3653342" y="4077681"/>
            <a:ext cx="180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práctica de la justicia y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43947" y="3846772"/>
            <a:ext cx="184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solidaridad </a:t>
            </a:r>
            <a:endParaRPr lang="es-ES_tradn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con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el </a:t>
            </a:r>
            <a:endParaRPr lang="es-ES_tradn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necesitado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,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45978" y="332514"/>
            <a:ext cx="320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4000" b="1" dirty="0"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Compromiso</a:t>
            </a: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endParaRPr lang="es-PE" sz="2400" dirty="0"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682772" y="1040066"/>
            <a:ext cx="443060" cy="853748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EAEAEA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1892" y="971148"/>
            <a:ext cx="79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semana, poner en práctica cualquiera de las tres actitudes expresadas por Juan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" y="484515"/>
            <a:ext cx="8054680" cy="5938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1008761" y="472243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Oración final </a:t>
            </a:r>
            <a:endParaRPr lang="es-PE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20780" y="497869"/>
            <a:ext cx="5286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Niño Dios te estamos esperando,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estamos queriendo que Tú nazcas en nuestra vida,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Tú vengas y nos llenes de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eso, es que te pedimos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dispongas nuestro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corazón,</a:t>
            </a:r>
            <a:endParaRPr lang="es-PE" sz="2200" b="1" dirty="0">
              <a:solidFill>
                <a:prstClr val="white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60800" y="2675345"/>
            <a:ext cx="4734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abras nuestro entendimiento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actúes en nosotros,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llenes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      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colmes de tu amor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s-PE" sz="2200" b="1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1789" y="4611892"/>
            <a:ext cx="73925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te busquemos de todo corazón,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porque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en ti encontramos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plenitud de la vida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verdadera,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vida en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abundancia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 das cuando vienes a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nosotros.  Amén</a:t>
            </a:r>
            <a:endParaRPr lang="es-PE" sz="2200" b="1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RACIÓN A LA VIRGEN DEL ADV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487362"/>
            <a:ext cx="8082319" cy="58949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858979" y="487362"/>
            <a:ext cx="3740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¡¡¡Ven Señor, Jesús !!!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95974" y="6296308"/>
            <a:ext cx="4615663" cy="561692"/>
          </a:xfrm>
          <a:prstGeom prst="rect">
            <a:avLst/>
          </a:prstGeom>
          <a:solidFill>
            <a:srgbClr val="8A047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Point :  Sor Pilar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Caycho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www.hijasdelacaridadperu.org             www.cm.peru.com.pe</a:t>
            </a:r>
            <a:endParaRPr lang="es-PE" sz="1000" dirty="0">
              <a:solidFill>
                <a:schemeClr val="bg1"/>
              </a:solidFill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4e/f5/f6/4ef5f60ee9ea172da33f89aa61938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1" y="514349"/>
            <a:ext cx="7936638" cy="58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37948" y="560818"/>
            <a:ext cx="3097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es-ES_tradnl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1861" y="4972947"/>
            <a:ext cx="7864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Bautista se hace portador de esta Buena Noticia y de las exigencias que conllevan acogerla en nuestra propia vida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800" b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4675" y="2295290"/>
            <a:ext cx="4123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alegría propia de quienes saben que con Jesucristo sus vidas pueden cambiar y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este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puede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ser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distinto.  </a:t>
            </a:r>
            <a:endParaRPr lang="es-PE" sz="2800" b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4675" y="940066"/>
            <a:ext cx="7936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las lecturas de los anteriores domingos de Adviento, nos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llamaban a  la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esperanza, este  domingo destaca la alegría; </a:t>
            </a:r>
            <a:endParaRPr lang="es-PE" sz="2800" b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37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08/b6/15/08b6159440a9ae7b00e006ce5486ca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1" y="571500"/>
            <a:ext cx="8039096" cy="5810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90955" y="402302"/>
            <a:ext cx="2912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Oración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inicial</a:t>
            </a:r>
            <a:endParaRPr lang="es-ES_tradnl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8849" y="3665994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Anhelando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tu venida en gloria,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el gozo de tu presencia vive ya en nosotros, oh Cristo, salvación y alegría de todo hombre.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Esta alegría nos vuelve hacia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Ti,Señor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presente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en todo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aquel con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quien hemos de compartir el pan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, de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repartir los vestidos,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de vivir en verdad, justicia y perdón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9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08/b6/15/08b6159440a9ae7b00e006ce5486ca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1" y="571500"/>
            <a:ext cx="8039096" cy="5810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342900" y="2735273"/>
            <a:ext cx="8198847" cy="369331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Tú estás siempre viviendo, Señor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; por 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ello tu gozo no tiene fin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, y 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por ello nuestro corazón será siempre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, puerta 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abierta a todos los 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                                                      que 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te 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buscan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Porque Tú eres, Cristo Salvador 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nuestro,                                    el 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regocijo que perdura,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la fiesta única y verdadera,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que nunca nos será quitada. </a:t>
            </a:r>
            <a:endParaRPr lang="es-ES" sz="26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Amén</a:t>
            </a:r>
            <a:r>
              <a:rPr lang="es-ES" sz="2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.</a:t>
            </a:r>
            <a:endParaRPr lang="es-PE" sz="2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7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5b/43/10/5b4310c14eff5ee0376285fc6ae9ea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7" y="501560"/>
            <a:ext cx="7972138" cy="58932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363" y="1411281"/>
            <a:ext cx="2554351" cy="436085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80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Bodoni Bd BT" panose="02070803080706020303" pitchFamily="18" charset="0"/>
              </a:rPr>
              <a:t>Motivación:</a:t>
            </a:r>
            <a:endParaRPr lang="es-ES" sz="280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Bodoni Bd BT" panose="02070803080706020303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2959" y="3638550"/>
            <a:ext cx="797191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ES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Evangelio nos sitúa ante la pregunta clave del adviento: ¿Qué tenemos que hacer?  Es la pregunta que le hacen a Juan quienes esperaban al </a:t>
            </a:r>
            <a:r>
              <a:rPr lang="es-ES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Mesías. </a:t>
            </a:r>
            <a:r>
              <a:rPr lang="es-ES_tradnl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Juan concreta la respuesta a cada grupo de personas, pero todas tienen una exigencia común: convertirse al amor </a:t>
            </a:r>
            <a:r>
              <a:rPr lang="es-ES_tradnl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a </a:t>
            </a:r>
            <a:r>
              <a:rPr lang="es-ES_tradnl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 y al prójimo. </a:t>
            </a:r>
            <a:r>
              <a:rPr lang="es-ES_tradnl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Escuchemos</a:t>
            </a:r>
            <a:endParaRPr lang="es-ES" sz="2800" b="1" i="1" kern="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7" y="501562"/>
            <a:ext cx="3609687" cy="10971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533400"/>
            <a:ext cx="7906871" cy="57912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63399" y="533400"/>
            <a:ext cx="2623599" cy="46166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pperplate Gothic Bold" panose="020E0705020206020404" pitchFamily="34" charset="0"/>
              </a:rPr>
              <a:t>Lucas  3,10 -18 </a:t>
            </a:r>
            <a:endParaRPr lang="es-P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" name="4 Placa"/>
          <p:cNvSpPr/>
          <p:nvPr/>
        </p:nvSpPr>
        <p:spPr>
          <a:xfrm>
            <a:off x="495300" y="4505323"/>
            <a:ext cx="8030135" cy="2200277"/>
          </a:xfrm>
          <a:prstGeom prst="plaqu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En aquel tiempo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gente le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preguntaban 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Juan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:                   – «Entonces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¿qué hacemos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?”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"/>
          <a:stretch/>
        </p:blipFill>
        <p:spPr>
          <a:xfrm>
            <a:off x="571500" y="466726"/>
            <a:ext cx="8005459" cy="5924550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41370" y="4329171"/>
            <a:ext cx="715010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É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les contestó: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«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El que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tenga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dos túnicas, dé una al que no tiene; y el que tenga comida haga lo mismo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».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DVIENTO Elguila">
  <a:themeElements>
    <a:clrScheme name="ADVIENTO Elgui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IENTO Elgui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DVIENTO Elgui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ENTO Elgui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D37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D37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DVIENTO Elguil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1377</Words>
  <Application>Microsoft Office PowerPoint</Application>
  <PresentationFormat>Presentación en pantalla (4:3)</PresentationFormat>
  <Paragraphs>112</Paragraphs>
  <Slides>35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35</vt:i4>
      </vt:variant>
    </vt:vector>
  </HeadingPairs>
  <TitlesOfParts>
    <vt:vector size="72" baseType="lpstr">
      <vt:lpstr>Adobe Gothic Std B</vt:lpstr>
      <vt:lpstr>Aharoni</vt:lpstr>
      <vt:lpstr>Arial</vt:lpstr>
      <vt:lpstr>Arial Black</vt:lpstr>
      <vt:lpstr>Arial Narrow</vt:lpstr>
      <vt:lpstr>Arial Rounded MT Bold</vt:lpstr>
      <vt:lpstr>Bodoni Bd BT</vt:lpstr>
      <vt:lpstr>Calibri</vt:lpstr>
      <vt:lpstr>Cascadia Mono SemiBold</vt:lpstr>
      <vt:lpstr>Comic Sans MS</vt:lpstr>
      <vt:lpstr>Copperplate Gothic Bold</vt:lpstr>
      <vt:lpstr>Dubai</vt:lpstr>
      <vt:lpstr>Franklin Gothic Book</vt:lpstr>
      <vt:lpstr>Poor Richard</vt:lpstr>
      <vt:lpstr>Rockwell Condensed</vt:lpstr>
      <vt:lpstr>Rockwell Extra Bold</vt:lpstr>
      <vt:lpstr>Script MT Bold</vt:lpstr>
      <vt:lpstr>Segoe UI</vt:lpstr>
      <vt:lpstr>Segoe UI Black</vt:lpstr>
      <vt:lpstr>Swis721 Blk BT</vt:lpstr>
      <vt:lpstr>Swis721 BT</vt:lpstr>
      <vt:lpstr>Tahoma</vt:lpstr>
      <vt:lpstr>Tekton Pro</vt:lpstr>
      <vt:lpstr>Tekton Pro Cond</vt:lpstr>
      <vt:lpstr>Times</vt:lpstr>
      <vt:lpstr>Times New Roman</vt:lpstr>
      <vt:lpstr>Wingdings</vt:lpstr>
      <vt:lpstr>Diseño predeterminado</vt:lpstr>
      <vt:lpstr>3_Diseño predeterminado</vt:lpstr>
      <vt:lpstr>1_Default Design</vt:lpstr>
      <vt:lpstr>Default Design</vt:lpstr>
      <vt:lpstr>4_Diseño predeterminado</vt:lpstr>
      <vt:lpstr>En blanco</vt:lpstr>
      <vt:lpstr>1_Tema de Office</vt:lpstr>
      <vt:lpstr>1_Diseño predeterminado</vt:lpstr>
      <vt:lpstr>5_Diseño predeterminado</vt:lpstr>
      <vt:lpstr>ADVIENTO Elguila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236</cp:revision>
  <dcterms:created xsi:type="dcterms:W3CDTF">2015-12-07T03:02:20Z</dcterms:created>
  <dcterms:modified xsi:type="dcterms:W3CDTF">2024-12-12T16:03:10Z</dcterms:modified>
</cp:coreProperties>
</file>