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9" r:id="rId2"/>
  </p:sldMasterIdLst>
  <p:notesMasterIdLst>
    <p:notesMasterId r:id="rId32"/>
  </p:notesMasterIdLst>
  <p:sldIdLst>
    <p:sldId id="297" r:id="rId3"/>
    <p:sldId id="298" r:id="rId4"/>
    <p:sldId id="299" r:id="rId5"/>
    <p:sldId id="332" r:id="rId6"/>
    <p:sldId id="333" r:id="rId7"/>
    <p:sldId id="302" r:id="rId8"/>
    <p:sldId id="303" r:id="rId9"/>
    <p:sldId id="335" r:id="rId10"/>
    <p:sldId id="334" r:id="rId11"/>
    <p:sldId id="304" r:id="rId12"/>
    <p:sldId id="336" r:id="rId13"/>
    <p:sldId id="312" r:id="rId14"/>
    <p:sldId id="314" r:id="rId15"/>
    <p:sldId id="313" r:id="rId16"/>
    <p:sldId id="315" r:id="rId17"/>
    <p:sldId id="316" r:id="rId18"/>
    <p:sldId id="317" r:id="rId19"/>
    <p:sldId id="318" r:id="rId20"/>
    <p:sldId id="319" r:id="rId21"/>
    <p:sldId id="321" r:id="rId22"/>
    <p:sldId id="320" r:id="rId23"/>
    <p:sldId id="323" r:id="rId24"/>
    <p:sldId id="324" r:id="rId25"/>
    <p:sldId id="325" r:id="rId26"/>
    <p:sldId id="326" r:id="rId27"/>
    <p:sldId id="327" r:id="rId28"/>
    <p:sldId id="328" r:id="rId29"/>
    <p:sldId id="329" r:id="rId30"/>
    <p:sldId id="294" r:id="rId3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C0C5"/>
    <a:srgbClr val="468FC2"/>
    <a:srgbClr val="4A93C6"/>
    <a:srgbClr val="DBDCD6"/>
    <a:srgbClr val="A9B9C3"/>
    <a:srgbClr val="B2DCE8"/>
    <a:srgbClr val="CFDADF"/>
    <a:srgbClr val="F3E0B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671A-F96F-4AF3-A873-9367963DAA9A}" type="datetimeFigureOut">
              <a:rPr lang="es-PE" smtClean="0"/>
              <a:t>4/09/2024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DF805-D187-4422-8394-5C573D20C708}" type="slidenum">
              <a:rPr lang="es-PE" smtClean="0"/>
              <a:t>‹Nº›</a:t>
            </a:fld>
            <a:endParaRPr lang="es-PE"/>
          </a:p>
        </p:txBody>
      </p:sp>
    </p:spTree>
    <p:extLst>
      <p:ext uri="{BB962C8B-B14F-4D97-AF65-F5344CB8AC3E}">
        <p14:creationId xmlns:p14="http://schemas.microsoft.com/office/powerpoint/2010/main" val="13278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6358074-9DD2-4D79-899D-5DCF01039BC7}" type="slidenum">
              <a:rPr lang="es-PE" smtClean="0">
                <a:solidFill>
                  <a:prstClr val="black"/>
                </a:solidFill>
              </a:rPr>
              <a:pPr/>
              <a:t>10</a:t>
            </a:fld>
            <a:endParaRPr lang="es-PE">
              <a:solidFill>
                <a:prstClr val="black"/>
              </a:solidFill>
            </a:endParaRPr>
          </a:p>
        </p:txBody>
      </p:sp>
    </p:spTree>
    <p:extLst>
      <p:ext uri="{BB962C8B-B14F-4D97-AF65-F5344CB8AC3E}">
        <p14:creationId xmlns:p14="http://schemas.microsoft.com/office/powerpoint/2010/main" val="110355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6358074-9DD2-4D79-899D-5DCF01039BC7}" type="slidenum">
              <a:rPr lang="es-PE" smtClean="0">
                <a:solidFill>
                  <a:prstClr val="black"/>
                </a:solidFill>
              </a:rPr>
              <a:pPr/>
              <a:t>11</a:t>
            </a:fld>
            <a:endParaRPr lang="es-PE">
              <a:solidFill>
                <a:prstClr val="black"/>
              </a:solidFill>
            </a:endParaRPr>
          </a:p>
        </p:txBody>
      </p:sp>
    </p:spTree>
    <p:extLst>
      <p:ext uri="{BB962C8B-B14F-4D97-AF65-F5344CB8AC3E}">
        <p14:creationId xmlns:p14="http://schemas.microsoft.com/office/powerpoint/2010/main" val="51996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6358074-9DD2-4D79-899D-5DCF01039BC7}" type="slidenum">
              <a:rPr lang="es-PE" smtClean="0">
                <a:solidFill>
                  <a:prstClr val="black"/>
                </a:solidFill>
              </a:rPr>
              <a:pPr/>
              <a:t>16</a:t>
            </a:fld>
            <a:endParaRPr lang="es-PE" dirty="0">
              <a:solidFill>
                <a:prstClr val="black"/>
              </a:solidFill>
            </a:endParaRPr>
          </a:p>
        </p:txBody>
      </p:sp>
    </p:spTree>
    <p:extLst>
      <p:ext uri="{BB962C8B-B14F-4D97-AF65-F5344CB8AC3E}">
        <p14:creationId xmlns:p14="http://schemas.microsoft.com/office/powerpoint/2010/main" val="369337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6358074-9DD2-4D79-899D-5DCF01039BC7}" type="slidenum">
              <a:rPr lang="es-PE" smtClean="0">
                <a:solidFill>
                  <a:prstClr val="black"/>
                </a:solidFill>
              </a:rPr>
              <a:pPr/>
              <a:t>21</a:t>
            </a:fld>
            <a:endParaRPr lang="es-PE" dirty="0">
              <a:solidFill>
                <a:prstClr val="black"/>
              </a:solidFill>
            </a:endParaRPr>
          </a:p>
        </p:txBody>
      </p:sp>
    </p:spTree>
    <p:extLst>
      <p:ext uri="{BB962C8B-B14F-4D97-AF65-F5344CB8AC3E}">
        <p14:creationId xmlns:p14="http://schemas.microsoft.com/office/powerpoint/2010/main" val="122945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F00EEA-CB40-4108-B112-00B88FB4869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0163604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6703B28-6E80-422A-9FFE-DAE74DACC30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4362791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B0198B-BE81-497A-8E60-E120736E78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1613944"/>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46789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1662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6975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4363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0387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9363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9707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036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0219074-2F27-4756-91A0-997ECDC5BE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206048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7098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4452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6214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844F16-3DC6-4784-90A1-5EA6A9A3D25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3189541"/>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BB86FB9-CD63-48D9-9817-68264728322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4935406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92F8562-1BFF-47A5-91DB-247306C48F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358708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1921FAE8-141C-4E4F-91C5-3DE0D7D1791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0508926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A29748A-8C9F-4A90-99B3-9D0DD0CBCC9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6286182"/>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1EF707-6F4E-4376-886C-77E4969BEDC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2030646"/>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3C8C80-0429-49A3-9AA9-C3A4B2EAB12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7231840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3A9E25-4B63-40CB-B99E-1D4608DC3EA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19274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cs typeface="Times New Roman" pitchFamily="18" charset="0"/>
              </a:rPr>
              <a:pPr fontAlgn="base">
                <a:spcBef>
                  <a:spcPct val="0"/>
                </a:spcBef>
                <a:spcAft>
                  <a:spcPct val="0"/>
                </a:spcAft>
                <a:defRPr/>
              </a:pPr>
              <a:t>‹Nº›</a:t>
            </a:fld>
            <a:endParaRPr lang="ca-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28083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23" y="474212"/>
            <a:ext cx="8018090" cy="5919494"/>
          </a:xfrm>
          <a:prstGeom prst="rect">
            <a:avLst/>
          </a:prstGeom>
        </p:spPr>
      </p:pic>
      <p:sp>
        <p:nvSpPr>
          <p:cNvPr id="7" name="Text Box 2"/>
          <p:cNvSpPr txBox="1">
            <a:spLocks noChangeArrowheads="1"/>
          </p:cNvSpPr>
          <p:nvPr/>
        </p:nvSpPr>
        <p:spPr bwMode="auto">
          <a:xfrm>
            <a:off x="514350" y="474212"/>
            <a:ext cx="2762211" cy="338554"/>
          </a:xfrm>
          <a:prstGeom prst="rect">
            <a:avLst/>
          </a:prstGeom>
          <a:solidFill>
            <a:schemeClr val="bg1"/>
          </a:solidFill>
          <a:ln w="9525">
            <a:noFill/>
            <a:miter lim="800000"/>
            <a:headEnd/>
            <a:tailEnd/>
          </a:ln>
          <a:effectLst/>
          <a:scene3d>
            <a:camera prst="orthographicFront"/>
            <a:lightRig rig="threePt" dir="t"/>
          </a:scene3d>
          <a:sp3d>
            <a:bevelT prst="relaxedInset"/>
          </a:sp3d>
        </p:spPr>
        <p:txBody>
          <a:bodyPr wrap="square">
            <a:spAutoFit/>
          </a:bodyPr>
          <a:lstStyle/>
          <a:p>
            <a:pPr algn="ctr">
              <a:defRPr/>
            </a:pPr>
            <a:r>
              <a:rPr lang="es-ES" sz="1600" b="1" dirty="0">
                <a:ln w="11430"/>
                <a:effectLst>
                  <a:outerShdw blurRad="50800" dist="38100" dir="10800000" algn="r" rotWithShape="0">
                    <a:prstClr val="black"/>
                  </a:outerShdw>
                </a:effectLst>
                <a:latin typeface="Arial Black" panose="020B0A04020102020204" pitchFamily="34" charset="0"/>
              </a:rPr>
              <a:t>Marcos </a:t>
            </a:r>
            <a:r>
              <a:rPr lang="es-ES" sz="1600" b="1" dirty="0" smtClean="0">
                <a:ln w="11430"/>
                <a:effectLst>
                  <a:outerShdw blurRad="50800" dist="38100" dir="10800000" algn="r" rotWithShape="0">
                    <a:prstClr val="black"/>
                  </a:outerShdw>
                </a:effectLst>
                <a:latin typeface="Arial Black" panose="020B0A04020102020204" pitchFamily="34" charset="0"/>
              </a:rPr>
              <a:t>7, 31 -37</a:t>
            </a:r>
            <a:endParaRPr lang="es-ES" sz="1600" dirty="0">
              <a:effectLst>
                <a:outerShdw blurRad="50800" dist="38100" dir="10800000" algn="r" rotWithShape="0">
                  <a:prstClr val="black"/>
                </a:outerShdw>
              </a:effectLst>
              <a:latin typeface="Arial Black" panose="020B0A04020102020204" pitchFamily="34" charset="0"/>
            </a:endParaRPr>
          </a:p>
        </p:txBody>
      </p:sp>
      <p:sp>
        <p:nvSpPr>
          <p:cNvPr id="8" name="WordArt 2"/>
          <p:cNvSpPr>
            <a:spLocks noChangeArrowheads="1" noChangeShapeType="1" noTextEdit="1"/>
          </p:cNvSpPr>
          <p:nvPr/>
        </p:nvSpPr>
        <p:spPr bwMode="auto">
          <a:xfrm>
            <a:off x="708275" y="3657600"/>
            <a:ext cx="7131821" cy="58363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prstTxWarp>
          </a:bodyPr>
          <a:lstStyle/>
          <a:p>
            <a:pPr algn="ctr"/>
            <a:r>
              <a:rPr lang="pt-BR" sz="3200" b="1" kern="1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Humnst777 BlkCn BT" panose="020B0803030504020204" pitchFamily="34" charset="0"/>
              </a:rPr>
              <a:t>¡TODO LO  HHA HECHO BIEN!</a:t>
            </a:r>
            <a:endParaRPr lang="es-PE" sz="3200" b="1" kern="1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Humnst777 BlkCn BT" panose="020B0803030504020204" pitchFamily="34" charset="0"/>
            </a:endParaRPr>
          </a:p>
        </p:txBody>
      </p:sp>
      <p:sp>
        <p:nvSpPr>
          <p:cNvPr id="10" name="Text Box 12"/>
          <p:cNvSpPr txBox="1">
            <a:spLocks noChangeArrowheads="1"/>
          </p:cNvSpPr>
          <p:nvPr/>
        </p:nvSpPr>
        <p:spPr bwMode="auto">
          <a:xfrm>
            <a:off x="5576848" y="6088939"/>
            <a:ext cx="2884115" cy="400110"/>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r">
              <a:defRPr/>
            </a:pPr>
            <a:r>
              <a:rPr lang="es-ES" sz="2000" b="1" dirty="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8</a:t>
            </a:r>
            <a:r>
              <a:rPr lang="es-ES" sz="2000" b="1" dirty="0"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 </a:t>
            </a:r>
            <a:r>
              <a:rPr lang="es-ES" sz="2000" b="1" dirty="0" err="1"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Setimbre</a:t>
            </a:r>
            <a:r>
              <a:rPr lang="es-ES" sz="2000" b="1" dirty="0"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 2024</a:t>
            </a:r>
            <a:endParaRPr lang="es-ES" sz="2000" b="1" dirty="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endParaRPr>
          </a:p>
        </p:txBody>
      </p:sp>
      <p:sp>
        <p:nvSpPr>
          <p:cNvPr id="11" name="Text Box 12"/>
          <p:cNvSpPr txBox="1">
            <a:spLocks noChangeArrowheads="1"/>
          </p:cNvSpPr>
          <p:nvPr/>
        </p:nvSpPr>
        <p:spPr bwMode="auto">
          <a:xfrm>
            <a:off x="576223" y="6088939"/>
            <a:ext cx="5400675" cy="400110"/>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defRPr/>
            </a:pPr>
            <a:r>
              <a:rPr lang="es-ES" sz="2000" b="1" dirty="0"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Imagen de Portada: </a:t>
            </a:r>
            <a:r>
              <a:rPr lang="de-DE" sz="2000" b="1" dirty="0"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P</a:t>
            </a:r>
            <a:r>
              <a:rPr lang="de-DE" sz="2000" b="1" dirty="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 Erick Félix, CM</a:t>
            </a:r>
            <a:r>
              <a:rPr lang="es-ES" sz="2000" b="1" dirty="0" smtClean="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rPr>
              <a:t>e</a:t>
            </a:r>
            <a:endParaRPr lang="es-ES" sz="2000" b="1" dirty="0">
              <a:solidFill>
                <a:schemeClr val="bg1"/>
              </a:solidFill>
              <a:effectLst>
                <a:glow rad="101600">
                  <a:srgbClr val="8064A2">
                    <a:satMod val="175000"/>
                    <a:alpha val="40000"/>
                  </a:srgbClr>
                </a:glow>
                <a:outerShdw blurRad="50800" dist="38100" dir="16200000" sx="101000" sy="101000" rotWithShape="0">
                  <a:prstClr val="black"/>
                </a:outerShdw>
              </a:effectLst>
              <a:latin typeface="Britannic Bold" pitchFamily="34" charset="0"/>
            </a:endParaRPr>
          </a:p>
        </p:txBody>
      </p:sp>
    </p:spTree>
    <p:extLst>
      <p:ext uri="{BB962C8B-B14F-4D97-AF65-F5344CB8AC3E}">
        <p14:creationId xmlns:p14="http://schemas.microsoft.com/office/powerpoint/2010/main" val="40862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Mozart - Clarinet Quintet in A, (II).  La 179.wav"/>
          </p:stSnd>
        </p:sndAc>
      </p:transition>
    </mc:Choice>
    <mc:Fallback xmlns="">
      <p:transition spd="slow">
        <p:fade/>
        <p:sndAc>
          <p:stSnd loop="1">
            <p:snd r:embed="rId6" name="Mozart - Clarinet Quintet in A, (II).  La 179.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cafeteandonetwork.com/wp-content/uploads/2021/09/21_FB_Jesus_Blind_Man_Pharisees_1920-1024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514350"/>
            <a:ext cx="8159750" cy="5919222"/>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608837" y="4895850"/>
            <a:ext cx="7729476" cy="1384995"/>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MX" sz="2800" b="1" dirty="0">
                <a:solidFill>
                  <a:srgbClr val="FFFF00"/>
                </a:solidFill>
                <a:effectLst>
                  <a:glow rad="101600">
                    <a:schemeClr val="tx1">
                      <a:lumMod val="95000"/>
                      <a:lumOff val="5000"/>
                      <a:alpha val="60000"/>
                    </a:schemeClr>
                  </a:glow>
                </a:effectLst>
                <a:latin typeface="Arial Rounded MT Bold" panose="020F0704030504030204" pitchFamily="34" charset="0"/>
                <a:cs typeface="Times New Roman" charset="0"/>
              </a:rPr>
              <a:t>Él les mandó que no lo dijeran a nadie; pero cuando más se lo mandaba, con más insistencia lo proclamaban ellos</a:t>
            </a:r>
            <a:r>
              <a:rPr lang="es-MX" sz="2800" b="1" dirty="0" smtClean="0">
                <a:solidFill>
                  <a:srgbClr val="FFFF00"/>
                </a:solidFill>
                <a:effectLst>
                  <a:glow rad="101600">
                    <a:schemeClr val="tx1">
                      <a:lumMod val="95000"/>
                      <a:lumOff val="5000"/>
                      <a:alpha val="60000"/>
                    </a:schemeClr>
                  </a:glow>
                </a:effectLst>
                <a:latin typeface="Arial Rounded MT Bold" panose="020F0704030504030204" pitchFamily="34" charset="0"/>
                <a:cs typeface="Times New Roman" charset="0"/>
              </a:rPr>
              <a:t>.</a:t>
            </a:r>
            <a:endParaRPr lang="es-MX" sz="2800" b="1" dirty="0">
              <a:solidFill>
                <a:srgbClr val="FFFF00"/>
              </a:solidFill>
              <a:effectLst>
                <a:glow rad="101600">
                  <a:schemeClr val="tx1">
                    <a:lumMod val="95000"/>
                    <a:lumOff val="5000"/>
                    <a:alpha val="60000"/>
                  </a:schemeClr>
                </a:glow>
              </a:effectLst>
              <a:latin typeface="Arial Rounded MT Bold" panose="020F0704030504030204" pitchFamily="34" charset="0"/>
              <a:cs typeface="Times New Roman" charset="0"/>
            </a:endParaRPr>
          </a:p>
        </p:txBody>
      </p:sp>
    </p:spTree>
    <p:extLst>
      <p:ext uri="{BB962C8B-B14F-4D97-AF65-F5344CB8AC3E}">
        <p14:creationId xmlns:p14="http://schemas.microsoft.com/office/powerpoint/2010/main" val="803461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p.es.aleteia.org/wp-content/uploads/sites/7/2017/04/web-gospel-thursday-12-november-the-pharisees-and-jesus-hero-1440x600-c2a9-intellectual-reserve-inc-via-lds-org.jpg?w=960&amp;q=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457200"/>
            <a:ext cx="8074025" cy="59626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88951" y="3467100"/>
            <a:ext cx="8197850" cy="2677656"/>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MX" sz="2800" b="1" dirty="0">
                <a:solidFill>
                  <a:srgbClr val="FFFF00"/>
                </a:solidFill>
                <a:effectLst>
                  <a:glow rad="101600">
                    <a:schemeClr val="tx2">
                      <a:lumMod val="95000"/>
                      <a:lumOff val="5000"/>
                      <a:alpha val="60000"/>
                    </a:schemeClr>
                  </a:glow>
                </a:effectLst>
                <a:latin typeface="Arial Rounded MT Bold" panose="020F0704030504030204" pitchFamily="34" charset="0"/>
                <a:cs typeface="Times New Roman" charset="0"/>
              </a:rPr>
              <a:t>Él les mandó que no lo dijeran a nadie; pero cuando más se lo mandaba, con más insistencia lo proclamaban ellos. Y en el colmo del asombro decían:</a:t>
            </a:r>
          </a:p>
          <a:p>
            <a:pPr algn="ctr"/>
            <a:r>
              <a:rPr lang="es-MX" sz="2800" b="1" dirty="0">
                <a:solidFill>
                  <a:srgbClr val="FFFF00"/>
                </a:solidFill>
                <a:effectLst>
                  <a:glow rad="101600">
                    <a:schemeClr val="tx2">
                      <a:lumMod val="95000"/>
                      <a:lumOff val="5000"/>
                      <a:alpha val="60000"/>
                    </a:schemeClr>
                  </a:glow>
                </a:effectLst>
                <a:latin typeface="Arial Rounded MT Bold" panose="020F0704030504030204" pitchFamily="34" charset="0"/>
                <a:cs typeface="Times New Roman" charset="0"/>
              </a:rPr>
              <a:t>“Todo lo ha hecho bien, hace oír a los sordos y hablar a los mudos</a:t>
            </a:r>
            <a:r>
              <a:rPr lang="es-MX" sz="2800" b="1" dirty="0" smtClean="0">
                <a:solidFill>
                  <a:srgbClr val="FFFF00"/>
                </a:solidFill>
                <a:effectLst>
                  <a:glow rad="101600">
                    <a:schemeClr val="tx2">
                      <a:lumMod val="95000"/>
                      <a:lumOff val="5000"/>
                      <a:alpha val="60000"/>
                    </a:schemeClr>
                  </a:glow>
                </a:effectLst>
                <a:latin typeface="Arial Rounded MT Bold" panose="020F0704030504030204" pitchFamily="34" charset="0"/>
                <a:cs typeface="Times New Roman" charset="0"/>
              </a:rPr>
              <a:t>”.</a:t>
            </a:r>
            <a:endParaRPr lang="es-MX" sz="2800" b="1" dirty="0">
              <a:solidFill>
                <a:srgbClr val="FFFF00"/>
              </a:solidFill>
              <a:effectLst>
                <a:glow rad="101600">
                  <a:schemeClr val="tx2">
                    <a:lumMod val="95000"/>
                    <a:lumOff val="5000"/>
                    <a:alpha val="60000"/>
                  </a:schemeClr>
                </a:glow>
              </a:effectLst>
              <a:latin typeface="Arial Rounded MT Bold" panose="020F0704030504030204" pitchFamily="34" charset="0"/>
              <a:cs typeface="Times New Roman" charset="0"/>
            </a:endParaRPr>
          </a:p>
        </p:txBody>
      </p:sp>
    </p:spTree>
    <p:extLst>
      <p:ext uri="{BB962C8B-B14F-4D97-AF65-F5344CB8AC3E}">
        <p14:creationId xmlns:p14="http://schemas.microsoft.com/office/powerpoint/2010/main" val="1763860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98397" y="499913"/>
            <a:ext cx="8123844" cy="5929461"/>
          </a:xfrm>
          <a:prstGeom prst="rect">
            <a:avLst/>
          </a:prstGeom>
          <a:scene3d>
            <a:camera prst="orthographicFront"/>
            <a:lightRig rig="threePt" dir="t"/>
          </a:scene3d>
          <a:sp3d>
            <a:bevelT prst="relaxedInset"/>
          </a:sp3d>
        </p:spPr>
      </p:pic>
      <p:sp>
        <p:nvSpPr>
          <p:cNvPr id="4" name="2 Marcador de contenido"/>
          <p:cNvSpPr txBox="1">
            <a:spLocks/>
          </p:cNvSpPr>
          <p:nvPr/>
        </p:nvSpPr>
        <p:spPr bwMode="auto">
          <a:xfrm>
            <a:off x="1124665" y="1962404"/>
            <a:ext cx="6697739" cy="1261889"/>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MX" sz="3600" dirty="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rPr>
              <a:t>•	¿Cómo describe el texto la curación del sordomudo? </a:t>
            </a:r>
            <a:r>
              <a:rPr lang="es-MX" sz="3600" dirty="0" smtClean="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rPr>
              <a:t>                              </a:t>
            </a:r>
            <a:endParaRPr lang="es-ES" sz="3600" dirty="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endParaRPr>
          </a:p>
        </p:txBody>
      </p:sp>
      <p:sp>
        <p:nvSpPr>
          <p:cNvPr id="3" name="2 Marcador de contenido"/>
          <p:cNvSpPr txBox="1">
            <a:spLocks/>
          </p:cNvSpPr>
          <p:nvPr/>
        </p:nvSpPr>
        <p:spPr>
          <a:xfrm>
            <a:off x="1391967" y="519125"/>
            <a:ext cx="6336704" cy="538311"/>
          </a:xfrm>
          <a:prstGeom prst="rect">
            <a:avLst/>
          </a:prstGeom>
          <a:solidFill>
            <a:srgbClr val="C00000"/>
          </a:solidFill>
          <a:scene3d>
            <a:camera prst="orthographicFront"/>
            <a:lightRig rig="threePt" dir="t"/>
          </a:scene3d>
          <a:sp3d>
            <a:bevelT prst="relaxedInset"/>
          </a:sp3d>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S_tradnl" sz="2800" b="1" cap="all" dirty="0" smtClean="0">
                <a:ln w="9000" cmpd="sng">
                  <a:solidFill>
                    <a:srgbClr val="8064A2">
                      <a:shade val="50000"/>
                      <a:satMod val="120000"/>
                    </a:srgbClr>
                  </a:solidFill>
                  <a:prstDash val="solid"/>
                </a:ln>
                <a:solidFill>
                  <a:srgbClr val="C0504D">
                    <a:lumMod val="20000"/>
                    <a:lumOff val="80000"/>
                  </a:srgbClr>
                </a:solidFill>
                <a:effectLst>
                  <a:outerShdw blurRad="38100" dist="38100" dir="2700000" algn="tl">
                    <a:srgbClr val="000000">
                      <a:alpha val="43137"/>
                    </a:srgbClr>
                  </a:outerShdw>
                  <a:reflection blurRad="12700" stA="28000" endPos="45000" dist="1000" dir="5400000" sy="-100000" algn="bl" rotWithShape="0"/>
                </a:effectLst>
                <a:latin typeface="Arial Rounded MT Bold" panose="020F0704030504030204" pitchFamily="34" charset="0"/>
              </a:rPr>
              <a:t>Preguntas para la lectura:</a:t>
            </a:r>
            <a:endParaRPr lang="es-ES" sz="2800" b="1" cap="all" dirty="0">
              <a:ln w="9000" cmpd="sng">
                <a:solidFill>
                  <a:srgbClr val="8064A2">
                    <a:shade val="50000"/>
                    <a:satMod val="120000"/>
                  </a:srgbClr>
                </a:solidFill>
                <a:prstDash val="solid"/>
              </a:ln>
              <a:solidFill>
                <a:srgbClr val="C0504D">
                  <a:lumMod val="20000"/>
                  <a:lumOff val="80000"/>
                </a:srgbClr>
              </a:solidFill>
              <a:effectLst>
                <a:outerShdw blurRad="38100" dist="38100" dir="2700000" algn="tl">
                  <a:srgbClr val="000000">
                    <a:alpha val="43137"/>
                  </a:srgbClr>
                </a:outerShdw>
                <a:reflection blurRad="12700" stA="28000" endPos="45000" dist="1000" dir="5400000" sy="-100000" algn="bl" rotWithShape="0"/>
              </a:effectLst>
              <a:latin typeface="Arial Rounded MT Bold" panose="020F0704030504030204" pitchFamily="34" charset="0"/>
            </a:endParaRPr>
          </a:p>
        </p:txBody>
      </p:sp>
      <p:sp>
        <p:nvSpPr>
          <p:cNvPr id="8" name="2 Marcador de contenido"/>
          <p:cNvSpPr txBox="1">
            <a:spLocks/>
          </p:cNvSpPr>
          <p:nvPr/>
        </p:nvSpPr>
        <p:spPr bwMode="auto">
          <a:xfrm>
            <a:off x="585180" y="3729211"/>
            <a:ext cx="7950277" cy="1681043"/>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eaLnBrk="0" hangingPunct="0">
              <a:spcBef>
                <a:spcPct val="20000"/>
              </a:spcBef>
              <a:defRPr/>
            </a:pPr>
            <a:r>
              <a:rPr lang="es-MX" sz="3600" dirty="0" smtClean="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rPr>
              <a:t>•¿Qué </a:t>
            </a:r>
            <a:r>
              <a:rPr lang="es-MX" sz="3600" dirty="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rPr>
              <a:t>pasos y gestos realizas Jesús?</a:t>
            </a:r>
            <a:endParaRPr lang="es-ES" sz="3600" dirty="0">
              <a:solidFill>
                <a:schemeClr val="bg1"/>
              </a:solidFill>
              <a:effectLst>
                <a:glow rad="101600">
                  <a:schemeClr val="tx1">
                    <a:lumMod val="95000"/>
                    <a:lumOff val="5000"/>
                    <a:alpha val="60000"/>
                  </a:schemeClr>
                </a:glow>
                <a:outerShdw blurRad="50800" dist="38100" dir="10800000" algn="r" rotWithShape="0">
                  <a:prstClr val="black"/>
                </a:outerShdw>
              </a:effectLst>
              <a:latin typeface="Rockwell" pitchFamily="18" charset="0"/>
            </a:endParaRPr>
          </a:p>
        </p:txBody>
      </p:sp>
    </p:spTree>
    <p:extLst>
      <p:ext uri="{BB962C8B-B14F-4D97-AF65-F5344CB8AC3E}">
        <p14:creationId xmlns:p14="http://schemas.microsoft.com/office/powerpoint/2010/main" val="1871362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825" y="457560"/>
            <a:ext cx="8076380" cy="5962289"/>
          </a:xfrm>
          <a:prstGeom prst="rect">
            <a:avLst/>
          </a:prstGeom>
          <a:ln>
            <a:noFill/>
          </a:ln>
          <a:effectLst>
            <a:softEdge rad="112500"/>
          </a:effectLst>
          <a:scene3d>
            <a:camera prst="orthographicFront"/>
            <a:lightRig rig="threePt" dir="t"/>
          </a:scene3d>
          <a:sp3d>
            <a:bevelT prst="relaxedInset"/>
          </a:sp3d>
        </p:spPr>
      </p:pic>
      <p:sp>
        <p:nvSpPr>
          <p:cNvPr id="6" name="5 Rectángulo"/>
          <p:cNvSpPr/>
          <p:nvPr/>
        </p:nvSpPr>
        <p:spPr>
          <a:xfrm>
            <a:off x="289620" y="324211"/>
            <a:ext cx="7843910" cy="1200329"/>
          </a:xfrm>
          <a:prstGeom prst="rect">
            <a:avLst/>
          </a:prstGeom>
          <a:solidFill>
            <a:schemeClr val="tx1">
              <a:lumMod val="95000"/>
              <a:lumOff val="5000"/>
            </a:schemeClr>
          </a:solidFill>
          <a:effectLst>
            <a:softEdge rad="317500"/>
          </a:effectLst>
        </p:spPr>
        <p:txBody>
          <a:bodyPr wrap="square">
            <a:spAutoFit/>
          </a:bodyPr>
          <a:lstStyle/>
          <a:p>
            <a:pPr algn="ctr"/>
            <a:r>
              <a:rPr lang="es-MX" sz="3600" b="1" dirty="0">
                <a:solidFill>
                  <a:srgbClr val="FFFF00"/>
                </a:solidFill>
                <a:effectLst>
                  <a:glow rad="101600">
                    <a:srgbClr val="000000">
                      <a:alpha val="60000"/>
                    </a:srgbClr>
                  </a:glow>
                  <a:outerShdw blurRad="38100" dist="38100" dir="2700000" algn="tl">
                    <a:srgbClr val="000000">
                      <a:alpha val="43137"/>
                    </a:srgbClr>
                  </a:outerShdw>
                </a:effectLst>
              </a:rPr>
              <a:t>•	¿Cómo reacciona el que acaba de ser curado? </a:t>
            </a:r>
            <a:endParaRPr lang="es-PE" sz="3600" b="1" dirty="0">
              <a:solidFill>
                <a:srgbClr val="FFFF00"/>
              </a:solidFill>
              <a:effectLst>
                <a:glow rad="101600">
                  <a:srgbClr val="000000">
                    <a:alpha val="60000"/>
                  </a:srgbClr>
                </a:glow>
                <a:outerShdw blurRad="38100" dist="38100" dir="2700000" algn="tl">
                  <a:srgbClr val="000000">
                    <a:alpha val="43137"/>
                  </a:srgbClr>
                </a:outerShdw>
              </a:effectLst>
            </a:endParaRPr>
          </a:p>
        </p:txBody>
      </p:sp>
      <p:sp>
        <p:nvSpPr>
          <p:cNvPr id="8" name="5 Rectángulo"/>
          <p:cNvSpPr/>
          <p:nvPr/>
        </p:nvSpPr>
        <p:spPr>
          <a:xfrm>
            <a:off x="1556445" y="5763993"/>
            <a:ext cx="7024760" cy="646331"/>
          </a:xfrm>
          <a:prstGeom prst="rect">
            <a:avLst/>
          </a:prstGeom>
          <a:solidFill>
            <a:schemeClr val="tx1">
              <a:lumMod val="95000"/>
              <a:lumOff val="5000"/>
            </a:schemeClr>
          </a:solidFill>
          <a:effectLst>
            <a:softEdge rad="317500"/>
          </a:effectLst>
        </p:spPr>
        <p:txBody>
          <a:bodyPr wrap="square">
            <a:spAutoFit/>
          </a:bodyPr>
          <a:lstStyle/>
          <a:p>
            <a:pPr algn="ctr"/>
            <a:r>
              <a:rPr lang="es-MX" sz="3600" b="1" dirty="0" smtClean="0">
                <a:solidFill>
                  <a:srgbClr val="FFFF00"/>
                </a:solidFill>
                <a:effectLst>
                  <a:glow rad="101600">
                    <a:srgbClr val="000000">
                      <a:alpha val="60000"/>
                    </a:srgbClr>
                  </a:glow>
                  <a:outerShdw blurRad="38100" dist="38100" dir="2700000" algn="tl">
                    <a:srgbClr val="000000">
                      <a:alpha val="43137"/>
                    </a:srgbClr>
                  </a:outerShdw>
                </a:effectLst>
              </a:rPr>
              <a:t>¿</a:t>
            </a:r>
            <a:r>
              <a:rPr lang="es-MX" sz="3600" b="1" dirty="0">
                <a:solidFill>
                  <a:srgbClr val="FFFF00"/>
                </a:solidFill>
                <a:effectLst>
                  <a:glow rad="101600">
                    <a:srgbClr val="000000">
                      <a:alpha val="60000"/>
                    </a:srgbClr>
                  </a:glow>
                  <a:outerShdw blurRad="38100" dist="38100" dir="2700000" algn="tl">
                    <a:srgbClr val="000000">
                      <a:alpha val="43137"/>
                    </a:srgbClr>
                  </a:outerShdw>
                </a:effectLst>
              </a:rPr>
              <a:t>y la gente, qué dice de </a:t>
            </a:r>
            <a:r>
              <a:rPr lang="es-MX" sz="3600" b="1" dirty="0" smtClean="0">
                <a:solidFill>
                  <a:srgbClr val="FFFF00"/>
                </a:solidFill>
                <a:effectLst>
                  <a:glow rad="101600">
                    <a:srgbClr val="000000">
                      <a:alpha val="60000"/>
                    </a:srgbClr>
                  </a:glow>
                  <a:outerShdw blurRad="38100" dist="38100" dir="2700000" algn="tl">
                    <a:srgbClr val="000000">
                      <a:alpha val="43137"/>
                    </a:srgbClr>
                  </a:outerShdw>
                </a:effectLst>
              </a:rPr>
              <a:t>Jesús?</a:t>
            </a:r>
            <a:endParaRPr lang="es-PE" sz="3600" b="1" dirty="0">
              <a:solidFill>
                <a:srgbClr val="FFFF00"/>
              </a:solidFill>
              <a:effectLst>
                <a:glow rad="101600">
                  <a:srgbClr val="00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0816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4825" y="503019"/>
            <a:ext cx="8058252" cy="5907306"/>
          </a:xfrm>
          <a:prstGeom prst="rect">
            <a:avLst/>
          </a:prstGeom>
        </p:spPr>
      </p:pic>
      <p:sp>
        <p:nvSpPr>
          <p:cNvPr id="6" name="WordArt 3"/>
          <p:cNvSpPr>
            <a:spLocks noChangeArrowheads="1" noChangeShapeType="1" noTextEdit="1"/>
          </p:cNvSpPr>
          <p:nvPr/>
        </p:nvSpPr>
        <p:spPr bwMode="auto">
          <a:xfrm>
            <a:off x="2015505" y="503019"/>
            <a:ext cx="4608512" cy="1268442"/>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MX" sz="2800" b="1" dirty="0">
                <a:ln w="6600">
                  <a:solidFill>
                    <a:schemeClr val="accent2"/>
                  </a:solidFill>
                  <a:prstDash val="solid"/>
                </a:ln>
                <a:solidFill>
                  <a:srgbClr val="FFFFFF"/>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	</a:t>
            </a:r>
            <a:r>
              <a:rPr lang="es-MX" sz="36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¿Qué les mandó Jesús a </a:t>
            </a:r>
            <a:r>
              <a:rPr lang="es-MX" sz="3600" b="1" dirty="0" smtClean="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los</a:t>
            </a:r>
          </a:p>
          <a:p>
            <a:pPr algn="ctr"/>
            <a:r>
              <a:rPr lang="es-MX" sz="3600" b="1" dirty="0" smtClean="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 </a:t>
            </a:r>
            <a:r>
              <a:rPr lang="es-MX" sz="36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presentes? </a:t>
            </a:r>
            <a:endParaRPr lang="es-MX" sz="3600" b="1" dirty="0" smtClean="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endParaRPr>
          </a:p>
          <a:p>
            <a:pPr algn="ctr"/>
            <a:r>
              <a:rPr lang="es-MX" sz="3600" b="1" dirty="0" smtClean="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a:t>
            </a:r>
            <a:r>
              <a:rPr lang="es-MX" sz="36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rPr>
              <a:t>Qué hicieron ellos?</a:t>
            </a:r>
            <a:endParaRPr lang="es-PE" sz="3600" b="1" kern="10"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799718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55097" y="452576"/>
            <a:ext cx="8032948" cy="5967273"/>
          </a:xfrm>
          <a:prstGeom prst="rect">
            <a:avLst/>
          </a:prstGeom>
        </p:spPr>
      </p:pic>
      <p:sp>
        <p:nvSpPr>
          <p:cNvPr id="8" name="WordArt 2" descr="Bolsa de papel"/>
          <p:cNvSpPr>
            <a:spLocks noChangeArrowheads="1" noChangeShapeType="1" noTextEdit="1"/>
          </p:cNvSpPr>
          <p:nvPr/>
        </p:nvSpPr>
        <p:spPr bwMode="auto">
          <a:xfrm>
            <a:off x="539552" y="548680"/>
            <a:ext cx="3168352" cy="998240"/>
          </a:xfrm>
          <a:prstGeom prst="rect">
            <a:avLst/>
          </a:prstGeom>
          <a:extLst>
            <a:ext uri="{AF507438-7753-43E0-B8FC-AC1667EBCBE1}">
              <a14:hiddenEffects xmlns:a14="http://schemas.microsoft.com/office/drawing/2010/main">
                <a:effectLst/>
              </a14:hiddenEffects>
            </a:ext>
          </a:extLst>
        </p:spPr>
        <p:txBody>
          <a:bodyPr wrap="none" fromWordArt="1"/>
          <a:lstStyle/>
          <a:p>
            <a:pPr algn="ctr"/>
            <a:endParaRPr lang="es-ES" sz="2800" dirty="0">
              <a:solidFill>
                <a:srgbClr val="FF0000"/>
              </a:solidFill>
              <a:effectLst>
                <a:outerShdw blurRad="38100" dist="38100" dir="2700000" algn="tl">
                  <a:srgbClr val="000000">
                    <a:alpha val="43137"/>
                  </a:srgbClr>
                </a:outerShdw>
              </a:effectLst>
              <a:latin typeface="Berlin Sans FB" pitchFamily="34" charset="0"/>
            </a:endParaRPr>
          </a:p>
          <a:p>
            <a:pPr algn="ctr"/>
            <a:endParaRPr lang="es-PE" sz="2800" kern="10" dirty="0">
              <a:solidFill>
                <a:srgbClr val="FF0000"/>
              </a:solidFill>
              <a:effectLst>
                <a:outerShdw blurRad="38100" dist="38100" dir="2700000" algn="tl">
                  <a:srgbClr val="000000">
                    <a:alpha val="43137"/>
                  </a:srgbClr>
                </a:outerShdw>
              </a:effectLst>
              <a:latin typeface="Arial Black"/>
            </a:endParaRPr>
          </a:p>
        </p:txBody>
      </p:sp>
      <p:sp>
        <p:nvSpPr>
          <p:cNvPr id="9" name="8 CuadroTexto"/>
          <p:cNvSpPr txBox="1"/>
          <p:nvPr/>
        </p:nvSpPr>
        <p:spPr>
          <a:xfrm>
            <a:off x="644996" y="548680"/>
            <a:ext cx="7662649" cy="4031873"/>
          </a:xfrm>
          <a:prstGeom prst="rect">
            <a:avLst/>
          </a:prstGeom>
          <a:noFill/>
        </p:spPr>
        <p:txBody>
          <a:bodyPr wrap="square" rtlCol="0">
            <a:spAutoFit/>
          </a:bodyPr>
          <a:lstStyle/>
          <a:p>
            <a:pPr algn="r"/>
            <a:r>
              <a:rPr lang="es-PE" sz="3200" b="1" u="sng" dirty="0" smtClean="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rPr>
              <a:t>Motivación</a:t>
            </a:r>
            <a:r>
              <a:rPr lang="es-PE" sz="3200" b="1" dirty="0" smtClean="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rPr>
              <a:t>: </a:t>
            </a:r>
          </a:p>
          <a:p>
            <a:pPr algn="ctr"/>
            <a:endParaRPr lang="es-PE" sz="3200" b="1" dirty="0">
              <a:solidFill>
                <a:srgbClr val="FFFF00"/>
              </a:solidFill>
              <a:effectLst>
                <a:glow rad="63500">
                  <a:srgbClr val="8064A2">
                    <a:satMod val="175000"/>
                    <a:alpha val="40000"/>
                  </a:srgbClr>
                </a:glow>
                <a:outerShdw blurRad="50800" dist="38100" dir="10800000" algn="r" rotWithShape="0">
                  <a:prstClr val="black"/>
                </a:outerShdw>
              </a:effectLst>
              <a:latin typeface="Tekton Pro Cond" pitchFamily="34" charset="0"/>
            </a:endParaRPr>
          </a:p>
          <a:p>
            <a:pPr algn="ctr"/>
            <a:r>
              <a:rPr lang="es-MX" sz="2400" b="1" dirty="0" smtClean="0">
                <a:solidFill>
                  <a:schemeClr val="bg1"/>
                </a:solidFill>
                <a:effectLst>
                  <a:glow rad="63500">
                    <a:srgbClr val="8064A2">
                      <a:satMod val="175000"/>
                      <a:alpha val="40000"/>
                    </a:srgbClr>
                  </a:glow>
                  <a:outerShdw blurRad="50800" dist="38100" dir="10800000" algn="r" rotWithShape="0">
                    <a:prstClr val="black"/>
                  </a:outerShdw>
                </a:effectLst>
                <a:latin typeface="Tekton Pro Cond" pitchFamily="34" charset="0"/>
              </a:rPr>
              <a:t>El </a:t>
            </a:r>
            <a:r>
              <a:rPr lang="es-MX" sz="2400" b="1" dirty="0">
                <a:solidFill>
                  <a:schemeClr val="bg1"/>
                </a:solidFill>
                <a:effectLst>
                  <a:glow rad="63500">
                    <a:srgbClr val="8064A2">
                      <a:satMod val="175000"/>
                      <a:alpha val="40000"/>
                    </a:srgbClr>
                  </a:glow>
                  <a:outerShdw blurRad="50800" dist="38100" dir="10800000" algn="r" rotWithShape="0">
                    <a:prstClr val="black"/>
                  </a:outerShdw>
                </a:effectLst>
                <a:latin typeface="Tekton Pro Cond" pitchFamily="34" charset="0"/>
              </a:rPr>
              <a:t>sordomudo también nos representa a nosotros, que queremos entender y crecer en nuestra fe. Como él, cerramos muchas veces los oídos a la Palabra de Dios que viene a iluminarnos y pegamos la lengua al paladar, incapaces de comunicar a otros la Buena Noticia. Abramos ahora los oídos de nuestro corazón a la Palabra que hemos proclamado hoy</a:t>
            </a:r>
            <a:r>
              <a:rPr lang="es-MX" sz="2400" b="1" dirty="0" smtClean="0">
                <a:solidFill>
                  <a:schemeClr val="bg1"/>
                </a:solidFill>
                <a:effectLst>
                  <a:glow rad="63500">
                    <a:srgbClr val="8064A2">
                      <a:satMod val="175000"/>
                      <a:alpha val="40000"/>
                    </a:srgbClr>
                  </a:glow>
                  <a:outerShdw blurRad="50800" dist="38100" dir="10800000" algn="r" rotWithShape="0">
                    <a:prstClr val="black"/>
                  </a:outerShdw>
                </a:effectLst>
                <a:latin typeface="Tekton Pro Cond" pitchFamily="34" charset="0"/>
              </a:rPr>
              <a:t>.</a:t>
            </a:r>
            <a:endParaRPr lang="es-ES_tradnl" sz="2400" b="1" dirty="0">
              <a:solidFill>
                <a:schemeClr val="bg1"/>
              </a:solidFill>
              <a:effectLst>
                <a:glow rad="63500">
                  <a:srgbClr val="8064A2">
                    <a:satMod val="175000"/>
                    <a:alpha val="40000"/>
                  </a:srgbClr>
                </a:glow>
                <a:outerShdw blurRad="50800" dist="38100" dir="10800000" algn="r" rotWithShape="0">
                  <a:prstClr val="black"/>
                </a:outerShdw>
              </a:effectLst>
              <a:latin typeface="Tekton Pro Cond" pitchFamily="34"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847" y="452577"/>
            <a:ext cx="3028242" cy="772866"/>
          </a:xfrm>
          <a:prstGeom prst="roundRect">
            <a:avLst/>
          </a:prstGeom>
        </p:spPr>
      </p:pic>
      <p:sp>
        <p:nvSpPr>
          <p:cNvPr id="11" name="Rectángulo redondeado 10"/>
          <p:cNvSpPr>
            <a:spLocks noChangeArrowheads="1"/>
          </p:cNvSpPr>
          <p:nvPr/>
        </p:nvSpPr>
        <p:spPr bwMode="auto">
          <a:xfrm>
            <a:off x="722724" y="501427"/>
            <a:ext cx="2566662" cy="643890"/>
          </a:xfrm>
          <a:prstGeom prst="roundRect">
            <a:avLst>
              <a:gd name="adj" fmla="val 16667"/>
            </a:avLst>
          </a:prstGeom>
          <a:no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MEDITATIO</a:t>
            </a:r>
            <a:endParaRPr kumimoji="0" lang="es-PE" sz="14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ME dice el texto?</a:t>
            </a:r>
            <a:endParaRPr kumimoji="0" lang="es-PE" sz="1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2344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logger.googleusercontent.com/img/b/R29vZ2xl/AVvXsEjeYy-0v84igyD-gLOLibipcSYzt_qDfUih2nB1h6cP4lxmzQRt6VkfTffjDKqWQXHxgudv5pUmeK5-cgR5PHLGvcT78uP9OfOrcL2hahdOlVvB2AXLXuALWA_wShM7Sv9zMEbAHKujdAI/s1600/image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59" r="-1"/>
          <a:stretch/>
        </p:blipFill>
        <p:spPr bwMode="auto">
          <a:xfrm>
            <a:off x="419100" y="476249"/>
            <a:ext cx="8210550" cy="595312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103484" y="655566"/>
            <a:ext cx="4706892" cy="3046988"/>
          </a:xfrm>
          <a:prstGeom prst="rect">
            <a:avLst/>
          </a:prstGeom>
          <a:noFill/>
        </p:spPr>
        <p:txBody>
          <a:bodyPr wrap="square" rtlCol="0">
            <a:spAutoFit/>
          </a:bodyPr>
          <a:lstStyle/>
          <a:p>
            <a:pPr algn="ctr"/>
            <a:r>
              <a:rPr lang="es-MX" sz="3200" dirty="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rPr>
              <a:t>	¿Te identificas con el sordomudo del evangelio? </a:t>
            </a:r>
            <a:endParaRPr lang="es-MX" sz="3200" dirty="0" smtClean="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endParaRPr>
          </a:p>
          <a:p>
            <a:pPr algn="ctr"/>
            <a:endParaRPr lang="es-MX" sz="3200" dirty="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endParaRPr>
          </a:p>
          <a:p>
            <a:pPr algn="ctr"/>
            <a:r>
              <a:rPr lang="es-MX" sz="3200" dirty="0" smtClean="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rPr>
              <a:t>¿Qué </a:t>
            </a:r>
            <a:r>
              <a:rPr lang="es-MX" sz="3200" dirty="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rPr>
              <a:t>trabas y bloqueos te impiden responder a lo que el Señor te pide?</a:t>
            </a:r>
            <a:endParaRPr lang="es-ES" sz="3200" dirty="0">
              <a:solidFill>
                <a:schemeClr val="bg1"/>
              </a:solidFill>
              <a:effectLst>
                <a:glow rad="101600">
                  <a:srgbClr val="000000"/>
                </a:glow>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2691875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35/ee/4c/35ee4c02648036123229e2bff90cf4e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07999" y="504825"/>
            <a:ext cx="8083551" cy="59055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48519" y="3874830"/>
            <a:ext cx="8059180" cy="2554545"/>
          </a:xfrm>
          <a:prstGeom prst="rect">
            <a:avLst/>
          </a:prstGeom>
          <a:noFill/>
        </p:spPr>
        <p:txBody>
          <a:bodyPr wrap="square" rtlCol="0">
            <a:spAutoFit/>
          </a:bodyPr>
          <a:lstStyle/>
          <a:p>
            <a:pPr algn="ctr"/>
            <a:r>
              <a:rPr lang="es-MX" sz="3200" dirty="0">
                <a:solidFill>
                  <a:schemeClr val="bg1"/>
                </a:solidFill>
                <a:effectLst>
                  <a:glow rad="101600">
                    <a:srgbClr val="C0504D">
                      <a:lumMod val="75000"/>
                      <a:alpha val="60000"/>
                    </a:srgbClr>
                  </a:glow>
                  <a:outerShdw blurRad="50800" dist="38100" dir="10800000" algn="r" rotWithShape="0">
                    <a:srgbClr val="421906"/>
                  </a:outerShdw>
                </a:effectLst>
                <a:latin typeface="Arial Rounded MT Bold" panose="020F0704030504030204" pitchFamily="34" charset="0"/>
              </a:rPr>
              <a:t>	Le llevaron un hombre... y le suplicaban que le impusiera la mano. ¿Me preocupo por acercar a Jesús a las personas que se encuentran en dificultad?</a:t>
            </a:r>
            <a:r>
              <a:rPr lang="es-PE" sz="3200" dirty="0" smtClean="0">
                <a:solidFill>
                  <a:schemeClr val="bg1"/>
                </a:solidFill>
                <a:effectLst>
                  <a:glow rad="101600">
                    <a:srgbClr val="C0504D">
                      <a:lumMod val="75000"/>
                      <a:alpha val="60000"/>
                    </a:srgbClr>
                  </a:glow>
                  <a:outerShdw blurRad="50800" dist="38100" dir="10800000" algn="r" rotWithShape="0">
                    <a:srgbClr val="421906"/>
                  </a:outerShdw>
                </a:effectLst>
                <a:latin typeface="Arial Rounded MT Bold" panose="020F0704030504030204" pitchFamily="34" charset="0"/>
              </a:rPr>
              <a:t> </a:t>
            </a:r>
            <a:endParaRPr lang="es-ES_tradnl" sz="3200" dirty="0">
              <a:solidFill>
                <a:schemeClr val="bg1"/>
              </a:solidFill>
              <a:effectLst>
                <a:glow rad="101600">
                  <a:srgbClr val="C0504D">
                    <a:lumMod val="75000"/>
                    <a:alpha val="60000"/>
                  </a:srgbClr>
                </a:glow>
                <a:outerShdw blurRad="50800" dist="38100" dir="10800000" algn="r" rotWithShape="0">
                  <a:srgbClr val="421906"/>
                </a:outerShdw>
              </a:effectLst>
              <a:latin typeface="Arial Rounded MT Bold" panose="020F0704030504030204" pitchFamily="34" charset="0"/>
            </a:endParaRPr>
          </a:p>
        </p:txBody>
      </p:sp>
    </p:spTree>
    <p:extLst>
      <p:ext uri="{BB962C8B-B14F-4D97-AF65-F5344CB8AC3E}">
        <p14:creationId xmlns:p14="http://schemas.microsoft.com/office/powerpoint/2010/main" val="1157819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2379" y="489121"/>
            <a:ext cx="8069645" cy="5958175"/>
          </a:xfrm>
          <a:prstGeom prst="rect">
            <a:avLst/>
          </a:prstGeom>
          <a:scene3d>
            <a:camera prst="orthographicFront"/>
            <a:lightRig rig="threePt" dir="t"/>
          </a:scene3d>
          <a:sp3d>
            <a:bevelT prst="convex"/>
          </a:sp3d>
        </p:spPr>
      </p:pic>
      <p:sp>
        <p:nvSpPr>
          <p:cNvPr id="5" name="4 CuadroTexto"/>
          <p:cNvSpPr txBox="1"/>
          <p:nvPr/>
        </p:nvSpPr>
        <p:spPr>
          <a:xfrm>
            <a:off x="512379" y="384693"/>
            <a:ext cx="8029558" cy="2062103"/>
          </a:xfrm>
          <a:prstGeom prst="rect">
            <a:avLst/>
          </a:prstGeom>
          <a:noFill/>
        </p:spPr>
        <p:txBody>
          <a:bodyPr wrap="square" rtlCol="0">
            <a:spAutoFit/>
          </a:bodyPr>
          <a:lstStyle/>
          <a:p>
            <a:pPr algn="ctr"/>
            <a:r>
              <a:rPr lang="es-PE" sz="3200" dirty="0" smtClean="0">
                <a:solidFill>
                  <a:schemeClr val="bg1"/>
                </a:solidFill>
                <a:effectLst>
                  <a:glow rad="101600">
                    <a:srgbClr val="421906">
                      <a:alpha val="60000"/>
                    </a:srgbClr>
                  </a:glow>
                  <a:outerShdw blurRad="50800" dist="38100" dir="10800000" algn="r" rotWithShape="0">
                    <a:prstClr val="black"/>
                  </a:outerShdw>
                </a:effectLst>
                <a:latin typeface="Geometr415 Blk BT" panose="020B0802020204020303" pitchFamily="34" charset="0"/>
              </a:rPr>
              <a:t>¿</a:t>
            </a:r>
            <a:r>
              <a:rPr lang="es-MX" sz="3200" dirty="0">
                <a:solidFill>
                  <a:schemeClr val="bg1"/>
                </a:solidFill>
                <a:effectLst>
                  <a:glow rad="101600">
                    <a:srgbClr val="421906">
                      <a:alpha val="60000"/>
                    </a:srgbClr>
                  </a:glow>
                  <a:outerShdw blurRad="50800" dist="38100" dir="10800000" algn="r" rotWithShape="0">
                    <a:prstClr val="black"/>
                  </a:outerShdw>
                </a:effectLst>
                <a:latin typeface="Geometr415 Blk BT" panose="020B0802020204020303" pitchFamily="34" charset="0"/>
              </a:rPr>
              <a:t>H</a:t>
            </a:r>
            <a:r>
              <a:rPr lang="es-MX" sz="3200" dirty="0" smtClean="0">
                <a:solidFill>
                  <a:schemeClr val="bg1"/>
                </a:solidFill>
                <a:effectLst>
                  <a:glow rad="101600">
                    <a:srgbClr val="421906">
                      <a:alpha val="60000"/>
                    </a:srgbClr>
                  </a:glow>
                  <a:outerShdw blurRad="50800" dist="38100" dir="10800000" algn="r" rotWithShape="0">
                    <a:prstClr val="black"/>
                  </a:outerShdw>
                </a:effectLst>
                <a:latin typeface="Geometr415 Blk BT" panose="020B0802020204020303" pitchFamily="34" charset="0"/>
              </a:rPr>
              <a:t>oy </a:t>
            </a:r>
            <a:r>
              <a:rPr lang="es-MX" sz="3200" dirty="0">
                <a:solidFill>
                  <a:schemeClr val="bg1"/>
                </a:solidFill>
                <a:effectLst>
                  <a:glow rad="101600">
                    <a:srgbClr val="421906">
                      <a:alpha val="60000"/>
                    </a:srgbClr>
                  </a:glow>
                  <a:outerShdw blurRad="50800" dist="38100" dir="10800000" algn="r" rotWithShape="0">
                    <a:prstClr val="black"/>
                  </a:outerShdw>
                </a:effectLst>
                <a:latin typeface="Geometr415 Blk BT" panose="020B0802020204020303" pitchFamily="34" charset="0"/>
              </a:rPr>
              <a:t>muchas personas permanecen “sordos” y “mudos” al evangelio. ¿Con qué gestos y actitudes podríamos nosotros, los creyentes, abrirles al mensaje de Jesús?</a:t>
            </a:r>
            <a:endParaRPr lang="es-ES" sz="3200" dirty="0">
              <a:solidFill>
                <a:schemeClr val="bg1"/>
              </a:solidFill>
              <a:effectLst>
                <a:glow rad="101600">
                  <a:srgbClr val="421906">
                    <a:alpha val="60000"/>
                  </a:srgbClr>
                </a:glow>
                <a:outerShdw blurRad="50800" dist="38100" dir="10800000" algn="r" rotWithShape="0">
                  <a:prstClr val="black"/>
                </a:outerShdw>
              </a:effectLst>
              <a:latin typeface="Geometr415 Blk BT" panose="020B0802020204020303" pitchFamily="34" charset="0"/>
            </a:endParaRPr>
          </a:p>
        </p:txBody>
      </p:sp>
    </p:spTree>
    <p:extLst>
      <p:ext uri="{BB962C8B-B14F-4D97-AF65-F5344CB8AC3E}">
        <p14:creationId xmlns:p14="http://schemas.microsoft.com/office/powerpoint/2010/main" val="2700401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c/b7/b3/4cb7b36b5e32eb87ea5a208f16bc0b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95299"/>
            <a:ext cx="8093075" cy="591502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77596" y="5079107"/>
            <a:ext cx="7715781" cy="1015663"/>
          </a:xfrm>
          <a:prstGeom prst="rect">
            <a:avLst/>
          </a:prstGeom>
        </p:spPr>
        <p:txBody>
          <a:bodyPr wrap="square">
            <a:spAutoFit/>
          </a:bodyPr>
          <a:lstStyle/>
          <a:p>
            <a:pPr algn="ctr"/>
            <a:r>
              <a:rPr lang="es-MX" sz="30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“Todo </a:t>
            </a:r>
            <a:r>
              <a:rPr lang="es-MX" sz="30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rPr>
              <a:t>lo ha hecho bien”: ¿Qué obras de Jesús me provocan esa admiración?</a:t>
            </a:r>
            <a:endParaRPr lang="es-PE" sz="30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25780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5f/9c/22/5f9c228acd797c05262de27dd3c40b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504825"/>
            <a:ext cx="8039100" cy="59245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4303887" y="504825"/>
            <a:ext cx="4316238" cy="1692771"/>
          </a:xfrm>
          <a:prstGeom prst="rect">
            <a:avLst/>
          </a:prstGeom>
          <a:noFill/>
          <a:scene3d>
            <a:camera prst="orthographicFront"/>
            <a:lightRig rig="threePt" dir="t"/>
          </a:scene3d>
          <a:sp3d>
            <a:bevelT prst="relaxedInset"/>
          </a:sp3d>
        </p:spPr>
        <p:txBody>
          <a:bodyPr wrap="square" lIns="91440" tIns="45720" rIns="91440" bIns="45720">
            <a:spAutoFit/>
          </a:bodyPr>
          <a:lstStyle/>
          <a:p>
            <a:pPr algn="ctr"/>
            <a:r>
              <a:rPr lang="es-ES_tradnl" sz="3200" b="1" dirty="0" smtClean="0">
                <a:solidFill>
                  <a:schemeClr val="bg1"/>
                </a:solidFill>
              </a:rPr>
              <a:t>Ambientación: </a:t>
            </a:r>
            <a:r>
              <a:rPr lang="es-MX" sz="3200" b="1" dirty="0">
                <a:solidFill>
                  <a:schemeClr val="bg1"/>
                </a:solidFill>
              </a:rPr>
              <a:t>: </a:t>
            </a:r>
            <a:endParaRPr lang="es-MX" sz="3200" b="1" dirty="0" smtClean="0">
              <a:solidFill>
                <a:schemeClr val="bg1"/>
              </a:solidFill>
            </a:endParaRPr>
          </a:p>
          <a:p>
            <a:pPr algn="ctr"/>
            <a:r>
              <a:rPr lang="es-MX" sz="2400" b="1" dirty="0" smtClean="0">
                <a:solidFill>
                  <a:schemeClr val="bg1"/>
                </a:solidFill>
              </a:rPr>
              <a:t>Cirio</a:t>
            </a:r>
            <a:r>
              <a:rPr lang="es-MX" sz="2400" b="1" dirty="0">
                <a:solidFill>
                  <a:schemeClr val="bg1"/>
                </a:solidFill>
              </a:rPr>
              <a:t>, Biblia, frase: ¡Ábrete!</a:t>
            </a:r>
          </a:p>
          <a:p>
            <a:pPr algn="ctr"/>
            <a:r>
              <a:rPr lang="es-MX" sz="2400" b="1" dirty="0">
                <a:solidFill>
                  <a:schemeClr val="bg1"/>
                </a:solidFill>
              </a:rPr>
              <a:t>Cantos sugeridos: </a:t>
            </a:r>
            <a:r>
              <a:rPr lang="es-MX" sz="2400" b="1" dirty="0" smtClean="0">
                <a:solidFill>
                  <a:schemeClr val="bg1"/>
                </a:solidFill>
              </a:rPr>
              <a:t>                                   El </a:t>
            </a:r>
            <a:r>
              <a:rPr lang="es-MX" sz="2400" b="1" dirty="0">
                <a:solidFill>
                  <a:schemeClr val="bg1"/>
                </a:solidFill>
              </a:rPr>
              <a:t>Señor es mi </a:t>
            </a:r>
            <a:r>
              <a:rPr lang="es-MX" sz="2400" b="1" dirty="0" smtClean="0">
                <a:solidFill>
                  <a:schemeClr val="bg1"/>
                </a:solidFill>
              </a:rPr>
              <a:t>fuerza</a:t>
            </a:r>
            <a:endParaRPr lang="es-MX" sz="2400" b="1" dirty="0">
              <a:solidFill>
                <a:schemeClr val="bg1"/>
              </a:solidFill>
            </a:endParaRPr>
          </a:p>
        </p:txBody>
      </p:sp>
      <p:sp>
        <p:nvSpPr>
          <p:cNvPr id="13" name="4 Rectángulo"/>
          <p:cNvSpPr/>
          <p:nvPr/>
        </p:nvSpPr>
        <p:spPr>
          <a:xfrm>
            <a:off x="5142087" y="5090735"/>
            <a:ext cx="2811288" cy="923330"/>
          </a:xfrm>
          <a:prstGeom prst="rect">
            <a:avLst/>
          </a:prstGeom>
          <a:solidFill>
            <a:srgbClr val="C00000"/>
          </a:solidFill>
          <a:scene3d>
            <a:camera prst="orthographicFront"/>
            <a:lightRig rig="threePt" dir="t"/>
          </a:scene3d>
          <a:sp3d>
            <a:bevelT prst="relaxedInset"/>
          </a:sp3d>
        </p:spPr>
        <p:txBody>
          <a:bodyPr wrap="square" lIns="91440" tIns="45720" rIns="91440" bIns="45720">
            <a:spAutoFit/>
          </a:bodyPr>
          <a:lstStyle/>
          <a:p>
            <a:pPr algn="ctr"/>
            <a:r>
              <a:rPr lang="es-MX" sz="5400" b="1" dirty="0" smtClean="0">
                <a:solidFill>
                  <a:schemeClr val="bg1"/>
                </a:solidFill>
              </a:rPr>
              <a:t>¡</a:t>
            </a:r>
            <a:r>
              <a:rPr lang="es-MX" sz="5400" b="1" dirty="0">
                <a:solidFill>
                  <a:schemeClr val="bg1"/>
                </a:solidFill>
              </a:rPr>
              <a:t>Ábrete</a:t>
            </a:r>
            <a:r>
              <a:rPr lang="es-MX" sz="5400" b="1" dirty="0" smtClean="0">
                <a:solidFill>
                  <a:schemeClr val="bg1"/>
                </a:solidFill>
              </a:rPr>
              <a:t>!</a:t>
            </a:r>
            <a:endParaRPr lang="es-MX" sz="5400" b="1" dirty="0">
              <a:solidFill>
                <a:schemeClr val="bg1"/>
              </a:solidFill>
            </a:endParaRPr>
          </a:p>
        </p:txBody>
      </p:sp>
    </p:spTree>
    <p:extLst>
      <p:ext uri="{BB962C8B-B14F-4D97-AF65-F5344CB8AC3E}">
        <p14:creationId xmlns:p14="http://schemas.microsoft.com/office/powerpoint/2010/main" val="160041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5f/20/7e/5f207edeb436cf64a1f0cc321f0713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44" y="431344"/>
            <a:ext cx="8058656" cy="600755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41457" y="2457449"/>
            <a:ext cx="8102786" cy="4832092"/>
          </a:xfrm>
          <a:prstGeom prst="rect">
            <a:avLst/>
          </a:prstGeom>
          <a:noFill/>
        </p:spPr>
        <p:txBody>
          <a:bodyPr wrap="square" rtlCol="0">
            <a:spAutoFit/>
          </a:bodyPr>
          <a:lstStyle/>
          <a:p>
            <a:pPr algn="ctr"/>
            <a:r>
              <a:rPr lang="es-PE" sz="2800" b="1" i="1" dirty="0" smtClean="0">
                <a:solidFill>
                  <a:schemeClr val="bg1"/>
                </a:solidFill>
                <a:effectLst>
                  <a:glow rad="101600">
                    <a:schemeClr val="bg2">
                      <a:lumMod val="50000"/>
                      <a:alpha val="60000"/>
                    </a:schemeClr>
                  </a:glow>
                  <a:outerShdw blurRad="38100" dist="38100" dir="2700000" algn="tl">
                    <a:srgbClr val="000000">
                      <a:alpha val="43137"/>
                    </a:srgbClr>
                  </a:outerShdw>
                </a:effectLst>
                <a:latin typeface="Swis721 WGL4 BT" panose="020B0504020202020204" pitchFamily="34" charset="0"/>
              </a:rPr>
              <a:t>Motivación:</a:t>
            </a:r>
          </a:p>
          <a:p>
            <a:pPr algn="ctr"/>
            <a:r>
              <a:rPr lang="es-MX" sz="2800" b="1" dirty="0" smtClean="0">
                <a:solidFill>
                  <a:schemeClr val="bg1"/>
                </a:solidFill>
                <a:effectLst>
                  <a:glow rad="101600">
                    <a:schemeClr val="bg2">
                      <a:lumMod val="50000"/>
                      <a:alpha val="60000"/>
                    </a:schemeClr>
                  </a:glow>
                  <a:outerShdw blurRad="38100" dist="38100" dir="2700000" algn="tl">
                    <a:srgbClr val="000000">
                      <a:alpha val="43137"/>
                    </a:srgbClr>
                  </a:outerShdw>
                </a:effectLst>
                <a:latin typeface="Swis721 WGL4 BT" panose="020B0504020202020204" pitchFamily="34" charset="0"/>
              </a:rPr>
              <a:t>Jesús </a:t>
            </a:r>
            <a:r>
              <a:rPr lang="es-MX" sz="2800" b="1" dirty="0">
                <a:solidFill>
                  <a:schemeClr val="bg1"/>
                </a:solidFill>
                <a:effectLst>
                  <a:glow rad="101600">
                    <a:schemeClr val="bg2">
                      <a:lumMod val="50000"/>
                      <a:alpha val="60000"/>
                    </a:schemeClr>
                  </a:glow>
                  <a:outerShdw blurRad="38100" dist="38100" dir="2700000" algn="tl">
                    <a:srgbClr val="000000">
                      <a:alpha val="43137"/>
                    </a:srgbClr>
                  </a:outerShdw>
                </a:effectLst>
                <a:latin typeface="Swis721 WGL4 BT" panose="020B0504020202020204" pitchFamily="34" charset="0"/>
              </a:rPr>
              <a:t>realiza todos estos signos en nombre de Dios. Por eso, en actitud orante, levanta los ojos al cielo antes de sanar a este enfermo. Nosotros sólo podremos ser signos vivos de la salvación divina si cultivamos esa relación amorosa con el Padre mediante la oración y si miramos con compasión a nuestros hermanos.</a:t>
            </a:r>
          </a:p>
          <a:p>
            <a:pPr algn="ctr"/>
            <a:endParaRPr lang="es-MX" sz="2800" b="1" i="1" dirty="0">
              <a:solidFill>
                <a:schemeClr val="bg1"/>
              </a:solidFill>
              <a:effectLst>
                <a:glow rad="101600">
                  <a:schemeClr val="bg2">
                    <a:lumMod val="50000"/>
                    <a:alpha val="60000"/>
                  </a:schemeClr>
                </a:glow>
                <a:outerShdw blurRad="38100" dist="38100" dir="2700000" algn="tl">
                  <a:srgbClr val="000000">
                    <a:alpha val="43137"/>
                  </a:srgbClr>
                </a:outerShdw>
              </a:effectLst>
              <a:latin typeface="Swis721 WGL4 BT" panose="020B0504020202020204" pitchFamily="34" charset="0"/>
            </a:endParaRPr>
          </a:p>
          <a:p>
            <a:pPr algn="ctr"/>
            <a:endParaRPr lang="es-ES_tradnl" sz="2800" b="1" i="1" dirty="0">
              <a:solidFill>
                <a:schemeClr val="bg1"/>
              </a:solidFill>
              <a:effectLst>
                <a:glow rad="101600">
                  <a:schemeClr val="bg2">
                    <a:lumMod val="50000"/>
                    <a:alpha val="60000"/>
                  </a:schemeClr>
                </a:glow>
                <a:outerShdw blurRad="38100" dist="38100" dir="2700000" algn="tl">
                  <a:srgbClr val="000000">
                    <a:alpha val="43137"/>
                  </a:srgbClr>
                </a:outerShdw>
              </a:effectLst>
              <a:latin typeface="Swis721 WGL4 BT" panose="020B0504020202020204" pitchFamily="34" charset="0"/>
            </a:endParaRPr>
          </a:p>
        </p:txBody>
      </p:sp>
      <p:pic>
        <p:nvPicPr>
          <p:cNvPr id="11" name="Imagen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3844" y="431345"/>
            <a:ext cx="3489091" cy="1213436"/>
          </a:xfrm>
          <a:prstGeom prst="roundRect">
            <a:avLst/>
          </a:prstGeom>
        </p:spPr>
      </p:pic>
      <p:sp>
        <p:nvSpPr>
          <p:cNvPr id="12" name="Rectángulo redondeado 11"/>
          <p:cNvSpPr>
            <a:spLocks noChangeArrowheads="1"/>
          </p:cNvSpPr>
          <p:nvPr/>
        </p:nvSpPr>
        <p:spPr bwMode="auto">
          <a:xfrm>
            <a:off x="441457" y="406329"/>
            <a:ext cx="3489091" cy="1184911"/>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smtClean="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ORATIO</a:t>
            </a:r>
            <a:endParaRPr kumimoji="0" lang="es-PE" sz="16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le digo al Señor motivado por su Palabra?</a:t>
            </a:r>
            <a:endParaRPr kumimoji="0" lang="es-PE" sz="2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49367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96" y="492528"/>
            <a:ext cx="8046479" cy="5927322"/>
          </a:xfrm>
          <a:prstGeom prst="rect">
            <a:avLst/>
          </a:prstGeom>
        </p:spPr>
      </p:pic>
      <p:sp>
        <p:nvSpPr>
          <p:cNvPr id="3" name="2 CuadroTexto"/>
          <p:cNvSpPr txBox="1"/>
          <p:nvPr/>
        </p:nvSpPr>
        <p:spPr>
          <a:xfrm>
            <a:off x="654992" y="4411087"/>
            <a:ext cx="5536257" cy="1938992"/>
          </a:xfrm>
          <a:prstGeom prst="rect">
            <a:avLst/>
          </a:prstGeom>
          <a:noFill/>
        </p:spPr>
        <p:txBody>
          <a:bodyPr wrap="square" rtlCol="0">
            <a:spAutoFit/>
          </a:bodyPr>
          <a:lstStyle/>
          <a:p>
            <a:r>
              <a:rPr lang="es-MX" sz="2400" b="1" dirty="0" smtClean="0">
                <a:solidFill>
                  <a:schemeClr val="bg1"/>
                </a:solidFill>
                <a:effectLst>
                  <a:glow rad="101600">
                    <a:schemeClr val="tx1">
                      <a:lumMod val="95000"/>
                      <a:lumOff val="5000"/>
                      <a:alpha val="60000"/>
                    </a:schemeClr>
                  </a:glow>
                </a:effectLst>
                <a:latin typeface="Rockwell Condensed" panose="02060603050405020104" pitchFamily="18" charset="0"/>
              </a:rPr>
              <a:t>Luego </a:t>
            </a:r>
            <a:r>
              <a:rPr lang="es-MX" sz="2400" b="1" dirty="0">
                <a:solidFill>
                  <a:schemeClr val="bg1"/>
                </a:solidFill>
                <a:effectLst>
                  <a:glow rad="101600">
                    <a:schemeClr val="tx1">
                      <a:lumMod val="95000"/>
                      <a:lumOff val="5000"/>
                      <a:alpha val="60000"/>
                    </a:schemeClr>
                  </a:glow>
                </a:effectLst>
                <a:latin typeface="Rockwell Condensed" panose="02060603050405020104" pitchFamily="18" charset="0"/>
              </a:rPr>
              <a:t>de un tiempo de oración personal, podemos compartir en voz alta nuestra oración, siempre dirigiéndonos a Dios mediante la alabanza, la acción de gracias o la súplica confiada.</a:t>
            </a:r>
            <a:endParaRPr lang="es-ES" sz="2400" b="1" dirty="0">
              <a:solidFill>
                <a:schemeClr val="bg1"/>
              </a:solidFill>
              <a:effectLst>
                <a:glow rad="101600">
                  <a:schemeClr val="tx1">
                    <a:lumMod val="95000"/>
                    <a:lumOff val="5000"/>
                    <a:alpha val="60000"/>
                  </a:schemeClr>
                </a:glow>
              </a:effectLst>
              <a:latin typeface="Rockwell Condensed" panose="02060603050405020104" pitchFamily="18" charset="0"/>
            </a:endParaRPr>
          </a:p>
        </p:txBody>
      </p:sp>
    </p:spTree>
    <p:extLst>
      <p:ext uri="{BB962C8B-B14F-4D97-AF65-F5344CB8AC3E}">
        <p14:creationId xmlns:p14="http://schemas.microsoft.com/office/powerpoint/2010/main" val="16216783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10/e2/79/10e279431b44d4d0d59400ada735c0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42" y="477145"/>
            <a:ext cx="8068422" cy="5980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13603" y="477145"/>
            <a:ext cx="2781531" cy="6463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ca-ES" sz="3600" i="1" dirty="0">
                <a:solidFill>
                  <a:srgbClr val="C0504D">
                    <a:lumMod val="20000"/>
                    <a:lumOff val="80000"/>
                  </a:srgbClr>
                </a:solidFill>
                <a:latin typeface="Comic Sans MS" pitchFamily="66" charset="0"/>
              </a:rPr>
              <a:t> </a:t>
            </a:r>
            <a:r>
              <a:rPr lang="ca-ES" sz="3600" i="1" dirty="0" err="1">
                <a:solidFill>
                  <a:srgbClr val="C0504D">
                    <a:lumMod val="20000"/>
                    <a:lumOff val="80000"/>
                  </a:srgbClr>
                </a:solidFill>
                <a:latin typeface="Comic Sans MS" pitchFamily="66" charset="0"/>
              </a:rPr>
              <a:t>Salmo</a:t>
            </a:r>
            <a:r>
              <a:rPr lang="ca-ES" sz="3600" i="1" dirty="0">
                <a:solidFill>
                  <a:srgbClr val="C0504D">
                    <a:lumMod val="20000"/>
                    <a:lumOff val="80000"/>
                  </a:srgbClr>
                </a:solidFill>
                <a:latin typeface="Comic Sans MS" pitchFamily="66" charset="0"/>
              </a:rPr>
              <a:t> </a:t>
            </a:r>
            <a:r>
              <a:rPr lang="ca-ES" sz="1200" b="1" i="1" dirty="0">
                <a:solidFill>
                  <a:srgbClr val="C0504D">
                    <a:lumMod val="20000"/>
                    <a:lumOff val="80000"/>
                  </a:srgbClr>
                </a:solidFill>
                <a:latin typeface="Comic Sans MS" pitchFamily="66" charset="0"/>
              </a:rPr>
              <a:t> </a:t>
            </a:r>
            <a:r>
              <a:rPr lang="ca-ES" sz="2800" b="1" i="1" dirty="0" smtClean="0">
                <a:solidFill>
                  <a:srgbClr val="C0504D">
                    <a:lumMod val="20000"/>
                    <a:lumOff val="80000"/>
                  </a:srgbClr>
                </a:solidFill>
                <a:latin typeface="Comic Sans MS" pitchFamily="66" charset="0"/>
              </a:rPr>
              <a:t>145, </a:t>
            </a:r>
            <a:endParaRPr lang="ca-ES" sz="6600" i="1" dirty="0">
              <a:solidFill>
                <a:srgbClr val="C0504D">
                  <a:lumMod val="20000"/>
                  <a:lumOff val="80000"/>
                </a:srgbClr>
              </a:solidFill>
              <a:latin typeface="Comic Sans MS" pitchFamily="66" charset="0"/>
            </a:endParaRPr>
          </a:p>
        </p:txBody>
      </p:sp>
      <p:sp>
        <p:nvSpPr>
          <p:cNvPr id="4" name="Text Box 7"/>
          <p:cNvSpPr txBox="1">
            <a:spLocks noChangeArrowheads="1"/>
          </p:cNvSpPr>
          <p:nvPr/>
        </p:nvSpPr>
        <p:spPr bwMode="auto">
          <a:xfrm>
            <a:off x="513603" y="3312855"/>
            <a:ext cx="8115300" cy="2062103"/>
          </a:xfrm>
          <a:prstGeom prst="rect">
            <a:avLst/>
          </a:prstGeom>
          <a:noFill/>
          <a:ln>
            <a:noFill/>
          </a:ln>
          <a:effectLst>
            <a:outerShdw dist="35921" dir="2700000" algn="ctr" rotWithShape="0">
              <a:schemeClr val="bg2"/>
            </a:outerShdw>
            <a:softEdge rad="635000"/>
          </a:effectLst>
          <a:scene3d>
            <a:camera prst="orthographicFront"/>
            <a:lightRig rig="threePt" dir="t"/>
          </a:scene3d>
          <a:sp3d>
            <a:bevelT w="152400" h="50800" prst="softRound"/>
          </a:sp3d>
          <a:extLst/>
        </p:spPr>
        <p:txBody>
          <a:bodyPr wrap="square">
            <a:spAutoFit/>
          </a:bodyPr>
          <a:lstStyle/>
          <a:p>
            <a:pPr algn="ctr">
              <a:defRPr/>
            </a:pPr>
            <a:r>
              <a:rPr lang="es-ES" sz="3200" i="1" dirty="0" smtClean="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Que mantiene su fidelidad  perpetuamente, que hace </a:t>
            </a:r>
            <a:r>
              <a:rPr lang="es-ES" sz="3200" i="1" dirty="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j</a:t>
            </a:r>
            <a:r>
              <a:rPr lang="es-ES" sz="3200" i="1" dirty="0" smtClean="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usticia a los oprimidos, que da pan a los hambrientos. El </a:t>
            </a:r>
            <a:r>
              <a:rPr lang="es-ES" sz="3200" i="1" dirty="0" err="1" smtClean="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Sweñor</a:t>
            </a:r>
            <a:r>
              <a:rPr lang="es-ES" sz="3200" i="1" dirty="0" smtClean="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rPr>
              <a:t> Libera a los cautivos</a:t>
            </a:r>
            <a:endParaRPr lang="ca-ES" sz="3200" i="1" dirty="0">
              <a:solidFill>
                <a:schemeClr val="bg1"/>
              </a:solidFill>
              <a:effectLst>
                <a:glow rad="101600">
                  <a:srgbClr val="000000">
                    <a:alpha val="60000"/>
                  </a:srgbClr>
                </a:glow>
                <a:outerShdw blurRad="50800" dist="38100" algn="l" rotWithShape="0">
                  <a:prstClr val="black"/>
                </a:outerShdw>
              </a:effectLst>
              <a:latin typeface="Comic Sans MS" pitchFamily="66" charset="0"/>
              <a:cs typeface="Times New Roman" pitchFamily="18" charset="0"/>
            </a:endParaRPr>
          </a:p>
        </p:txBody>
      </p:sp>
      <p:sp>
        <p:nvSpPr>
          <p:cNvPr id="5" name="Text Box 6"/>
          <p:cNvSpPr txBox="1">
            <a:spLocks noChangeArrowheads="1"/>
          </p:cNvSpPr>
          <p:nvPr/>
        </p:nvSpPr>
        <p:spPr bwMode="auto">
          <a:xfrm>
            <a:off x="1435517" y="5714531"/>
            <a:ext cx="5708233" cy="64633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dirty="0">
                <a:solidFill>
                  <a:schemeClr val="bg1"/>
                </a:solidFill>
                <a:effectLst>
                  <a:glow rad="101600">
                    <a:schemeClr val="bg2">
                      <a:lumMod val="50000"/>
                      <a:alpha val="60000"/>
                    </a:schemeClr>
                  </a:glow>
                </a:effectLst>
                <a:latin typeface="Comic Sans MS" pitchFamily="66" charset="0"/>
              </a:rPr>
              <a:t> </a:t>
            </a:r>
            <a:r>
              <a:rPr lang="ca-ES" sz="3600" dirty="0" smtClean="0">
                <a:solidFill>
                  <a:schemeClr val="bg1"/>
                </a:solidFill>
                <a:effectLst>
                  <a:glow rad="101600">
                    <a:schemeClr val="bg2">
                      <a:lumMod val="50000"/>
                      <a:alpha val="60000"/>
                    </a:schemeClr>
                  </a:glow>
                </a:effectLst>
                <a:latin typeface="Comic Sans MS" pitchFamily="66" charset="0"/>
              </a:rPr>
              <a:t>Alaba </a:t>
            </a:r>
            <a:r>
              <a:rPr lang="ca-ES" sz="3600" dirty="0" err="1" smtClean="0">
                <a:solidFill>
                  <a:schemeClr val="bg1"/>
                </a:solidFill>
                <a:effectLst>
                  <a:glow rad="101600">
                    <a:schemeClr val="bg2">
                      <a:lumMod val="50000"/>
                      <a:alpha val="60000"/>
                    </a:schemeClr>
                  </a:glow>
                </a:effectLst>
                <a:latin typeface="Comic Sans MS" pitchFamily="66" charset="0"/>
              </a:rPr>
              <a:t>alma</a:t>
            </a:r>
            <a:r>
              <a:rPr lang="ca-ES" sz="3600" dirty="0" smtClean="0">
                <a:solidFill>
                  <a:schemeClr val="bg1"/>
                </a:solidFill>
                <a:effectLst>
                  <a:glow rad="101600">
                    <a:schemeClr val="bg2">
                      <a:lumMod val="50000"/>
                      <a:alpha val="60000"/>
                    </a:schemeClr>
                  </a:glow>
                </a:effectLst>
                <a:latin typeface="Comic Sans MS" pitchFamily="66" charset="0"/>
              </a:rPr>
              <a:t> </a:t>
            </a:r>
            <a:r>
              <a:rPr lang="ca-ES" sz="3600" dirty="0" err="1" smtClean="0">
                <a:solidFill>
                  <a:schemeClr val="bg1"/>
                </a:solidFill>
                <a:effectLst>
                  <a:glow rad="101600">
                    <a:schemeClr val="bg2">
                      <a:lumMod val="50000"/>
                      <a:alpha val="60000"/>
                    </a:schemeClr>
                  </a:glow>
                </a:effectLst>
                <a:latin typeface="Comic Sans MS" pitchFamily="66" charset="0"/>
              </a:rPr>
              <a:t>mía</a:t>
            </a:r>
            <a:r>
              <a:rPr lang="ca-ES" sz="3600" dirty="0" smtClean="0">
                <a:solidFill>
                  <a:schemeClr val="bg1"/>
                </a:solidFill>
                <a:effectLst>
                  <a:glow rad="101600">
                    <a:schemeClr val="bg2">
                      <a:lumMod val="50000"/>
                      <a:alpha val="60000"/>
                    </a:schemeClr>
                  </a:glow>
                </a:effectLst>
                <a:latin typeface="Comic Sans MS" pitchFamily="66" charset="0"/>
              </a:rPr>
              <a:t> al </a:t>
            </a:r>
            <a:r>
              <a:rPr lang="ca-ES" sz="3600" dirty="0" err="1" smtClean="0">
                <a:solidFill>
                  <a:schemeClr val="bg1"/>
                </a:solidFill>
                <a:effectLst>
                  <a:glow rad="101600">
                    <a:schemeClr val="bg2">
                      <a:lumMod val="50000"/>
                      <a:alpha val="60000"/>
                    </a:schemeClr>
                  </a:glow>
                </a:effectLst>
                <a:latin typeface="Comic Sans MS" pitchFamily="66" charset="0"/>
              </a:rPr>
              <a:t>Señor</a:t>
            </a:r>
            <a:endParaRPr lang="ca-ES" sz="3600" b="1" dirty="0">
              <a:solidFill>
                <a:schemeClr val="bg1"/>
              </a:solidFill>
              <a:effectLst>
                <a:glow rad="101600">
                  <a:schemeClr val="bg2">
                    <a:lumMod val="50000"/>
                    <a:alpha val="60000"/>
                  </a:schemeClr>
                </a:glow>
              </a:effectLst>
              <a:latin typeface="Comic Sans MS" pitchFamily="66" charset="0"/>
            </a:endParaRPr>
          </a:p>
        </p:txBody>
      </p:sp>
    </p:spTree>
    <p:extLst>
      <p:ext uri="{BB962C8B-B14F-4D97-AF65-F5344CB8AC3E}">
        <p14:creationId xmlns:p14="http://schemas.microsoft.com/office/powerpoint/2010/main" val="75400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4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d5/4e/04/d54e04e50d880010ccc3cb69fde74e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433386"/>
            <a:ext cx="8083550" cy="5919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315144" y="3321785"/>
            <a:ext cx="8136904" cy="2062103"/>
          </a:xfrm>
          <a:prstGeom prst="rect">
            <a:avLst/>
          </a:prstGeom>
          <a:noFill/>
          <a:ln>
            <a:noFill/>
          </a:ln>
          <a:effectLst/>
          <a:extLst/>
        </p:spPr>
        <p:txBody>
          <a:bodyPr wrap="square">
            <a:spAutoFit/>
          </a:bodyPr>
          <a:lstStyle/>
          <a:p>
            <a:pPr algn="ctr">
              <a:defRPr/>
            </a:pP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El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Señor</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abre</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los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ojos</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al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ciego,el</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endereza</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 los que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ya</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se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doblan</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el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Señor</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ama a los justos, el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Señor</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guarda a los </a:t>
            </a:r>
            <a:r>
              <a:rPr lang="ca-ES" sz="3200" i="1" dirty="0" err="1"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peregrinos</a:t>
            </a:r>
            <a:r>
              <a:rPr lang="ca-ES" sz="3200" i="1" dirty="0" smtClean="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rPr>
              <a:t>.  </a:t>
            </a:r>
            <a:endParaRPr lang="ca-ES" sz="3200" i="1" dirty="0">
              <a:solidFill>
                <a:prstClr val="white"/>
              </a:solidFill>
              <a:effectLst>
                <a:glow rad="101600">
                  <a:srgbClr val="8064A2">
                    <a:satMod val="175000"/>
                    <a:alpha val="40000"/>
                  </a:srgbClr>
                </a:glow>
                <a:outerShdw blurRad="50800" dist="38100" sx="101000" sy="101000" algn="l" rotWithShape="0">
                  <a:prstClr val="black"/>
                </a:outerShdw>
              </a:effectLst>
              <a:latin typeface="Comic Sans MS" pitchFamily="66" charset="0"/>
            </a:endParaRPr>
          </a:p>
        </p:txBody>
      </p:sp>
      <p:sp>
        <p:nvSpPr>
          <p:cNvPr id="4" name="Text Box 3"/>
          <p:cNvSpPr txBox="1">
            <a:spLocks noChangeArrowheads="1"/>
          </p:cNvSpPr>
          <p:nvPr/>
        </p:nvSpPr>
        <p:spPr bwMode="auto">
          <a:xfrm>
            <a:off x="1921792" y="5535393"/>
            <a:ext cx="5522666" cy="64633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600" dirty="0"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Alaba </a:t>
            </a:r>
            <a:r>
              <a:rPr lang="ca-ES" sz="3600" dirty="0" err="1"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alma</a:t>
            </a:r>
            <a:r>
              <a:rPr lang="ca-ES" sz="3600" dirty="0"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t>
            </a:r>
            <a:r>
              <a:rPr lang="ca-ES" sz="3600" dirty="0" err="1"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mía</a:t>
            </a:r>
            <a:r>
              <a:rPr lang="ca-ES" sz="3600" dirty="0"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 al </a:t>
            </a:r>
            <a:r>
              <a:rPr lang="ca-ES" sz="3600" dirty="0" err="1"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Señor</a:t>
            </a:r>
            <a:r>
              <a:rPr lang="ca-ES" sz="3600" dirty="0" smtClean="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rPr>
              <a:t>.</a:t>
            </a:r>
            <a:endParaRPr lang="ca-ES" sz="3200" b="1" dirty="0">
              <a:solidFill>
                <a:srgbClr val="FFFF6D"/>
              </a:solidFill>
              <a:effectLst>
                <a:glow rad="101600">
                  <a:srgbClr val="000000">
                    <a:alpha val="60000"/>
                  </a:srgbClr>
                </a:glow>
                <a:outerShdw blurRad="50800" dist="38100" dir="10800000" sx="101000" sy="101000" algn="r" rotWithShape="0">
                  <a:prstClr val="black"/>
                </a:outerShdw>
              </a:effectLst>
              <a:latin typeface="Comic Sans MS" pitchFamily="66" charset="0"/>
            </a:endParaRPr>
          </a:p>
        </p:txBody>
      </p:sp>
    </p:spTree>
    <p:extLst>
      <p:ext uri="{BB962C8B-B14F-4D97-AF65-F5344CB8AC3E}">
        <p14:creationId xmlns:p14="http://schemas.microsoft.com/office/powerpoint/2010/main" val="390732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1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42/d1/f2/42d1f254e802b8fbac1befdc8a429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49" y="504825"/>
            <a:ext cx="8074025" cy="589597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49262" y="446956"/>
            <a:ext cx="7966088" cy="2115269"/>
          </a:xfrm>
          <a:prstGeom prst="rect">
            <a:avLst/>
          </a:prstGeom>
          <a:noFill/>
          <a:ln>
            <a:noFill/>
          </a:ln>
          <a:effectLst>
            <a:outerShdw dist="35921" dir="2700000" algn="ctr" rotWithShape="0">
              <a:schemeClr val="tx1"/>
            </a:outerShdw>
            <a:softEdge rad="317500"/>
          </a:effectLs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200" b="1" i="1" dirty="0">
                <a:solidFill>
                  <a:srgbClr val="FFFF00"/>
                </a:solidFill>
                <a:effectLst>
                  <a:glow rad="101600">
                    <a:schemeClr val="accent4">
                      <a:lumMod val="95000"/>
                      <a:lumOff val="5000"/>
                      <a:alpha val="60000"/>
                    </a:schemeClr>
                  </a:glow>
                </a:effectLst>
                <a:latin typeface="Comic Sans MS" pitchFamily="66" charset="0"/>
              </a:rPr>
              <a:t> </a:t>
            </a:r>
            <a:r>
              <a:rPr lang="ca-ES" sz="3200" b="1" i="1" dirty="0" smtClean="0">
                <a:solidFill>
                  <a:srgbClr val="FFFF00"/>
                </a:solidFill>
                <a:effectLst>
                  <a:glow rad="101600">
                    <a:schemeClr val="accent4">
                      <a:lumMod val="95000"/>
                      <a:lumOff val="5000"/>
                      <a:alpha val="60000"/>
                    </a:schemeClr>
                  </a:glow>
                </a:effectLst>
                <a:latin typeface="Comic Sans MS" pitchFamily="66" charset="0"/>
              </a:rPr>
              <a:t>Sustenta al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huerfano</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y a la viuda y trastorna el camino de los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malvados</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El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Señor</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reina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eternamente</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 tu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Dios</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Sion</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de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edad</a:t>
            </a:r>
            <a:r>
              <a:rPr lang="ca-ES" sz="3200" b="1" i="1" dirty="0" smtClean="0">
                <a:solidFill>
                  <a:srgbClr val="FFFF00"/>
                </a:solidFill>
                <a:effectLst>
                  <a:glow rad="101600">
                    <a:schemeClr val="accent4">
                      <a:lumMod val="95000"/>
                      <a:lumOff val="5000"/>
                      <a:alpha val="60000"/>
                    </a:schemeClr>
                  </a:glow>
                </a:effectLst>
                <a:latin typeface="Comic Sans MS" pitchFamily="66" charset="0"/>
              </a:rPr>
              <a:t> en </a:t>
            </a:r>
            <a:r>
              <a:rPr lang="ca-ES" sz="3200" b="1" i="1" dirty="0" err="1" smtClean="0">
                <a:solidFill>
                  <a:srgbClr val="FFFF00"/>
                </a:solidFill>
                <a:effectLst>
                  <a:glow rad="101600">
                    <a:schemeClr val="accent4">
                      <a:lumMod val="95000"/>
                      <a:lumOff val="5000"/>
                      <a:alpha val="60000"/>
                    </a:schemeClr>
                  </a:glow>
                </a:effectLst>
                <a:latin typeface="Comic Sans MS" pitchFamily="66" charset="0"/>
              </a:rPr>
              <a:t>edad</a:t>
            </a:r>
            <a:r>
              <a:rPr lang="ca-ES" sz="3200" b="1" i="1" dirty="0" smtClean="0">
                <a:solidFill>
                  <a:srgbClr val="FFFF00"/>
                </a:solidFill>
                <a:effectLst>
                  <a:glow rad="101600">
                    <a:schemeClr val="accent4">
                      <a:lumMod val="95000"/>
                      <a:lumOff val="5000"/>
                      <a:alpha val="60000"/>
                    </a:schemeClr>
                  </a:glow>
                </a:effectLst>
                <a:latin typeface="Comic Sans MS" pitchFamily="66" charset="0"/>
              </a:rPr>
              <a:t>.</a:t>
            </a:r>
            <a:endParaRPr lang="es-ES" sz="3200" b="1" i="1" dirty="0">
              <a:solidFill>
                <a:srgbClr val="FFFF00"/>
              </a:solidFill>
              <a:effectLst>
                <a:glow rad="101600">
                  <a:schemeClr val="accent4">
                    <a:lumMod val="95000"/>
                    <a:lumOff val="5000"/>
                    <a:alpha val="60000"/>
                  </a:schemeClr>
                </a:glow>
              </a:effectLst>
              <a:latin typeface="Verdana" pitchFamily="34" charset="0"/>
              <a:cs typeface="Times New Roman" pitchFamily="18" charset="0"/>
            </a:endParaRPr>
          </a:p>
        </p:txBody>
      </p:sp>
      <p:sp>
        <p:nvSpPr>
          <p:cNvPr id="4" name="Text Box 3"/>
          <p:cNvSpPr txBox="1">
            <a:spLocks noChangeArrowheads="1"/>
          </p:cNvSpPr>
          <p:nvPr/>
        </p:nvSpPr>
        <p:spPr bwMode="auto">
          <a:xfrm>
            <a:off x="1644735" y="5170547"/>
            <a:ext cx="5522666" cy="6463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ca-ES" sz="3600" dirty="0">
                <a:solidFill>
                  <a:prstClr val="white"/>
                </a:solidFill>
                <a:effectLst>
                  <a:glow rad="101600">
                    <a:schemeClr val="tx1">
                      <a:lumMod val="95000"/>
                      <a:lumOff val="5000"/>
                      <a:alpha val="60000"/>
                    </a:schemeClr>
                  </a:glow>
                </a:effectLst>
                <a:latin typeface="Comic Sans MS" pitchFamily="66" charset="0"/>
              </a:rPr>
              <a:t> </a:t>
            </a:r>
            <a:r>
              <a:rPr lang="ca-ES" sz="3600" dirty="0" smtClean="0">
                <a:solidFill>
                  <a:srgbClr val="FFFF00"/>
                </a:solidFill>
                <a:effectLst>
                  <a:glow rad="101600">
                    <a:schemeClr val="tx1">
                      <a:lumMod val="95000"/>
                      <a:lumOff val="5000"/>
                      <a:alpha val="60000"/>
                    </a:schemeClr>
                  </a:glow>
                </a:effectLst>
                <a:latin typeface="Comic Sans MS" pitchFamily="66" charset="0"/>
              </a:rPr>
              <a:t>Alaba </a:t>
            </a:r>
            <a:r>
              <a:rPr lang="ca-ES" sz="3600" dirty="0" err="1" smtClean="0">
                <a:solidFill>
                  <a:srgbClr val="FFFF00"/>
                </a:solidFill>
                <a:effectLst>
                  <a:glow rad="101600">
                    <a:schemeClr val="tx1">
                      <a:lumMod val="95000"/>
                      <a:lumOff val="5000"/>
                      <a:alpha val="60000"/>
                    </a:schemeClr>
                  </a:glow>
                </a:effectLst>
                <a:latin typeface="Comic Sans MS" pitchFamily="66" charset="0"/>
              </a:rPr>
              <a:t>alma</a:t>
            </a:r>
            <a:r>
              <a:rPr lang="ca-ES" sz="3600" dirty="0" smtClean="0">
                <a:solidFill>
                  <a:srgbClr val="FFFF00"/>
                </a:solidFill>
                <a:effectLst>
                  <a:glow rad="101600">
                    <a:schemeClr val="tx1">
                      <a:lumMod val="95000"/>
                      <a:lumOff val="5000"/>
                      <a:alpha val="60000"/>
                    </a:schemeClr>
                  </a:glow>
                </a:effectLst>
                <a:latin typeface="Comic Sans MS" pitchFamily="66" charset="0"/>
              </a:rPr>
              <a:t> </a:t>
            </a:r>
            <a:r>
              <a:rPr lang="ca-ES" sz="3600" dirty="0" err="1" smtClean="0">
                <a:solidFill>
                  <a:srgbClr val="FFFF00"/>
                </a:solidFill>
                <a:effectLst>
                  <a:glow rad="101600">
                    <a:schemeClr val="tx1">
                      <a:lumMod val="95000"/>
                      <a:lumOff val="5000"/>
                      <a:alpha val="60000"/>
                    </a:schemeClr>
                  </a:glow>
                </a:effectLst>
                <a:latin typeface="Comic Sans MS" pitchFamily="66" charset="0"/>
              </a:rPr>
              <a:t>mía</a:t>
            </a:r>
            <a:r>
              <a:rPr lang="ca-ES" sz="3600" dirty="0" smtClean="0">
                <a:solidFill>
                  <a:srgbClr val="FFFF00"/>
                </a:solidFill>
                <a:effectLst>
                  <a:glow rad="101600">
                    <a:schemeClr val="tx1">
                      <a:lumMod val="95000"/>
                      <a:lumOff val="5000"/>
                      <a:alpha val="60000"/>
                    </a:schemeClr>
                  </a:glow>
                </a:effectLst>
                <a:latin typeface="Comic Sans MS" pitchFamily="66" charset="0"/>
              </a:rPr>
              <a:t> al </a:t>
            </a:r>
            <a:r>
              <a:rPr lang="ca-ES" sz="3600" dirty="0" err="1" smtClean="0">
                <a:solidFill>
                  <a:srgbClr val="FFFF00"/>
                </a:solidFill>
                <a:effectLst>
                  <a:glow rad="101600">
                    <a:schemeClr val="tx1">
                      <a:lumMod val="95000"/>
                      <a:lumOff val="5000"/>
                      <a:alpha val="60000"/>
                    </a:schemeClr>
                  </a:glow>
                </a:effectLst>
                <a:latin typeface="Comic Sans MS" pitchFamily="66" charset="0"/>
              </a:rPr>
              <a:t>Señor</a:t>
            </a:r>
            <a:r>
              <a:rPr lang="ca-ES" sz="3600" dirty="0" smtClean="0">
                <a:solidFill>
                  <a:srgbClr val="FFFF00"/>
                </a:solidFill>
                <a:effectLst>
                  <a:glow rad="101600">
                    <a:schemeClr val="tx1">
                      <a:lumMod val="95000"/>
                      <a:lumOff val="5000"/>
                      <a:alpha val="60000"/>
                    </a:schemeClr>
                  </a:glow>
                </a:effectLst>
                <a:latin typeface="Comic Sans MS" pitchFamily="66" charset="0"/>
              </a:rPr>
              <a:t>.</a:t>
            </a:r>
            <a:endParaRPr lang="ca-ES" sz="3200" b="1" dirty="0">
              <a:solidFill>
                <a:srgbClr val="FFFF00"/>
              </a:solidFill>
              <a:effectLst>
                <a:glow rad="101600">
                  <a:schemeClr val="tx1">
                    <a:lumMod val="95000"/>
                    <a:lumOff val="5000"/>
                    <a:alpha val="60000"/>
                  </a:schemeClr>
                </a:glow>
              </a:effectLst>
              <a:latin typeface="Comic Sans MS" pitchFamily="66" charset="0"/>
            </a:endParaRPr>
          </a:p>
        </p:txBody>
      </p:sp>
    </p:spTree>
    <p:extLst>
      <p:ext uri="{BB962C8B-B14F-4D97-AF65-F5344CB8AC3E}">
        <p14:creationId xmlns:p14="http://schemas.microsoft.com/office/powerpoint/2010/main" val="240176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16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f8/d0/9a/f8d09a5eda30e652bdd59d1da3758716.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4683" y="460055"/>
            <a:ext cx="8106936" cy="599789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779113" y="803857"/>
            <a:ext cx="3012337" cy="461665"/>
          </a:xfrm>
          <a:prstGeom prst="rect">
            <a:avLst/>
          </a:prstGeom>
          <a:solidFill>
            <a:schemeClr val="tx1">
              <a:lumMod val="95000"/>
              <a:lumOff val="5000"/>
              <a:alpha val="58000"/>
            </a:schemeClr>
          </a:solidFill>
          <a:effectLst>
            <a:softEdge rad="317500"/>
          </a:effectLst>
        </p:spPr>
        <p:txBody>
          <a:bodyPr wrap="square" rtlCol="0">
            <a:spAutoFit/>
          </a:bodyPr>
          <a:lstStyle/>
          <a:p>
            <a:pPr algn="ctr"/>
            <a:r>
              <a:rPr lang="es-PE" sz="2400" u="sng" dirty="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rPr>
              <a:t>Motivación</a:t>
            </a:r>
            <a:r>
              <a:rPr lang="es-PE" sz="2400" dirty="0" smtClean="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rPr>
              <a:t>:</a:t>
            </a:r>
            <a:endParaRPr lang="es-ES" sz="2400" dirty="0">
              <a:solidFill>
                <a:prstClr val="white"/>
              </a:solidFill>
              <a:effectLst>
                <a:glow rad="101600">
                  <a:srgbClr val="080400">
                    <a:alpha val="60000"/>
                  </a:srgbClr>
                </a:glow>
                <a:outerShdw blurRad="50800" dist="38100" dir="10800000" algn="r" rotWithShape="0">
                  <a:srgbClr val="3A1D00"/>
                </a:outerShdw>
              </a:effectLst>
              <a:latin typeface="Century Gothic" pitchFamily="34" charset="0"/>
            </a:endParaRPr>
          </a:p>
        </p:txBody>
      </p:sp>
      <p:sp>
        <p:nvSpPr>
          <p:cNvPr id="7" name="6 Rectángulo"/>
          <p:cNvSpPr/>
          <p:nvPr/>
        </p:nvSpPr>
        <p:spPr>
          <a:xfrm>
            <a:off x="459047" y="1305156"/>
            <a:ext cx="7989628" cy="1569660"/>
          </a:xfrm>
          <a:prstGeom prst="rect">
            <a:avLst/>
          </a:prstGeom>
          <a:noFill/>
        </p:spPr>
        <p:txBody>
          <a:bodyPr wrap="square">
            <a:spAutoFit/>
          </a:bodyPr>
          <a:lstStyle/>
          <a:p>
            <a:pPr algn="ctr"/>
            <a:r>
              <a:rPr lang="es-PE" sz="2400" b="1" i="1" dirty="0" smtClean="0">
                <a:solidFill>
                  <a:prstClr val="white"/>
                </a:solidFill>
                <a:effectLst>
                  <a:glow rad="101600">
                    <a:srgbClr val="000000">
                      <a:alpha val="60000"/>
                    </a:srgbClr>
                  </a:glow>
                </a:effectLst>
                <a:latin typeface="Arial Narrow" panose="020B0606020202030204" pitchFamily="34" charset="0"/>
              </a:rPr>
              <a:t>“</a:t>
            </a:r>
            <a:r>
              <a:rPr lang="es-MX" sz="2400" b="1" i="1" dirty="0" smtClean="0">
                <a:solidFill>
                  <a:prstClr val="white"/>
                </a:solidFill>
                <a:effectLst>
                  <a:glow rad="101600">
                    <a:srgbClr val="000000">
                      <a:alpha val="60000"/>
                    </a:srgbClr>
                  </a:glow>
                </a:effectLst>
                <a:latin typeface="Arial Narrow" panose="020B0606020202030204" pitchFamily="34" charset="0"/>
              </a:rPr>
              <a:t>Entre </a:t>
            </a:r>
            <a:r>
              <a:rPr lang="es-MX" sz="2400" b="1" i="1" dirty="0">
                <a:solidFill>
                  <a:prstClr val="white"/>
                </a:solidFill>
                <a:effectLst>
                  <a:glow rad="101600">
                    <a:srgbClr val="000000">
                      <a:alpha val="60000"/>
                    </a:srgbClr>
                  </a:glow>
                </a:effectLst>
                <a:latin typeface="Arial Narrow" panose="020B0606020202030204" pitchFamily="34" charset="0"/>
              </a:rPr>
              <a:t>los innumerables pobres, los enfermos siempre han tenido, en la caridad de san Vicente, un lugar prioritario y privilegiando. A las Hijas de la Caridad les habla sobre la excelencia de su vocación: </a:t>
            </a:r>
            <a:endParaRPr lang="es-ES" sz="2400" b="1" i="1" dirty="0">
              <a:solidFill>
                <a:prstClr val="white"/>
              </a:solidFill>
              <a:effectLst>
                <a:glow rad="101600">
                  <a:srgbClr val="000000">
                    <a:alpha val="60000"/>
                  </a:srgbClr>
                </a:glow>
              </a:effectLst>
              <a:latin typeface="Arial Narrow" panose="020B0606020202030204" pitchFamily="34" charset="0"/>
            </a:endParaRPr>
          </a:p>
        </p:txBody>
      </p:sp>
      <p:sp>
        <p:nvSpPr>
          <p:cNvPr id="9" name="Rectángulo 8"/>
          <p:cNvSpPr/>
          <p:nvPr/>
        </p:nvSpPr>
        <p:spPr>
          <a:xfrm>
            <a:off x="2286000" y="2828836"/>
            <a:ext cx="4572000" cy="253916"/>
          </a:xfrm>
          <a:prstGeom prst="rect">
            <a:avLst/>
          </a:prstGeom>
        </p:spPr>
        <p:txBody>
          <a:bodyPr>
            <a:spAutoFit/>
          </a:bodyPr>
          <a:lstStyle/>
          <a:p>
            <a:endParaRPr lang="es-ES" sz="1050" dirty="0">
              <a:solidFill>
                <a:prstClr val="white"/>
              </a:solidFill>
              <a:effectLst>
                <a:glow rad="101600">
                  <a:srgbClr val="3A1D00">
                    <a:alpha val="60000"/>
                  </a:srgbClr>
                </a:glow>
                <a:outerShdw blurRad="50800" dist="38100" sx="101000" sy="101000" algn="l" rotWithShape="0">
                  <a:srgbClr val="3A1D00"/>
                </a:outerShdw>
              </a:effectLst>
              <a:latin typeface="Lucida Calligraphy" pitchFamily="66" charset="0"/>
            </a:endParaRPr>
          </a:p>
        </p:txBody>
      </p:sp>
      <p:sp>
        <p:nvSpPr>
          <p:cNvPr id="8" name="2 CuadroTexto"/>
          <p:cNvSpPr txBox="1"/>
          <p:nvPr/>
        </p:nvSpPr>
        <p:spPr>
          <a:xfrm>
            <a:off x="578019" y="2939677"/>
            <a:ext cx="8039236" cy="3416320"/>
          </a:xfrm>
          <a:prstGeom prst="rect">
            <a:avLst/>
          </a:prstGeom>
          <a:noFill/>
          <a:effectLst>
            <a:softEdge rad="127000"/>
          </a:effectLst>
        </p:spPr>
        <p:txBody>
          <a:bodyPr wrap="square" rtlCol="0">
            <a:spAutoFit/>
          </a:bodyPr>
          <a:lstStyle/>
          <a:p>
            <a:r>
              <a:rPr lang="es-MX" sz="2400" b="1" dirty="0">
                <a:solidFill>
                  <a:prstClr val="white"/>
                </a:solidFill>
                <a:effectLst>
                  <a:glow rad="101600">
                    <a:srgbClr val="540000">
                      <a:alpha val="60000"/>
                    </a:srgbClr>
                  </a:glow>
                </a:effectLst>
                <a:latin typeface="Arial Narrow" panose="020B0606020202030204" pitchFamily="34" charset="0"/>
              </a:rPr>
              <a:t>“Para ser verdaderas Hijas de la Caridad, hay que hacer lo que hizo el Hijo de Dios en la tierra. ¿Y qué es lo que hizo principalmente? Después de haber sometido su voluntad obedeciendo a la santísima Virgen y a san José, </a:t>
            </a:r>
            <a:r>
              <a:rPr lang="es-MX" sz="2400" b="1" dirty="0" smtClean="0">
                <a:solidFill>
                  <a:prstClr val="white"/>
                </a:solidFill>
                <a:effectLst>
                  <a:glow rad="101600">
                    <a:srgbClr val="540000">
                      <a:alpha val="60000"/>
                    </a:srgbClr>
                  </a:glow>
                </a:effectLst>
                <a:latin typeface="Arial Narrow" panose="020B0606020202030204" pitchFamily="34" charset="0"/>
              </a:rPr>
              <a:t>                                         trabajó </a:t>
            </a:r>
            <a:r>
              <a:rPr lang="es-MX" sz="2400" b="1" dirty="0">
                <a:solidFill>
                  <a:prstClr val="white"/>
                </a:solidFill>
                <a:effectLst>
                  <a:glow rad="101600">
                    <a:srgbClr val="540000">
                      <a:alpha val="60000"/>
                    </a:srgbClr>
                  </a:glow>
                </a:effectLst>
                <a:latin typeface="Arial Narrow" panose="020B0606020202030204" pitchFamily="34" charset="0"/>
              </a:rPr>
              <a:t>continuamente por el prójimo, visitando y </a:t>
            </a:r>
            <a:r>
              <a:rPr lang="es-MX" sz="2400" b="1" dirty="0" smtClean="0">
                <a:solidFill>
                  <a:prstClr val="white"/>
                </a:solidFill>
                <a:effectLst>
                  <a:glow rad="101600">
                    <a:srgbClr val="540000">
                      <a:alpha val="60000"/>
                    </a:srgbClr>
                  </a:glow>
                </a:effectLst>
                <a:latin typeface="Arial Narrow" panose="020B0606020202030204" pitchFamily="34" charset="0"/>
              </a:rPr>
              <a:t>                                      curando a </a:t>
            </a:r>
            <a:r>
              <a:rPr lang="es-MX" sz="2400" b="1" dirty="0">
                <a:solidFill>
                  <a:prstClr val="white"/>
                </a:solidFill>
                <a:effectLst>
                  <a:glow rad="101600">
                    <a:srgbClr val="540000">
                      <a:alpha val="60000"/>
                    </a:srgbClr>
                  </a:glow>
                </a:effectLst>
                <a:latin typeface="Arial Narrow" panose="020B0606020202030204" pitchFamily="34" charset="0"/>
              </a:rPr>
              <a:t>los enfermos, instruyendo a los ignorantes </a:t>
            </a:r>
            <a:r>
              <a:rPr lang="es-MX" sz="2400" b="1" dirty="0" smtClean="0">
                <a:solidFill>
                  <a:prstClr val="white"/>
                </a:solidFill>
                <a:effectLst>
                  <a:glow rad="101600">
                    <a:srgbClr val="540000">
                      <a:alpha val="60000"/>
                    </a:srgbClr>
                  </a:glow>
                </a:effectLst>
                <a:latin typeface="Arial Narrow" panose="020B0606020202030204" pitchFamily="34" charset="0"/>
              </a:rPr>
              <a:t>                                   para su </a:t>
            </a:r>
            <a:r>
              <a:rPr lang="es-MX" sz="2400" b="1" dirty="0">
                <a:solidFill>
                  <a:prstClr val="white"/>
                </a:solidFill>
                <a:effectLst>
                  <a:glow rad="101600">
                    <a:srgbClr val="540000">
                      <a:alpha val="60000"/>
                    </a:srgbClr>
                  </a:glow>
                </a:effectLst>
                <a:latin typeface="Arial Narrow" panose="020B0606020202030204" pitchFamily="34" charset="0"/>
              </a:rPr>
              <a:t>salvación. ¡Qué felices son, hijas mías, por </a:t>
            </a:r>
            <a:r>
              <a:rPr lang="es-MX" sz="2400" b="1" dirty="0" smtClean="0">
                <a:solidFill>
                  <a:prstClr val="white"/>
                </a:solidFill>
                <a:effectLst>
                  <a:glow rad="101600">
                    <a:srgbClr val="540000">
                      <a:alpha val="60000"/>
                    </a:srgbClr>
                  </a:glow>
                </a:effectLst>
                <a:latin typeface="Arial Narrow" panose="020B0606020202030204" pitchFamily="34" charset="0"/>
              </a:rPr>
              <a:t>                                       haber sido </a:t>
            </a:r>
            <a:r>
              <a:rPr lang="es-MX" sz="2400" b="1" dirty="0">
                <a:solidFill>
                  <a:prstClr val="white"/>
                </a:solidFill>
                <a:effectLst>
                  <a:glow rad="101600">
                    <a:srgbClr val="540000">
                      <a:alpha val="60000"/>
                    </a:srgbClr>
                  </a:glow>
                </a:effectLst>
                <a:latin typeface="Arial Narrow" panose="020B0606020202030204" pitchFamily="34" charset="0"/>
              </a:rPr>
              <a:t>llamadas a una condición tan </a:t>
            </a:r>
            <a:r>
              <a:rPr lang="es-MX" sz="2400" b="1" dirty="0" smtClean="0">
                <a:solidFill>
                  <a:prstClr val="white"/>
                </a:solidFill>
                <a:effectLst>
                  <a:glow rad="101600">
                    <a:srgbClr val="540000">
                      <a:alpha val="60000"/>
                    </a:srgbClr>
                  </a:glow>
                </a:effectLst>
                <a:latin typeface="Arial Narrow" panose="020B0606020202030204" pitchFamily="34" charset="0"/>
              </a:rPr>
              <a:t>agradable                                                    a </a:t>
            </a:r>
            <a:r>
              <a:rPr lang="es-MX" sz="2400" b="1" dirty="0">
                <a:solidFill>
                  <a:prstClr val="white"/>
                </a:solidFill>
                <a:effectLst>
                  <a:glow rad="101600">
                    <a:srgbClr val="540000">
                      <a:alpha val="60000"/>
                    </a:srgbClr>
                  </a:glow>
                </a:effectLst>
                <a:latin typeface="Arial Narrow" panose="020B0606020202030204" pitchFamily="34" charset="0"/>
              </a:rPr>
              <a:t>Dios! </a:t>
            </a:r>
            <a:r>
              <a:rPr lang="es-MX" sz="2400" b="1" dirty="0" smtClean="0">
                <a:solidFill>
                  <a:prstClr val="white"/>
                </a:solidFill>
                <a:effectLst>
                  <a:glow rad="101600">
                    <a:srgbClr val="540000">
                      <a:alpha val="60000"/>
                    </a:srgbClr>
                  </a:glow>
                </a:effectLst>
                <a:latin typeface="Arial Narrow" panose="020B0606020202030204" pitchFamily="34" charset="0"/>
              </a:rPr>
              <a:t>(San Vicente de Paul IX,34)</a:t>
            </a:r>
            <a:endParaRPr lang="es-MX" sz="2400" b="1" dirty="0">
              <a:solidFill>
                <a:prstClr val="white"/>
              </a:solidFill>
              <a:effectLst>
                <a:glow rad="101600">
                  <a:srgbClr val="540000">
                    <a:alpha val="60000"/>
                  </a:srgbClr>
                </a:glow>
              </a:effectLst>
              <a:latin typeface="Arial Narrow" panose="020B0606020202030204" pitchFamily="34" charset="0"/>
            </a:endParaRPr>
          </a:p>
        </p:txBody>
      </p:sp>
      <p:pic>
        <p:nvPicPr>
          <p:cNvPr id="11" name="Imagen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541" y="452535"/>
            <a:ext cx="3659992" cy="845101"/>
          </a:xfrm>
          <a:prstGeom prst="roundRect">
            <a:avLst/>
          </a:prstGeom>
        </p:spPr>
      </p:pic>
      <p:sp>
        <p:nvSpPr>
          <p:cNvPr id="12" name="Rectángulo redondeado 11"/>
          <p:cNvSpPr>
            <a:spLocks noChangeArrowheads="1"/>
          </p:cNvSpPr>
          <p:nvPr/>
        </p:nvSpPr>
        <p:spPr bwMode="auto">
          <a:xfrm>
            <a:off x="533541" y="515014"/>
            <a:ext cx="3659991" cy="67691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CONTEMPLATIO</a:t>
            </a:r>
            <a:endParaRPr kumimoji="0" lang="es-PE"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rPr>
              <a:t>¿Qué me lleva a hacer el texto?</a:t>
            </a:r>
            <a:endParaRPr kumimoji="0" lang="es-PE" sz="2800" b="0" i="0" u="none" strike="noStrike" kern="0" cap="none" spc="0" normalizeH="0" baseline="0" noProof="0" dirty="0">
              <a:ln>
                <a:noFill/>
              </a:ln>
              <a:solidFill>
                <a:srgbClr val="1F497D">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3661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3000" fill="hold"/>
                                        <p:tgtEl>
                                          <p:spTgt spid="6">
                                            <p:bg/>
                                          </p:spTgt>
                                        </p:tgtEl>
                                        <p:attrNameLst>
                                          <p:attrName>ppt_x</p:attrName>
                                        </p:attrNameLst>
                                      </p:cBhvr>
                                      <p:tavLst>
                                        <p:tav tm="0">
                                          <p:val>
                                            <p:strVal val="#ppt_x-#ppt_w/2"/>
                                          </p:val>
                                        </p:tav>
                                        <p:tav tm="100000">
                                          <p:val>
                                            <p:strVal val="#ppt_x"/>
                                          </p:val>
                                        </p:tav>
                                      </p:tavLst>
                                    </p:anim>
                                    <p:anim calcmode="lin" valueType="num">
                                      <p:cBhvr>
                                        <p:cTn id="8" dur="3000" fill="hold"/>
                                        <p:tgtEl>
                                          <p:spTgt spid="6">
                                            <p:bg/>
                                          </p:spTgt>
                                        </p:tgtEl>
                                        <p:attrNameLst>
                                          <p:attrName>ppt_y</p:attrName>
                                        </p:attrNameLst>
                                      </p:cBhvr>
                                      <p:tavLst>
                                        <p:tav tm="0">
                                          <p:val>
                                            <p:strVal val="#ppt_y"/>
                                          </p:val>
                                        </p:tav>
                                        <p:tav tm="100000">
                                          <p:val>
                                            <p:strVal val="#ppt_y"/>
                                          </p:val>
                                        </p:tav>
                                      </p:tavLst>
                                    </p:anim>
                                    <p:anim calcmode="lin" valueType="num">
                                      <p:cBhvr>
                                        <p:cTn id="9" dur="3000" fill="hold"/>
                                        <p:tgtEl>
                                          <p:spTgt spid="6">
                                            <p:bg/>
                                          </p:spTgt>
                                        </p:tgtEl>
                                        <p:attrNameLst>
                                          <p:attrName>ppt_w</p:attrName>
                                        </p:attrNameLst>
                                      </p:cBhvr>
                                      <p:tavLst>
                                        <p:tav tm="0">
                                          <p:val>
                                            <p:fltVal val="0"/>
                                          </p:val>
                                        </p:tav>
                                        <p:tav tm="100000">
                                          <p:val>
                                            <p:strVal val="#ppt_w"/>
                                          </p:val>
                                        </p:tav>
                                      </p:tavLst>
                                    </p:anim>
                                    <p:anim calcmode="lin" valueType="num">
                                      <p:cBhvr>
                                        <p:cTn id="10" dur="3000" fill="hold"/>
                                        <p:tgtEl>
                                          <p:spTgt spid="6">
                                            <p:bg/>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30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15" dur="3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6">
                                            <p:txEl>
                                              <p:pRg st="0" end="0"/>
                                            </p:txEl>
                                          </p:spTgt>
                                        </p:tgtEl>
                                        <p:attrNameLst>
                                          <p:attrName>ppt_h</p:attrName>
                                        </p:attrNameLst>
                                      </p:cBhvr>
                                      <p:tavLst>
                                        <p:tav tm="0">
                                          <p:val>
                                            <p:strVal val="#ppt_h"/>
                                          </p:val>
                                        </p:tav>
                                        <p:tav tm="100000">
                                          <p:val>
                                            <p:strVal val="#ppt_h"/>
                                          </p:val>
                                        </p:tav>
                                      </p:tavLst>
                                    </p:anim>
                                  </p:childTnLst>
                                </p:cTn>
                              </p:par>
                              <p:par>
                                <p:cTn id="18" presetID="15" presetClass="entr" presetSubtype="0" fill="hold" grpId="0" nodeType="with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1000"/>
                            </p:stCondLst>
                            <p:childTnLst>
                              <p:par>
                                <p:cTn id="25" presetID="1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3/20/06/3320061446d47b7496f53a238ce1f8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85775"/>
            <a:ext cx="8064500" cy="59531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34950" y="542925"/>
            <a:ext cx="8039236" cy="4324261"/>
          </a:xfrm>
          <a:prstGeom prst="rect">
            <a:avLst/>
          </a:prstGeom>
          <a:noFill/>
          <a:effectLst>
            <a:softEdge rad="127000"/>
          </a:effectLst>
        </p:spPr>
        <p:txBody>
          <a:bodyPr wrap="square" rtlCol="0">
            <a:spAutoFit/>
          </a:bodyPr>
          <a:lstStyle/>
          <a:p>
            <a:pPr algn="r"/>
            <a:r>
              <a:rPr lang="es-MX" sz="2500" b="1" dirty="0" smtClean="0">
                <a:solidFill>
                  <a:prstClr val="white"/>
                </a:solidFill>
                <a:effectLst>
                  <a:glow rad="101600">
                    <a:srgbClr val="540000">
                      <a:alpha val="60000"/>
                    </a:srgbClr>
                  </a:glow>
                </a:effectLst>
                <a:latin typeface="Arial Narrow" panose="020B0606020202030204" pitchFamily="34" charset="0"/>
              </a:rPr>
              <a:t>Así </a:t>
            </a:r>
            <a:r>
              <a:rPr lang="es-MX" sz="2500" b="1" dirty="0">
                <a:solidFill>
                  <a:prstClr val="white"/>
                </a:solidFill>
                <a:effectLst>
                  <a:glow rad="101600">
                    <a:srgbClr val="540000">
                      <a:alpha val="60000"/>
                    </a:srgbClr>
                  </a:glow>
                </a:effectLst>
                <a:latin typeface="Arial Narrow" panose="020B0606020202030204" pitchFamily="34" charset="0"/>
              </a:rPr>
              <a:t>como Jesús, que “todo lo ha hecho bien”, también las hermanas (y todo creyente), deben imitar esta actitud del Señor:</a:t>
            </a:r>
          </a:p>
          <a:p>
            <a:pPr algn="r"/>
            <a:r>
              <a:rPr lang="es-MX" sz="2500" b="1" dirty="0">
                <a:solidFill>
                  <a:prstClr val="white"/>
                </a:solidFill>
                <a:effectLst>
                  <a:glow rad="101600">
                    <a:srgbClr val="540000">
                      <a:alpha val="60000"/>
                    </a:srgbClr>
                  </a:glow>
                </a:effectLst>
                <a:latin typeface="Arial Narrow" panose="020B0606020202030204" pitchFamily="34" charset="0"/>
              </a:rPr>
              <a:t>Fíjense, hijas mías: hagan todo el bien que quieran; si no lo hacen bien, no les aprovechará de nada... ¡Oh, mis queridas hermanas! Hay que imitar al Hijo de Dios que no hacía nada sino por el amor que tenía a Dios su Padre. De esta forma, su propósito, al venir a la Caridad, tiene que ser puramente </a:t>
            </a:r>
            <a:r>
              <a:rPr lang="es-MX" sz="2500" b="1" dirty="0" smtClean="0">
                <a:solidFill>
                  <a:prstClr val="white"/>
                </a:solidFill>
                <a:effectLst>
                  <a:glow rad="101600">
                    <a:srgbClr val="540000">
                      <a:alpha val="60000"/>
                    </a:srgbClr>
                  </a:glow>
                </a:effectLst>
                <a:latin typeface="Arial Narrow" panose="020B0606020202030204" pitchFamily="34" charset="0"/>
              </a:rPr>
              <a:t>                        por </a:t>
            </a:r>
            <a:r>
              <a:rPr lang="es-MX" sz="2500" b="1" dirty="0">
                <a:solidFill>
                  <a:prstClr val="white"/>
                </a:solidFill>
                <a:effectLst>
                  <a:glow rad="101600">
                    <a:srgbClr val="540000">
                      <a:alpha val="60000"/>
                    </a:srgbClr>
                  </a:glow>
                </a:effectLst>
                <a:latin typeface="Arial Narrow" panose="020B0606020202030204" pitchFamily="34" charset="0"/>
              </a:rPr>
              <a:t>el amor y el gusto de Dios; mientras estén en ella, </a:t>
            </a:r>
            <a:r>
              <a:rPr lang="es-MX" sz="2500" b="1" dirty="0" smtClean="0">
                <a:solidFill>
                  <a:prstClr val="white"/>
                </a:solidFill>
                <a:effectLst>
                  <a:glow rad="101600">
                    <a:srgbClr val="540000">
                      <a:alpha val="60000"/>
                    </a:srgbClr>
                  </a:glow>
                </a:effectLst>
                <a:latin typeface="Arial Narrow" panose="020B0606020202030204" pitchFamily="34" charset="0"/>
              </a:rPr>
              <a:t>                          todas </a:t>
            </a:r>
            <a:r>
              <a:rPr lang="es-MX" sz="2500" b="1" dirty="0">
                <a:solidFill>
                  <a:prstClr val="white"/>
                </a:solidFill>
                <a:effectLst>
                  <a:glow rad="101600">
                    <a:srgbClr val="540000">
                      <a:alpha val="60000"/>
                    </a:srgbClr>
                  </a:glow>
                </a:effectLst>
                <a:latin typeface="Arial Narrow" panose="020B0606020202030204" pitchFamily="34" charset="0"/>
              </a:rPr>
              <a:t>sus acciones tienen que tender a </a:t>
            </a:r>
            <a:r>
              <a:rPr lang="es-MX" sz="2500" b="1" dirty="0" smtClean="0">
                <a:solidFill>
                  <a:prstClr val="white"/>
                </a:solidFill>
                <a:effectLst>
                  <a:glow rad="101600">
                    <a:srgbClr val="540000">
                      <a:alpha val="60000"/>
                    </a:srgbClr>
                  </a:glow>
                </a:effectLst>
                <a:latin typeface="Arial Narrow" panose="020B0606020202030204" pitchFamily="34" charset="0"/>
              </a:rPr>
              <a:t>                                                          este </a:t>
            </a:r>
            <a:r>
              <a:rPr lang="es-MX" sz="2500" b="1" dirty="0">
                <a:solidFill>
                  <a:prstClr val="white"/>
                </a:solidFill>
                <a:effectLst>
                  <a:glow rad="101600">
                    <a:srgbClr val="540000">
                      <a:alpha val="60000"/>
                    </a:srgbClr>
                  </a:glow>
                </a:effectLst>
                <a:latin typeface="Arial Narrow" panose="020B0606020202030204" pitchFamily="34" charset="0"/>
              </a:rPr>
              <a:t>mismo amor. (IX,74)</a:t>
            </a:r>
          </a:p>
        </p:txBody>
      </p:sp>
      <p:sp>
        <p:nvSpPr>
          <p:cNvPr id="5" name="AutoShape 2" descr="https://entrenatuvida.files.wordpress.com/2014/09/150-abundancia.png?w=560&amp;h=31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solidFill>
                <a:prstClr val="black"/>
              </a:solidFill>
            </a:endParaRPr>
          </a:p>
        </p:txBody>
      </p:sp>
    </p:spTree>
    <p:extLst>
      <p:ext uri="{BB962C8B-B14F-4D97-AF65-F5344CB8AC3E}">
        <p14:creationId xmlns:p14="http://schemas.microsoft.com/office/powerpoint/2010/main" val="14232187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4d/a7/1b/4da71b246345e3c326906e0a1a61b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46" y="447675"/>
            <a:ext cx="8103604" cy="59626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556517" y="525437"/>
            <a:ext cx="3792271" cy="11414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484"/>
              </a:avLst>
            </a:prstTxWarp>
          </a:bodyPr>
          <a:lstStyle/>
          <a:p>
            <a:pPr algn="ctr"/>
            <a:r>
              <a:rPr lang="es-PE" sz="1200" kern="10" dirty="0">
                <a:ln>
                  <a:solidFill>
                    <a:srgbClr val="C00000"/>
                  </a:solidFill>
                </a:ln>
                <a:solidFill>
                  <a:srgbClr val="FFFF00"/>
                </a:solidFill>
                <a:effectLst>
                  <a:outerShdw dist="35921" dir="2700000" algn="ctr" rotWithShape="0">
                    <a:srgbClr val="C0C0C0">
                      <a:alpha val="80000"/>
                    </a:srgbClr>
                  </a:outerShdw>
                </a:effectLst>
                <a:latin typeface="Impact"/>
              </a:rPr>
              <a:t>Compromiso: </a:t>
            </a:r>
            <a:br>
              <a:rPr lang="es-PE" sz="1200" kern="10" dirty="0">
                <a:ln>
                  <a:solidFill>
                    <a:srgbClr val="C00000"/>
                  </a:solidFill>
                </a:ln>
                <a:solidFill>
                  <a:srgbClr val="FFFF00"/>
                </a:solidFill>
                <a:effectLst>
                  <a:outerShdw dist="35921" dir="2700000" algn="ctr" rotWithShape="0">
                    <a:srgbClr val="C0C0C0">
                      <a:alpha val="80000"/>
                    </a:srgbClr>
                  </a:outerShdw>
                </a:effectLst>
                <a:latin typeface="Impact"/>
              </a:rPr>
            </a:br>
            <a:endParaRPr lang="es-PE" sz="1200" kern="10" dirty="0">
              <a:ln>
                <a:solidFill>
                  <a:srgbClr val="C00000"/>
                </a:solidFill>
              </a:ln>
              <a:solidFill>
                <a:srgbClr val="FFFF00"/>
              </a:solidFill>
              <a:effectLst>
                <a:outerShdw dist="35921" dir="2700000" algn="ctr" rotWithShape="0">
                  <a:srgbClr val="C0C0C0">
                    <a:alpha val="80000"/>
                  </a:srgbClr>
                </a:outerShdw>
              </a:effectLst>
              <a:latin typeface="Impact"/>
            </a:endParaRPr>
          </a:p>
          <a:p>
            <a:pPr algn="ctr"/>
            <a:endParaRPr lang="es-PE" sz="1200" kern="10" dirty="0">
              <a:ln>
                <a:solidFill>
                  <a:srgbClr val="C00000"/>
                </a:solidFill>
              </a:ln>
              <a:solidFill>
                <a:srgbClr val="FFFF00"/>
              </a:solidFill>
              <a:effectLst>
                <a:outerShdw dist="35921" dir="2700000" algn="ctr" rotWithShape="0">
                  <a:srgbClr val="C0C0C0">
                    <a:alpha val="80000"/>
                  </a:srgbClr>
                </a:outerShdw>
              </a:effectLst>
              <a:latin typeface="Impact"/>
            </a:endParaRPr>
          </a:p>
        </p:txBody>
      </p:sp>
      <p:sp>
        <p:nvSpPr>
          <p:cNvPr id="4" name="1 Título"/>
          <p:cNvSpPr txBox="1">
            <a:spLocks/>
          </p:cNvSpPr>
          <p:nvPr/>
        </p:nvSpPr>
        <p:spPr bwMode="auto">
          <a:xfrm>
            <a:off x="741309" y="2480901"/>
            <a:ext cx="7422688" cy="215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s-MX" sz="2800" i="1" dirty="0">
              <a:solidFill>
                <a:srgbClr val="FFFF00"/>
              </a:solidFill>
              <a:effectLst>
                <a:glow rad="101600">
                  <a:srgbClr val="1A0D00">
                    <a:alpha val="40000"/>
                  </a:srgbClr>
                </a:glow>
                <a:outerShdw blurRad="50800" dist="38100" dir="10800000" algn="r" rotWithShape="0">
                  <a:srgbClr val="540000"/>
                </a:outerShdw>
              </a:effectLst>
              <a:ea typeface="+mj-ea"/>
              <a:cs typeface="+mj-cs"/>
            </a:endParaRPr>
          </a:p>
          <a:p>
            <a:pPr algn="ctr" eaLnBrk="0" hangingPunct="0">
              <a:defRPr/>
            </a:pPr>
            <a:r>
              <a:rPr lang="es-MX" sz="2800" i="1" dirty="0" smtClean="0">
                <a:solidFill>
                  <a:srgbClr val="FFFF00"/>
                </a:solidFill>
                <a:effectLst>
                  <a:glow rad="101600">
                    <a:srgbClr val="1A0D00">
                      <a:alpha val="40000"/>
                    </a:srgbClr>
                  </a:glow>
                  <a:outerShdw blurRad="50800" dist="38100" dir="10800000" algn="r" rotWithShape="0">
                    <a:srgbClr val="540000"/>
                  </a:outerShdw>
                </a:effectLst>
                <a:ea typeface="+mj-ea"/>
                <a:cs typeface="+mj-cs"/>
              </a:rPr>
              <a:t>•</a:t>
            </a:r>
            <a:r>
              <a:rPr lang="es-MX" sz="2800" i="1" dirty="0">
                <a:solidFill>
                  <a:srgbClr val="FFFF00"/>
                </a:solidFill>
                <a:effectLst>
                  <a:glow rad="101600">
                    <a:srgbClr val="1A0D00">
                      <a:alpha val="40000"/>
                    </a:srgbClr>
                  </a:glow>
                  <a:outerShdw blurRad="50800" dist="38100" dir="10800000" algn="r" rotWithShape="0">
                    <a:srgbClr val="540000"/>
                  </a:outerShdw>
                </a:effectLst>
                <a:ea typeface="+mj-ea"/>
                <a:cs typeface="+mj-cs"/>
              </a:rPr>
              <a:t>	</a:t>
            </a:r>
            <a:r>
              <a:rPr lang="es-MX" sz="2800" b="1" i="1" dirty="0">
                <a:solidFill>
                  <a:srgbClr val="FFFF00"/>
                </a:solidFill>
                <a:effectLst>
                  <a:glow rad="101600">
                    <a:srgbClr val="1A0D00">
                      <a:alpha val="40000"/>
                    </a:srgbClr>
                  </a:glow>
                  <a:outerShdw blurRad="50800" dist="38100" dir="10800000" algn="r" rotWithShape="0">
                    <a:srgbClr val="540000"/>
                  </a:outerShdw>
                </a:effectLst>
                <a:ea typeface="+mj-ea"/>
                <a:cs typeface="+mj-cs"/>
              </a:rPr>
              <a:t>T</a:t>
            </a:r>
            <a:r>
              <a:rPr lang="es-MX" sz="2800" b="1" i="1" dirty="0">
                <a:solidFill>
                  <a:schemeClr val="bg1"/>
                </a:solidFill>
                <a:effectLst>
                  <a:glow rad="101600">
                    <a:srgbClr val="1A0D00">
                      <a:alpha val="40000"/>
                    </a:srgbClr>
                  </a:glow>
                  <a:outerShdw blurRad="50800" dist="38100" dir="10800000" algn="r" rotWithShape="0">
                    <a:srgbClr val="540000"/>
                  </a:outerShdw>
                </a:effectLst>
                <a:ea typeface="+mj-ea"/>
                <a:cs typeface="+mj-cs"/>
              </a:rPr>
              <a:t>omar conciencia de mis “sorderas </a:t>
            </a:r>
            <a:r>
              <a:rPr lang="es-MX" sz="2800" b="1" dirty="0">
                <a:solidFill>
                  <a:schemeClr val="bg1"/>
                </a:solidFill>
                <a:effectLst>
                  <a:glow rad="101600">
                    <a:srgbClr val="1A0D00">
                      <a:alpha val="40000"/>
                    </a:srgbClr>
                  </a:glow>
                  <a:outerShdw blurRad="50800" dist="38100" dir="10800000" algn="r" rotWithShape="0">
                    <a:srgbClr val="540000"/>
                  </a:outerShdw>
                </a:effectLst>
                <a:ea typeface="+mj-ea"/>
                <a:cs typeface="+mj-cs"/>
              </a:rPr>
              <a:t>espirituales”. ¿En qué circunstancias me cuesta escuchar la Palabra de Dios?</a:t>
            </a:r>
          </a:p>
          <a:p>
            <a:pPr algn="ctr" eaLnBrk="0" hangingPunct="0">
              <a:defRPr/>
            </a:pPr>
            <a:r>
              <a:rPr lang="es-MX" sz="2800" b="1" dirty="0">
                <a:solidFill>
                  <a:schemeClr val="bg1"/>
                </a:solidFill>
                <a:effectLst>
                  <a:glow rad="101600">
                    <a:srgbClr val="1A0D00">
                      <a:alpha val="40000"/>
                    </a:srgbClr>
                  </a:glow>
                  <a:outerShdw blurRad="50800" dist="38100" dir="10800000" algn="r" rotWithShape="0">
                    <a:srgbClr val="540000"/>
                  </a:outerShdw>
                </a:effectLst>
                <a:ea typeface="+mj-ea"/>
                <a:cs typeface="+mj-cs"/>
              </a:rPr>
              <a:t>•	Acercar a Jesús a alguna persona conocida que esté viviendo una situación difícil.</a:t>
            </a:r>
          </a:p>
          <a:p>
            <a:pPr algn="ctr" eaLnBrk="0" hangingPunct="0">
              <a:defRPr/>
            </a:pPr>
            <a:endParaRPr lang="es-PE" sz="2800" b="1" dirty="0" smtClean="0">
              <a:solidFill>
                <a:schemeClr val="bg1"/>
              </a:solidFill>
              <a:effectLst>
                <a:glow rad="101600">
                  <a:srgbClr val="1A0D00">
                    <a:alpha val="40000"/>
                  </a:srgbClr>
                </a:glow>
                <a:outerShdw blurRad="50800" dist="38100" dir="10800000" algn="r" rotWithShape="0">
                  <a:srgbClr val="540000"/>
                </a:outerShdw>
              </a:effectLst>
              <a:ea typeface="+mj-ea"/>
              <a:cs typeface="+mj-cs"/>
            </a:endParaRPr>
          </a:p>
        </p:txBody>
      </p:sp>
    </p:spTree>
    <p:extLst>
      <p:ext uri="{BB962C8B-B14F-4D97-AF65-F5344CB8AC3E}">
        <p14:creationId xmlns:p14="http://schemas.microsoft.com/office/powerpoint/2010/main" val="38547742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ee/b8/b2/eeb8b2d6179bada6eacf6793abeadcf6.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1025" y="423860"/>
            <a:ext cx="8048625" cy="6010275"/>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8"/>
          <p:cNvSpPr>
            <a:spLocks noChangeArrowheads="1" noChangeShapeType="1" noTextEdit="1"/>
          </p:cNvSpPr>
          <p:nvPr/>
        </p:nvSpPr>
        <p:spPr bwMode="auto">
          <a:xfrm>
            <a:off x="3551337" y="447674"/>
            <a:ext cx="2783954" cy="733425"/>
          </a:xfrm>
          <a:prstGeom prst="rect">
            <a:avLst/>
          </a:prstGeom>
        </p:spPr>
        <p:txBody>
          <a:bodyPr wrap="none" fromWordArt="1">
            <a:prstTxWarp prst="textPlain">
              <a:avLst>
                <a:gd name="adj" fmla="val 50000"/>
              </a:avLst>
            </a:prstTxWarp>
          </a:bodyPr>
          <a:lstStyle/>
          <a:p>
            <a:pPr algn="ctr"/>
            <a:r>
              <a:rPr lang="es-PE" sz="1200" kern="10" dirty="0">
                <a:ln w="19050">
                  <a:solidFill>
                    <a:srgbClr val="99CCFF"/>
                  </a:solidFill>
                  <a:round/>
                  <a:headEnd/>
                  <a:tailEnd/>
                </a:ln>
                <a:solidFill>
                  <a:srgbClr val="FFFF00"/>
                </a:solidFill>
                <a:effectLst>
                  <a:outerShdw dist="35921" dir="2700000" algn="ctr" rotWithShape="0">
                    <a:srgbClr val="990000"/>
                  </a:outerShdw>
                </a:effectLst>
                <a:latin typeface="Impact"/>
              </a:rPr>
              <a:t>Oración final </a:t>
            </a:r>
          </a:p>
          <a:p>
            <a:pPr algn="ctr"/>
            <a:endParaRPr lang="es-PE" sz="1200" kern="10" dirty="0">
              <a:ln w="19050">
                <a:solidFill>
                  <a:srgbClr val="99CCFF"/>
                </a:solidFill>
                <a:round/>
                <a:headEnd/>
                <a:tailEnd/>
              </a:ln>
              <a:solidFill>
                <a:srgbClr val="FFFF00"/>
              </a:solidFill>
              <a:effectLst>
                <a:outerShdw dist="35921" dir="2700000" algn="ctr" rotWithShape="0">
                  <a:srgbClr val="990000"/>
                </a:outerShdw>
              </a:effectLst>
              <a:latin typeface="Impact"/>
            </a:endParaRPr>
          </a:p>
        </p:txBody>
      </p:sp>
      <p:sp>
        <p:nvSpPr>
          <p:cNvPr id="4" name="2 Marcador de contenido"/>
          <p:cNvSpPr txBox="1">
            <a:spLocks/>
          </p:cNvSpPr>
          <p:nvPr/>
        </p:nvSpPr>
        <p:spPr>
          <a:xfrm>
            <a:off x="1618242" y="676275"/>
            <a:ext cx="6182733" cy="5026632"/>
          </a:xfrm>
          <a:prstGeom prst="rect">
            <a:avLst/>
          </a:prstGeom>
          <a:noFill/>
          <a:effectLst>
            <a:softEdge rad="317500"/>
          </a:effectLst>
        </p:spPr>
        <p:txBody>
          <a:bodyPr/>
          <a:lstStyle/>
          <a:p>
            <a:pPr marL="342900" indent="-342900" algn="ctr" eaLnBrk="0" hangingPunct="0">
              <a:defRPr/>
            </a:pPr>
            <a:r>
              <a:rPr lang="es-MX" sz="2000" b="1" kern="0" dirty="0">
                <a:latin typeface="Arial Narrow" panose="020B0606020202030204" pitchFamily="34" charset="0"/>
              </a:rPr>
              <a:t>Bendecimos tu </a:t>
            </a:r>
            <a:r>
              <a:rPr lang="es-MX" sz="2000" b="1" kern="0" dirty="0" smtClean="0">
                <a:latin typeface="Arial Narrow" panose="020B0606020202030204" pitchFamily="34" charset="0"/>
              </a:rPr>
              <a:t>nombre</a:t>
            </a:r>
            <a:r>
              <a:rPr lang="es-MX" sz="2000" b="1" kern="0" dirty="0">
                <a:latin typeface="Arial Narrow" panose="020B0606020202030204" pitchFamily="34" charset="0"/>
              </a:rPr>
              <a:t>, Señor Dios, Padre nuestro, </a:t>
            </a:r>
          </a:p>
          <a:p>
            <a:pPr marL="342900" indent="-342900" algn="ctr" eaLnBrk="0" hangingPunct="0">
              <a:defRPr/>
            </a:pPr>
            <a:r>
              <a:rPr lang="es-MX" sz="2000" b="1" kern="0" dirty="0">
                <a:latin typeface="Arial Narrow" panose="020B0606020202030204" pitchFamily="34" charset="0"/>
              </a:rPr>
              <a:t>porque colmas la esperanza de los pobres, tus preferidos.</a:t>
            </a:r>
          </a:p>
          <a:p>
            <a:pPr marL="342900" indent="-342900" algn="ctr" eaLnBrk="0" hangingPunct="0">
              <a:defRPr/>
            </a:pPr>
            <a:r>
              <a:rPr lang="es-MX" sz="2000" b="1" kern="0" dirty="0">
                <a:latin typeface="Arial Narrow" panose="020B0606020202030204" pitchFamily="34" charset="0"/>
              </a:rPr>
              <a:t>Cristo Jesús, tu Hijo, es quien abre nuestros oídos a tu palabra y suelta nuestra lengua de mudos que no cantan tu gloria ni hablan a sus hermanos de ti, de tu amor y de tus maravillas. </a:t>
            </a:r>
          </a:p>
          <a:p>
            <a:pPr marL="342900" indent="-342900" algn="ctr" eaLnBrk="0" hangingPunct="0">
              <a:defRPr/>
            </a:pPr>
            <a:r>
              <a:rPr lang="es-MX" sz="2000" b="1" kern="0" dirty="0">
                <a:latin typeface="Arial Narrow" panose="020B0606020202030204" pitchFamily="34" charset="0"/>
              </a:rPr>
              <a:t>Tócanos, Señor, con el soplo creador de tu Espíritu Santo para que, renovados conscientemente en la fe de nuestro bautismo, nazcamos de nuevo a una vida propia de hombres y mujeres libres, cuyos labios y </a:t>
            </a:r>
            <a:r>
              <a:rPr lang="es-MX" sz="2000" b="1" kern="0" dirty="0" smtClean="0">
                <a:latin typeface="Arial Narrow" panose="020B0606020202030204" pitchFamily="34" charset="0"/>
              </a:rPr>
              <a:t>                                   conducta </a:t>
            </a:r>
            <a:r>
              <a:rPr lang="es-MX" sz="2000" b="1" kern="0" dirty="0">
                <a:latin typeface="Arial Narrow" panose="020B0606020202030204" pitchFamily="34" charset="0"/>
              </a:rPr>
              <a:t>confiesan a Cristo como Señor resucitado. </a:t>
            </a:r>
          </a:p>
          <a:p>
            <a:pPr marL="342900" indent="-342900" algn="ctr" eaLnBrk="0" hangingPunct="0">
              <a:defRPr/>
            </a:pPr>
            <a:r>
              <a:rPr lang="es-MX" sz="2000" b="1" kern="0" dirty="0">
                <a:latin typeface="Arial Narrow" panose="020B0606020202030204" pitchFamily="34" charset="0"/>
              </a:rPr>
              <a:t>Pronuncia, Señor, tu nombre de </a:t>
            </a:r>
            <a:r>
              <a:rPr lang="es-MX" sz="2000" b="1" kern="0" dirty="0" smtClean="0">
                <a:latin typeface="Arial Narrow" panose="020B0606020202030204" pitchFamily="34" charset="0"/>
              </a:rPr>
              <a:t>                                                      Padre sobre </a:t>
            </a:r>
            <a:r>
              <a:rPr lang="es-MX" sz="2000" b="1" kern="0" dirty="0">
                <a:latin typeface="Arial Narrow" panose="020B0606020202030204" pitchFamily="34" charset="0"/>
              </a:rPr>
              <a:t>nosotros y conviértenos en hijos </a:t>
            </a:r>
            <a:r>
              <a:rPr lang="es-MX" sz="2000" b="1" kern="0" dirty="0" smtClean="0">
                <a:latin typeface="Arial Narrow" panose="020B0606020202030204" pitchFamily="34" charset="0"/>
              </a:rPr>
              <a:t>                            tuyos </a:t>
            </a:r>
            <a:r>
              <a:rPr lang="es-MX" sz="2000" b="1" kern="0" dirty="0">
                <a:latin typeface="Arial Narrow" panose="020B0606020202030204" pitchFamily="34" charset="0"/>
              </a:rPr>
              <a:t>y hermanos de los pobres. Amén.</a:t>
            </a:r>
          </a:p>
          <a:p>
            <a:pPr marL="342900" indent="-342900" algn="ctr" eaLnBrk="0" hangingPunct="0">
              <a:defRPr/>
            </a:pPr>
            <a:endParaRPr lang="es-MX" sz="2000" b="1" kern="0" dirty="0">
              <a:latin typeface="Arial Narrow" panose="020B0606020202030204" pitchFamily="34" charset="0"/>
            </a:endParaRPr>
          </a:p>
        </p:txBody>
      </p:sp>
      <p:pic>
        <p:nvPicPr>
          <p:cNvPr id="6" name="Picture 2" descr="http://sphotos-a.xx.fbcdn.net/hphotos-snc7/c152.0.403.403/p403x403/304685_10151159912296288_1070161427_n.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200"/>
          <a:stretch/>
        </p:blipFill>
        <p:spPr bwMode="auto">
          <a:xfrm>
            <a:off x="6241189" y="3759942"/>
            <a:ext cx="2608451" cy="26250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35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30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5" dur="3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8" fill="hold">
                            <p:stCondLst>
                              <p:cond delay="6000"/>
                            </p:stCondLst>
                            <p:childTnLst>
                              <p:par>
                                <p:cTn id="19" presetID="17" presetClass="entr" presetSubtype="1"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30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23" dur="30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24" dur="30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9000"/>
                            </p:stCondLst>
                            <p:childTnLst>
                              <p:par>
                                <p:cTn id="26" presetID="17" presetClass="entr" presetSubtype="8"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30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29" dur="30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3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1" dur="3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32" fill="hold">
                            <p:stCondLst>
                              <p:cond delay="12000"/>
                            </p:stCondLst>
                            <p:childTnLst>
                              <p:par>
                                <p:cTn id="33" presetID="17" presetClass="entr" presetSubtype="8"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30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36" dur="3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7" dur="3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3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999" y="480290"/>
            <a:ext cx="8071153" cy="5956126"/>
          </a:xfrm>
          <a:prstGeom prst="rect">
            <a:avLst/>
          </a:prstGeom>
        </p:spPr>
      </p:pic>
      <p:sp>
        <p:nvSpPr>
          <p:cNvPr id="11" name="CuadroTexto 10"/>
          <p:cNvSpPr txBox="1"/>
          <p:nvPr/>
        </p:nvSpPr>
        <p:spPr>
          <a:xfrm>
            <a:off x="5717994" y="480290"/>
            <a:ext cx="3005948" cy="2062103"/>
          </a:xfrm>
          <a:prstGeom prst="rect">
            <a:avLst/>
          </a:prstGeom>
          <a:noFill/>
        </p:spPr>
        <p:txBody>
          <a:bodyPr wrap="square" rtlCol="0">
            <a:spAutoFit/>
          </a:bodyPr>
          <a:lstStyle/>
          <a:p>
            <a:pPr algn="ctr"/>
            <a:r>
              <a:rPr lang="es-PE" sz="3200" b="1" dirty="0" smtClean="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ruega </a:t>
            </a: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por nosotros que recurrimos </a:t>
            </a:r>
            <a:r>
              <a:rPr lang="es-PE" sz="3200" b="1" dirty="0" smtClean="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            a </a:t>
            </a: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Ti!</a:t>
            </a:r>
          </a:p>
        </p:txBody>
      </p:sp>
      <p:sp>
        <p:nvSpPr>
          <p:cNvPr id="9" name="CuadroTexto 8"/>
          <p:cNvSpPr txBox="1"/>
          <p:nvPr/>
        </p:nvSpPr>
        <p:spPr>
          <a:xfrm>
            <a:off x="394317" y="480290"/>
            <a:ext cx="3005948" cy="1569660"/>
          </a:xfrm>
          <a:prstGeom prst="rect">
            <a:avLst/>
          </a:prstGeom>
          <a:noFill/>
        </p:spPr>
        <p:txBody>
          <a:bodyPr wrap="square" rtlCol="0">
            <a:spAutoFit/>
          </a:bodyPr>
          <a:lstStyle/>
          <a:p>
            <a:pPr algn="ctr"/>
            <a:r>
              <a:rPr lang="es-PE" sz="3200" b="1" dirty="0">
                <a:solidFill>
                  <a:srgbClr val="FF0000"/>
                </a:solidFill>
                <a:effectLst>
                  <a:outerShdw blurRad="50800" dist="76200" algn="l" rotWithShape="0">
                    <a:prstClr val="black"/>
                  </a:outerShdw>
                </a:effectLst>
                <a:latin typeface="Aharoni" panose="02010803020104030203" pitchFamily="2" charset="-79"/>
                <a:cs typeface="Aharoni" panose="02010803020104030203" pitchFamily="2" charset="-79"/>
              </a:rPr>
              <a:t>¡Oh María sin pecado concebida, </a:t>
            </a:r>
          </a:p>
        </p:txBody>
      </p:sp>
      <p:sp>
        <p:nvSpPr>
          <p:cNvPr id="3" name="Text Box 7"/>
          <p:cNvSpPr txBox="1">
            <a:spLocks noChangeArrowheads="1"/>
          </p:cNvSpPr>
          <p:nvPr/>
        </p:nvSpPr>
        <p:spPr bwMode="auto">
          <a:xfrm>
            <a:off x="2095631" y="6329109"/>
            <a:ext cx="5125337" cy="430887"/>
          </a:xfrm>
          <a:prstGeom prst="rect">
            <a:avLst/>
          </a:prstGeom>
          <a:solidFill>
            <a:srgbClr val="014709"/>
          </a:solidFill>
          <a:ln w="9525">
            <a:solidFill>
              <a:srgbClr val="81B888"/>
            </a:solid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Tree>
    <p:extLst>
      <p:ext uri="{BB962C8B-B14F-4D97-AF65-F5344CB8AC3E}">
        <p14:creationId xmlns:p14="http://schemas.microsoft.com/office/powerpoint/2010/main" val="3388284725"/>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27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childTnLst>
                          </p:cTn>
                        </p:par>
                        <p:par>
                          <p:cTn id="18" fill="hold">
                            <p:stCondLst>
                              <p:cond delay="5850"/>
                            </p:stCondLst>
                            <p:childTnLst>
                              <p:par>
                                <p:cTn id="19" presetID="16" presetClass="entr" presetSubtype="2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0/d1/4a/40d14a5ff4614e5de4520ec9c10f620c.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00856" y="486796"/>
            <a:ext cx="8090694" cy="598265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3146753" y="404664"/>
            <a:ext cx="2750688" cy="523220"/>
          </a:xfrm>
          <a:prstGeom prst="rect">
            <a:avLst/>
          </a:prstGeom>
          <a:noFill/>
        </p:spPr>
        <p:txBody>
          <a:bodyPr wrap="none" lIns="91440" tIns="45720" rIns="91440" bIns="45720">
            <a:spAutoFit/>
          </a:bodyPr>
          <a:lstStyle/>
          <a:p>
            <a:pPr algn="ctr"/>
            <a:r>
              <a:rPr lang="es-ES_tradnl" sz="2800" b="1" dirty="0">
                <a:ln w="19050">
                  <a:solidFill>
                    <a:srgbClr val="1F497D">
                      <a:tint val="1000"/>
                    </a:srgbClr>
                  </a:solidFill>
                  <a:prstDash val="solid"/>
                </a:ln>
                <a:solidFill>
                  <a:srgbClr val="1F497D">
                    <a:lumMod val="20000"/>
                    <a:lumOff val="80000"/>
                  </a:srgbClr>
                </a:solidFill>
                <a:effectLst>
                  <a:outerShdw blurRad="50000" dist="50800" dir="7500000" algn="tl">
                    <a:srgbClr val="000000">
                      <a:shade val="5000"/>
                      <a:alpha val="35000"/>
                    </a:srgbClr>
                  </a:outerShdw>
                </a:effectLst>
              </a:rPr>
              <a:t>AMBIENTACIÓN</a:t>
            </a:r>
            <a:r>
              <a:rPr lang="es-ES_tradnl"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rPr>
              <a:t>: </a:t>
            </a:r>
            <a:endParaRPr lang="es-ES"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endParaRPr>
          </a:p>
        </p:txBody>
      </p:sp>
      <p:sp>
        <p:nvSpPr>
          <p:cNvPr id="4" name="3 CuadroTexto"/>
          <p:cNvSpPr txBox="1"/>
          <p:nvPr/>
        </p:nvSpPr>
        <p:spPr>
          <a:xfrm>
            <a:off x="548481" y="927884"/>
            <a:ext cx="8168344" cy="1384995"/>
          </a:xfrm>
          <a:prstGeom prst="rect">
            <a:avLst/>
          </a:prstGeom>
          <a:noFill/>
        </p:spPr>
        <p:txBody>
          <a:bodyPr wrap="square" rtlCol="0">
            <a:spAutoFit/>
          </a:bodyPr>
          <a:lstStyle/>
          <a:p>
            <a:r>
              <a:rPr lang="es-PE" sz="2800" b="1" dirty="0" smtClean="0">
                <a:solidFill>
                  <a:schemeClr val="bg1"/>
                </a:solidFill>
                <a:effectLst>
                  <a:glow rad="101600">
                    <a:srgbClr val="080400">
                      <a:alpha val="60000"/>
                    </a:srgbClr>
                  </a:glow>
                  <a:outerShdw blurRad="38100" dist="38100" dir="2700000" algn="tl">
                    <a:srgbClr val="000000">
                      <a:alpha val="43137"/>
                    </a:srgbClr>
                  </a:outerShdw>
                </a:effectLst>
              </a:rPr>
              <a:t>La </a:t>
            </a:r>
            <a:r>
              <a:rPr lang="es-MX" sz="2800" b="1" dirty="0">
                <a:solidFill>
                  <a:schemeClr val="bg1"/>
                </a:solidFill>
                <a:effectLst>
                  <a:glow rad="101600">
                    <a:srgbClr val="080400">
                      <a:alpha val="60000"/>
                    </a:srgbClr>
                  </a:glow>
                  <a:outerShdw blurRad="38100" dist="38100" dir="2700000" algn="tl">
                    <a:srgbClr val="000000">
                      <a:alpha val="43137"/>
                    </a:srgbClr>
                  </a:outerShdw>
                </a:effectLst>
              </a:rPr>
              <a:t>La gente que estaba junto a Jesús escuchaba sus palabras; pero también le acercaban sus enfermos para que los curase</a:t>
            </a:r>
            <a:r>
              <a:rPr lang="es-MX" sz="2800" b="1" dirty="0" smtClean="0">
                <a:solidFill>
                  <a:schemeClr val="bg1"/>
                </a:solidFill>
                <a:effectLst>
                  <a:glow rad="101600">
                    <a:srgbClr val="080400">
                      <a:alpha val="60000"/>
                    </a:srgbClr>
                  </a:glow>
                  <a:outerShdw blurRad="38100" dist="38100" dir="2700000" algn="tl">
                    <a:srgbClr val="000000">
                      <a:alpha val="43137"/>
                    </a:srgbClr>
                  </a:outerShdw>
                </a:effectLst>
              </a:rPr>
              <a:t>.</a:t>
            </a:r>
            <a:endParaRPr lang="es-MX" sz="2800" b="1" dirty="0">
              <a:solidFill>
                <a:schemeClr val="bg1"/>
              </a:solidFill>
              <a:effectLst>
                <a:glow rad="101600">
                  <a:srgbClr val="080400">
                    <a:alpha val="60000"/>
                  </a:srgbClr>
                </a:glow>
                <a:outerShdw blurRad="38100" dist="38100" dir="2700000" algn="tl">
                  <a:srgbClr val="000000">
                    <a:alpha val="43137"/>
                  </a:srgbClr>
                </a:outerShdw>
              </a:effectLst>
            </a:endParaRPr>
          </a:p>
        </p:txBody>
      </p:sp>
      <p:sp>
        <p:nvSpPr>
          <p:cNvPr id="8" name="3 CuadroTexto"/>
          <p:cNvSpPr txBox="1"/>
          <p:nvPr/>
        </p:nvSpPr>
        <p:spPr>
          <a:xfrm>
            <a:off x="500856" y="4653566"/>
            <a:ext cx="8168344" cy="1815882"/>
          </a:xfrm>
          <a:prstGeom prst="rect">
            <a:avLst/>
          </a:prstGeom>
          <a:noFill/>
        </p:spPr>
        <p:txBody>
          <a:bodyPr wrap="square" rtlCol="0">
            <a:spAutoFit/>
          </a:bodyPr>
          <a:lstStyle/>
          <a:p>
            <a:r>
              <a:rPr lang="es-MX" sz="2800" b="1" dirty="0" smtClean="0">
                <a:solidFill>
                  <a:schemeClr val="bg1"/>
                </a:solidFill>
                <a:effectLst>
                  <a:glow rad="101600">
                    <a:srgbClr val="080400">
                      <a:alpha val="60000"/>
                    </a:srgbClr>
                  </a:glow>
                  <a:outerShdw blurRad="38100" dist="38100" dir="2700000" algn="tl">
                    <a:srgbClr val="000000">
                      <a:alpha val="43137"/>
                    </a:srgbClr>
                  </a:outerShdw>
                </a:effectLst>
              </a:rPr>
              <a:t>Nosotros </a:t>
            </a:r>
            <a:r>
              <a:rPr lang="es-MX" sz="2800" b="1" dirty="0">
                <a:solidFill>
                  <a:schemeClr val="bg1"/>
                </a:solidFill>
                <a:effectLst>
                  <a:glow rad="101600">
                    <a:srgbClr val="080400">
                      <a:alpha val="60000"/>
                    </a:srgbClr>
                  </a:glow>
                  <a:outerShdw blurRad="38100" dist="38100" dir="2700000" algn="tl">
                    <a:srgbClr val="000000">
                      <a:alpha val="43137"/>
                    </a:srgbClr>
                  </a:outerShdw>
                </a:effectLst>
              </a:rPr>
              <a:t>nos acercamos al Señor del mismo modo: en actitud de escuchar su Palabra de vida y poner en sus manos nuestras preocupaciones. Hoy nos ofrece una palabra gozosa, liberadora y llena de esperanza</a:t>
            </a:r>
            <a:r>
              <a:rPr lang="es-MX" sz="2800" b="1" dirty="0" smtClean="0">
                <a:solidFill>
                  <a:schemeClr val="bg1"/>
                </a:solidFill>
                <a:effectLst>
                  <a:glow rad="101600">
                    <a:srgbClr val="080400">
                      <a:alpha val="60000"/>
                    </a:srgbClr>
                  </a:glow>
                  <a:outerShdw blurRad="38100" dist="38100" dir="2700000" algn="tl">
                    <a:srgbClr val="000000">
                      <a:alpha val="43137"/>
                    </a:srgbClr>
                  </a:outerShdw>
                </a:effectLst>
              </a:rPr>
              <a:t>.</a:t>
            </a:r>
            <a:endParaRPr lang="es-MX" sz="2800" b="1" dirty="0">
              <a:solidFill>
                <a:schemeClr val="bg1"/>
              </a:solidFill>
              <a:effectLst>
                <a:glow rad="101600">
                  <a:srgbClr val="0804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9801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3000" fill="hold"/>
                                        <p:tgtEl>
                                          <p:spTgt spid="8">
                                            <p:txEl>
                                              <p:pRg st="0" end="0"/>
                                            </p:txEl>
                                          </p:spTgt>
                                        </p:tgtEl>
                                        <p:attrNameLst>
                                          <p:attrName>ppt_x</p:attrName>
                                        </p:attrNameLst>
                                      </p:cBhvr>
                                      <p:tavLst>
                                        <p:tav tm="0">
                                          <p:val>
                                            <p:strVal val="#ppt_x-#ppt_w/2"/>
                                          </p:val>
                                        </p:tav>
                                        <p:tav tm="100000">
                                          <p:val>
                                            <p:strVal val="#ppt_x"/>
                                          </p:val>
                                        </p:tav>
                                      </p:tavLst>
                                    </p:anim>
                                    <p:anim calcmode="lin" valueType="num">
                                      <p:cBhvr>
                                        <p:cTn id="15" dur="3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6"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d/a7/1b/4da71b246345e3c326906e0a1a61b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39" y="480417"/>
            <a:ext cx="8092336" cy="595312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670711" y="545336"/>
            <a:ext cx="6092164" cy="523220"/>
          </a:xfrm>
          <a:prstGeom prst="rect">
            <a:avLst/>
          </a:prstGeom>
          <a:noFill/>
        </p:spPr>
        <p:txBody>
          <a:bodyPr wrap="square" lIns="91440" tIns="45720" rIns="91440" bIns="45720">
            <a:spAutoFit/>
          </a:bodyPr>
          <a:lstStyle/>
          <a:p>
            <a:pPr algn="ctr"/>
            <a:r>
              <a:rPr lang="es-ES_tradnl" sz="2800" b="1" dirty="0" smtClean="0">
                <a:ln w="19050">
                  <a:solidFill>
                    <a:srgbClr val="1F497D">
                      <a:tint val="1000"/>
                    </a:srgbClr>
                  </a:solidFill>
                  <a:prstDash val="solid"/>
                </a:ln>
                <a:solidFill>
                  <a:srgbClr val="1F497D">
                    <a:lumMod val="20000"/>
                    <a:lumOff val="80000"/>
                  </a:srgbClr>
                </a:solidFill>
                <a:effectLst>
                  <a:outerShdw blurRad="50000" dist="50800" dir="7500000" algn="tl">
                    <a:srgbClr val="000000">
                      <a:shade val="5000"/>
                      <a:alpha val="35000"/>
                    </a:srgbClr>
                  </a:outerShdw>
                </a:effectLst>
              </a:rPr>
              <a:t>¡ Oración inicial ! </a:t>
            </a:r>
            <a:endParaRPr lang="es-ES" sz="2800" b="1" spc="50" dirty="0">
              <a:ln w="12700" cmpd="sng">
                <a:solidFill>
                  <a:srgbClr val="F79646">
                    <a:satMod val="120000"/>
                    <a:shade val="80000"/>
                  </a:srgbClr>
                </a:solidFill>
                <a:prstDash val="solid"/>
              </a:ln>
              <a:solidFill>
                <a:srgbClr val="1F497D">
                  <a:lumMod val="20000"/>
                  <a:lumOff val="80000"/>
                </a:srgbClr>
              </a:solidFill>
              <a:effectLst>
                <a:glow rad="53100">
                  <a:srgbClr val="F79646">
                    <a:satMod val="180000"/>
                    <a:alpha val="30000"/>
                  </a:srgbClr>
                </a:glow>
                <a:outerShdw blurRad="50800" dist="38100" dir="10800000" algn="r" rotWithShape="0">
                  <a:prstClr val="black"/>
                </a:outerShdw>
              </a:effectLst>
            </a:endParaRPr>
          </a:p>
        </p:txBody>
      </p:sp>
      <p:sp>
        <p:nvSpPr>
          <p:cNvPr id="4" name="3 CuadroTexto"/>
          <p:cNvSpPr txBox="1"/>
          <p:nvPr/>
        </p:nvSpPr>
        <p:spPr>
          <a:xfrm>
            <a:off x="489689" y="2256651"/>
            <a:ext cx="8531541" cy="2585323"/>
          </a:xfrm>
          <a:prstGeom prst="rect">
            <a:avLst/>
          </a:prstGeom>
          <a:noFill/>
        </p:spPr>
        <p:txBody>
          <a:bodyPr wrap="square" rtlCol="0">
            <a:spAutoFit/>
          </a:bodyPr>
          <a:lstStyle/>
          <a:p>
            <a:pPr lvl="0" algn="ctr"/>
            <a:r>
              <a:rPr lang="es-PE" sz="2700" b="1" dirty="0" smtClean="0">
                <a:solidFill>
                  <a:schemeClr val="bg1"/>
                </a:solidFill>
                <a:effectLst>
                  <a:glow rad="101600">
                    <a:srgbClr val="080400">
                      <a:alpha val="60000"/>
                    </a:srgbClr>
                  </a:glow>
                  <a:outerShdw blurRad="38100" dist="38100" dir="2700000" algn="tl">
                    <a:srgbClr val="000000">
                      <a:alpha val="43137"/>
                    </a:srgbClr>
                  </a:outerShdw>
                </a:effectLst>
              </a:rPr>
              <a:t>L</a:t>
            </a:r>
            <a:r>
              <a:rPr lang="es-MX" sz="2700" b="1" dirty="0">
                <a:solidFill>
                  <a:schemeClr val="bg1"/>
                </a:solidFill>
                <a:effectLst>
                  <a:glow rad="101600">
                    <a:srgbClr val="080400">
                      <a:alpha val="60000"/>
                    </a:srgbClr>
                  </a:glow>
                  <a:outerShdw blurRad="38100" dist="38100" dir="2700000" algn="tl">
                    <a:srgbClr val="000000">
                      <a:alpha val="43137"/>
                    </a:srgbClr>
                  </a:outerShdw>
                </a:effectLst>
              </a:rPr>
              <a:t>Tú, Señor, eres el más bueno,</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el más justo y compasivo...</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Tú has sido bueno con nosotros,</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has arrancado nuestros ojos de las lágrimas,</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has apartado nuestra vida de la muerte.</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¡Padre de la vida, que nos sanas en tu Cristo</a:t>
            </a:r>
            <a:r>
              <a:rPr lang="es-MX" sz="2700" b="1" dirty="0" smtClean="0">
                <a:solidFill>
                  <a:schemeClr val="bg1"/>
                </a:solidFill>
                <a:effectLst>
                  <a:glow rad="101600">
                    <a:srgbClr val="080400">
                      <a:alpha val="60000"/>
                    </a:srgbClr>
                  </a:glow>
                  <a:outerShdw blurRad="38100" dist="38100" dir="2700000" algn="tl">
                    <a:srgbClr val="000000">
                      <a:alpha val="43137"/>
                    </a:srgbClr>
                  </a:outerShdw>
                </a:effectLst>
              </a:rPr>
              <a:t>!</a:t>
            </a:r>
            <a:endParaRPr lang="es-MX" sz="2700" b="1" dirty="0">
              <a:solidFill>
                <a:schemeClr val="bg1"/>
              </a:solidFill>
              <a:effectLst>
                <a:glow rad="101600">
                  <a:srgbClr val="080400">
                    <a:alpha val="60000"/>
                  </a:srgbClr>
                </a:glow>
                <a:outerShdw blurRad="38100" dist="38100" dir="2700000" algn="tl">
                  <a:srgbClr val="000000">
                    <a:alpha val="43137"/>
                  </a:srgbClr>
                </a:outerShdw>
              </a:effectLst>
            </a:endParaRPr>
          </a:p>
        </p:txBody>
      </p:sp>
      <p:sp>
        <p:nvSpPr>
          <p:cNvPr id="5" name="4 CuadroTexto"/>
          <p:cNvSpPr txBox="1"/>
          <p:nvPr/>
        </p:nvSpPr>
        <p:spPr>
          <a:xfrm>
            <a:off x="956414" y="6021408"/>
            <a:ext cx="8280920" cy="477054"/>
          </a:xfrm>
          <a:prstGeom prst="rect">
            <a:avLst/>
          </a:prstGeom>
          <a:noFill/>
          <a:scene3d>
            <a:camera prst="orthographicFront"/>
            <a:lightRig rig="threePt" dir="t"/>
          </a:scene3d>
          <a:sp3d>
            <a:bevelT w="165100" prst="coolSlant"/>
          </a:sp3d>
        </p:spPr>
        <p:txBody>
          <a:bodyPr wrap="square" rtlCol="0">
            <a:spAutoFit/>
          </a:bodyPr>
          <a:lstStyle/>
          <a:p>
            <a:pPr algn="ctr"/>
            <a:r>
              <a:rPr lang="es-PE" sz="25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ES" sz="25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9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4d/a7/1b/4da71b246345e3c326906e0a1a61b848.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9688" y="493142"/>
            <a:ext cx="8139961" cy="592670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81025" y="1659449"/>
            <a:ext cx="7973480" cy="4662815"/>
          </a:xfrm>
          <a:prstGeom prst="rect">
            <a:avLst/>
          </a:prstGeom>
          <a:noFill/>
        </p:spPr>
        <p:txBody>
          <a:bodyPr wrap="square" rtlCol="0">
            <a:spAutoFit/>
          </a:bodyPr>
          <a:lstStyle/>
          <a:p>
            <a:pPr lvl="0" algn="ctr"/>
            <a:r>
              <a:rPr lang="es-MX" sz="2700" b="1" dirty="0" smtClean="0">
                <a:solidFill>
                  <a:schemeClr val="bg1"/>
                </a:solidFill>
                <a:effectLst>
                  <a:glow rad="101600">
                    <a:srgbClr val="080400">
                      <a:alpha val="60000"/>
                    </a:srgbClr>
                  </a:glow>
                  <a:outerShdw blurRad="38100" dist="38100" dir="2700000" algn="tl">
                    <a:srgbClr val="000000">
                      <a:alpha val="43137"/>
                    </a:srgbClr>
                  </a:outerShdw>
                </a:effectLst>
              </a:rPr>
              <a:t>Permítenos </a:t>
            </a:r>
            <a:r>
              <a:rPr lang="es-MX" sz="2700" b="1" dirty="0">
                <a:solidFill>
                  <a:schemeClr val="bg1"/>
                </a:solidFill>
                <a:effectLst>
                  <a:glow rad="101600">
                    <a:srgbClr val="080400">
                      <a:alpha val="60000"/>
                    </a:srgbClr>
                  </a:glow>
                  <a:outerShdw blurRad="38100" dist="38100" dir="2700000" algn="tl">
                    <a:srgbClr val="000000">
                      <a:alpha val="43137"/>
                    </a:srgbClr>
                  </a:outerShdw>
                </a:effectLst>
              </a:rPr>
              <a:t>imitar tu </a:t>
            </a:r>
            <a:r>
              <a:rPr lang="es-MX" sz="2700" b="1" dirty="0" smtClean="0">
                <a:solidFill>
                  <a:schemeClr val="bg1"/>
                </a:solidFill>
                <a:effectLst>
                  <a:glow rad="101600">
                    <a:srgbClr val="080400">
                      <a:alpha val="60000"/>
                    </a:srgbClr>
                  </a:glow>
                  <a:outerShdw blurRad="38100" dist="38100" dir="2700000" algn="tl">
                    <a:srgbClr val="000000">
                      <a:alpha val="43137"/>
                    </a:srgbClr>
                  </a:outerShdw>
                </a:effectLst>
              </a:rPr>
              <a:t>amor </a:t>
            </a:r>
            <a:endParaRPr lang="es-MX" sz="2700" b="1" dirty="0">
              <a:solidFill>
                <a:schemeClr val="bg1"/>
              </a:solidFill>
              <a:effectLst>
                <a:glow rad="101600">
                  <a:srgbClr val="080400">
                    <a:alpha val="60000"/>
                  </a:srgbClr>
                </a:glow>
                <a:outerShdw blurRad="38100" dist="38100" dir="2700000" algn="tl">
                  <a:srgbClr val="000000">
                    <a:alpha val="43137"/>
                  </a:srgbClr>
                </a:outerShdw>
              </a:effectLst>
            </a:endParaRP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el que nos has mostrado en Jesús: </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Por sus manos cura aún</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aquella ceguera que distingue entre personas,</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aquella incapacidad de confesar a Cristo</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presente en los hermanos...</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Y continúa haciéndonos el bien,</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|y aumentando en nosotros el gozo</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de ser tu presencia misericordiosa</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para todo pobre que sufre.</a:t>
            </a:r>
          </a:p>
          <a:p>
            <a:pPr lvl="0" algn="ctr"/>
            <a:r>
              <a:rPr lang="es-MX" sz="2700" b="1" dirty="0">
                <a:solidFill>
                  <a:schemeClr val="bg1"/>
                </a:solidFill>
                <a:effectLst>
                  <a:glow rad="101600">
                    <a:srgbClr val="080400">
                      <a:alpha val="60000"/>
                    </a:srgbClr>
                  </a:glow>
                  <a:outerShdw blurRad="38100" dist="38100" dir="2700000" algn="tl">
                    <a:srgbClr val="000000">
                      <a:alpha val="43137"/>
                    </a:srgbClr>
                  </a:outerShdw>
                </a:effectLst>
              </a:rPr>
              <a:t>AMÉN</a:t>
            </a:r>
            <a:r>
              <a:rPr lang="es-MX" sz="2700" b="1" dirty="0" smtClean="0">
                <a:solidFill>
                  <a:schemeClr val="bg1"/>
                </a:solidFill>
                <a:effectLst>
                  <a:glow rad="101600">
                    <a:srgbClr val="080400">
                      <a:alpha val="60000"/>
                    </a:srgbClr>
                  </a:glow>
                  <a:outerShdw blurRad="38100" dist="38100" dir="2700000" algn="tl">
                    <a:srgbClr val="000000">
                      <a:alpha val="43137"/>
                    </a:srgbClr>
                  </a:outerShdw>
                </a:effectLst>
              </a:rPr>
              <a:t>.</a:t>
            </a:r>
            <a:endParaRPr lang="es-ES" sz="2700" b="1" dirty="0">
              <a:solidFill>
                <a:schemeClr val="bg1"/>
              </a:solidFill>
              <a:effectLst>
                <a:glow rad="101600">
                  <a:srgbClr val="080400">
                    <a:alpha val="60000"/>
                  </a:srgbClr>
                </a:glow>
                <a:outerShdw blurRad="38100" dist="38100" dir="2700000" algn="tl">
                  <a:srgbClr val="000000">
                    <a:alpha val="43137"/>
                  </a:srgbClr>
                </a:outerShdw>
              </a:effectLst>
            </a:endParaRPr>
          </a:p>
        </p:txBody>
      </p:sp>
      <p:sp>
        <p:nvSpPr>
          <p:cNvPr id="5" name="4 CuadroTexto"/>
          <p:cNvSpPr txBox="1"/>
          <p:nvPr/>
        </p:nvSpPr>
        <p:spPr>
          <a:xfrm>
            <a:off x="956414" y="6021408"/>
            <a:ext cx="8280920" cy="477054"/>
          </a:xfrm>
          <a:prstGeom prst="rect">
            <a:avLst/>
          </a:prstGeom>
          <a:noFill/>
          <a:scene3d>
            <a:camera prst="orthographicFront"/>
            <a:lightRig rig="threePt" dir="t"/>
          </a:scene3d>
          <a:sp3d>
            <a:bevelT w="165100" prst="coolSlant"/>
          </a:sp3d>
        </p:spPr>
        <p:txBody>
          <a:bodyPr wrap="square" rtlCol="0">
            <a:spAutoFit/>
          </a:bodyPr>
          <a:lstStyle/>
          <a:p>
            <a:pPr algn="ctr"/>
            <a:r>
              <a:rPr lang="es-PE" sz="25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rPr>
              <a:t>	</a:t>
            </a:r>
            <a:endParaRPr lang="es-ES" sz="25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97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89/00/1b/89001b4f58f8d09c7083c0c2582724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0" y="446976"/>
            <a:ext cx="8082274" cy="594098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grpSp>
        <p:nvGrpSpPr>
          <p:cNvPr id="2" name="Group 2"/>
          <p:cNvGrpSpPr>
            <a:grpSpLocks/>
          </p:cNvGrpSpPr>
          <p:nvPr/>
        </p:nvGrpSpPr>
        <p:grpSpPr bwMode="auto">
          <a:xfrm>
            <a:off x="642961" y="592891"/>
            <a:ext cx="4549920" cy="837775"/>
            <a:chOff x="-7146" y="538"/>
            <a:chExt cx="8939" cy="540"/>
          </a:xfrm>
        </p:grpSpPr>
        <p:sp>
          <p:nvSpPr>
            <p:cNvPr id="3" name="Text Box 3"/>
            <p:cNvSpPr txBox="1">
              <a:spLocks noChangeArrowheads="1"/>
            </p:cNvSpPr>
            <p:nvPr/>
          </p:nvSpPr>
          <p:spPr bwMode="auto">
            <a:xfrm>
              <a:off x="-7146" y="538"/>
              <a:ext cx="3481" cy="513"/>
            </a:xfrm>
            <a:prstGeom prst="rect">
              <a:avLst/>
            </a:prstGeom>
            <a:solidFill>
              <a:schemeClr val="accent1">
                <a:lumMod val="60000"/>
                <a:lumOff val="40000"/>
              </a:schemeClr>
            </a:solidFill>
            <a:ln w="9525">
              <a:solidFill>
                <a:srgbClr val="969696"/>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1600" b="1" dirty="0" smtClean="0">
                  <a:solidFill>
                    <a:srgbClr val="1F497D">
                      <a:lumMod val="50000"/>
                    </a:srgbClr>
                  </a:solidFill>
                  <a:latin typeface="Verdana" pitchFamily="34" charset="0"/>
                </a:rPr>
                <a:t>I.LECTIO           ¿Qué me dice el Texto?</a:t>
              </a:r>
              <a:endParaRPr lang="es-ES" sz="1600" dirty="0">
                <a:solidFill>
                  <a:srgbClr val="1F497D">
                    <a:lumMod val="50000"/>
                  </a:srgbClr>
                </a:solidFill>
                <a:latin typeface="Arial" pitchFamily="34" charset="0"/>
              </a:endParaRPr>
            </a:p>
          </p:txBody>
        </p:sp>
        <p:sp>
          <p:nvSpPr>
            <p:cNvPr id="4" name="Text Box 4"/>
            <p:cNvSpPr txBox="1">
              <a:spLocks noChangeArrowheads="1"/>
            </p:cNvSpPr>
            <p:nvPr/>
          </p:nvSpPr>
          <p:spPr bwMode="auto">
            <a:xfrm>
              <a:off x="-3642" y="538"/>
              <a:ext cx="5435" cy="540"/>
            </a:xfrm>
            <a:prstGeom prst="rect">
              <a:avLst/>
            </a:prstGeom>
            <a:solidFill>
              <a:srgbClr val="FFFFFF"/>
            </a:solidFill>
            <a:ln w="9525">
              <a:solidFill>
                <a:srgbClr val="000000"/>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algn="ctr">
                <a:spcAft>
                  <a:spcPts val="1000"/>
                </a:spcAft>
              </a:pPr>
              <a:r>
                <a:rPr lang="es-ES_tradnl" sz="2400" b="1" dirty="0" smtClean="0">
                  <a:solidFill>
                    <a:prstClr val="black"/>
                  </a:solidFill>
                  <a:latin typeface="Arial Rounded MT Bold" panose="020F0704030504030204" pitchFamily="34" charset="0"/>
                </a:rPr>
                <a:t>Marcos </a:t>
              </a:r>
              <a:r>
                <a:rPr lang="es-ES_tradnl" sz="2400" b="1" dirty="0">
                  <a:solidFill>
                    <a:prstClr val="black"/>
                  </a:solidFill>
                  <a:latin typeface="Arial Rounded MT Bold" panose="020F0704030504030204" pitchFamily="34" charset="0"/>
                </a:rPr>
                <a:t>7, 1-8.14-15.21-23</a:t>
              </a:r>
              <a:endParaRPr lang="es-PE" sz="2400" b="1" dirty="0">
                <a:solidFill>
                  <a:prstClr val="black"/>
                </a:solidFill>
                <a:latin typeface="Arial Rounded MT Bold" panose="020F0704030504030204" pitchFamily="34" charset="0"/>
              </a:endParaRPr>
            </a:p>
            <a:p>
              <a:pPr algn="ctr">
                <a:spcAft>
                  <a:spcPts val="1000"/>
                </a:spcAft>
              </a:pPr>
              <a:r>
                <a:rPr lang="es-ES" sz="1600" b="1" dirty="0">
                  <a:solidFill>
                    <a:prstClr val="black"/>
                  </a:solidFill>
                  <a:latin typeface="Arial Rounded MT Bold" panose="020F0704030504030204" pitchFamily="34" charset="0"/>
                </a:rPr>
                <a:t> </a:t>
              </a:r>
            </a:p>
          </p:txBody>
        </p:sp>
      </p:grpSp>
      <p:sp>
        <p:nvSpPr>
          <p:cNvPr id="6" name="WordArt 2" descr="Bolsa de papel"/>
          <p:cNvSpPr>
            <a:spLocks noChangeArrowheads="1" noChangeShapeType="1" noTextEdit="1"/>
          </p:cNvSpPr>
          <p:nvPr/>
        </p:nvSpPr>
        <p:spPr bwMode="auto">
          <a:xfrm>
            <a:off x="5646093" y="592891"/>
            <a:ext cx="2232248" cy="504056"/>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ES_tradnl" sz="2800" b="1" dirty="0" smtClean="0">
                <a:solidFill>
                  <a:schemeClr val="bg1"/>
                </a:solidFill>
                <a:effectLst>
                  <a:outerShdw blurRad="38100" dist="38100" dir="2700000" algn="tl">
                    <a:srgbClr val="000000">
                      <a:alpha val="43137"/>
                    </a:srgbClr>
                  </a:outerShdw>
                </a:effectLst>
                <a:latin typeface="Rockwell" pitchFamily="18" charset="0"/>
                <a:cs typeface="Raavi" pitchFamily="2"/>
              </a:rPr>
              <a:t>Motivación:</a:t>
            </a:r>
            <a:r>
              <a:rPr lang="es-ES_tradnl" sz="2800" b="1" i="1" dirty="0" smtClean="0">
                <a:solidFill>
                  <a:schemeClr val="bg1"/>
                </a:solidFill>
                <a:effectLst>
                  <a:outerShdw blurRad="38100" dist="38100" dir="2700000" algn="tl">
                    <a:srgbClr val="000000">
                      <a:alpha val="43137"/>
                    </a:srgbClr>
                  </a:outerShdw>
                </a:effectLst>
                <a:latin typeface="Rockwell" pitchFamily="18" charset="0"/>
                <a:cs typeface="Raavi" pitchFamily="2"/>
              </a:rPr>
              <a:t> </a:t>
            </a:r>
            <a:endParaRPr lang="es-ES_tradnl" sz="2800" b="1" i="1" dirty="0">
              <a:solidFill>
                <a:schemeClr val="bg1"/>
              </a:solidFill>
              <a:effectLst>
                <a:outerShdw blurRad="38100" dist="38100" dir="2700000" algn="tl">
                  <a:srgbClr val="000000">
                    <a:alpha val="43137"/>
                  </a:srgbClr>
                </a:outerShdw>
              </a:effectLst>
              <a:latin typeface="Rockwell" pitchFamily="18" charset="0"/>
              <a:cs typeface="Raavi" pitchFamily="2"/>
            </a:endParaRPr>
          </a:p>
          <a:p>
            <a:pPr algn="ctr"/>
            <a:endParaRPr lang="es-ES" sz="2800" b="1" dirty="0">
              <a:solidFill>
                <a:schemeClr val="bg1"/>
              </a:solidFill>
              <a:effectLst>
                <a:outerShdw blurRad="38100" dist="38100" dir="2700000" algn="tl">
                  <a:srgbClr val="000000">
                    <a:alpha val="43137"/>
                  </a:srgbClr>
                </a:outerShdw>
              </a:effectLst>
              <a:latin typeface="Berlin Sans FB" pitchFamily="34" charset="0"/>
            </a:endParaRPr>
          </a:p>
          <a:p>
            <a:pPr algn="ctr"/>
            <a:endParaRPr lang="es-PE" sz="2800" b="1" kern="10" dirty="0">
              <a:solidFill>
                <a:schemeClr val="bg1"/>
              </a:solidFill>
              <a:effectLst>
                <a:outerShdw blurRad="38100" dist="38100" dir="2700000" algn="tl">
                  <a:srgbClr val="000000">
                    <a:alpha val="43137"/>
                  </a:srgbClr>
                </a:outerShdw>
              </a:effectLst>
              <a:latin typeface="Arial Black"/>
            </a:endParaRPr>
          </a:p>
        </p:txBody>
      </p:sp>
      <p:sp>
        <p:nvSpPr>
          <p:cNvPr id="8" name="7 CuadroTexto"/>
          <p:cNvSpPr txBox="1"/>
          <p:nvPr/>
        </p:nvSpPr>
        <p:spPr>
          <a:xfrm>
            <a:off x="527912" y="4362611"/>
            <a:ext cx="8216037" cy="1938992"/>
          </a:xfrm>
          <a:prstGeom prst="rect">
            <a:avLst/>
          </a:prstGeom>
          <a:solidFill>
            <a:schemeClr val="tx1">
              <a:lumMod val="95000"/>
              <a:lumOff val="5000"/>
              <a:alpha val="46000"/>
            </a:schemeClr>
          </a:solidFill>
          <a:effectLst>
            <a:softEdge rad="635000"/>
          </a:effectLst>
        </p:spPr>
        <p:txBody>
          <a:bodyPr wrap="square" rtlCol="0">
            <a:spAutoFit/>
          </a:bodyPr>
          <a:lstStyle/>
          <a:p>
            <a:pPr algn="ctr"/>
            <a:r>
              <a:rPr lang="es-MX" sz="2400" b="1" dirty="0">
                <a:solidFill>
                  <a:prstClr val="white"/>
                </a:solidFill>
                <a:effectLst>
                  <a:glow rad="101600">
                    <a:srgbClr val="2A0C04"/>
                  </a:glow>
                  <a:outerShdw blurRad="101600" dist="38100" algn="l" rotWithShape="0">
                    <a:srgbClr val="C00000"/>
                  </a:outerShdw>
                </a:effectLst>
                <a:latin typeface="Century Gothic" pitchFamily="34" charset="0"/>
                <a:cs typeface="Raavi" pitchFamily="2"/>
              </a:rPr>
              <a:t>A través del anuncio profético de la salvación cristiana y sobre todo en el relato de las “cosas buenas que hacía”, la figura del Señor misericordioso atrae hoy las esperanzas de todo aquel que sufre, que necesita de luz y liberación. </a:t>
            </a:r>
            <a:r>
              <a:rPr lang="es-MX" sz="2400" b="1" dirty="0" smtClean="0">
                <a:solidFill>
                  <a:prstClr val="white"/>
                </a:solidFill>
                <a:effectLst>
                  <a:glow rad="101600">
                    <a:srgbClr val="2A0C04"/>
                  </a:glow>
                  <a:outerShdw blurRad="101600" dist="38100" algn="l" rotWithShape="0">
                    <a:srgbClr val="C00000"/>
                  </a:outerShdw>
                </a:effectLst>
                <a:latin typeface="Century Gothic" pitchFamily="34" charset="0"/>
                <a:cs typeface="Raavi" pitchFamily="2"/>
              </a:rPr>
              <a:t>Escuchemos:</a:t>
            </a:r>
            <a:endParaRPr lang="es-ES_tradnl" sz="2400" b="1" dirty="0">
              <a:solidFill>
                <a:prstClr val="white"/>
              </a:solidFill>
              <a:effectLst>
                <a:glow rad="101600">
                  <a:srgbClr val="2A0C04"/>
                </a:glow>
                <a:outerShdw blurRad="101600" dist="38100" algn="l" rotWithShape="0">
                  <a:srgbClr val="C00000"/>
                </a:outerShdw>
              </a:effectLst>
              <a:latin typeface="Century Gothic" pitchFamily="34" charset="0"/>
              <a:cs typeface="Raavi" pitchFamily="2"/>
            </a:endParaRPr>
          </a:p>
        </p:txBody>
      </p:sp>
    </p:spTree>
    <p:extLst>
      <p:ext uri="{BB962C8B-B14F-4D97-AF65-F5344CB8AC3E}">
        <p14:creationId xmlns:p14="http://schemas.microsoft.com/office/powerpoint/2010/main" val="339497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581026" y="495300"/>
            <a:ext cx="7924800" cy="5927765"/>
          </a:xfrm>
          <a:prstGeom prst="rect">
            <a:avLst/>
          </a:prstGeom>
        </p:spPr>
      </p:pic>
      <p:sp>
        <p:nvSpPr>
          <p:cNvPr id="6" name="Rectangle 2"/>
          <p:cNvSpPr>
            <a:spLocks noChangeArrowheads="1"/>
          </p:cNvSpPr>
          <p:nvPr/>
        </p:nvSpPr>
        <p:spPr bwMode="auto">
          <a:xfrm>
            <a:off x="452435" y="4176296"/>
            <a:ext cx="8272465" cy="2246769"/>
          </a:xfrm>
          <a:prstGeom prst="rect">
            <a:avLst/>
          </a:prstGeom>
          <a:noFill/>
          <a:ln/>
          <a:extLst/>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s-PE" sz="2800" b="1" dirty="0" smtClean="0">
                <a:solidFill>
                  <a:srgbClr val="FFFF00"/>
                </a:solidFill>
                <a:effectLst>
                  <a:glow rad="101600">
                    <a:schemeClr val="accent4">
                      <a:lumMod val="95000"/>
                      <a:lumOff val="5000"/>
                      <a:alpha val="60000"/>
                    </a:schemeClr>
                  </a:glow>
                </a:effectLst>
                <a:latin typeface="Arial" panose="020B0604020202020204" pitchFamily="34" charset="0"/>
                <a:cs typeface="Arial" panose="020B0604020202020204" pitchFamily="34" charset="0"/>
              </a:rPr>
              <a:t>En aquel tiempo </a:t>
            </a:r>
            <a:r>
              <a:rPr lang="es-MX" sz="2800" b="1" dirty="0" smtClean="0">
                <a:solidFill>
                  <a:srgbClr val="FFFF00"/>
                </a:solidFill>
                <a:effectLst>
                  <a:glow rad="101600">
                    <a:schemeClr val="accent4">
                      <a:lumMod val="95000"/>
                      <a:lumOff val="5000"/>
                      <a:alpha val="60000"/>
                    </a:schemeClr>
                  </a:glow>
                </a:effectLst>
                <a:latin typeface="Arial" panose="020B0604020202020204" pitchFamily="34" charset="0"/>
                <a:cs typeface="Arial" panose="020B0604020202020204" pitchFamily="34" charset="0"/>
              </a:rPr>
              <a:t>dejó Jesús el territorio de Tiro, pasó por Sidón, y fue hacia el mar de Galilea, atravesando la </a:t>
            </a:r>
            <a:r>
              <a:rPr lang="es-MX" sz="2800" b="1" dirty="0" err="1" smtClean="0">
                <a:solidFill>
                  <a:srgbClr val="FFFF00"/>
                </a:solidFill>
                <a:effectLst>
                  <a:glow rad="101600">
                    <a:schemeClr val="accent4">
                      <a:lumMod val="95000"/>
                      <a:lumOff val="5000"/>
                      <a:alpha val="60000"/>
                    </a:schemeClr>
                  </a:glow>
                </a:effectLst>
                <a:latin typeface="Arial" panose="020B0604020202020204" pitchFamily="34" charset="0"/>
                <a:cs typeface="Arial" panose="020B0604020202020204" pitchFamily="34" charset="0"/>
              </a:rPr>
              <a:t>Decápolis</a:t>
            </a:r>
            <a:r>
              <a:rPr lang="es-MX" sz="2800" b="1" dirty="0" smtClean="0">
                <a:solidFill>
                  <a:srgbClr val="FFFF00"/>
                </a:solidFill>
                <a:effectLst>
                  <a:glow rad="101600">
                    <a:schemeClr val="accent4">
                      <a:lumMod val="95000"/>
                      <a:lumOff val="5000"/>
                      <a:alpha val="60000"/>
                    </a:schemeClr>
                  </a:glow>
                </a:effectLst>
                <a:latin typeface="Arial" panose="020B0604020202020204" pitchFamily="34" charset="0"/>
                <a:cs typeface="Arial" panose="020B0604020202020204" pitchFamily="34" charset="0"/>
              </a:rPr>
              <a:t>. Y le presentaron un sordo que, además, apenas podía hablar; y le piden que le imponga las manos.</a:t>
            </a:r>
            <a:endParaRPr lang="es-ES" sz="3200" b="1" dirty="0">
              <a:solidFill>
                <a:srgbClr val="FFFF00"/>
              </a:solidFill>
              <a:effectLst>
                <a:glow rad="101600">
                  <a:schemeClr val="accent4">
                    <a:lumMod val="95000"/>
                    <a:lumOff val="5000"/>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84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44935"/>
          <a:stretch/>
        </p:blipFill>
        <p:spPr>
          <a:xfrm>
            <a:off x="495299" y="483512"/>
            <a:ext cx="8086726" cy="5939151"/>
          </a:xfrm>
          <a:prstGeom prst="rect">
            <a:avLst/>
          </a:prstGeom>
          <a:scene3d>
            <a:camera prst="orthographicFront"/>
            <a:lightRig rig="threePt" dir="t"/>
          </a:scene3d>
          <a:sp3d>
            <a:bevelT prst="relaxedInset"/>
          </a:sp3d>
        </p:spPr>
      </p:pic>
      <p:sp>
        <p:nvSpPr>
          <p:cNvPr id="6" name="Rectangle 2"/>
          <p:cNvSpPr>
            <a:spLocks noChangeArrowheads="1"/>
          </p:cNvSpPr>
          <p:nvPr/>
        </p:nvSpPr>
        <p:spPr bwMode="auto">
          <a:xfrm>
            <a:off x="590549" y="4419600"/>
            <a:ext cx="7991476" cy="1815882"/>
          </a:xfrm>
          <a:prstGeom prst="rect">
            <a:avLst/>
          </a:prstGeom>
          <a:noFill/>
          <a:ln/>
          <a:extLst/>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s-MX" sz="2800" b="1" dirty="0" smtClean="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Arial" panose="020B0604020202020204" pitchFamily="34" charset="0"/>
                <a:cs typeface="Arial" panose="020B0604020202020204" pitchFamily="34" charset="0"/>
              </a:rPr>
              <a:t>Él </a:t>
            </a:r>
            <a:r>
              <a:rPr lang="es-MX" sz="28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Arial" panose="020B0604020202020204" pitchFamily="34" charset="0"/>
                <a:cs typeface="Arial" panose="020B0604020202020204" pitchFamily="34" charset="0"/>
              </a:rPr>
              <a:t>apartándolo de la gente a un lado, le metió los dedos en los oídos y con la saliva le tocó la lengua. Y mirando al cielo, suspiró y le dijo: “</a:t>
            </a:r>
            <a:r>
              <a:rPr lang="es-MX" sz="2800" b="1" dirty="0" err="1">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Arial" panose="020B0604020202020204" pitchFamily="34" charset="0"/>
                <a:cs typeface="Arial" panose="020B0604020202020204" pitchFamily="34" charset="0"/>
              </a:rPr>
              <a:t>Effetá</a:t>
            </a:r>
            <a:r>
              <a:rPr lang="es-MX" sz="28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Arial" panose="020B0604020202020204" pitchFamily="34" charset="0"/>
                <a:cs typeface="Arial" panose="020B0604020202020204" pitchFamily="34" charset="0"/>
              </a:rPr>
              <a:t>”, que quiere decir: “Ábrete”.</a:t>
            </a:r>
            <a:endParaRPr lang="es-ES" sz="3200" b="1" dirty="0">
              <a:ln w="6600">
                <a:solidFill>
                  <a:schemeClr val="accent2"/>
                </a:solidFill>
                <a:prstDash val="solid"/>
              </a:ln>
              <a:solidFill>
                <a:srgbClr val="FFFF00"/>
              </a:solidFill>
              <a:effectLst>
                <a:glow rad="101600">
                  <a:schemeClr val="bg2">
                    <a:lumMod val="50000"/>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523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1973" y="466726"/>
            <a:ext cx="7962901" cy="5924550"/>
          </a:xfrm>
          <a:prstGeom prst="rect">
            <a:avLst/>
          </a:prstGeom>
        </p:spPr>
      </p:pic>
      <p:sp>
        <p:nvSpPr>
          <p:cNvPr id="13" name="Rectangle 2"/>
          <p:cNvSpPr>
            <a:spLocks noChangeArrowheads="1"/>
          </p:cNvSpPr>
          <p:nvPr/>
        </p:nvSpPr>
        <p:spPr bwMode="auto">
          <a:xfrm>
            <a:off x="771520" y="4712584"/>
            <a:ext cx="7334255" cy="1477328"/>
          </a:xfrm>
          <a:prstGeom prst="rect">
            <a:avLst/>
          </a:prstGeom>
          <a:noFill/>
          <a:ln/>
          <a:extLst/>
        </p:spPr>
        <p:style>
          <a:lnRef idx="0">
            <a:schemeClr val="dk1"/>
          </a:lnRef>
          <a:fillRef idx="3">
            <a:schemeClr val="dk1"/>
          </a:fillRef>
          <a:effectRef idx="3">
            <a:schemeClr val="dk1"/>
          </a:effectRef>
          <a:fontRef idx="minor">
            <a:schemeClr val="lt1"/>
          </a:fontRef>
        </p:style>
        <p:txBody>
          <a:bodyPr wrap="square">
            <a:spAutoFit/>
          </a:bodyPr>
          <a:lstStyle/>
          <a:p>
            <a:pPr algn="ctr">
              <a:spcAft>
                <a:spcPts val="0"/>
              </a:spcAft>
            </a:pPr>
            <a:r>
              <a:rPr lang="es-ES_tradnl" sz="3000" b="1" dirty="0" smtClean="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Times New Roman" panose="02020603050405020304" pitchFamily="18" charset="0"/>
              </a:rPr>
              <a:t>Y </a:t>
            </a:r>
            <a:r>
              <a:rPr lang="es-ES_tradnl" sz="3000" b="1" dirty="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Times New Roman" panose="02020603050405020304" pitchFamily="18" charset="0"/>
              </a:rPr>
              <a:t>al momento se le abrieron los oídos, se le soltó la atadura de su lengua y hablaba sin dificultad</a:t>
            </a:r>
            <a:r>
              <a:rPr lang="es-ES_tradnl" sz="3000" b="1" dirty="0" smtClean="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ea typeface="Times New Roman" panose="02020603050405020304" pitchFamily="18" charset="0"/>
              </a:rPr>
              <a:t>.</a:t>
            </a:r>
            <a:endParaRPr lang="es-ES" sz="3000" b="1" dirty="0">
              <a:ln w="6600">
                <a:solidFill>
                  <a:schemeClr val="accent2"/>
                </a:solidFill>
                <a:prstDash val="solid"/>
              </a:ln>
              <a:solidFill>
                <a:srgbClr val="FFFF00"/>
              </a:solidFill>
              <a:effectLst>
                <a:glow rad="101600">
                  <a:schemeClr val="tx1">
                    <a:lumMod val="95000"/>
                    <a:lumOff val="5000"/>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240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1443</TotalTime>
  <Words>1312</Words>
  <Application>Microsoft Office PowerPoint</Application>
  <PresentationFormat>Presentación en pantalla (4:3)</PresentationFormat>
  <Paragraphs>98</Paragraphs>
  <Slides>29</Slides>
  <Notes>4</Notes>
  <HiddenSlides>0</HiddenSlides>
  <MMClips>0</MMClips>
  <ScaleCrop>false</ScaleCrop>
  <HeadingPairs>
    <vt:vector size="6" baseType="variant">
      <vt:variant>
        <vt:lpstr>Fuentes usadas</vt:lpstr>
      </vt:variant>
      <vt:variant>
        <vt:i4>24</vt:i4>
      </vt:variant>
      <vt:variant>
        <vt:lpstr>Tema</vt:lpstr>
      </vt:variant>
      <vt:variant>
        <vt:i4>2</vt:i4>
      </vt:variant>
      <vt:variant>
        <vt:lpstr>Títulos de diapositiva</vt:lpstr>
      </vt:variant>
      <vt:variant>
        <vt:i4>29</vt:i4>
      </vt:variant>
    </vt:vector>
  </HeadingPairs>
  <TitlesOfParts>
    <vt:vector size="55" baseType="lpstr">
      <vt:lpstr>Aharoni</vt:lpstr>
      <vt:lpstr>Arial</vt:lpstr>
      <vt:lpstr>Arial Black</vt:lpstr>
      <vt:lpstr>Arial Narrow</vt:lpstr>
      <vt:lpstr>Arial Rounded MT Bold</vt:lpstr>
      <vt:lpstr>Berlin Sans FB</vt:lpstr>
      <vt:lpstr>Britannic Bold</vt:lpstr>
      <vt:lpstr>Calibri</vt:lpstr>
      <vt:lpstr>Century Gothic</vt:lpstr>
      <vt:lpstr>Comic Sans MS</vt:lpstr>
      <vt:lpstr>Geometr415 Blk BT</vt:lpstr>
      <vt:lpstr>Humnst777 BlkCn BT</vt:lpstr>
      <vt:lpstr>Impact</vt:lpstr>
      <vt:lpstr>Lucida Calligraphy</vt:lpstr>
      <vt:lpstr>Poor Richard</vt:lpstr>
      <vt:lpstr>Raavi</vt:lpstr>
      <vt:lpstr>Rockwell</vt:lpstr>
      <vt:lpstr>Rockwell Condensed</vt:lpstr>
      <vt:lpstr>Swis721 WGL4 BT</vt:lpstr>
      <vt:lpstr>Tahoma</vt:lpstr>
      <vt:lpstr>Tekton Pro Cond</vt:lpstr>
      <vt:lpstr>Times</vt:lpstr>
      <vt:lpstr>Times New Roman</vt:lpstr>
      <vt:lpstr>Verdana</vt:lpstr>
      <vt:lpstr>Diseño predeterminado</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180</cp:revision>
  <dcterms:created xsi:type="dcterms:W3CDTF">2019-09-09T15:33:57Z</dcterms:created>
  <dcterms:modified xsi:type="dcterms:W3CDTF">2024-09-04T16:13:42Z</dcterms:modified>
</cp:coreProperties>
</file>