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9" r:id="rId2"/>
  </p:sldMasterIdLst>
  <p:notesMasterIdLst>
    <p:notesMasterId r:id="rId35"/>
  </p:notesMasterIdLst>
  <p:sldIdLst>
    <p:sldId id="297" r:id="rId3"/>
    <p:sldId id="333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0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94" r:id="rId3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22B"/>
    <a:srgbClr val="4A93C6"/>
    <a:srgbClr val="468FC2"/>
    <a:srgbClr val="AFC0C5"/>
    <a:srgbClr val="DBDCD6"/>
    <a:srgbClr val="A9B9C3"/>
    <a:srgbClr val="B2DCE8"/>
    <a:srgbClr val="CFDADF"/>
    <a:srgbClr val="F3E0B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671A-F96F-4AF3-A873-9367963DAA9A}" type="datetimeFigureOut">
              <a:rPr lang="es-PE" smtClean="0"/>
              <a:t>28/08/2024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F805-D187-4422-8394-5C573D20C7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78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58074-9DD2-4D79-899D-5DCF01039BC7}" type="slidenum">
              <a:rPr lang="es-PE" smtClean="0">
                <a:solidFill>
                  <a:prstClr val="black"/>
                </a:solidFill>
              </a:rPr>
              <a:pPr/>
              <a:t>8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58074-9DD2-4D79-899D-5DCF01039BC7}" type="slidenum">
              <a:rPr lang="es-PE" smtClean="0">
                <a:solidFill>
                  <a:prstClr val="black"/>
                </a:solidFill>
              </a:rPr>
              <a:pPr/>
              <a:t>19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7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58074-9DD2-4D79-899D-5DCF01039BC7}" type="slidenum">
              <a:rPr lang="es-PE" smtClean="0">
                <a:solidFill>
                  <a:prstClr val="black"/>
                </a:solidFill>
              </a:rPr>
              <a:pPr/>
              <a:t>24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5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0EEA-CB40-4108-B112-00B88FB4869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604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3B28-6E80-422A-9FFE-DAE74DACC3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791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0198B-BE81-497A-8E60-E120736E78F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394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5C2D-2A31-48EC-9E14-AFDD2D6CD04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D295-3A93-4BEE-8D22-0AC5F3B50E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2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18EA-C9CE-4D14-A146-490E48DFF8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5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B6BA-B960-4A25-9780-2AAE256136A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3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C80D-67A7-4C20-B14E-1B0C7B1E11C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7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ECCC8-ABF8-4EF2-B897-86239D0239D4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C5B9-7E3F-462A-8445-AE40B1F5ECE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6F317-CA05-4CE7-B88E-1B7D4A4754E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9074-2F27-4756-91A0-997ECDC5BE8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6048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879B-6BBC-4FCC-BD82-0B65CCD644B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62E9-8D5C-45B5-9367-7C8C56DE80D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9872-2921-4F5F-B319-952CA1528FA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4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4F16-3DC6-4784-90A1-5EA6A9A3D25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8954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6FB9-CD63-48D9-9817-6826472832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5406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F8562-1BFF-47A5-91DB-247306C48F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708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1FAE8-141C-4E4F-91C5-3DE0D7D1791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926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9748A-8C9F-4A90-99B3-9D0DD0CBCC9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618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F707-6F4E-4376-886C-77E4969BED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64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C8C80-0429-49A3-9AA9-C3A4B2EAB1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840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A9E25-4B63-40CB-B99E-1D4608DC3EAA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F3456-A9A2-4E94-AB5C-378AD06A428C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0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pinterest.com/pilarcaycho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2" y="523876"/>
            <a:ext cx="8135763" cy="59111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953125" y="5950440"/>
            <a:ext cx="2579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>
              <a:defRPr/>
            </a:pPr>
            <a:r>
              <a:rPr lang="es-ES" sz="2000" b="1" dirty="0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1° </a:t>
            </a:r>
            <a:r>
              <a:rPr lang="es-ES" sz="2000" b="1" dirty="0" err="1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Setimbre</a:t>
            </a:r>
            <a:r>
              <a:rPr lang="es-ES" sz="2000" b="1" dirty="0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 2024</a:t>
            </a:r>
            <a:endParaRPr lang="es-ES" sz="2000" b="1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dir="16200000" sx="101000" sy="101000" rotWithShape="0">
                  <a:prstClr val="black"/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2902" y="5788691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Diapositiva de Portada:                        Padre Erick </a:t>
            </a:r>
            <a:r>
              <a:rPr lang="es-MX" dirty="0" err="1" smtClean="0"/>
              <a:t>Felix</a:t>
            </a:r>
            <a:r>
              <a:rPr lang="es-MX" dirty="0" smtClean="0"/>
              <a:t>  CM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620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Mozart - Clarinet Quintet in A, (II).  La 179.wav"/>
          </p:stSnd>
        </p:sndAc>
      </p:transition>
    </mc:Choice>
    <mc:Fallback xmlns="">
      <p:transition spd="slow">
        <p:fade/>
        <p:sndAc>
          <p:stSnd loop="1">
            <p:snd r:embed="rId6" name="Mozart - Clarinet Quintet in A, (II).  La 179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" y="488706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826" y="652686"/>
            <a:ext cx="3598798" cy="54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6" y="1052736"/>
            <a:ext cx="3168352" cy="48320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Según </a:t>
            </a:r>
            <a:r>
              <a:rPr lang="es-ES" sz="28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eso, los fariseos y los escribas preguntaron a Jesús: – «¿Por qué comen tus discípulos con manos impuras y no siguen la tradición de sus mayores?»</a:t>
            </a:r>
            <a:r>
              <a:rPr lang="es-ES" sz="2800" b="1" dirty="0">
                <a:solidFill>
                  <a:srgbClr val="2E1700"/>
                </a:solidFill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7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97" y="537908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5152" y="662612"/>
            <a:ext cx="3603498" cy="54784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5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Él  </a:t>
            </a:r>
            <a:r>
              <a:rPr lang="es-ES" sz="25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les contestó: – «Bien profetizó Isaías de ustedes, hipócritas, como está escrito: «Este pueblo me honra con los labios, pero su corazón está lejos de mí. </a:t>
            </a:r>
            <a:r>
              <a:rPr lang="es-PE" sz="25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 </a:t>
            </a:r>
            <a:r>
              <a:rPr lang="es-PE" sz="25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El culto que me dan está vacío, porque la doctrina  que enseñan son preceptos humanos</a:t>
            </a:r>
            <a:r>
              <a:rPr lang="es-PE" sz="25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».</a:t>
            </a:r>
            <a:endParaRPr lang="es-ES" sz="2500" b="1" dirty="0">
              <a:solidFill>
                <a:srgbClr val="2E1700"/>
              </a:solidFill>
              <a:latin typeface="Georg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689681" y="-753641"/>
            <a:ext cx="47086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S</a:t>
            </a: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900" b="0" i="0" u="none" strike="noStrike" cap="none" normalizeH="0" baseline="0" dirty="0" smtClean="0">
                <a:ln>
                  <a:noFill/>
                </a:ln>
                <a:solidFill>
                  <a:srgbClr val="211922"/>
                </a:solidFill>
                <a:effectLst/>
                <a:latin typeface="-apple-system"/>
              </a:rPr>
              <a:t/>
            </a:r>
            <a:br>
              <a:rPr kumimoji="0" lang="es-PE" altLang="es-PE" sz="900" b="0" i="0" u="none" strike="noStrike" cap="none" normalizeH="0" baseline="0" dirty="0" smtClean="0">
                <a:ln>
                  <a:noFill/>
                </a:ln>
                <a:solidFill>
                  <a:srgbClr val="211922"/>
                </a:solidFill>
                <a:effectLst/>
                <a:latin typeface="-apple-system"/>
              </a:rPr>
            </a:br>
            <a:endParaRPr kumimoji="0" lang="es-PE" altLang="es-P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62" y="704850"/>
            <a:ext cx="3600450" cy="53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50" y="417894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" y="688774"/>
            <a:ext cx="7896106" cy="547653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25085" y="1772816"/>
            <a:ext cx="3193001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i="1" dirty="0" smtClean="0">
                <a:solidFill>
                  <a:srgbClr val="502800"/>
                </a:solidFill>
                <a:latin typeface="Georgia" panose="02040502050405020303" pitchFamily="18" charset="0"/>
                <a:cs typeface="Times New Roman" pitchFamily="18" charset="0"/>
              </a:rPr>
              <a:t>Ustedes </a:t>
            </a:r>
            <a:r>
              <a:rPr lang="es-ES" sz="2800" b="1" i="1" dirty="0">
                <a:solidFill>
                  <a:srgbClr val="502800"/>
                </a:solidFill>
                <a:latin typeface="Georgia" panose="02040502050405020303" pitchFamily="18" charset="0"/>
                <a:cs typeface="Times New Roman" pitchFamily="18" charset="0"/>
              </a:rPr>
              <a:t>dejan de lado el mandamiento de Dios para aferrarse a la tradición de los hombres»</a:t>
            </a:r>
            <a:endParaRPr lang="es-ES" sz="2800" b="1" dirty="0">
              <a:solidFill>
                <a:srgbClr val="502800"/>
              </a:solidFill>
              <a:latin typeface="Georgia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625" y="740734"/>
            <a:ext cx="3600450" cy="53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50" y="417894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31639" y="699351"/>
            <a:ext cx="3240360" cy="56938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Entonces </a:t>
            </a:r>
            <a:r>
              <a:rPr lang="es-ES" sz="26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llamó de nuevo a la gente, les dijo: </a:t>
            </a:r>
            <a:r>
              <a:rPr lang="es-PE" sz="26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– «Escuchen todos y entiendan; </a:t>
            </a:r>
            <a:br>
              <a:rPr lang="es-PE" sz="26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</a:br>
            <a:r>
              <a:rPr lang="es-PE" sz="26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 </a:t>
            </a:r>
            <a:r>
              <a:rPr lang="es-PE" sz="26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Nada  </a:t>
            </a:r>
            <a:r>
              <a:rPr lang="es-PE" sz="26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que entre de fuera puede hacer al hombre impuro;  lo que sale de dentro es lo que hace impuro al hombre.</a:t>
            </a:r>
          </a:p>
          <a:p>
            <a:pPr algn="ctr"/>
            <a:endParaRPr lang="es-ES" sz="2600" b="1" dirty="0">
              <a:solidFill>
                <a:srgbClr val="502800"/>
              </a:solidFill>
              <a:latin typeface="Georgia" pitchFamily="18" charset="0"/>
            </a:endParaRPr>
          </a:p>
        </p:txBody>
      </p:sp>
      <p:pic>
        <p:nvPicPr>
          <p:cNvPr id="13316" name="Picture 4" descr="Imagen de Story P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88" y="614362"/>
            <a:ext cx="3487937" cy="540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403" y="393984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6590" y="721825"/>
            <a:ext cx="396044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Porque </a:t>
            </a:r>
            <a:r>
              <a:rPr lang="es-ES" sz="24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es de dentro, del corazón del hombre, salen los malos propósitos, fornicaciones, robos, homicidios</a:t>
            </a:r>
            <a:r>
              <a:rPr lang="es-ES" sz="24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, </a:t>
            </a:r>
            <a:r>
              <a:rPr lang="es-ES" sz="24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adulterios, codicias, injusticias, fraudes, desenfreno, envidia, difamación, orgullo, frivolidad</a:t>
            </a:r>
            <a:r>
              <a:rPr lang="es-ES" sz="24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.</a:t>
            </a:r>
            <a:r>
              <a:rPr lang="es-PE" sz="24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 </a:t>
            </a:r>
            <a:r>
              <a:rPr lang="es-PE" sz="2400" b="1" dirty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Todas estas maldades salen de dentro y hacen al hombre impuro</a:t>
            </a:r>
            <a:r>
              <a:rPr lang="es-PE" sz="2400" b="1" dirty="0" smtClean="0">
                <a:solidFill>
                  <a:srgbClr val="502800"/>
                </a:solidFill>
                <a:latin typeface="Georgia" pitchFamily="18" charset="0"/>
                <a:cs typeface="Times New Roman" charset="0"/>
              </a:rPr>
              <a:t>».</a:t>
            </a:r>
            <a:endParaRPr lang="es-ES" sz="2400" b="1" dirty="0">
              <a:solidFill>
                <a:srgbClr val="502800"/>
              </a:solidFill>
              <a:latin typeface="Georg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87824" y="4509120"/>
            <a:ext cx="5846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FFFF00"/>
                </a:solidFill>
                <a:latin typeface="Georgia" pitchFamily="18" charset="0"/>
                <a:cs typeface="Times New Roman" charset="0"/>
              </a:rPr>
              <a:t> </a:t>
            </a:r>
            <a:endParaRPr lang="es-ES" sz="4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4340" name="Picture 4" descr="https://i.pinimg.com/564x/da/4c/e0/da4ce0a32a55beb46c4ad91ca5d5b3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634166" y="482597"/>
            <a:ext cx="3519234" cy="54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3" y="441069"/>
            <a:ext cx="8124651" cy="5902635"/>
          </a:xfrm>
          <a:prstGeom prst="roundRect">
            <a:avLst>
              <a:gd name="adj" fmla="val 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1331836" y="617084"/>
            <a:ext cx="6336704" cy="72008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Rounded MT Bold" panose="020F0704030504030204" pitchFamily="34" charset="0"/>
              </a:rPr>
              <a:t>Preguntas para la lectura:</a:t>
            </a:r>
            <a:endParaRPr lang="es-ES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14523" y="4662661"/>
            <a:ext cx="8124651" cy="168104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s-PE" sz="3600" dirty="0">
                <a:solidFill>
                  <a:schemeClr val="bg1"/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Rockwell" pitchFamily="18" charset="0"/>
              </a:rPr>
              <a:t>¿Qué molesta a los fariseos y a los letrados en la conducta de los discípulos?</a:t>
            </a:r>
            <a:endParaRPr lang="es-ES" sz="3600" dirty="0">
              <a:solidFill>
                <a:schemeClr val="bg1"/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Rockwell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19724">
            <a:off x="5547738" y="2991646"/>
            <a:ext cx="2334410" cy="1404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13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5" y="480864"/>
            <a:ext cx="8091239" cy="5900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501280" y="2231514"/>
            <a:ext cx="5737845" cy="6560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s-PE" sz="3600" kern="1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Impact"/>
              </a:rPr>
              <a:t>¿</a:t>
            </a:r>
            <a:r>
              <a:rPr lang="es-PE" sz="3600" kern="1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Gill Sans Ultra Bold Condensed" panose="020B0A06020104020203" pitchFamily="34" charset="0"/>
              </a:rPr>
              <a:t>Cómo</a:t>
            </a:r>
            <a:r>
              <a:rPr lang="es-PE" sz="3600" kern="1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Impact"/>
              </a:rPr>
              <a:t> les llama </a:t>
            </a:r>
            <a:r>
              <a:rPr lang="es-PE" sz="3600" kern="1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Impact"/>
              </a:rPr>
              <a:t>Jesús ? </a:t>
            </a:r>
            <a:endParaRPr lang="es-PE" sz="3600" kern="1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Impact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86780" y="5265708"/>
            <a:ext cx="7366620" cy="10398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s-ES_tradnl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¿Qué actitud denuncia </a:t>
            </a:r>
            <a:r>
              <a:rPr lang="es-ES_tradnl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 </a:t>
            </a:r>
            <a:r>
              <a:rPr lang="es-ES_tradnl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ellos con </a:t>
            </a:r>
            <a:endParaRPr lang="es-ES_tradnl" sz="30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ES_tradnl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ES_tradnl" sz="3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texto de Isaías</a:t>
            </a:r>
            <a:r>
              <a:rPr lang="es-ES_tradnl" sz="30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s-PE" sz="3000" b="1" kern="1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9" y="416144"/>
            <a:ext cx="8041312" cy="60003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5 Rectángulo"/>
          <p:cNvSpPr/>
          <p:nvPr/>
        </p:nvSpPr>
        <p:spPr>
          <a:xfrm>
            <a:off x="359531" y="552781"/>
            <a:ext cx="7272809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el Señor se dirige a la gente.</a:t>
            </a:r>
            <a:endParaRPr lang="es-PE" sz="36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62510" y="1882605"/>
            <a:ext cx="4024115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FFFF00"/>
                </a:solidFill>
              </a:rPr>
              <a:t>¿Qué les dice? </a:t>
            </a:r>
            <a:endParaRPr lang="es-PE" sz="4000" b="1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01444" y="4646238"/>
            <a:ext cx="6290107" cy="584775"/>
          </a:xfrm>
          <a:prstGeom prst="rect">
            <a:avLst/>
          </a:prstGeom>
          <a:solidFill>
            <a:schemeClr val="tx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hace impuro a las personas? </a:t>
            </a:r>
            <a:endParaRPr lang="es-PE" sz="3200" b="1" dirty="0">
              <a:solidFill>
                <a:srgbClr val="FFFF00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77001" y="5429206"/>
            <a:ext cx="5290649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FFFF00"/>
                </a:solidFill>
              </a:rPr>
              <a:t>¿Cuál es la raíz del mal?</a:t>
            </a:r>
            <a:endParaRPr lang="es-PE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bd/b3/9a/bdb39a589cbde8f24f49056739c215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427"/>
            <a:ext cx="8071048" cy="59279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9289"/>
            <a:ext cx="3028242" cy="772866"/>
          </a:xfrm>
          <a:prstGeom prst="roundRect">
            <a:avLst/>
          </a:prstGeom>
        </p:spPr>
      </p:pic>
      <p:sp>
        <p:nvSpPr>
          <p:cNvPr id="8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539552" y="548680"/>
            <a:ext cx="3168352" cy="998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ctr"/>
            <a:endParaRPr lang="es-PE" sz="2800" kern="1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761283"/>
            <a:ext cx="2918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b="1" u="sng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Motivación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:</a:t>
            </a:r>
            <a:endParaRPr lang="es-ES_tradnl" sz="3000" b="1" dirty="0">
              <a:solidFill>
                <a:schemeClr val="bg1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 Cond" pitchFamily="34" charset="0"/>
            </a:endParaRPr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722724" y="501427"/>
            <a:ext cx="2566662" cy="64389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MEDITATIO</a:t>
            </a:r>
            <a:endParaRPr kumimoji="0" lang="es-PE" sz="1400" b="1" i="0" u="none" strike="noStrike" kern="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dice el texto?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4" name="8 CuadroTexto"/>
          <p:cNvSpPr txBox="1"/>
          <p:nvPr/>
        </p:nvSpPr>
        <p:spPr>
          <a:xfrm>
            <a:off x="539552" y="3083643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También </a:t>
            </a: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nosotros estamos tentados de caer en una religiosidad ritual y legalista, olvidándonos de que la fe es algo que debe agarrarnos por dentro. Por eso es necesario que meditemos en torno a lo esencial, para descubrir de dónde brota nuestra relación con Dios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 Cond" pitchFamily="34" charset="0"/>
              </a:rPr>
              <a:t>.</a:t>
            </a:r>
            <a:endParaRPr lang="es-ES_tradnl" sz="3000" b="1" dirty="0">
              <a:solidFill>
                <a:schemeClr val="bg1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4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1" y="508072"/>
            <a:ext cx="8027693" cy="594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05524" y="508072"/>
            <a:ext cx="684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</a:rPr>
              <a:t>Este pueblo me honra con los labios, pero su corazón está lejos de mí.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706 BlkCn BT" panose="020B0706030503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24924" y="2322904"/>
            <a:ext cx="4212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Matura MT Script Capitals" pitchFamily="66" charset="0"/>
              </a:rPr>
              <a:t>¿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Georgia" panose="02040502050405020303" pitchFamily="18" charset="0"/>
              </a:rPr>
              <a:t>Te sientes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Matura MT Script Capitals" pitchFamily="66" charset="0"/>
              </a:rPr>
              <a:t>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Matura MT Script Capitals" pitchFamily="66" charset="0"/>
              </a:rPr>
              <a:t>aludido en esta frase? </a:t>
            </a:r>
            <a:endParaRPr lang="es-ES" sz="32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>
                    <a:lumMod val="95000"/>
                    <a:lumOff val="5000"/>
                  </a:prst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24924" y="4430124"/>
            <a:ext cx="4351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>
                      <a:lumMod val="95000"/>
                      <a:lumOff val="5000"/>
                    </a:prstClr>
                  </a:outerShdw>
                </a:effectLst>
                <a:latin typeface="Matura MT Script Capitals" pitchFamily="66" charset="0"/>
              </a:rPr>
              <a:t>¿En qué sentido te hace reflexionar sobre tu relación con Dios?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>
                    <a:lumMod val="95000"/>
                    <a:lumOff val="5000"/>
                  </a:prstClr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50/1a/22/501a2267d30de4247818460a36c51e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4" y="498124"/>
            <a:ext cx="8150225" cy="5940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95751" y="380133"/>
            <a:ext cx="43680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dirty="0" smtClean="0">
                <a:latin typeface="Arial Black" panose="020B0A04020102020204" pitchFamily="34" charset="0"/>
              </a:rPr>
              <a:t>Marcos                                     7,1-8</a:t>
            </a:r>
            <a:r>
              <a:rPr lang="es-ES" sz="2400" dirty="0">
                <a:latin typeface="Arial Black" panose="020B0A04020102020204" pitchFamily="34" charset="0"/>
              </a:rPr>
              <a:t>. 14-15. 21-23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668885" y="4159320"/>
            <a:ext cx="5771302" cy="17911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pt-BR" sz="40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LO  QUE    VA LE   </a:t>
            </a:r>
          </a:p>
          <a:p>
            <a:pPr algn="ctr"/>
            <a:r>
              <a:rPr lang="pt-BR" sz="40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ES  LODE  ADE NTRO</a:t>
            </a:r>
          </a:p>
          <a:p>
            <a:pPr algn="ctr"/>
            <a:endParaRPr lang="es-PE" sz="32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30610" y="498124"/>
            <a:ext cx="35889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Bodoni MT Black" panose="02070A03080606020203" pitchFamily="18" charset="0"/>
              </a:rPr>
              <a:t>Domingo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Bodoni MT Black" panose="02070A03080606020203" pitchFamily="18" charset="0"/>
              </a:rPr>
              <a:t>22°  </a:t>
            </a:r>
            <a:r>
              <a:rPr lang="es-ES" sz="2400" b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Bodoni MT Black" panose="02070A03080606020203" pitchFamily="18" charset="0"/>
              </a:rPr>
              <a:t>Tiempo Ordinario </a:t>
            </a:r>
            <a:r>
              <a:rPr lang="es-ES" sz="2400" b="1" dirty="0" smtClean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Bodoni MT Black" panose="02070A03080606020203" pitchFamily="18" charset="0"/>
              </a:rPr>
              <a:t>– Ciclo “B”</a:t>
            </a:r>
            <a:endParaRPr lang="es-ES" sz="2400" b="1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dir="18900000" sx="101000" sy="101000" algn="bl" rotWithShape="0">
                  <a:prstClr val="black"/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953125" y="5950440"/>
            <a:ext cx="2579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1°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Setimbre</a:t>
            </a:r>
            <a:r>
              <a:rPr lang="es-ES" sz="2000" b="1" dirty="0" smtClean="0">
                <a:solidFill>
                  <a:schemeClr val="bg1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dir="16200000" sx="101000" sy="101000" rotWithShape="0">
                    <a:prstClr val="black"/>
                  </a:outerShdw>
                </a:effectLst>
                <a:latin typeface="Britannic Bold" pitchFamily="34" charset="0"/>
              </a:rPr>
              <a:t> 2024</a:t>
            </a:r>
            <a:endParaRPr lang="es-ES" sz="2000" b="1" dirty="0">
              <a:solidFill>
                <a:schemeClr val="bg1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dir="16200000" sx="101000" sy="101000" rotWithShape="0">
                  <a:prstClr val="black"/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8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 loop="1">
            <p:snd r:embed="rId2" name="Mozart - Clarinet Quintet in A, (II).  La 179.wav"/>
          </p:stSnd>
        </p:sndAc>
      </p:transition>
    </mc:Choice>
    <mc:Fallback xmlns="">
      <p:transition spd="slow">
        <p:fade/>
        <p:sndAc>
          <p:stSnd loop="1">
            <p:snd r:embed="rId4" name="Mozart - Clarinet Quintet in A, (II).  La 179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23/16/a0/2316a0d4c5275ce87c16f6b46d67fa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30224"/>
            <a:ext cx="8058149" cy="5889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7094" y="4458072"/>
            <a:ext cx="8059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¿Qué valoro 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más </a:t>
            </a:r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en mi vida de fe: </a:t>
            </a:r>
          </a:p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la conversión del 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corazón o </a:t>
            </a:r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C0504D">
                      <a:lumMod val="75000"/>
                      <a:alpha val="60000"/>
                    </a:srgbClr>
                  </a:glow>
                  <a:outerShdw blurRad="50800" dist="38100" dir="10800000" algn="r" rotWithShape="0">
                    <a:srgbClr val="421906"/>
                  </a:outerShdw>
                </a:effectLst>
                <a:latin typeface="Lucida Sans" panose="020B0602030504020204" pitchFamily="34" charset="0"/>
              </a:rPr>
              <a:t>el cumplimiento exacto de devociones y tradiciones?</a:t>
            </a:r>
            <a:endParaRPr lang="es-ES_tradnl" sz="3000" b="1" dirty="0">
              <a:solidFill>
                <a:schemeClr val="bg1"/>
              </a:solidFill>
              <a:effectLst>
                <a:glow rad="101600">
                  <a:srgbClr val="C0504D">
                    <a:lumMod val="75000"/>
                    <a:alpha val="60000"/>
                  </a:srgbClr>
                </a:glow>
                <a:outerShdw blurRad="50800" dist="38100" dir="10800000" algn="r" rotWithShape="0">
                  <a:srgbClr val="421906"/>
                </a:outerShdw>
              </a:effectLs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8f/c4/05/8fc405fba9d42658d43af16989f6f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73075"/>
            <a:ext cx="80645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9450" y="5109093"/>
            <a:ext cx="751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glow rad="101600">
                    <a:srgbClr val="421906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atura MT Script Capitals" pitchFamily="66" charset="0"/>
              </a:rPr>
              <a:t>¿En qué momentos de nuestras vidas nos importa más la “apariencia”?</a:t>
            </a:r>
            <a:endParaRPr lang="es-ES" sz="3600" dirty="0">
              <a:solidFill>
                <a:srgbClr val="F79646">
                  <a:lumMod val="40000"/>
                  <a:lumOff val="60000"/>
                </a:srgbClr>
              </a:solidFill>
              <a:effectLst>
                <a:glow rad="101600">
                  <a:srgbClr val="421906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564x/78/1a/7e/781a7eb454a0ea9b17eedf669db186d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-178"/>
          <a:stretch/>
        </p:blipFill>
        <p:spPr bwMode="auto">
          <a:xfrm>
            <a:off x="384176" y="428624"/>
            <a:ext cx="8197850" cy="6029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8456" y="4286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itchFamily="34" charset="0"/>
              </a:rPr>
              <a:t>Evaluando lo que hay en nuestro corazón, </a:t>
            </a:r>
            <a:r>
              <a:rPr lang="es-MX" sz="24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itchFamily="34" charset="0"/>
              </a:rPr>
              <a:t>•	Evaluando lo que hay en nuestro corazón, ¿somos presencia de verdad, de justicia, de solidaridad en el mundo? </a:t>
            </a:r>
            <a:r>
              <a:rPr lang="es-MX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itchFamily="34" charset="0"/>
              </a:rPr>
              <a:t>                                                                  ¿</a:t>
            </a:r>
            <a:r>
              <a:rPr lang="es-MX" sz="2400" b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Hv BT" pitchFamily="34" charset="0"/>
              </a:rPr>
              <a:t>o nos hemos contaminado las manos con su egoísmo, engaño y superficialidad?</a:t>
            </a:r>
            <a:endParaRPr lang="es-ES_tradnl" sz="2400" b="1" dirty="0"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Hv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" y="484938"/>
            <a:ext cx="8096720" cy="59516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7" y="406121"/>
            <a:ext cx="3493311" cy="12132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283352" y="427950"/>
            <a:ext cx="278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i="1" dirty="0">
                <a:solidFill>
                  <a:schemeClr val="bg1"/>
                </a:solidFill>
                <a:latin typeface="Tekton Pro" panose="020F0603020208020904" pitchFamily="34" charset="0"/>
              </a:rPr>
              <a:t>Motivación: </a:t>
            </a:r>
            <a:r>
              <a:rPr lang="es-PE" sz="3200" i="1" dirty="0" smtClean="0">
                <a:solidFill>
                  <a:schemeClr val="bg1"/>
                </a:solidFill>
                <a:latin typeface="Tekton Pro" panose="020F0603020208020904" pitchFamily="34" charset="0"/>
              </a:rPr>
              <a:t>.</a:t>
            </a:r>
            <a:endParaRPr lang="es-ES_tradnl" sz="3200" i="1" dirty="0">
              <a:solidFill>
                <a:schemeClr val="bg1"/>
              </a:solidFill>
              <a:latin typeface="Tekton Pro" panose="020F06030202080209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39" y="484938"/>
            <a:ext cx="3074066" cy="1033363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6 CuadroTexto"/>
          <p:cNvSpPr txBox="1"/>
          <p:nvPr/>
        </p:nvSpPr>
        <p:spPr>
          <a:xfrm>
            <a:off x="409042" y="4751812"/>
            <a:ext cx="8021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anose="020F0603020208020904" pitchFamily="34" charset="0"/>
              </a:rPr>
              <a:t>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Tekton Pro" panose="020F0603020208020904" pitchFamily="34" charset="0"/>
              </a:rPr>
              <a:t>De un corazón purificado por la Palabra puede brotar la oración sincera y una relación con el Padre fundamentada no en ritos vacíos, sino en actitudes que nacen de lo más profundo del ser humano.</a:t>
            </a:r>
            <a:endParaRPr lang="es-ES_tradnl" sz="24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6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6" y="483003"/>
            <a:ext cx="8017904" cy="59654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04795" y="4915495"/>
            <a:ext cx="4233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Luego de un tiempo de meditación personal, compartimos con sencillez nuestra reflexión, lo que el texto ME dice a mi propia realidad y situación personal.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4" y="464830"/>
            <a:ext cx="8016875" cy="59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68487" y="158482"/>
            <a:ext cx="2629246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600" i="1" dirty="0" err="1">
                <a:solidFill>
                  <a:srgbClr val="FFFF00"/>
                </a:solidFill>
                <a:latin typeface="Comic Sans MS" pitchFamily="66" charset="0"/>
              </a:rPr>
              <a:t>Salmo</a:t>
            </a:r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12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14</a:t>
            </a:r>
            <a:r>
              <a:rPr lang="ca-ES" sz="66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ca-ES" sz="66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26094" y="2749842"/>
            <a:ext cx="7514033" cy="138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que procede honradamente y practica la justi</a:t>
            </a:r>
            <a:r>
              <a:rPr lang="es-ES" sz="2800" b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</a:t>
            </a:r>
            <a:r>
              <a:rPr lang="es-ES" sz="28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ia, el que tiene intenciones leales y no calumnia con su lengua.</a:t>
            </a:r>
            <a:endParaRPr lang="ca-ES" sz="2800" b="1" i="1" dirty="0">
              <a:solidFill>
                <a:srgbClr val="FFFF6D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31333" y="5733256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ca-ES" sz="28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Señor,¿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quién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puede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hospedarse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en </a:t>
            </a:r>
            <a:r>
              <a:rPr lang="ca-ES" sz="28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tu 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casa?</a:t>
            </a:r>
            <a:endParaRPr lang="ca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09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.pinimg.com/564x/c4/52/21/c45221d07e3ddd08210c519a61e8d2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9" y="496886"/>
            <a:ext cx="8089279" cy="58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7544" y="404664"/>
            <a:ext cx="8136904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i="1" dirty="0"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ES" sz="3200" i="1" dirty="0">
                <a:solidFill>
                  <a:prstClr val="white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El que no hace mal a su prójimo, ni difama al vecino, el que considera despreciable al impío y honra a los que temen al Señor.</a:t>
            </a:r>
            <a:endParaRPr lang="ca-ES" sz="3200" i="1" dirty="0">
              <a:solidFill>
                <a:prstClr val="white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59632" y="5221694"/>
            <a:ext cx="6724918" cy="1138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ca-ES" sz="3600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, ¿</a:t>
            </a:r>
            <a:r>
              <a:rPr lang="ca-ES" sz="3200" b="1" i="1" dirty="0" err="1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quién</a:t>
            </a:r>
            <a: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puede</a:t>
            </a:r>
            <a: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hospedarse</a:t>
            </a:r>
            <a: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/>
            </a:r>
            <a:b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</a:br>
            <a:r>
              <a:rPr lang="ca-ES" sz="3200" b="1" i="1" dirty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en tu </a:t>
            </a:r>
            <a:r>
              <a:rPr lang="ca-ES" sz="3200" b="1" i="1" dirty="0" smtClean="0">
                <a:solidFill>
                  <a:srgbClr val="FFFF6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latin typeface="Comic Sans MS" pitchFamily="66" charset="0"/>
              </a:rPr>
              <a:t>casa?</a:t>
            </a:r>
            <a:endParaRPr lang="ca-ES" sz="3200" b="1" dirty="0">
              <a:solidFill>
                <a:srgbClr val="FFFF6D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2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ebislam.com/media/2011/12/50827_usu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945"/>
            <a:ext cx="8280920" cy="598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8208912" cy="15081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  <a:softEdge rad="317500"/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ca-E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El que no </a:t>
            </a:r>
            <a:r>
              <a:rPr lang="es-E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presta dinero a usura ni acepta soborno contra el inocente. El que así obra nunca fallará.</a:t>
            </a:r>
            <a:endParaRPr lang="es-ES" sz="4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5170547"/>
            <a:ext cx="6724918" cy="1138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r>
              <a:rPr lang="ca-ES" sz="3600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prstClr val="white"/>
                </a:solidFill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  <a:t>, ¿</a:t>
            </a:r>
            <a:r>
              <a:rPr lang="ca-ES" sz="3200" b="1" i="1" dirty="0" err="1">
                <a:solidFill>
                  <a:prstClr val="white"/>
                </a:solidFill>
                <a:latin typeface="Comic Sans MS" pitchFamily="66" charset="0"/>
              </a:rPr>
              <a:t>quién</a:t>
            </a:r>
            <a: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prstClr val="white"/>
                </a:solidFill>
                <a:latin typeface="Comic Sans MS" pitchFamily="66" charset="0"/>
              </a:rPr>
              <a:t>puede</a:t>
            </a:r>
            <a: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prstClr val="white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latin typeface="Comic Sans MS" pitchFamily="66" charset="0"/>
              </a:rPr>
              <a:t>hospedarse</a:t>
            </a:r>
            <a: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  <a:t/>
            </a:r>
            <a:b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</a:br>
            <a:r>
              <a:rPr lang="ca-ES" sz="3200" b="1" i="1" dirty="0">
                <a:solidFill>
                  <a:prstClr val="white"/>
                </a:solidFill>
                <a:latin typeface="Comic Sans MS" pitchFamily="66" charset="0"/>
              </a:rPr>
              <a:t>en tu </a:t>
            </a:r>
            <a:r>
              <a:rPr lang="ca-ES" sz="3200" b="1" i="1" dirty="0" smtClean="0">
                <a:solidFill>
                  <a:prstClr val="white"/>
                </a:solidFill>
                <a:latin typeface="Comic Sans MS" pitchFamily="66" charset="0"/>
              </a:rPr>
              <a:t>casa?</a:t>
            </a:r>
            <a:endParaRPr lang="ca-ES" sz="32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65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to contiene una imagen d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1" y="423861"/>
            <a:ext cx="8069079" cy="60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57041" y="1313536"/>
            <a:ext cx="8178989" cy="1569660"/>
          </a:xfrm>
          <a:prstGeom prst="rect">
            <a:avLst/>
          </a:prstGeom>
          <a:solidFill>
            <a:schemeClr val="tx1">
              <a:lumMod val="95000"/>
              <a:lumOff val="5000"/>
              <a:alpha val="58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400" b="1" u="sng" dirty="0"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latin typeface="Century Gothic" pitchFamily="34" charset="0"/>
              </a:rPr>
              <a:t>Motivación</a:t>
            </a:r>
            <a:r>
              <a:rPr lang="es-PE" sz="2400" b="1" dirty="0"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latin typeface="Century Gothic" pitchFamily="34" charset="0"/>
              </a:rPr>
              <a:t>: </a:t>
            </a:r>
            <a:endParaRPr lang="es-PE" sz="2400" b="1" dirty="0" smtClean="0">
              <a:solidFill>
                <a:prstClr val="white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50800" dist="38100" dir="10800000" algn="r" rotWithShape="0">
                  <a:srgbClr val="3A1D00"/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s-PE" sz="2400" b="1" dirty="0" smtClean="0"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latin typeface="Century Gothic" pitchFamily="34" charset="0"/>
              </a:rPr>
              <a:t>Hablando </a:t>
            </a:r>
            <a:r>
              <a:rPr lang="es-PE" sz="2400" b="1" dirty="0">
                <a:solidFill>
                  <a:prstClr val="white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50800" dist="38100" dir="10800000" algn="r" rotWithShape="0">
                    <a:srgbClr val="3A1D00"/>
                  </a:outerShdw>
                </a:effectLst>
                <a:latin typeface="Century Gothic" pitchFamily="34" charset="0"/>
              </a:rPr>
              <a:t>sobre la pureza de intención, San Vicente nos recuerda que hemos de realizar nuestras acciones para agradar a Dios:</a:t>
            </a:r>
            <a:endParaRPr lang="es-ES" sz="2400" b="1" dirty="0">
              <a:solidFill>
                <a:prstClr val="white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50800" dist="38100" dir="10800000" algn="r" rotWithShape="0">
                  <a:srgbClr val="3A1D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8165" y="3631669"/>
            <a:ext cx="7966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“Dios no se fija tanto en el exterior de nuestras acciones como en el grado de amor y en la pureza de intención con que las hacemos. Las acciones pequeñas, hechas por agradar a Dios, no están tan sujetas a la vana gloria como las otras acciones más brillantes, que muchas </a:t>
            </a:r>
            <a:r>
              <a:rPr lang="es-PE" sz="2400" b="1" i="1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veces </a:t>
            </a:r>
            <a:r>
              <a:rPr lang="es-PE" sz="2400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se van en humos. En fin, si queremos agradar a Dios en las acciones grandes, hemos de habituarnos a agradarle en las pequeñas. </a:t>
            </a:r>
            <a:r>
              <a:rPr lang="es-PE" b="1" i="1" dirty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(XI, 751)</a:t>
            </a:r>
            <a:endParaRPr lang="es-ES" sz="2400" b="1" i="1" dirty="0"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86000" y="282883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1050" dirty="0">
              <a:solidFill>
                <a:prstClr val="white"/>
              </a:solidFill>
              <a:effectLst>
                <a:glow rad="101600">
                  <a:srgbClr val="3A1D00">
                    <a:alpha val="60000"/>
                  </a:srgbClr>
                </a:glow>
                <a:outerShdw blurRad="50800" dist="38100" sx="101000" sy="101000" algn="l" rotWithShape="0">
                  <a:srgbClr val="3A1D00"/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" y="540506"/>
            <a:ext cx="3657917" cy="847417"/>
          </a:xfrm>
          <a:prstGeom prst="rect">
            <a:avLst/>
          </a:prstGeom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33541" y="515014"/>
            <a:ext cx="3659991" cy="67691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CONTEMPLATIO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¿Qué me lleva a hacer el texto?</a:t>
            </a: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61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95463"/>
            <a:ext cx="8048462" cy="5933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2134" y="4336494"/>
            <a:ext cx="7885594" cy="209288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600" dirty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 la abundancia del corazón </a:t>
            </a:r>
            <a:r>
              <a:rPr lang="es-PE" sz="2600" dirty="0" smtClean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habla </a:t>
            </a:r>
            <a:r>
              <a:rPr lang="es-PE" sz="2600" dirty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boca; de ordinario, las acciones </a:t>
            </a:r>
            <a:r>
              <a:rPr lang="es-PE" sz="2600" dirty="0" smtClean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exteriores son </a:t>
            </a:r>
            <a:r>
              <a:rPr lang="es-PE" sz="2600" dirty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un testimonio de lo interior; los que tienen verdadera caridad por dentro, la demuestran por fuera. Es propio del fuego iluminar y calentar, y es propio del amor respetar y complacer a la persona amada. </a:t>
            </a:r>
            <a:r>
              <a:rPr lang="es-PE" sz="2600" dirty="0" smtClean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(XI,556</a:t>
            </a:r>
            <a:r>
              <a:rPr lang="es-PE" sz="2600" dirty="0">
                <a:solidFill>
                  <a:prstClr val="white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" name="AutoShape 2" descr="https://entrenatuvida.files.wordpress.com/2014/09/150-abundancia.png?w=560&amp;h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prstClr val="black"/>
              </a:solidFill>
            </a:endParaRPr>
          </a:p>
        </p:txBody>
      </p:sp>
      <p:pic>
        <p:nvPicPr>
          <p:cNvPr id="10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568" y="581985"/>
            <a:ext cx="2186708" cy="238717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232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3" y="1238250"/>
            <a:ext cx="8024272" cy="511314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-1689571" y="6712493"/>
            <a:ext cx="642405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s-ES_tradnl" sz="2000" b="1" u="sng" dirty="0">
                <a:solidFill>
                  <a:srgbClr val="FFFF00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Cantos sugeridos</a:t>
            </a:r>
            <a:r>
              <a:rPr lang="es-ES_tradnl" sz="2000" b="1" dirty="0">
                <a:solidFill>
                  <a:srgbClr val="FFFF71"/>
                </a:solidFill>
                <a:effectLst>
                  <a:glow rad="635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Danos un corazón</a:t>
            </a:r>
          </a:p>
          <a:p>
            <a:endParaRPr lang="es-ES_tradnl" sz="2000" b="1" dirty="0">
              <a:solidFill>
                <a:srgbClr val="FFFF71"/>
              </a:solidFill>
              <a:effectLst>
                <a:glow rad="63500">
                  <a:schemeClr val="tx2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b="1" dirty="0">
              <a:solidFill>
                <a:srgbClr val="FFFF71"/>
              </a:solidFill>
              <a:effectLst>
                <a:glow rad="63500">
                  <a:schemeClr val="tx2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7753" y="507803"/>
            <a:ext cx="8024272" cy="1200329"/>
          </a:xfrm>
          <a:prstGeom prst="rect">
            <a:avLst/>
          </a:prstGeom>
          <a:solidFill>
            <a:srgbClr val="00022B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s-ES_tradnl" sz="2400" b="1" dirty="0">
                <a:solidFill>
                  <a:prstClr val="white"/>
                </a:solidFill>
              </a:rPr>
              <a:t>Ambientación</a:t>
            </a:r>
            <a:r>
              <a:rPr lang="es-ES_tradnl" sz="2400" b="1" dirty="0">
                <a:solidFill>
                  <a:schemeClr val="bg1"/>
                </a:solidFill>
              </a:rPr>
              <a:t>: </a:t>
            </a:r>
            <a:r>
              <a:rPr lang="es-PE" sz="2400" b="1" dirty="0">
                <a:solidFill>
                  <a:schemeClr val="bg1"/>
                </a:solidFill>
              </a:rPr>
              <a:t>Cirio, Biblia sobre un corazón grande en cartulina, otros más pequeños con los nombres de los participantes.</a:t>
            </a:r>
            <a:endParaRPr lang="es-E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16160" y="2390757"/>
            <a:ext cx="126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</a:t>
            </a:r>
            <a:endParaRPr lang="es-P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66983" y="2476679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</a:t>
            </a:r>
            <a:endParaRPr lang="es-P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8 CuadroTexto"/>
          <p:cNvSpPr txBox="1"/>
          <p:nvPr/>
        </p:nvSpPr>
        <p:spPr>
          <a:xfrm>
            <a:off x="1522458" y="2476679"/>
            <a:ext cx="126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Elvira</a:t>
            </a:r>
            <a:endParaRPr lang="es-PE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4 Rectángulo"/>
          <p:cNvSpPr/>
          <p:nvPr/>
        </p:nvSpPr>
        <p:spPr>
          <a:xfrm>
            <a:off x="1853153" y="5965628"/>
            <a:ext cx="4928647" cy="461665"/>
          </a:xfrm>
          <a:prstGeom prst="rect">
            <a:avLst/>
          </a:prstGeom>
          <a:solidFill>
            <a:srgbClr val="00022B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s-ES_tradnl" sz="2400" b="1" dirty="0" smtClean="0">
                <a:solidFill>
                  <a:prstClr val="white"/>
                </a:solidFill>
              </a:rPr>
              <a:t>Cantos sugeridos</a:t>
            </a:r>
            <a:r>
              <a:rPr lang="es-ES_tradnl" sz="2400" b="1" dirty="0">
                <a:solidFill>
                  <a:prstClr val="white"/>
                </a:solidFill>
              </a:rPr>
              <a:t>: Danos un corazón </a:t>
            </a:r>
            <a:endParaRPr lang="es-E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4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0" y="428625"/>
            <a:ext cx="8075570" cy="5981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84479" y="620687"/>
            <a:ext cx="3336701" cy="11977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1200" kern="1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Compromiso: </a:t>
            </a:r>
            <a:br>
              <a:rPr lang="es-PE" sz="1200" kern="1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es-PE" sz="1200" kern="1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endParaRPr lang="es-PE" sz="1200" kern="10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0536" y="668407"/>
            <a:ext cx="3024336" cy="22999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4381500" y="2106429"/>
            <a:ext cx="3675091" cy="30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ea typeface="+mj-ea"/>
                <a:cs typeface="+mj-cs"/>
              </a:rPr>
              <a:t>Descubrir </a:t>
            </a:r>
            <a:r>
              <a:rPr lang="es-MX" sz="3200" b="1" dirty="0">
                <a:solidFill>
                  <a:schemeClr val="bg1"/>
                </a:solidFill>
                <a:effectLst>
                  <a:glow rad="101600">
                    <a:srgbClr val="1A0D00">
                      <a:alpha val="40000"/>
                    </a:srgbClr>
                  </a:glow>
                  <a:outerShdw blurRad="50800" dist="38100" dir="10800000" algn="r" rotWithShape="0">
                    <a:srgbClr val="540000"/>
                  </a:outerShdw>
                </a:effectLst>
                <a:ea typeface="+mj-ea"/>
                <a:cs typeface="+mj-cs"/>
              </a:rPr>
              <a:t>las actitudes fariseas que existen en mi relación con Dios, en mi vivencia de la fe. Pedirle a Dios la gracia para purificar las intenciones de mi corazón.</a:t>
            </a:r>
          </a:p>
          <a:p>
            <a:pPr algn="ctr" eaLnBrk="0" hangingPunct="0">
              <a:defRPr/>
            </a:pPr>
            <a:endParaRPr lang="es-MX" sz="3200" b="1" dirty="0">
              <a:solidFill>
                <a:schemeClr val="bg1"/>
              </a:solidFill>
              <a:effectLst>
                <a:glow rad="101600">
                  <a:srgbClr val="1A0D00">
                    <a:alpha val="40000"/>
                  </a:srgbClr>
                </a:glow>
                <a:outerShdw blurRad="50800" dist="38100" dir="10800000" algn="r" rotWithShape="0">
                  <a:srgbClr val="540000"/>
                </a:outerShdw>
              </a:effectLst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s-PE" sz="3200" b="1" dirty="0">
              <a:solidFill>
                <a:schemeClr val="bg1"/>
              </a:solidFill>
              <a:effectLst>
                <a:glow rad="101600">
                  <a:srgbClr val="1A0D00">
                    <a:alpha val="40000"/>
                  </a:srgbClr>
                </a:glow>
                <a:outerShdw blurRad="50800" dist="38100" dir="10800000" algn="r" rotWithShape="0">
                  <a:srgbClr val="540000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47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06/f7/43/06f7438b52684975a09b6551d682b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" y="440498"/>
            <a:ext cx="8107140" cy="59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3294162" y="556777"/>
            <a:ext cx="2783954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1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Oración final </a:t>
            </a:r>
          </a:p>
          <a:p>
            <a:pPr algn="ctr"/>
            <a:endParaRPr lang="es-PE" sz="1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22510" y="923489"/>
            <a:ext cx="7916640" cy="5199591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indent="-342900" algn="ctr" eaLnBrk="0" hangingPunct="0">
              <a:defRPr/>
            </a:pPr>
            <a:r>
              <a:rPr lang="es-PE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	Señor Jesús,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Señor Jesús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Tú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siempre viviste la verdad,</a:t>
            </a:r>
          </a:p>
          <a:p>
            <a:pPr marL="342900" indent="-342900" algn="ctr" eaLnBrk="0" hangingPunct="0">
              <a:defRPr/>
            </a:pP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la anunciaste, porque Tú eres la verdad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te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pido que me ayudes a 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tener  una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actitud y una 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disposición de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coherencia y 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transparencia de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rectitud y de nobleza en mi vida de fe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para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</a:t>
            </a:r>
            <a:endParaRPr lang="es-MX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outerShdw blurRad="50800" dist="38100" sx="101000" sy="101000" algn="l" rotWithShape="0">
                  <a:srgbClr val="3A1D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eaLnBrk="0" hangingPunct="0">
              <a:defRPr/>
            </a:pPr>
            <a:endParaRPr lang="es-MX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outerShdw blurRad="50800" dist="38100" sx="101000" sy="101000" algn="l" rotWithShape="0">
                  <a:srgbClr val="3A1D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eaLnBrk="0" hangingPunct="0">
              <a:defRPr/>
            </a:pPr>
            <a:endParaRPr lang="es-MX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outerShdw blurRad="50800" dist="38100" sx="101000" sy="101000" algn="l" rotWithShape="0">
                  <a:srgbClr val="3A1D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eaLnBrk="0" hangingPunct="0">
              <a:defRPr/>
            </a:pPr>
            <a:endParaRPr lang="es-MX" sz="24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outerShdw blurRad="50800" dist="38100" sx="101000" sy="101000" algn="l" rotWithShape="0">
                  <a:srgbClr val="3A1D00"/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ctr" eaLnBrk="0" hangingPunct="0">
              <a:defRPr/>
            </a:pP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busque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vivir lo 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me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pides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para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lo que creo no sea teoría sino vida, que no sea rito sino </a:t>
            </a:r>
            <a:r>
              <a:rPr lang="es-MX" sz="24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actitud,que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no sea palabras sino gestos</a:t>
            </a:r>
          </a:p>
          <a:p>
            <a:pPr marL="342900" indent="-342900" algn="ctr" eaLnBrk="0" hangingPunct="0">
              <a:defRPr/>
            </a:pP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de unión y comunión contigo, 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 para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dé a conocer mi fe en ti</a:t>
            </a:r>
          </a:p>
          <a:p>
            <a:pPr marL="342900" indent="-342900" algn="ctr" eaLnBrk="0" hangingPunct="0">
              <a:defRPr/>
            </a:pP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con mi vida y mis palabras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viviendo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lo que creo,</a:t>
            </a:r>
          </a:p>
          <a:p>
            <a:pPr marL="342900" indent="-342900" algn="ctr" eaLnBrk="0" hangingPunct="0">
              <a:defRPr/>
            </a:pP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siendo como Tú, actuando como Tú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en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una disposición continua de búsqueda</a:t>
            </a:r>
            <a:r>
              <a:rPr lang="es-MX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, de </a:t>
            </a: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comunión e identificación contigo.</a:t>
            </a:r>
          </a:p>
          <a:p>
            <a:pPr marL="342900" indent="-342900" algn="ctr" eaLnBrk="0" hangingPunct="0">
              <a:defRPr/>
            </a:pPr>
            <a:r>
              <a:rPr lang="es-MX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Que así sea.</a:t>
            </a:r>
          </a:p>
          <a:p>
            <a:pPr marL="342900" indent="-342900" algn="ctr" eaLnBrk="0" hangingPunct="0">
              <a:defRPr/>
            </a:pPr>
            <a:r>
              <a:rPr lang="es-PE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6D"/>
                </a:solidFill>
                <a:effectLst>
                  <a:outerShdw blurRad="50800" dist="38100" sx="101000" sy="101000" algn="l" rotWithShape="0">
                    <a:srgbClr val="3A1D00"/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PE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6D"/>
              </a:solidFill>
              <a:effectLst>
                <a:outerShdw blurRad="50800" dist="38100" sx="101000" sy="101000" algn="l" rotWithShape="0">
                  <a:srgbClr val="3A1D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80290"/>
            <a:ext cx="8071153" cy="595612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717994" y="480290"/>
            <a:ext cx="3005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ruega 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por nosotros que recurrimos </a:t>
            </a:r>
            <a:r>
              <a:rPr lang="es-PE" sz="3200" b="1" dirty="0" smtClean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a Ti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94317" y="480290"/>
            <a:ext cx="3005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¡Oh María sin pecado concebida,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95631" y="6329109"/>
            <a:ext cx="5125337" cy="430887"/>
          </a:xfrm>
          <a:prstGeom prst="rect">
            <a:avLst/>
          </a:prstGeom>
          <a:solidFill>
            <a:srgbClr val="014709"/>
          </a:solidFill>
          <a:ln w="9525">
            <a:solidFill>
              <a:srgbClr val="81B88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3388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85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4d/a7/1b/4da71b246345e3c326906e0a1a61b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9" y="476249"/>
            <a:ext cx="8064816" cy="595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46753" y="545336"/>
            <a:ext cx="27506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2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AMBIENTACIÓN</a:t>
            </a:r>
            <a:r>
              <a:rPr lang="es-ES_tradnl" sz="28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: </a:t>
            </a:r>
            <a:endParaRPr lang="es-ES" sz="28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9689" y="2068354"/>
            <a:ext cx="806481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PE" sz="2500" b="1" dirty="0" smtClean="0">
                <a:solidFill>
                  <a:schemeClr val="bg1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Palabra de Dios siempre es portadora de vida y liberación para el ser humano. Jesús nos ofrece un mensaje que irá suavizando el egoísmo de nuestro corazón; iremos viendo que no es la apariencia externa,</a:t>
            </a:r>
            <a:r>
              <a:rPr lang="es-PE" sz="2500" b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 que </a:t>
            </a:r>
            <a:r>
              <a:rPr lang="es-PE" sz="25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hagamos</a:t>
            </a:r>
            <a:r>
              <a:rPr lang="es-PE" sz="2500" b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 los demás, lo que nos hace ser mejores, es nuestra actitud interior la que nos lleva a actuar   con justicia y a hacer el bien. </a:t>
            </a:r>
            <a:endParaRPr lang="es-PE" sz="2500" b="1" dirty="0" smtClean="0"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s-PE" sz="2500" b="1" dirty="0"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s-PE" sz="2500" b="1" dirty="0" smtClean="0"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MX" sz="2500" b="1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Pidamos </a:t>
            </a:r>
            <a:r>
              <a:rPr lang="es-MX" sz="2500" b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al Señor que podamos descubrir lo esencial del mensaje evangélico.</a:t>
            </a:r>
          </a:p>
          <a:p>
            <a:pPr lvl="0" algn="ctr"/>
            <a:endParaRPr lang="es-ES" sz="2500" b="1" dirty="0"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2500" b="1" dirty="0" smtClean="0">
                <a:solidFill>
                  <a:schemeClr val="bg1"/>
                </a:solidFill>
                <a:effectLst>
                  <a:glow rad="101600">
                    <a:srgbClr val="0804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500" b="1" dirty="0">
              <a:solidFill>
                <a:schemeClr val="bg1"/>
              </a:solidFill>
              <a:effectLst>
                <a:glow rad="101600">
                  <a:srgbClr val="0804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56414" y="6021408"/>
            <a:ext cx="8280920" cy="4770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ES" sz="25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01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c/fc/c0/8cfcc08b4bad9d58f91cd246086628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514148"/>
            <a:ext cx="8027273" cy="5895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2966540" y="495098"/>
            <a:ext cx="3168352" cy="9982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s-ES_tradnl" sz="3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Berlin Sans FB" pitchFamily="34" charset="0"/>
              </a:rPr>
              <a:t>Oración inicial</a:t>
            </a:r>
            <a:endParaRPr lang="es-ES" sz="32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Berlin Sans FB" pitchFamily="34" charset="0"/>
            </a:endParaRPr>
          </a:p>
          <a:p>
            <a:pPr algn="ctr"/>
            <a:endParaRPr lang="es-PE" sz="3200" b="1" kern="1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3099" y="997053"/>
            <a:ext cx="7729375" cy="1117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Abre nuestra mente, Señor, y purifica nuestro corazón: Haz que desde su interior brote constante el bien hacia todos.</a:t>
            </a:r>
          </a:p>
          <a:p>
            <a:endParaRPr lang="es-ES" sz="2800" b="1" dirty="0">
              <a:solidFill>
                <a:schemeClr val="bg1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389442" y="1976243"/>
            <a:ext cx="8322547" cy="10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Tú sabes lo que hay dentro de cada uno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, y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Tú puedes renovar nuestra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escucha y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rgbClr val="540000">
                      <a:alpha val="60000"/>
                    </a:srgbClr>
                  </a:glow>
                  <a:outerShdw blurRad="50800" dist="38100" sx="101000" sy="101000" algn="l" rotWithShape="0">
                    <a:prstClr val="black"/>
                  </a:outerShdw>
                </a:effectLst>
              </a:rPr>
              <a:t>nuestro cumplimiento. </a:t>
            </a:r>
          </a:p>
          <a:p>
            <a:pPr algn="ctr">
              <a:buFont typeface="Arial" charset="0"/>
              <a:buNone/>
            </a:pPr>
            <a:endParaRPr lang="es-ES" sz="2800" b="1" dirty="0">
              <a:solidFill>
                <a:schemeClr val="bg1"/>
              </a:solidFill>
              <a:effectLst>
                <a:glow rad="101600">
                  <a:srgbClr val="540000">
                    <a:alpha val="60000"/>
                  </a:srgbClr>
                </a:glow>
                <a:outerShdw blurRad="50800" dist="38100" sx="101000" sy="101000" algn="l" rotWithShape="0">
                  <a:prstClr val="black"/>
                </a:outerShdw>
              </a:effectLst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38653" y="2869907"/>
            <a:ext cx="8473336" cy="141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Fortalece nuestra voluntad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para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 no nos 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conformemos con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invocar tu nombre,</a:t>
            </a:r>
          </a:p>
          <a:p>
            <a:pPr marL="342900" indent="-342900" algn="ctr" eaLnBrk="0" hangingPunct="0"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 practicar tus preceptos.</a:t>
            </a:r>
          </a:p>
          <a:p>
            <a:pPr marL="342900" indent="-342900" algn="ctr" eaLnBrk="0" hangingPunct="0">
              <a:defRPr/>
            </a:pP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94149" y="5038741"/>
            <a:ext cx="8027273" cy="14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defRPr/>
            </a:pP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transforma nuestra fe para que unida a nuestra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vida sea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todo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momento espejo 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vivo de la palabra escuchada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AMÉN</a:t>
            </a:r>
            <a:r>
              <a:rPr lang="es-PE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9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36/7d/c1/367dc1062afb47767a62d306941ef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2" y="466725"/>
            <a:ext cx="8077356" cy="5935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683932"/>
            <a:ext cx="4471021" cy="707661"/>
            <a:chOff x="954" y="553"/>
            <a:chExt cx="5742" cy="152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54" y="553"/>
              <a:ext cx="1980" cy="152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ES" sz="1400" b="1" dirty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glow rad="101600">
                      <a:schemeClr val="accent4">
                        <a:lumMod val="95000"/>
                        <a:lumOff val="5000"/>
                        <a:alpha val="60000"/>
                      </a:schemeClr>
                    </a:glow>
                  </a:effectLst>
                  <a:latin typeface="Verdana" pitchFamily="34" charset="0"/>
                </a:rPr>
                <a:t>I. LECTIO</a:t>
              </a:r>
              <a:endParaRPr lang="es-ES" sz="1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934" y="553"/>
              <a:ext cx="3762" cy="15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es-ES" sz="1600" b="1" dirty="0">
                  <a:solidFill>
                    <a:prstClr val="black"/>
                  </a:solidFill>
                  <a:latin typeface="Arial" pitchFamily="34" charset="0"/>
                </a:rPr>
                <a:t>¿Qué dice el texto? </a:t>
              </a:r>
              <a:endParaRPr lang="es-ES" sz="1600" b="1" dirty="0" smtClean="0">
                <a:solidFill>
                  <a:prstClr val="black"/>
                </a:solidFill>
                <a:latin typeface="Arial" pitchFamily="34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s-ES" sz="1600" b="1" dirty="0" smtClean="0">
                  <a:solidFill>
                    <a:prstClr val="black"/>
                  </a:solidFill>
                  <a:latin typeface="Arial" pitchFamily="34" charset="0"/>
                </a:rPr>
                <a:t>–</a:t>
              </a:r>
              <a:r>
                <a:rPr lang="es-ES_tradnl" sz="1600" b="1" dirty="0">
                  <a:solidFill>
                    <a:prstClr val="black"/>
                  </a:solidFill>
                </a:rPr>
                <a:t>Marcos 7, 1-8.14-15.21-23</a:t>
              </a:r>
              <a:endParaRPr lang="es-PE" sz="1600" dirty="0">
                <a:solidFill>
                  <a:prstClr val="black"/>
                </a:solidFill>
              </a:endParaRPr>
            </a:p>
            <a:p>
              <a:pPr>
                <a:spcAft>
                  <a:spcPts val="1000"/>
                </a:spcAft>
              </a:pPr>
              <a:r>
                <a:rPr lang="es-ES" sz="1400" b="1" dirty="0">
                  <a:solidFill>
                    <a:prstClr val="black"/>
                  </a:solidFill>
                  <a:latin typeface="Arial" pitchFamily="34" charset="0"/>
                </a:rPr>
                <a:t> </a:t>
              </a:r>
              <a:endParaRPr lang="es-ES" sz="14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6" name="WordArt 2" descr="Bolsa de papel"/>
          <p:cNvSpPr>
            <a:spLocks noChangeArrowheads="1" noChangeShapeType="1" noTextEdit="1"/>
          </p:cNvSpPr>
          <p:nvPr/>
        </p:nvSpPr>
        <p:spPr bwMode="auto">
          <a:xfrm>
            <a:off x="893118" y="2525317"/>
            <a:ext cx="2232248" cy="5040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Raavi" pitchFamily="2"/>
              </a:rPr>
              <a:t>Motivación</a:t>
            </a:r>
            <a:r>
              <a:rPr lang="es-ES_tradn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Raavi" pitchFamily="2"/>
              </a:rPr>
              <a:t>:</a:t>
            </a:r>
            <a:r>
              <a:rPr lang="es-ES_tradnl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Raavi" pitchFamily="2"/>
              </a:rPr>
              <a:t> </a:t>
            </a:r>
          </a:p>
          <a:p>
            <a:pPr algn="ctr"/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ctr"/>
            <a:endParaRPr lang="es-PE" sz="2800" kern="1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5606" y="3434659"/>
            <a:ext cx="8175482" cy="2462213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prstClr val="white"/>
                </a:solidFill>
                <a:effectLst>
                  <a:glow rad="101600">
                    <a:srgbClr val="2A0C04"/>
                  </a:glow>
                  <a:outerShdw blurRad="101600" dist="38100" algn="l" rotWithShape="0">
                    <a:srgbClr val="C00000"/>
                  </a:outerShdw>
                </a:effectLst>
                <a:latin typeface="Century Gothic" pitchFamily="34" charset="0"/>
                <a:cs typeface="Raavi" pitchFamily="2"/>
              </a:rPr>
              <a:t>Con </a:t>
            </a:r>
            <a:r>
              <a:rPr lang="es-MX" sz="2200" b="1" dirty="0">
                <a:solidFill>
                  <a:prstClr val="white"/>
                </a:solidFill>
                <a:effectLst>
                  <a:glow rad="101600">
                    <a:srgbClr val="2A0C04"/>
                  </a:glow>
                  <a:outerShdw blurRad="101600" dist="38100" algn="l" rotWithShape="0">
                    <a:srgbClr val="C00000"/>
                  </a:outerShdw>
                </a:effectLst>
                <a:latin typeface="Century Gothic" pitchFamily="34" charset="0"/>
                <a:cs typeface="Raavi" pitchFamily="2"/>
              </a:rPr>
              <a:t>los problemas tan graves de nuestro mundo, es clara la invitación de Jesús a no entretenernos en debates innecesarios y sí en buscar lo esencial de una religiosidad que debe ser sincera, profunda y muy unida a los problemas reales de nuestro tiempo, desde el inmenso amor que Dios tiene por la humanidad y que nosotros debemos hacer presente. Escuchemos.</a:t>
            </a:r>
            <a:endParaRPr lang="es-ES_tradnl" sz="2200" b="1" dirty="0">
              <a:solidFill>
                <a:prstClr val="white"/>
              </a:solidFill>
              <a:effectLst>
                <a:glow rad="101600">
                  <a:srgbClr val="2A0C04"/>
                </a:glow>
                <a:outerShdw blurRad="101600" dist="38100" algn="l" rotWithShape="0">
                  <a:srgbClr val="C00000"/>
                </a:outerShdw>
              </a:effectLst>
              <a:latin typeface="Century Gothic" pitchFamily="34" charset="0"/>
              <a:cs typeface="Raavi" pitchFamily="2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05455" y="1658365"/>
            <a:ext cx="4774537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r"/>
            <a:endParaRPr lang="es-ES_tradnl" sz="2400" dirty="0">
              <a:solidFill>
                <a:prstClr val="white"/>
              </a:solidFill>
              <a:effectLst>
                <a:glow rad="101600">
                  <a:srgbClr val="2A0C04"/>
                </a:glow>
                <a:outerShdw blurRad="101600" dist="38100" algn="l" rotWithShape="0">
                  <a:srgbClr val="C00000"/>
                </a:outerShdw>
              </a:effectLst>
              <a:latin typeface="Century Gothic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497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50" y="417894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828675" y="780909"/>
            <a:ext cx="3905673" cy="262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s-PE" sz="2000" kern="10" dirty="0" smtClean="0">
                <a:latin typeface="Arial Black"/>
              </a:rPr>
              <a:t>Marcos </a:t>
            </a:r>
            <a:r>
              <a:rPr lang="es-PE" sz="2000" kern="10" dirty="0">
                <a:latin typeface="Arial Black"/>
              </a:rPr>
              <a:t>7, 1-8.14-15.21-23</a:t>
            </a:r>
          </a:p>
        </p:txBody>
      </p:sp>
      <p:pic>
        <p:nvPicPr>
          <p:cNvPr id="4" name="Picture 4" descr="http://t0.gstatic.com/images?q=tbn:ANd9GcQbpkq4x1DnD2R3XbwThmave5jf8BEownw89N7xuR1_IYWJ4o2Y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49" y="571501"/>
            <a:ext cx="3504776" cy="537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4875" y="1538550"/>
            <a:ext cx="3477471" cy="4401205"/>
          </a:xfrm>
          <a:prstGeom prst="rect">
            <a:avLst/>
          </a:prstGeom>
          <a:noFill/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800" dirty="0">
                <a:solidFill>
                  <a:srgbClr val="2E1700"/>
                </a:solidFill>
                <a:latin typeface="Georgia" pitchFamily="18" charset="0"/>
              </a:rPr>
              <a:t>En aquel tiempo  </a:t>
            </a:r>
            <a:r>
              <a:rPr lang="es-PE" sz="2000" dirty="0">
                <a:solidFill>
                  <a:srgbClr val="2E1700"/>
                </a:solidFill>
                <a:latin typeface="Georgia" pitchFamily="18" charset="0"/>
              </a:rPr>
              <a:t>1</a:t>
            </a:r>
            <a:r>
              <a:rPr lang="es-PE" sz="2800" dirty="0">
                <a:solidFill>
                  <a:srgbClr val="2E1700"/>
                </a:solidFill>
                <a:latin typeface="Georgia" pitchFamily="18" charset="0"/>
              </a:rPr>
              <a:t>se acercó a Jesús un grupo de fariseos con algunos escribas de Jerusalén,  </a:t>
            </a:r>
            <a:r>
              <a:rPr lang="es-PE" dirty="0">
                <a:solidFill>
                  <a:srgbClr val="2E1700"/>
                </a:solidFill>
                <a:latin typeface="Georgia" pitchFamily="18" charset="0"/>
              </a:rPr>
              <a:t>2</a:t>
            </a:r>
            <a:r>
              <a:rPr lang="es-PE" sz="2800" dirty="0">
                <a:solidFill>
                  <a:srgbClr val="2E1700"/>
                </a:solidFill>
                <a:latin typeface="Georgia" pitchFamily="18" charset="0"/>
              </a:rPr>
              <a:t> y vieron que algunos  discípulos comían con manos impuras, es decir, sin lavarse las manos.  </a:t>
            </a:r>
            <a:endParaRPr lang="es-ES" sz="3200" dirty="0">
              <a:solidFill>
                <a:srgbClr val="2E17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5" y="468660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://2.bp.blogspot.com/-5mSG0HQeJXs/UDgRvv8fN1I/AAAAAAAAjt4/wyQROyrkuGs/s640/Farise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1" y="653312"/>
            <a:ext cx="3425728" cy="532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624" y="1240185"/>
            <a:ext cx="3442497" cy="44012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 </a:t>
            </a:r>
            <a:r>
              <a:rPr lang="es-ES" sz="28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Los fariseos, como los demás judíos, </a:t>
            </a:r>
          </a:p>
          <a:p>
            <a:pPr algn="ctr"/>
            <a:r>
              <a:rPr lang="es-ES" sz="28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no comen sin antes haberse lavado las manos  meticulosamente, aferrándose a la tradición de sus mayores, </a:t>
            </a:r>
            <a:endParaRPr lang="es-ES" sz="2800" b="1" dirty="0">
              <a:solidFill>
                <a:srgbClr val="2E17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564x/9f/28/31/9f2831ea5e9f32cf36c30e25305ce9e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50" y="417894"/>
            <a:ext cx="8029161" cy="59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://t0.gstatic.com/images?q=tbn:ANd9GcTuSE_x0diAYG8WVqSf89h17TDRhBuQO0NZP0mTwlmmGe1d0f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676275"/>
            <a:ext cx="3552934" cy="52798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2727" y="1398806"/>
            <a:ext cx="3194219" cy="39703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y </a:t>
            </a:r>
            <a:r>
              <a:rPr lang="es-ES" sz="2800" b="1" dirty="0">
                <a:solidFill>
                  <a:srgbClr val="2E1700"/>
                </a:solidFill>
                <a:latin typeface="Georgia" pitchFamily="18" charset="0"/>
                <a:cs typeface="Times New Roman" charset="0"/>
              </a:rPr>
              <a:t>al volver de la plaza, no comen  sin lavarse antes, y se aferran a otras muchas  tradiciones, de lavar vasos, jarras y ollas.  </a:t>
            </a:r>
            <a:endParaRPr lang="es-ES" sz="2800" b="1" dirty="0">
              <a:solidFill>
                <a:srgbClr val="2E17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1253</Words>
  <Application>Microsoft Office PowerPoint</Application>
  <PresentationFormat>Presentación en pantalla (4:3)</PresentationFormat>
  <Paragraphs>103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63" baseType="lpstr">
      <vt:lpstr>Aharoni</vt:lpstr>
      <vt:lpstr>-apple-system</vt:lpstr>
      <vt:lpstr>Arial</vt:lpstr>
      <vt:lpstr>Arial Black</vt:lpstr>
      <vt:lpstr>Arial Narrow</vt:lpstr>
      <vt:lpstr>Arial Rounded MT Bold</vt:lpstr>
      <vt:lpstr>Berlin Sans FB</vt:lpstr>
      <vt:lpstr>Bodoni MT Black</vt:lpstr>
      <vt:lpstr>Britannic Bold</vt:lpstr>
      <vt:lpstr>Calibri</vt:lpstr>
      <vt:lpstr>Century Gothic</vt:lpstr>
      <vt:lpstr>Comic Sans MS</vt:lpstr>
      <vt:lpstr>Geometr706 BlkCn BT</vt:lpstr>
      <vt:lpstr>Georgia</vt:lpstr>
      <vt:lpstr>Gill Sans Ultra Bold Condensed</vt:lpstr>
      <vt:lpstr>Impact</vt:lpstr>
      <vt:lpstr>Lucida Calligraphy</vt:lpstr>
      <vt:lpstr>Lucida Sans</vt:lpstr>
      <vt:lpstr>Matura MT Script Capitals</vt:lpstr>
      <vt:lpstr>Poor Richard</vt:lpstr>
      <vt:lpstr>Raavi</vt:lpstr>
      <vt:lpstr>Rockwell</vt:lpstr>
      <vt:lpstr>Swis721 Hv BT</vt:lpstr>
      <vt:lpstr>Tahoma</vt:lpstr>
      <vt:lpstr>Tekton Pro</vt:lpstr>
      <vt:lpstr>Tekton Pro Cond</vt:lpstr>
      <vt:lpstr>Times</vt:lpstr>
      <vt:lpstr>Times New Roman</vt:lpstr>
      <vt:lpstr>Verdana</vt:lpstr>
      <vt:lpstr>Diseño predeterminado</vt:lpstr>
      <vt:lpstr>1_En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173</cp:revision>
  <dcterms:created xsi:type="dcterms:W3CDTF">2019-09-09T15:33:57Z</dcterms:created>
  <dcterms:modified xsi:type="dcterms:W3CDTF">2024-08-28T20:41:40Z</dcterms:modified>
</cp:coreProperties>
</file>