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8"/>
  </p:notesMasterIdLst>
  <p:sldIdLst>
    <p:sldId id="257" r:id="rId6"/>
    <p:sldId id="258" r:id="rId7"/>
    <p:sldId id="259" r:id="rId8"/>
    <p:sldId id="260" r:id="rId9"/>
    <p:sldId id="261" r:id="rId10"/>
    <p:sldId id="29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6E0C4"/>
    <a:srgbClr val="F6EAA3"/>
    <a:srgbClr val="C486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F792-059C-4F8B-AA58-E13CAA06F36D}" type="datetimeFigureOut">
              <a:rPr lang="es-PE" smtClean="0"/>
              <a:t>8/07/2024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56A0-2D32-443C-B8CB-17B8B8AD43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01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9A993-5C98-4F68-818B-BF971A24991C}" type="slidenum">
              <a:rPr lang="pt-BR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0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FF15-8812-4529-8588-C95F86CB3413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1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FF15-8812-4529-8588-C95F86CB3413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7593-A3A4-4184-BC2A-F4C7791D3B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691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55C1-A327-4042-A35A-A5A22494AD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095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4538-89BE-43E3-B11A-48E4CB0CD2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62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fld id="{1A0E44AA-792F-4086-AB5C-FE0178C1E65C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fld id="{0311B73D-7201-4AF6-A538-9E85CD5EC87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72D89-DA95-4020-ACC7-FB25DC107DF8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42F5A-1E51-4942-AE14-3331A229F70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BB5A2-3F99-442B-A6AE-800F885E046F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C0DD-D212-4605-983D-2E4D5F446E6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AC280-532F-405C-B3D7-878D4E4A61BE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7A95-0743-4EDA-A112-E8BF2289EB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1A6C3-EB30-422E-82C4-6ABF8B986170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5D65-CD4B-4F20-9DFC-BCFFABD914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281AC-C2B7-4D64-9BC1-132F99E72F26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9FAC-0A73-4920-90AF-D0D7F84FABA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45759-AD50-4135-90E4-A09BE97D8301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A5D8D-703C-4F52-95F1-2CAE8679A6C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287469-6EA8-4D28-9BC3-41B7758DE035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317-09AF-4029-A852-A1AFCB471F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7768-2D50-4C83-904C-93B10CB2418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872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79B6B-E3CA-40CC-89FD-76C4FEE47998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00F4-89CE-40EF-91A8-B4ED6B47DA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2F807-D4DD-42AA-BA45-EF2133496629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A60F7-1658-4F7D-B62A-D63A0443EB3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DE072-9586-4C54-9DC3-A5E7E1F7967A}" type="datetime1">
              <a:rPr lang="en-US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C368-04BE-40BA-AA9B-B26D45AF35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5C2855FE-A5CD-4C85-8931-7E1472CA72D3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5CE72018-B71D-4797-ABA4-A05EA75CE4A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E2616-3984-40DE-A1E5-1583E89A8845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7662-8A23-44D4-A067-FB0EEFD6569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E1617-F745-449D-A6C4-105BBA6AF86D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308E-355B-4A82-9932-9F530D38B04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8D7C1-0B4B-4D99-BAB8-B6909A91561F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A4EC7-5BCD-4365-AFF9-BBFEE90A838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D782F-8640-48A7-98BB-01B6BC915F8C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0F609-C67F-49D5-8622-551025876FE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FEF05-F29D-4778-8803-E36E74CCA2CD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0EAE-3D79-476A-B397-8A11FCC5A48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C5313-7C83-4014-ABAD-7688A3F993F0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75147-095F-495D-89C0-C1CB772F20A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86C-6E8F-4D93-A19F-38CDD980A6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627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59715-E3A5-4608-926E-DE57A397C5BD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55E6-81E3-4078-8BD7-45EA74E6A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33A577-27C5-4999-9D75-25D5ACEE7244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2FAF-08C5-4EE9-9BB4-B579E75B8A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837DE-22F1-4D6D-A051-F17F665CB71D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4F6E-FD85-421E-A200-2A8551E5AD0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75F1C-A9EF-46FB-9BE4-A537C372708B}" type="datetime1">
              <a:rPr lang="en-US">
                <a:solidFill>
                  <a:srgbClr val="FFFFFF"/>
                </a:solidFill>
              </a:rPr>
              <a:pPr/>
              <a:t>7/8/2024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7A4C9-F786-4870-A3A0-142E903D756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F666-6239-4685-BBA6-13B280A8432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373A-D945-45F7-A081-20F6A2E7565E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FAD6-C81B-4BC9-98D6-4D0362230F2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0BA89-8F56-4B09-8CCD-5DABF7766E1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932A7-294B-46C7-A592-CA59134ECCDC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46A9-9017-43AE-A1F8-AF2F1752EAB2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881B-6A88-4DB1-BB8C-5130B2014A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68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E817-FD77-4528-979C-0F79D259A24E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1C26D-7D45-4454-AC03-B56B7F9CE92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784F-618D-4B68-8E3B-76F6CAEC1C0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351C-121A-4FA8-A25C-929E1BECE272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DFDB-C2C2-4961-BC15-2CB50131CCB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8E8E-8CC5-4157-A1B4-40DD2163978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65167"/>
      </p:ext>
    </p:extLst>
  </p:cSld>
  <p:clrMapOvr>
    <a:masterClrMapping/>
  </p:clrMapOvr>
  <p:transition spd="med">
    <p:comb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82D3-692D-46D8-9407-A60537664B6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32764"/>
      </p:ext>
    </p:extLst>
  </p:cSld>
  <p:clrMapOvr>
    <a:masterClrMapping/>
  </p:clrMapOvr>
  <p:transition spd="med">
    <p:comb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3D39-208B-455E-8158-90C4A6356F4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590"/>
      </p:ext>
    </p:extLst>
  </p:cSld>
  <p:clrMapOvr>
    <a:masterClrMapping/>
  </p:clrMapOvr>
  <p:transition spd="med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549D-CDF1-4549-A5D4-0FF295942F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380"/>
      </p:ext>
    </p:extLst>
  </p:cSld>
  <p:clrMapOvr>
    <a:masterClrMapping/>
  </p:clrMapOvr>
  <p:transition spd="med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6CAD-4BCE-48E5-B90F-0220DD2E5E5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2008"/>
      </p:ext>
    </p:extLst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F9C1-CA19-4524-8749-918A670B1D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965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13885-02C5-4982-8993-F1BFD7E9B7F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46001"/>
      </p:ext>
    </p:extLst>
  </p:cSld>
  <p:clrMapOvr>
    <a:masterClrMapping/>
  </p:clrMapOvr>
  <p:transition spd="med">
    <p:comb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8126-03D0-4D08-9C5E-EAF3485ABCD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5139"/>
      </p:ext>
    </p:extLst>
  </p:cSld>
  <p:clrMapOvr>
    <a:masterClrMapping/>
  </p:clrMapOvr>
  <p:transition spd="med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27CA-34BB-4812-9731-045A5E8664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0025"/>
      </p:ext>
    </p:extLst>
  </p:cSld>
  <p:clrMapOvr>
    <a:masterClrMapping/>
  </p:clrMapOvr>
  <p:transition spd="med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4B55-5712-4BFD-BD90-0E2076D9762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6246"/>
      </p:ext>
    </p:extLst>
  </p:cSld>
  <p:clrMapOvr>
    <a:masterClrMapping/>
  </p:clrMapOvr>
  <p:transition spd="med">
    <p:comb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ED07-53E4-4B5B-8834-D311A57E679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11932"/>
      </p:ext>
    </p:extLst>
  </p:cSld>
  <p:clrMapOvr>
    <a:masterClrMapping/>
  </p:clrMapOvr>
  <p:transition spd="med">
    <p:comb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0257-591C-405F-AA41-1C87591D3E0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5723"/>
      </p:ext>
    </p:extLst>
  </p:cSld>
  <p:clrMapOvr>
    <a:masterClrMapping/>
  </p:clrMapOvr>
  <p:transition spd="med">
    <p:comb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451AB5-F782-4898-A745-CAC1004D927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0253"/>
      </p:ext>
    </p:extLst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A02D-CD0B-4440-A14E-147FF63203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2806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1BE6-92ED-4FD1-88AC-9C037563FB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911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B095-D5BD-4D20-89D6-CEEECAD22E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8764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BE3C-62DE-4858-8F14-F6D83406C8F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1686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2107B-D0E7-4262-9356-129DA791C4B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12C05-ABEA-4C08-AF9F-0E584C7DF9FD}" type="datetime1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7/8/2024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908AA-87BB-458C-AC1B-2AFC5D5D8E2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C2F80-9953-431E-8B17-9BD27FB90A11}" type="datetime1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7/8/2024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7ACA5-99F4-466A-8B14-FABD82D22365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63587-8E45-45BA-98FF-CE039B44F457}" type="slidenum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FF5B97-C56A-48FD-97EC-F44F4809F5E8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36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neto al claro de lu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540262"/>
            <a:ext cx="8001000" cy="5829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Rectángulo 4"/>
          <p:cNvSpPr/>
          <p:nvPr/>
        </p:nvSpPr>
        <p:spPr>
          <a:xfrm>
            <a:off x="515155" y="6031468"/>
            <a:ext cx="1789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b="1" i="1" dirty="0"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Imagen: P. Erick Félix</a:t>
            </a:r>
            <a:endParaRPr lang="es-PE" sz="1600" dirty="0">
              <a:solidFill>
                <a:srgbClr val="00CC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" y="6175228"/>
            <a:ext cx="141439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590" y="525181"/>
            <a:ext cx="7982326" cy="58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617" y="556851"/>
            <a:ext cx="7953299" cy="58344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2"/>
          <a:stretch/>
        </p:blipFill>
        <p:spPr>
          <a:xfrm>
            <a:off x="835991" y="556850"/>
            <a:ext cx="3867149" cy="56153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66982" y="2066655"/>
            <a:ext cx="33180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que llevasen sandalias,                                          pero no una túnica de repuesto. 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AutoShape 2" descr="http://img.webme.com/pic/p/pueblo-cautivo/1tunica.jpg"/>
          <p:cNvSpPr>
            <a:spLocks noChangeAspect="1" noChangeArrowheads="1"/>
          </p:cNvSpPr>
          <p:nvPr/>
        </p:nvSpPr>
        <p:spPr bwMode="auto">
          <a:xfrm>
            <a:off x="155575" y="-2133600"/>
            <a:ext cx="333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846" y="651074"/>
            <a:ext cx="7953299" cy="57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390" y="651074"/>
            <a:ext cx="3891559" cy="5597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5076824" y="1273304"/>
            <a:ext cx="2656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" charset="0"/>
                <a:cs typeface="Times New Roman" pitchFamily="18" charset="0"/>
              </a:rPr>
              <a:t>Y añadió: </a:t>
            </a:r>
            <a:r>
              <a:rPr lang="es-ES" sz="3200" b="1" i="1" dirty="0">
                <a:latin typeface="Arial" charset="0"/>
                <a:cs typeface="Times New Roman" pitchFamily="18" charset="0"/>
              </a:rPr>
              <a:t>“Cuando entren en una casa, quédense en ella hasta que se vayan de  aquel lugar.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val="2134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657" y="574129"/>
            <a:ext cx="7953299" cy="5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574" y="722203"/>
            <a:ext cx="3592426" cy="5382372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 flipV="1">
            <a:off x="1091095" y="1371080"/>
            <a:ext cx="32900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Y si en algún sitio no los reciben ni los escuchan,</a:t>
            </a:r>
            <a:r>
              <a:rPr lang="es-MX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márchense de allí, sacúdanse el polvo de los pies, para que les sirva a ellos de advertencia”.</a:t>
            </a:r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299" y="564973"/>
            <a:ext cx="7953299" cy="5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12485" y="1220027"/>
            <a:ext cx="35814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Ellos salieron a predicar la conversión,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echando muchos demonios, ungían con aceite a muchos enfermos y los curaban.</a:t>
            </a:r>
            <a:r>
              <a:rPr lang="es-P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endParaRPr lang="es-E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27" y="714375"/>
            <a:ext cx="3839347" cy="5345954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7866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d/40/d9/3d40d961e1e42b2a1e1f1585e71584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025" y="539835"/>
            <a:ext cx="7972425" cy="58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237" y="1531204"/>
            <a:ext cx="5334000" cy="300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889481" y="4705979"/>
            <a:ext cx="703668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¿A quiénes reúne Jesús mientras recorre las aldeas? ¿Para qué?</a:t>
            </a:r>
            <a:endParaRPr lang="es-ES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65114" y="487868"/>
            <a:ext cx="534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</a:rPr>
              <a:t>Preguntas para la lectura:</a:t>
            </a:r>
            <a:endParaRPr lang="es-ES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3333CC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61871" y="5229199"/>
            <a:ext cx="26642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4000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564x/3d/40/d9/3d40d961e1e42b2a1e1f1585e715842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71" y="571427"/>
            <a:ext cx="7990379" cy="58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301" y="1809731"/>
            <a:ext cx="6305550" cy="39767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4 Rectángulo"/>
          <p:cNvSpPr/>
          <p:nvPr/>
        </p:nvSpPr>
        <p:spPr>
          <a:xfrm>
            <a:off x="861789" y="651600"/>
            <a:ext cx="7282067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Qué órdenes concretas les da a los Doce?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63500" y="-11477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3" name="AutoShape 4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215900" y="-9953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4" name="AutoShape 6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368300" y="-8429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3d/40/d9/3d40d961e1e42b2a1e1f1585e71584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084" y="528382"/>
            <a:ext cx="7971104" cy="58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Rectángulo"/>
          <p:cNvSpPr/>
          <p:nvPr/>
        </p:nvSpPr>
        <p:spPr>
          <a:xfrm>
            <a:off x="1170275" y="842401"/>
            <a:ext cx="6370744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Cómo deberán </a:t>
            </a:r>
            <a:r>
              <a:rPr lang="es-PE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actuar</a:t>
            </a:r>
            <a:endParaRPr lang="es-ES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http://elilopezlive.files.wordpress.com/2011/07/sacudir-el-polvo-de-los-pies.jpg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1398820" y="5395589"/>
            <a:ext cx="6370744" cy="646331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ante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las dificultades?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s://i.pinimg.com/564x/08/e2/d9/08e2d96c755030a2b5806e8f4e372f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9" y="1672655"/>
            <a:ext cx="5451081" cy="28229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3d/40/d9/3d40d961e1e42b2a1e1f1585e715842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584" y="528918"/>
            <a:ext cx="8011887" cy="58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4" y="1456438"/>
            <a:ext cx="4909406" cy="31061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4 Rectángulo"/>
          <p:cNvSpPr/>
          <p:nvPr/>
        </p:nvSpPr>
        <p:spPr>
          <a:xfrm>
            <a:off x="745744" y="389218"/>
            <a:ext cx="7701566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Una vez que son enviados, 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1064433" y="4983444"/>
            <a:ext cx="7064188" cy="139046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qué acciones realizan </a:t>
            </a: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los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apóstoles?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60/95/15/60951589c19cda0891638bbcd18ce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1" y="568810"/>
            <a:ext cx="7903712" cy="58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36846" y="1445622"/>
            <a:ext cx="7812337" cy="110799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>
                <a:latin typeface="Tekton Pro" panose="020F0603020208020904" pitchFamily="34" charset="0"/>
              </a:rPr>
              <a:t>Aunque nos reconocemos elegidos, llamados y enviados, con frecuencia nos sorprendemos a nosotros mismos con actitudes y comportamientos que no son los de un evangelizador cristiano</a:t>
            </a:r>
            <a:r>
              <a:rPr lang="es-PE" sz="2200" dirty="0" smtClean="0">
                <a:latin typeface="Tekton Pro" panose="020F0603020208020904" pitchFamily="34" charset="0"/>
              </a:rPr>
              <a:t>. </a:t>
            </a:r>
            <a:endParaRPr lang="es-ES" sz="2200" dirty="0">
              <a:latin typeface="Tekton Pro" panose="020F06030202080209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51549" y="568810"/>
            <a:ext cx="169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u="sng" dirty="0">
                <a:solidFill>
                  <a:srgbClr val="FFFFFF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 </a:t>
            </a:r>
            <a:endParaRPr lang="es-PE" sz="240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38" y="568810"/>
            <a:ext cx="3256393" cy="850687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98803" y="542685"/>
            <a:ext cx="3131461" cy="828344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</a:pPr>
            <a:r>
              <a:rPr lang="es-ES_tradnl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MEDITATIO</a:t>
            </a:r>
            <a:endParaRPr lang="es-P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</a:pPr>
            <a:r>
              <a:rPr lang="es-ES_tradnl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ME dice el texto?</a:t>
            </a:r>
            <a:endParaRPr lang="es-P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745380" y="5295321"/>
            <a:ext cx="7812337" cy="769441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 smtClean="0">
                <a:latin typeface="Tekton Pro" panose="020F0603020208020904" pitchFamily="34" charset="0"/>
              </a:rPr>
              <a:t>Como </a:t>
            </a:r>
            <a:r>
              <a:rPr lang="es-ES_tradnl" sz="2200" b="1" dirty="0">
                <a:latin typeface="Tekton Pro" panose="020F0603020208020904" pitchFamily="34" charset="0"/>
              </a:rPr>
              <a:t>un día hizo con sus discípulos, también hoy el Señor nos da instrucciones concretas para proclamar su mensaje</a:t>
            </a:r>
            <a:r>
              <a:rPr lang="es-ES_tradnl" sz="2200" b="1" dirty="0" smtClean="0">
                <a:latin typeface="Tekton Pro" panose="020F0603020208020904" pitchFamily="34" charset="0"/>
              </a:rPr>
              <a:t>.</a:t>
            </a:r>
            <a:endParaRPr lang="es-ES" sz="2200" b="1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875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e8/15/90/e8159029a82a18c217a43af64370fb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519577"/>
            <a:ext cx="8020878" cy="59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7881" y="499699"/>
            <a:ext cx="792234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*¿Qué significa para mí hoy </a:t>
            </a:r>
            <a:r>
              <a:rPr lang="es-ES_tradnl" sz="3600" b="1" kern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ser </a:t>
            </a:r>
            <a:r>
              <a:rPr lang="es-ES_tradnl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 “enviado” de Jesús?</a:t>
            </a:r>
            <a:r>
              <a:rPr lang="es-PE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6409" y="4979098"/>
            <a:ext cx="770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¿A qué lugares de manera particular me envía? </a:t>
            </a:r>
            <a:r>
              <a:rPr lang="es-ES_tradnl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s-ES" sz="3600" b="1" kern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58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nstituyó a doce para que estuvieran con él y para enviarlos a predicar&quot; -  Evangelio - 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3" y="563622"/>
            <a:ext cx="7968734" cy="58020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85898" y="582672"/>
            <a:ext cx="256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Marcos 6, 7-13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55538" y="3143250"/>
            <a:ext cx="5902156" cy="20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Bold ITC" panose="020B0907030504020204" pitchFamily="34" charset="0"/>
              </a:rPr>
              <a:t>Comenzó a Enviarlos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Bold ITC" panose="020B0907030504020204" pitchFamily="34" charset="0"/>
              </a:rPr>
              <a:t> de Dos en Dos.</a:t>
            </a:r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38750" y="5923085"/>
            <a:ext cx="3225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Lima, 14 Julio 2024</a:t>
            </a:r>
            <a:endParaRPr lang="es-ES" sz="24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4" y="582672"/>
            <a:ext cx="4291584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4"/>
        <p14:pauseEvt time="876" objId="4"/>
        <p14:stopEvt time="876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8" y="542977"/>
            <a:ext cx="8010581" cy="5866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729385" y="1641038"/>
            <a:ext cx="39384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* Jesús envía a sus discípulos sin otra seguridad que la Palabra que anuncian.</a:t>
            </a:r>
            <a:r>
              <a:rPr lang="es-ES_tradnl" sz="3200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5218652" y="2672089"/>
            <a:ext cx="3376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_tradnl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¿Confío en el Señor totalmente?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                   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239456" y="5055207"/>
            <a:ext cx="6701224" cy="1077218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¿En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qué cosas, 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personas ...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tengo puestas mis seguridades?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85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75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ómo aprender a escuchar a Dios | Por qué seguir a Jesus. 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561703"/>
            <a:ext cx="7986939" cy="58216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57346" y="1055794"/>
            <a:ext cx="283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29000"/>
                    </a:srgbClr>
                  </a:outerShdw>
                </a:effectLst>
                <a:latin typeface="Tekton Pro" panose="020F0603020208020904" pitchFamily="34" charset="0"/>
                <a:cs typeface="Raavi" pitchFamily="2"/>
              </a:rPr>
              <a:t>* ¿Cómo reacciono  cuando alguien no quiere escuchar la Palabra de Dios? </a:t>
            </a:r>
            <a:endParaRPr lang="es-ES" sz="3600" b="1" dirty="0"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srgbClr val="000000">
                    <a:lumMod val="95000"/>
                    <a:lumOff val="5000"/>
                    <a:alpha val="29000"/>
                  </a:srgbClr>
                </a:outerShdw>
              </a:effectLst>
              <a:latin typeface="Tekton Pro" panose="020F0603020208020904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2174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hernandodrums1 ar Twitter: “🙏🏻ANTES DE IR A DORMIR🙏🏻 Amigos,Familia  sigamos Orando y Pidiendo a Dios por todo el mundo y por los  Doctores,Enfermeras y todo el sector salud,Quienes ponen en riesgo 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7" y="528069"/>
            <a:ext cx="7980509" cy="58901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5890" y="528069"/>
            <a:ext cx="7708761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*¿Concibo mi vida como una oportunidad de anunciar y dar a conocer al Señor,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810797" y="4402633"/>
            <a:ext cx="7671358" cy="175432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a</a:t>
            </a:r>
            <a:r>
              <a:rPr lang="es-PE" sz="36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sí en </a:t>
            </a: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mi vida personal, en mi profesión, en mi familia, en mi comunidad, ahí donde esté?, </a:t>
            </a:r>
            <a:r>
              <a:rPr lang="es-PE" sz="36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                     ¿</a:t>
            </a: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de qué manera?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9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0" y="536262"/>
            <a:ext cx="7959636" cy="5855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820714" y="1604640"/>
            <a:ext cx="1974737" cy="47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Futura Md BT" panose="020B0602020204020303" pitchFamily="34" charset="0"/>
              </a:rPr>
              <a:t>Motivación</a:t>
            </a:r>
            <a:r>
              <a:rPr lang="es-PE" sz="24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Futura Md BT" panose="020B0602020204020303" pitchFamily="34" charset="0"/>
              </a:rPr>
              <a:t>:</a:t>
            </a:r>
            <a:endParaRPr lang="es-PE" sz="24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Futura Md BT" panose="020B06020202040203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3259" y="764704"/>
            <a:ext cx="1847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3600" b="1" spc="150" dirty="0">
              <a:ln w="11430"/>
              <a:solidFill>
                <a:srgbClr val="F8F8F8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Georgia" pitchFamily="18" charset="0"/>
            </a:endParaRPr>
          </a:p>
        </p:txBody>
      </p:sp>
      <p:sp>
        <p:nvSpPr>
          <p:cNvPr id="10" name="6 Rectángulo"/>
          <p:cNvSpPr/>
          <p:nvPr/>
        </p:nvSpPr>
        <p:spPr>
          <a:xfrm>
            <a:off x="630760" y="2951947"/>
            <a:ext cx="3526973" cy="277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El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Maestro, una vez más, nos llama y nos envía ofreciéndonos instrucciones concretas para el momento histórico en que vivimos.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73" y="571097"/>
            <a:ext cx="3100253" cy="914253"/>
          </a:xfrm>
          <a:prstGeom prst="roundRect">
            <a:avLst/>
          </a:prstGeom>
        </p:spPr>
      </p:pic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836769" y="520220"/>
            <a:ext cx="2749799" cy="771525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4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6 Rectángulo"/>
          <p:cNvSpPr/>
          <p:nvPr/>
        </p:nvSpPr>
        <p:spPr>
          <a:xfrm>
            <a:off x="5356383" y="2377441"/>
            <a:ext cx="32340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damos gracias por la elección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y la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llamada,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                    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pedimos que seamos sensibles a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la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voz de su Espíritu y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rogamos por todos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los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mensajeros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                                   del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evangelio.</a:t>
            </a:r>
          </a:p>
        </p:txBody>
      </p:sp>
    </p:spTree>
    <p:extLst>
      <p:ext uri="{BB962C8B-B14F-4D97-AF65-F5344CB8AC3E}">
        <p14:creationId xmlns:p14="http://schemas.microsoft.com/office/powerpoint/2010/main" val="106510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557349"/>
            <a:ext cx="7977051" cy="585632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0915" y="5296301"/>
            <a:ext cx="826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 </a:t>
            </a:r>
            <a:r>
              <a:rPr lang="es-ES_tradnl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Luego de un tiempo de oración personal, podemos compartir en voz alta nuestra oración, siempre dirigiéndonos a Dios mediante:           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la alabanza,   la acción de gracias  o   la súplica confiada.</a:t>
            </a:r>
            <a:endParaRPr lang="es-ES_tradnl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7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026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0" y="557483"/>
            <a:ext cx="7962237" cy="5824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824" y="182971"/>
            <a:ext cx="22878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 err="1" smtClean="0">
                <a:solidFill>
                  <a:schemeClr val="bg1"/>
                </a:solidFill>
                <a:latin typeface="Times New Roman" pitchFamily="18" charset="0"/>
              </a:rPr>
              <a:t>Salmo</a:t>
            </a:r>
            <a:r>
              <a:rPr lang="ca-ES" sz="3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latin typeface="Times New Roman" pitchFamily="18" charset="0"/>
              </a:rPr>
              <a:t>84</a:t>
            </a:r>
            <a:r>
              <a:rPr lang="ca-ES" sz="6600" b="1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21344" y="651244"/>
            <a:ext cx="525264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Voy a escuchar lo que dice el Señor: “Dios anuncia la paz a su pueblo y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 amigos”. La Salvación  está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ya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 de sus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fieles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 la gloria habitará en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nuestra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tierra. </a:t>
            </a:r>
            <a:endParaRPr lang="ca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8120" y="528074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3200" i="1" dirty="0">
              <a:solidFill>
                <a:srgbClr val="11FF45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26829" y="4495910"/>
            <a:ext cx="52851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Señor, 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tu misericordia y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84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0" y="544562"/>
            <a:ext cx="7946026" cy="5856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1656" y="696962"/>
            <a:ext cx="34788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misericordia y la fidelidad se encuentran, la justicia y la paz se besan; la fidelidad brota de la tierra, y la justicia mira desde el cielo. </a:t>
            </a:r>
            <a:endParaRPr lang="ca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2587" y="5204712"/>
            <a:ext cx="75613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tu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misericordia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960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tudio sobre la Lluvia Temprana y la Lluvia Tardía – Estudia L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61389"/>
            <a:ext cx="7969250" cy="5839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5572" y="2247315"/>
            <a:ext cx="816353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3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Señor nos dará la lluvia, y nuestra tierra dará su fruto. La justicia marchará ante él, la salvación seguirá sus pasos.</a:t>
            </a:r>
            <a:endParaRPr lang="ca-ES" sz="3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3834" y="5185212"/>
            <a:ext cx="78718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32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tu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misericordia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5282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d5/ba/14/d5ba14ee42f1a3a893019b0d63aaa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38" y="553079"/>
            <a:ext cx="7906429" cy="58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CuadroTexto"/>
          <p:cNvSpPr txBox="1"/>
          <p:nvPr/>
        </p:nvSpPr>
        <p:spPr>
          <a:xfrm>
            <a:off x="542246" y="2401750"/>
            <a:ext cx="6439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“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«Por tanto, un gran motivo que tenemos es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         la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grandeza de la cosa: dar a conocer a Dios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a los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pobres, anunciarles a Jesucristo,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            decirles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que está cerca el reino de los cielos </a:t>
            </a:r>
            <a:r>
              <a:rPr lang="es-ES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       y 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que ese reino es para los pobres. ¡Qué grande es esto! Y el que hayamos sido llamados para ser compañeros y para participar en los planes del Hijo de Dios, es algo que supera nuestro entendimiento. ¡Qué! ¡Hacernos..., no me atrevo a decirlo... sí: evangelizar a los pobres es un oficio tan alto que es, por excelencia, el oficio del Hijo de Dios!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136428" y="672207"/>
            <a:ext cx="1975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Motivación: </a:t>
            </a:r>
            <a:endParaRPr lang="en-US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2246" y="1422104"/>
            <a:ext cx="617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San Vicente nos recuerda la excelencia  de nuestra vocación de misioneros y misioneras.                       Demos gracias a Dios por ello:     </a:t>
            </a:r>
            <a:endParaRPr lang="es-ES" sz="20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54" y="553079"/>
            <a:ext cx="3126115" cy="953717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42247" y="656109"/>
            <a:ext cx="3010850" cy="850687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</a:rPr>
              <a:t>CONTEMPLATIO</a:t>
            </a:r>
            <a:endParaRPr lang="es-PE" sz="16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</a:rPr>
              <a:t>¿Qué me lleva a hacer el texto?</a:t>
            </a:r>
            <a:endParaRPr lang="es-PE" sz="24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0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11/43/e5/1143e5e67882a0af491971db57904e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65" y="561975"/>
            <a:ext cx="793181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18329" y="561975"/>
            <a:ext cx="80812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Y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a nosotros se nos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dedica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a ello como instrumentos por los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que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el Hijo de Dios sigue haciendo desde el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cielo lo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que hizo </a:t>
            </a:r>
            <a:endParaRPr lang="es-PE" sz="21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1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en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la tierra. ¡Qué gran motivo para alabar a Dios, hermanos míos, y agradecerle incesantemente esta gracia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!”  </a:t>
            </a:r>
            <a:r>
              <a:rPr lang="es-PE" sz="1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(</a:t>
            </a:r>
            <a:r>
              <a:rPr lang="es-PE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</a:t>
            </a:r>
            <a:r>
              <a:rPr lang="es-PE" sz="1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XI, </a:t>
            </a:r>
            <a:r>
              <a:rPr lang="es-PE" sz="1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387)</a:t>
            </a:r>
            <a:endParaRPr lang="es-PE" sz="1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801085" y="4267200"/>
            <a:ext cx="7515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Todos tienen el   derecho de recibir el Evangelio.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 cristianos tienen el deber de anunciarlo sin excluir a nadie, no como quien impone una nueva obligación, sino como quien comparte una alegría, señala un horizonte bello, ofrece un banquete deseable. La Iglesia no crece por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proselitismo sino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«por atracción». </a:t>
            </a:r>
            <a:r>
              <a:rPr lang="es-PE" sz="1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(EG14)</a:t>
            </a:r>
            <a:endParaRPr lang="es-ES" sz="16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148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564x/d0/ec/66/d0ec666c73eeb005e4f74f7022aa00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572313"/>
            <a:ext cx="7943033" cy="5799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7498" y="5854274"/>
            <a:ext cx="79596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Cantos sugeridos: El mensajero de la paz; Nos envías por el mundo.</a:t>
            </a:r>
            <a:endParaRPr lang="es-PE" sz="21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0892" y="528548"/>
            <a:ext cx="80728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Ambientación: </a:t>
            </a:r>
            <a:r>
              <a:rPr lang="es-ES_tradnl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Al centro: un bastón, un  par de sandalias, la Biblia, un cirio, huellas de cartulina con el siguiente texto:</a:t>
            </a:r>
            <a:r>
              <a:rPr lang="es-PE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22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“Nosotros no podemos callar lo que hemos visto y oído”  </a:t>
            </a:r>
            <a:r>
              <a:rPr lang="es-PE" sz="2200" b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Hch</a:t>
            </a:r>
            <a:r>
              <a:rPr lang="es-PE" sz="22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4, 20. </a:t>
            </a:r>
            <a:r>
              <a:rPr lang="es-PE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Se entregará a cada participante</a:t>
            </a:r>
            <a:r>
              <a:rPr lang="es-PE" sz="22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. </a:t>
            </a:r>
            <a:endParaRPr lang="es-PE" sz="22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64088" y="62068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PE" sz="20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028" name="Picture 4" descr="Bastón - Iconos gratis de divers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66" y="1975097"/>
            <a:ext cx="3010911" cy="37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564x/6e/07/5b/6e075bf9ba74f7ffd687a740d4d0a9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329" flipH="1">
            <a:off x="2128889" y="2496857"/>
            <a:ext cx="1843095" cy="30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04/53/66/045366b2a4876d8916c6c76021d9c2d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9" y="2261750"/>
            <a:ext cx="1456508" cy="22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pinimg.com/564x/27/19/da/2719da1073950033e6eb989ab36f4a3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8523" y="2269796"/>
            <a:ext cx="2692991" cy="32897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256231" y="2248324"/>
            <a:ext cx="19934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7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“Nosotros no podemos callar </a:t>
            </a:r>
            <a:r>
              <a:rPr lang="es-PE" sz="17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 que </a:t>
            </a:r>
            <a:r>
              <a:rPr lang="es-PE" sz="17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hemos visto y </a:t>
            </a:r>
            <a:r>
              <a:rPr lang="es-PE" sz="17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oído</a:t>
            </a:r>
            <a:r>
              <a:rPr lang="es-PE" sz="17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  </a:t>
            </a:r>
            <a:r>
              <a:rPr lang="es-PE" sz="17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</a:t>
            </a:r>
            <a:r>
              <a:rPr lang="es-PE" sz="17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Hch</a:t>
            </a:r>
            <a:r>
              <a:rPr lang="es-PE" sz="17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17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4, 20. </a:t>
            </a:r>
            <a:endParaRPr lang="en-US" sz="17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andalia png imágenes | PNGWi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1839" y="4619120"/>
            <a:ext cx="1281137" cy="13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325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75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b8/b4/5e/b8b45e5412767af894e915676d4307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9" y="540701"/>
            <a:ext cx="7905441" cy="586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82293" y="540701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</a:rPr>
              <a:t>Compromiso: </a:t>
            </a:r>
          </a:p>
        </p:txBody>
      </p:sp>
      <p:sp>
        <p:nvSpPr>
          <p:cNvPr id="8" name="5 Rectángulo"/>
          <p:cNvSpPr/>
          <p:nvPr/>
        </p:nvSpPr>
        <p:spPr>
          <a:xfrm>
            <a:off x="862275" y="4897731"/>
            <a:ext cx="74302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Orar por la labor misionera de la Iglesia.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Comprometernos en alguna acción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anose="020B0804020202020204" pitchFamily="34" charset="0"/>
              </a:rPr>
              <a:t>Misionera de nuestra parroquia. </a:t>
            </a:r>
            <a:endParaRPr lang="es-ES_tradnl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Hv BT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de Story P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075" y="509741"/>
            <a:ext cx="7924799" cy="58815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1763" y="967232"/>
            <a:ext cx="530373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 bendecimos,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Dios de los apóstoles y los profetas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por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Jesucristo, tu primer 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enviado                                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misión de paz y amor para 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anunciar                                 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los pobres el gozo de la liberación,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dar la salud a los enfermos y 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cosechar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mies abundante.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Cristo delegó su misión a los suyos, a nosotros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desde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entonces 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evangelizar                          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 la vocación de tu pueblo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MX" sz="23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25505" y="509741"/>
            <a:ext cx="446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va Std" panose="020B0503070504090203" pitchFamily="34" charset="0"/>
              </a:rPr>
              <a:t>Oración final </a:t>
            </a:r>
            <a:endParaRPr lang="es-ES" sz="3200" dirty="0"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va Std" panose="020B0503070504090203" pitchFamily="34" charset="0"/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821655" y="4355893"/>
            <a:ext cx="77889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Jesús </a:t>
            </a: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nos quiere disponibles, con la libertad de la pobreza, para compartir con los demás lo que tú nos das gratis.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Vacía, Señor, nuestro corazón de la soberbia para hacer sitio a la revelación de tu nombre, y desocupa nuestras manos de la codicia para recibir en ellas tu medida colmada. </a:t>
            </a:r>
            <a:r>
              <a:rPr lang="es-MX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Amén</a:t>
            </a:r>
            <a:endParaRPr lang="es-MX" sz="23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7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" y="538567"/>
            <a:ext cx="7990549" cy="58535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3479" y="6228901"/>
            <a:ext cx="4810255" cy="4308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4267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54/29/94/542994093075be8ebdd37e07bbf4c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7" y="590051"/>
            <a:ext cx="7993963" cy="57916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97423" y="590053"/>
            <a:ext cx="295232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</a:t>
            </a: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3359" y="3485899"/>
            <a:ext cx="7482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Llamada, elección y envío: tres aspectos de una misma vocación que se vive en el desapego radical y en el servicio.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Los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apóstoles constatan que la fidelidad a esta llamada de Dios compromete toda la vida. Elegidos en Cristo, hemos sido llamados y enviados a anunciar el evangelio.</a:t>
            </a:r>
            <a:endParaRPr lang="es-ES_tradnl" sz="2800" b="1" i="1" dirty="0">
              <a:solidFill>
                <a:schemeClr val="bg1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9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c/c3/fb/bcc3fbfe1928ddc68158f4ae4b648d8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09" y="585738"/>
            <a:ext cx="7959186" cy="5757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5284" y="509538"/>
            <a:ext cx="236271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1.- Oración inicial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4102" name="Picture 6" descr="Jesús nos envia a evangelizar – Expreso de Tuxpa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09" y="1283090"/>
            <a:ext cx="2857500" cy="251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/>
          <p:cNvSpPr txBox="1"/>
          <p:nvPr/>
        </p:nvSpPr>
        <p:spPr>
          <a:xfrm>
            <a:off x="838200" y="3577182"/>
            <a:ext cx="7581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Señor Jesús,                                                                                               Tú que has enviado a tus discípulos para que fueran a anunciar tu Palabra, para darte a conocer, </a:t>
            </a:r>
            <a:r>
              <a:rPr lang="es-P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para invitar a la conversión, y les has pedido total confianza en ti, abandono pleno en ti, te pedimos que ahora que nosotros que estamos profundizando tu Palabra,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que queremos vivir y actualizar de manera más viva tus enseñanzas, que nos ayudes a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ser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c/c3/fb/bcc3fbfe1928ddc68158f4ae4b648d8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09" y="585738"/>
            <a:ext cx="7959186" cy="5757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sús nos envia a evangelizar – Expreso de Tuxpa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09" y="1283090"/>
            <a:ext cx="2857500" cy="2515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/>
          <p:cNvSpPr txBox="1"/>
          <p:nvPr/>
        </p:nvSpPr>
        <p:spPr>
          <a:xfrm>
            <a:off x="830272" y="3587392"/>
            <a:ext cx="7535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más conscientes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lo que implica seguirte a ti,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así salir al encuentro de los otros,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llevando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tu mensaje de salvación,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sabiendo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que Tú actúas en y por nosotros.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Danos Señor, la gracia de que Tú,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actúes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en nuestra vida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que nosotros te demos a conocer,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hoy </a:t>
            </a: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siempre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confiando y esperando todo de </a:t>
            </a: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ti. Que así sea. 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6f/70/e2/6f70e2a38b9fb15b39d5161554ee6a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5" y="557812"/>
            <a:ext cx="7865761" cy="58144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29379" y="685421"/>
            <a:ext cx="2092221" cy="461665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Motivación</a:t>
            </a:r>
            <a:r>
              <a:rPr lang="es-ES_tradnl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s-ES_tradnl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571374" y="2855863"/>
            <a:ext cx="8011621" cy="315471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635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egoe UI" pitchFamily="34" charset="0"/>
              <a:cs typeface="Segoe U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El </a:t>
            </a:r>
            <a:r>
              <a:rPr lang="es-ES_tradn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reino de  </a:t>
            </a:r>
            <a:r>
              <a:rPr lang="es-ES_tradn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Dios </a:t>
            </a:r>
            <a:r>
              <a:rPr lang="es-ES_tradn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ya ha llegado, por eso </a:t>
            </a:r>
            <a:r>
              <a:rPr lang="es-ES_tradnl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Él </a:t>
            </a:r>
            <a:r>
              <a:rPr lang="es-ES_tradnl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elige a sus amigos, les encarga la tarea, y les indica cómo tendrá que ser su vida:  </a:t>
            </a:r>
            <a:r>
              <a:rPr lang="es-PE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sin apegarse a nada ni a nadie, sin acomodarse a seguridades, sin miedo a ser rechazados por los satisfechos. Y ellos predicaron la conversión y hacían creíble con su vida el Mensaje de Jesús. </a:t>
            </a:r>
            <a:r>
              <a:rPr lang="es-PE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Escuchemos: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5" y="529237"/>
            <a:ext cx="4174961" cy="947138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686652" y="508967"/>
            <a:ext cx="3817604" cy="1080901"/>
          </a:xfrm>
          <a:prstGeom prst="roundRect">
            <a:avLst>
              <a:gd name="adj" fmla="val 20368"/>
            </a:avLst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sz="1600" b="1" kern="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¿Qué dice el texto?  Mc 6, 7-13</a:t>
            </a:r>
            <a:endParaRPr lang="es-PE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172" y="577658"/>
            <a:ext cx="7905228" cy="58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154" y="1248460"/>
            <a:ext cx="3594467" cy="475229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91584" y="1833337"/>
            <a:ext cx="366085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latin typeface="Arial" charset="0"/>
                <a:cs typeface="Times New Roman" pitchFamily="18" charset="0"/>
              </a:rPr>
              <a:t>En aquel tiempo, </a:t>
            </a:r>
            <a:r>
              <a:rPr lang="es-ES" sz="3200" b="1" baseline="30000" dirty="0"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>
                <a:latin typeface="Arial" charset="0"/>
                <a:cs typeface="Times New Roman" pitchFamily="18" charset="0"/>
              </a:rPr>
              <a:t>llamó Jesús a los Doce y los fue enviando de dos en dos, dándoles autoridad sobre los espíritus inmundos.</a:t>
            </a:r>
            <a:r>
              <a:rPr lang="es-ES" sz="3200" b="1" dirty="0">
                <a:latin typeface="Arial" charset="0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56400" y="72524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Marcos 6, 7-13</a:t>
            </a:r>
            <a:endParaRPr lang="es-ES" sz="28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875" y="604476"/>
            <a:ext cx="7953299" cy="5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34" y="604476"/>
            <a:ext cx="3694383" cy="54673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2 Rectángulo"/>
          <p:cNvSpPr/>
          <p:nvPr/>
        </p:nvSpPr>
        <p:spPr>
          <a:xfrm>
            <a:off x="4743717" y="2939382"/>
            <a:ext cx="3643007" cy="1938992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un </a:t>
            </a:r>
            <a:r>
              <a:rPr lang="es-PE" sz="3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bastón y nada más, pero ni pan, </a:t>
            </a:r>
            <a:r>
              <a:rPr lang="es-PE" sz="3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              ni </a:t>
            </a:r>
            <a:r>
              <a:rPr lang="es-PE" sz="3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alforja, ni dinero suelto en la faja</a:t>
            </a:r>
            <a:r>
              <a:rPr lang="es-PE" sz="3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;</a:t>
            </a:r>
            <a:endParaRPr lang="es-ES" sz="3000" b="1" dirty="0">
              <a:ln w="11430"/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43717" y="1242649"/>
            <a:ext cx="3489900" cy="1477328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Les encargó que llevaran para el </a:t>
            </a:r>
            <a:r>
              <a:rPr lang="es-ES" sz="30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camino  </a:t>
            </a:r>
            <a:endParaRPr lang="es-ES" sz="3000" b="1" dirty="0">
              <a:ln w="11430"/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FF99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1410</Words>
  <Application>Microsoft Office PowerPoint</Application>
  <PresentationFormat>Presentación en pantalla (4:3)</PresentationFormat>
  <Paragraphs>96</Paragraphs>
  <Slides>32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32</vt:i4>
      </vt:variant>
    </vt:vector>
  </HeadingPairs>
  <TitlesOfParts>
    <vt:vector size="62" baseType="lpstr">
      <vt:lpstr>Microsoft YaHei UI</vt:lpstr>
      <vt:lpstr>Arial</vt:lpstr>
      <vt:lpstr>Arial Narrow</vt:lpstr>
      <vt:lpstr>Arial Rounded MT Bold</vt:lpstr>
      <vt:lpstr>Berlin Sans FB</vt:lpstr>
      <vt:lpstr>Book Antiqua</vt:lpstr>
      <vt:lpstr>Brush Script MT</vt:lpstr>
      <vt:lpstr>Calibri</vt:lpstr>
      <vt:lpstr>Calibri Light</vt:lpstr>
      <vt:lpstr>Eras Bold ITC</vt:lpstr>
      <vt:lpstr>Futura Md BT</vt:lpstr>
      <vt:lpstr>Georgia</vt:lpstr>
      <vt:lpstr>Kalinga</vt:lpstr>
      <vt:lpstr>Nueva Std</vt:lpstr>
      <vt:lpstr>Poor Richard</vt:lpstr>
      <vt:lpstr>Raavi</vt:lpstr>
      <vt:lpstr>Rockwell</vt:lpstr>
      <vt:lpstr>Segoe UI</vt:lpstr>
      <vt:lpstr>Swis721 Blk BT</vt:lpstr>
      <vt:lpstr>Swis721 BlkCn BT</vt:lpstr>
      <vt:lpstr>Swis721 Hv BT</vt:lpstr>
      <vt:lpstr>Tahoma</vt:lpstr>
      <vt:lpstr>Tekton Pro</vt:lpstr>
      <vt:lpstr>Times</vt:lpstr>
      <vt:lpstr>Times New Roman</vt:lpstr>
      <vt:lpstr>Diseño predeterminado</vt:lpstr>
      <vt:lpstr>1_Tema de Office</vt:lpstr>
      <vt:lpstr>2_Tema de Office</vt:lpstr>
      <vt:lpstr>1_En blanco</vt:lpstr>
      <vt:lpstr>1_Default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192</cp:revision>
  <dcterms:created xsi:type="dcterms:W3CDTF">2018-07-09T18:43:01Z</dcterms:created>
  <dcterms:modified xsi:type="dcterms:W3CDTF">2024-07-08T20:15:47Z</dcterms:modified>
</cp:coreProperties>
</file>