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21" r:id="rId5"/>
    <p:sldMasterId id="2147483733" r:id="rId6"/>
    <p:sldMasterId id="2147483745" r:id="rId7"/>
  </p:sldMasterIdLst>
  <p:notesMasterIdLst>
    <p:notesMasterId r:id="rId43"/>
  </p:notesMasterIdLst>
  <p:sldIdLst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2" r:id="rId22"/>
    <p:sldId id="273" r:id="rId23"/>
    <p:sldId id="29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96" r:id="rId37"/>
    <p:sldId id="298" r:id="rId38"/>
    <p:sldId id="287" r:id="rId39"/>
    <p:sldId id="290" r:id="rId40"/>
    <p:sldId id="300" r:id="rId41"/>
    <p:sldId id="292" r:id="rId42"/>
  </p:sldIdLst>
  <p:sldSz cx="9144000" cy="6858000" type="screen4x3"/>
  <p:notesSz cx="6858000" cy="91440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CF73"/>
    <a:srgbClr val="465B18"/>
    <a:srgbClr val="000510"/>
    <a:srgbClr val="B49546"/>
    <a:srgbClr val="FF0066"/>
    <a:srgbClr val="000B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865" autoAdjust="0"/>
  </p:normalViewPr>
  <p:slideViewPr>
    <p:cSldViewPr snapToGrid="0">
      <p:cViewPr varScale="1">
        <p:scale>
          <a:sx n="76" d="100"/>
          <a:sy n="76" d="100"/>
        </p:scale>
        <p:origin x="159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theme" Target="theme/theme1.xml"/><Relationship Id="rId20" Type="http://schemas.openxmlformats.org/officeDocument/2006/relationships/slide" Target="slides/slide13.xml"/><Relationship Id="rId41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4F53AE-CB01-4584-8CA4-4B30568AAEFF}" type="datetimeFigureOut">
              <a:rPr lang="es-PE" smtClean="0"/>
              <a:t>11/06/2024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4D6548-F273-45BA-B65E-9888C8B8A2A7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821114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4D6548-F273-45BA-B65E-9888C8B8A2A7}" type="slidenum">
              <a:rPr lang="es-PE" smtClean="0"/>
              <a:t>1</a:t>
            </a:fld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27933152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2B44664-500F-48A2-BCE4-B01BB1409E1C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s-E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6727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19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68233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20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48010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813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ADAFABB0-92FF-4A72-A72C-01D972977BBB}" type="slidenum">
              <a:rPr lang="es-ES" smtClean="0">
                <a:solidFill>
                  <a:prstClr val="black"/>
                </a:solidFill>
              </a:rPr>
              <a:pPr/>
              <a:t>21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1179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A9DD4-E315-4C23-91F4-514CB772BF3B}" type="slidenum">
              <a:rPr lang="es-ES" smtClean="0">
                <a:solidFill>
                  <a:prstClr val="black"/>
                </a:solidFill>
              </a:rPr>
              <a:pPr/>
              <a:t>33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107406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2 Marcador de notas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s-ES" dirty="0" smtClean="0"/>
          </a:p>
        </p:txBody>
      </p:sp>
      <p:sp>
        <p:nvSpPr>
          <p:cNvPr id="49156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5BBA9DD4-E315-4C23-91F4-514CB772BF3B}" type="slidenum">
              <a:rPr lang="es-ES" smtClean="0">
                <a:solidFill>
                  <a:prstClr val="black"/>
                </a:solidFill>
              </a:rPr>
              <a:pPr/>
              <a:t>34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9910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3DB313-8B4B-46E4-BB2C-9A099A0DAAC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10238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F4D3B8-EE0E-411F-A7A2-8BEC4DDA026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8122922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58F50-A63F-44BC-B849-D495BE8E2EC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7770745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2C2C98-26D5-4346-A39C-CCAE7FD88F8B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2385"/>
      </p:ext>
    </p:extLst>
  </p:cSld>
  <p:clrMapOvr>
    <a:masterClrMapping/>
  </p:clrMapOvr>
  <p:transition spd="slow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EB24DB-0EF1-4B8F-8FF8-F8804EA358F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2047519"/>
      </p:ext>
    </p:extLst>
  </p:cSld>
  <p:clrMapOvr>
    <a:masterClrMapping/>
  </p:clrMapOvr>
  <p:transition spd="slow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80939B-BEB0-4E3F-A08B-E37C8C37650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5882136"/>
      </p:ext>
    </p:extLst>
  </p:cSld>
  <p:clrMapOvr>
    <a:masterClrMapping/>
  </p:clrMapOvr>
  <p:transition spd="slow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21BE5A-0927-4577-9109-8DC320B4230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7828425"/>
      </p:ext>
    </p:extLst>
  </p:cSld>
  <p:clrMapOvr>
    <a:masterClrMapping/>
  </p:clrMapOvr>
  <p:transition spd="slow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3E073A-CC1C-416F-8503-1BC3494E7FC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5058190"/>
      </p:ext>
    </p:extLst>
  </p:cSld>
  <p:clrMapOvr>
    <a:masterClrMapping/>
  </p:clrMapOvr>
  <p:transition spd="slow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7DF5F9-BBA3-426E-9954-C17AF8AAF62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8690831"/>
      </p:ext>
    </p:extLst>
  </p:cSld>
  <p:clrMapOvr>
    <a:masterClrMapping/>
  </p:clrMapOvr>
  <p:transition spd="slow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A5E6C9-0CA5-41AC-AABC-9DD964E1C55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686117"/>
      </p:ext>
    </p:extLst>
  </p:cSld>
  <p:clrMapOvr>
    <a:masterClrMapping/>
  </p:clrMapOvr>
  <p:transition spd="slow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7AFF8A-8205-46BE-A084-9A6D35326EB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011520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C5E0C2-0222-4C1A-956A-F9970F73CD5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7891875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32BE83-7B6A-412C-AA9A-6E7F26E7B13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972061"/>
      </p:ext>
    </p:extLst>
  </p:cSld>
  <p:clrMapOvr>
    <a:masterClrMapping/>
  </p:clrMapOvr>
  <p:transition spd="slow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E51B9B-0383-409D-BF60-06C30DBFD53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56967"/>
      </p:ext>
    </p:extLst>
  </p:cSld>
  <p:clrMapOvr>
    <a:masterClrMapping/>
  </p:clrMapOvr>
  <p:transition spd="slow"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FB9E3-C403-48FD-A393-9B31C3D29C0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7054269"/>
      </p:ext>
    </p:extLst>
  </p:cSld>
  <p:clrMapOvr>
    <a:masterClrMapping/>
  </p:clrMapOvr>
  <p:transition spd="slow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FAF18B-059F-4760-BD6B-AC1F4927E38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7962430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78B9A-160B-4490-A34B-2DADF95936E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0562309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7CA892-81C4-41B8-959C-8594072F958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99649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9EE8-15FF-4445-9996-4AF96FEC0B7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870717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392B2-D8B3-46C8-BECD-428F3C9BFA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101141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EC921C-3224-419F-AA90-78BF4753122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0310642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E7DD87-C27C-432B-B7CB-093AD1C3C59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7816150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493BD5-972D-4F57-9F99-79DBCC34D69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196988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60DAB2-FB41-4FFB-818B-C0F4CD8F027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176577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19C899-14C0-42E2-9819-326DC7F20FF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0808179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5CDD5-68DC-4282-BB0B-4E64811484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133310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D3D2AEA-A73A-4853-9298-F2C45894F21F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7820758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i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contenido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48B23E-5A55-4ECA-A3BC-9CCA8B04C7A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18222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10A168-6236-421E-B995-A3D2DA4A4D5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5057465"/>
      </p:ext>
    </p:extLst>
  </p:cSld>
  <p:clrMapOvr>
    <a:masterClrMapping/>
  </p:clrMapOvr>
  <p:transition spd="slow" advClick="0" advTm="20000">
    <p:zo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5310E2-61CC-4AA5-B5F2-C83177E6E7D6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0618329"/>
      </p:ext>
    </p:extLst>
  </p:cSld>
  <p:clrMapOvr>
    <a:masterClrMapping/>
  </p:clrMapOvr>
  <p:transition spd="slow" advClick="0" advTm="20000">
    <p:zo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FEB3A6-894D-4E9D-9BF8-BB12C75446B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248149"/>
      </p:ext>
    </p:extLst>
  </p:cSld>
  <p:clrMapOvr>
    <a:masterClrMapping/>
  </p:clrMapOvr>
  <p:transition spd="slow" advClick="0" advTm="20000">
    <p:zo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E7FF01-BF83-43B8-958B-F538C068A08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401864"/>
      </p:ext>
    </p:extLst>
  </p:cSld>
  <p:clrMapOvr>
    <a:masterClrMapping/>
  </p:clrMapOvr>
  <p:transition spd="slow" advClick="0" advTm="20000">
    <p:zo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FFD9C7-14E8-4C76-9949-F912753C16D9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7835503"/>
      </p:ext>
    </p:extLst>
  </p:cSld>
  <p:clrMapOvr>
    <a:masterClrMapping/>
  </p:clrMapOvr>
  <p:transition spd="slow" advClick="0" advTm="20000"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D4712D-EACE-4923-89F1-B5E0C5038A0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040349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01B217-7880-45E7-BE30-A88BCE3265D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4734714"/>
      </p:ext>
    </p:extLst>
  </p:cSld>
  <p:clrMapOvr>
    <a:masterClrMapping/>
  </p:clrMapOvr>
  <p:transition spd="slow" advClick="0" advTm="20000">
    <p:zo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C6E8D-D33F-48ED-BF81-E7D41B55086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4805936"/>
      </p:ext>
    </p:extLst>
  </p:cSld>
  <p:clrMapOvr>
    <a:masterClrMapping/>
  </p:clrMapOvr>
  <p:transition spd="slow" advClick="0" advTm="20000">
    <p:zo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9999A1-B30B-4A0D-9602-087A06A2ACA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3097430"/>
      </p:ext>
    </p:extLst>
  </p:cSld>
  <p:clrMapOvr>
    <a:masterClrMapping/>
  </p:clrMapOvr>
  <p:transition spd="slow" advClick="0" advTm="20000">
    <p:zo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5C698-BA54-4D00-92AD-2813D884113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48260"/>
      </p:ext>
    </p:extLst>
  </p:cSld>
  <p:clrMapOvr>
    <a:masterClrMapping/>
  </p:clrMapOvr>
  <p:transition spd="slow" advClick="0" advTm="20000">
    <p:zo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3A9C7B-EBED-4FD1-B0F2-3A053B5049F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174643"/>
      </p:ext>
    </p:extLst>
  </p:cSld>
  <p:clrMapOvr>
    <a:masterClrMapping/>
  </p:clrMapOvr>
  <p:transition spd="slow" advClick="0" advTm="20000">
    <p:zo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23918-E160-4D47-AA9F-B10FB714850D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4104468"/>
      </p:ext>
    </p:extLst>
  </p:cSld>
  <p:clrMapOvr>
    <a:masterClrMapping/>
  </p:clrMapOvr>
  <p:transition spd="slow" advClick="0" advTm="20000">
    <p:zo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4B2D27-DBA0-4947-B052-09FEB572870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4738750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60EE6-F204-4E2C-83AF-D3508F0CCE1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732057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B01BE3-42B6-475F-86E5-22094A22090A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034239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75387A-D357-4F92-99B7-B527B2E4D22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0146130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631BF-B577-478E-99A6-D2135FAEAB92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735023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2B0FB3-536B-4D27-B193-BF87D1A0351E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632169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F3A56-E8B4-4B67-AAAF-1BFE71913F88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2623312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293836-3844-47F0-8BB7-2CF58CFF87DC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438127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DD45F4-9DF2-41B4-9460-B6509E3D5B03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5020932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C1A351-408F-425E-8F73-77680E48B851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62754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EFD8A-386D-4147-A8FE-48C271792C10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4907573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FB2BFD-E76D-464E-B23C-F3C0BB5BDE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5049646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E014B7-D12D-4C7D-A61A-4E17C767764B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780693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D07C7C-900B-40B6-80F7-D7FDE4791446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4243082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D841BE-F9C6-41F1-9331-A023DFFD29C3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8425355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13984-6065-4A17-81C7-B6637F9E9215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424760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38383B-3DA1-4DD9-8B71-E744665E5A5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3191141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48F649-2154-4234-BDEE-AE582A64A3A1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803194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83CF79-238B-4EB7-8C39-FA073FBA8AFF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853531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6C52A8-3521-4975-88FD-6275EB4028FC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817014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CCC195-BBEA-4C33-824A-46F04BC75488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1354738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B1ED1E-77D0-4296-85D2-434FCB24544A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6806529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6DEED3-276C-42E2-A365-F390450FAF47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628725"/>
      </p:ext>
    </p:extLst>
  </p:cSld>
  <p:clrMapOvr>
    <a:masterClrMapping/>
  </p:clrMapOvr>
  <p:transition spd="slow">
    <p:random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3D3893-9CF6-4E31-9F7D-E18C2653F53E}" type="slidenum">
              <a:rPr lang="es-ES">
                <a:solidFill>
                  <a:srgbClr val="000000"/>
                </a:solidFill>
              </a:rPr>
              <a:pPr/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595454"/>
      </p:ext>
    </p:extLst>
  </p:cSld>
  <p:clrMapOvr>
    <a:masterClrMapping/>
  </p:clrMapOvr>
  <p:transition spd="slow">
    <p:random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92A53-B9BF-4D20-84D6-2395E2D6650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049736"/>
      </p:ext>
    </p:extLst>
  </p:cSld>
  <p:clrMapOvr>
    <a:masterClrMapping/>
  </p:clrMapOvr>
  <p:transition spd="slow" advTm="120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DD64FA-5445-4031-B33D-45BDA42C6C90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1668795"/>
      </p:ext>
    </p:extLst>
  </p:cSld>
  <p:clrMapOvr>
    <a:masterClrMapping/>
  </p:clrMapOvr>
  <p:transition spd="slow" advTm="12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37958-AC59-443D-9BF9-C1F96670753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5307708"/>
      </p:ext>
    </p:extLst>
  </p:cSld>
  <p:clrMapOvr>
    <a:masterClrMapping/>
  </p:clrMapOvr>
  <p:transition spd="slow">
    <p:random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9756EF-BD75-4DD8-B074-C8EE52309E7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890893"/>
      </p:ext>
    </p:extLst>
  </p:cSld>
  <p:clrMapOvr>
    <a:masterClrMapping/>
  </p:clrMapOvr>
  <p:transition spd="slow" advTm="120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00C0D0-B139-4A72-A0A0-289D7DAC172B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7719506"/>
      </p:ext>
    </p:extLst>
  </p:cSld>
  <p:clrMapOvr>
    <a:masterClrMapping/>
  </p:clrMapOvr>
  <p:transition spd="slow" advTm="120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FFA7E6-C5F0-41FF-860E-CF90DB68F32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5332125"/>
      </p:ext>
    </p:extLst>
  </p:cSld>
  <p:clrMapOvr>
    <a:masterClrMapping/>
  </p:clrMapOvr>
  <p:transition spd="slow" advTm="120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1E3F12-3E35-49E0-9EAD-6D4E4CB34284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843416"/>
      </p:ext>
    </p:extLst>
  </p:cSld>
  <p:clrMapOvr>
    <a:masterClrMapping/>
  </p:clrMapOvr>
  <p:transition spd="slow" advTm="120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9339A5-2FDF-4663-88B5-379D5C7CB449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8387934"/>
      </p:ext>
    </p:extLst>
  </p:cSld>
  <p:clrMapOvr>
    <a:masterClrMapping/>
  </p:clrMapOvr>
  <p:transition spd="slow" advTm="12000"/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02DDB9-0CD5-41EE-90FC-E203C2B1B21A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8883197"/>
      </p:ext>
    </p:extLst>
  </p:cSld>
  <p:clrMapOvr>
    <a:masterClrMapping/>
  </p:clrMapOvr>
  <p:transition spd="slow" advTm="12000"/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CC360D-FBD8-4415-A3D9-604376BC7E2D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388414"/>
      </p:ext>
    </p:extLst>
  </p:cSld>
  <p:clrMapOvr>
    <a:masterClrMapping/>
  </p:clrMapOvr>
  <p:transition spd="slow" advTm="12000"/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C6243F-81FA-48AF-86F7-8F6D3E2B9446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640312"/>
      </p:ext>
    </p:extLst>
  </p:cSld>
  <p:clrMapOvr>
    <a:masterClrMapping/>
  </p:clrMapOvr>
  <p:transition spd="slow" advTm="12000"/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40080A-CD54-435D-B2DD-EE710A337D7C}" type="slidenum">
              <a:rPr lang="pt-BR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pt-B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460666"/>
      </p:ext>
    </p:extLst>
  </p:cSld>
  <p:clrMapOvr>
    <a:masterClrMapping/>
  </p:clrMapOvr>
  <p:transition spd="slow" advTm="12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B76D8-A6AB-4B22-A850-16AD6297CD14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175891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AAC5B-2923-4F57-82E8-AF0BC5169547}" type="slidenum">
              <a:rPr lang="es-ES">
                <a:solidFill>
                  <a:srgbClr val="000000"/>
                </a:solidFill>
              </a:rPr>
              <a:pPr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9047416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2257B7D-7DDA-4562-A5C1-79C6A76FC974}" type="slidenum">
              <a:rPr lang="es-E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1357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  <a:cs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effectLst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D5E4BA7-DAC4-41A6-9F5F-778F537CDEC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214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52841FF-0290-4729-A8C9-EB269CED799B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7419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2441BD9-1EA6-4F03-86A9-9A3202314E1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01756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ransition spd="slow" advClick="0" advTm="20000">
    <p:zo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A61168C-6DB6-4EE5-A672-9BC8608CD805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548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ransition spd="slow">
    <p:random/>
  </p:transition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ED49C112-B5B2-43B9-9376-1895A5AAF541}" type="slidenum">
              <a:rPr lang="es-ES">
                <a:solidFill>
                  <a:srgbClr val="000000"/>
                </a:solidFill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‹Nº›</a:t>
            </a:fld>
            <a:endParaRPr lang="es-ES">
              <a:solidFill>
                <a:srgbClr val="000000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4117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ransition spd="slow">
    <p:random/>
  </p:transition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 estilo do título mestre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</a:p>
        </p:txBody>
      </p:sp>
      <p:sp>
        <p:nvSpPr>
          <p:cNvPr id="849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49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597650"/>
            <a:ext cx="9144000" cy="26035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1" smtClean="0">
                <a:solidFill>
                  <a:srgbClr val="5F5F5F"/>
                </a:solidFill>
                <a:latin typeface="Times New Roman" pitchFamily="18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pt-BR">
              <a:cs typeface="Times New Roman" pitchFamily="18" charset="0"/>
            </a:endParaRP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6BB6B9A-4686-47BC-9014-C58FDBAE0EBB}" type="slidenum">
              <a:rPr lang="pt-BR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pt-BR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9202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6" r:id="rId1"/>
    <p:sldLayoutId id="2147483747" r:id="rId2"/>
    <p:sldLayoutId id="2147483748" r:id="rId3"/>
    <p:sldLayoutId id="2147483749" r:id="rId4"/>
    <p:sldLayoutId id="2147483750" r:id="rId5"/>
    <p:sldLayoutId id="2147483751" r:id="rId6"/>
    <p:sldLayoutId id="2147483752" r:id="rId7"/>
    <p:sldLayoutId id="2147483753" r:id="rId8"/>
    <p:sldLayoutId id="2147483754" r:id="rId9"/>
    <p:sldLayoutId id="2147483755" r:id="rId10"/>
    <p:sldLayoutId id="2147483756" r:id="rId11"/>
  </p:sldLayoutIdLst>
  <p:transition spd="slow" advTm="12000"/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audio" Target="../media/audio1.wav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6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2.xml"/><Relationship Id="rId5" Type="http://schemas.openxmlformats.org/officeDocument/2006/relationships/image" Target="../media/image12.jpg"/><Relationship Id="rId4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microsoft.com/office/2007/relationships/hdphoto" Target="../media/hdphoto2.wdp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2.xml"/><Relationship Id="rId4" Type="http://schemas.microsoft.com/office/2007/relationships/hdphoto" Target="../media/hdphoto3.wdp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2.xml"/><Relationship Id="rId4" Type="http://schemas.microsoft.com/office/2007/relationships/hdphoto" Target="../media/hdphoto3.wdp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1067" y="538589"/>
            <a:ext cx="8060370" cy="578761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6" name="Rectángulo 15"/>
          <p:cNvSpPr/>
          <p:nvPr/>
        </p:nvSpPr>
        <p:spPr>
          <a:xfrm>
            <a:off x="621405" y="6072285"/>
            <a:ext cx="287129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_tradnl" sz="1050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Imagen de Portada: Padre </a:t>
            </a:r>
            <a:r>
              <a:rPr lang="es-ES_tradnl" sz="105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Erick Félix, CM </a:t>
            </a:r>
            <a:endParaRPr lang="es-PE" sz="105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088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 advClick="0" advTm="15000">
        <p15:prstTrans prst="curtains"/>
        <p:sndAc>
          <p:stSnd loop="1">
            <p:snd r:embed="rId3" name="vergeten3291 riduzione 18 bit.wav"/>
          </p:stSnd>
        </p:sndAc>
      </p:transition>
    </mc:Choice>
    <mc:Fallback xmlns="">
      <p:transition spd="slow" advClick="0" advTm="15000">
        <p:fade/>
        <p:sndAc>
          <p:stSnd loop="1">
            <p:snd r:embed="rId5" name="vergeten3291 riduzione 18 bit.wav"/>
          </p:stSnd>
        </p:sndAc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0" name="Picture 6" descr="Campo con espigas de trigo al atardecer | Foto Premiu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5" y="554114"/>
            <a:ext cx="8074027" cy="573615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88274" y="4741400"/>
            <a:ext cx="7693018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663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8900000" sx="101000" sy="101000" algn="b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tierra da el fruto por sí misma: </a:t>
            </a:r>
          </a:p>
          <a:p>
            <a:pPr algn="ctr" fontAlgn="base">
              <a:spcAft>
                <a:spcPct val="0"/>
              </a:spcAft>
            </a:pPr>
            <a:r>
              <a:rPr lang="es-ES" sz="28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8900000" sx="101000" sy="101000" algn="b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primero los tallos, luego la espiga, después el grano. </a:t>
            </a:r>
          </a:p>
        </p:txBody>
      </p:sp>
    </p:spTree>
    <p:extLst>
      <p:ext uri="{BB962C8B-B14F-4D97-AF65-F5344CB8AC3E}">
        <p14:creationId xmlns:p14="http://schemas.microsoft.com/office/powerpoint/2010/main" val="1158215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611" y="531204"/>
            <a:ext cx="8037676" cy="567731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900338" y="4638863"/>
            <a:ext cx="7188591" cy="156966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Cuando el grano está a punto, 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se 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mete la hoz, porque ha llegado </a:t>
            </a:r>
            <a:r>
              <a:rPr lang="es-ES" sz="3200" b="1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la </a:t>
            </a:r>
            <a:r>
              <a:rPr lang="es-ES" sz="3200" b="1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cosecha”.</a:t>
            </a:r>
          </a:p>
        </p:txBody>
      </p:sp>
    </p:spTree>
    <p:extLst>
      <p:ext uri="{BB962C8B-B14F-4D97-AF65-F5344CB8AC3E}">
        <p14:creationId xmlns:p14="http://schemas.microsoft.com/office/powerpoint/2010/main" val="2365057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omo un grano de mostaza”. Lectio de Mateo 13,33-35 - YouTub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2755" y="498752"/>
            <a:ext cx="7928149" cy="5751324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6809" y="679041"/>
            <a:ext cx="6871063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Dijo también:</a:t>
            </a:r>
            <a:br>
              <a:rPr lang="es-ES" sz="2800" b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- “¿Con qué podremos comparar el reino de Dios? 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                    ¿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Qué parábola usaremos</a:t>
            </a: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s-ES" sz="2800" b="1" dirty="0">
              <a:solidFill>
                <a:srgbClr val="FFFF00"/>
              </a:solidFill>
              <a:effectLst>
                <a:glow rad="101600">
                  <a:srgbClr val="C00000">
                    <a:alpha val="60000"/>
                  </a:srgbClr>
                </a:glow>
                <a:outerShdw blurRad="50800" dist="38100" algn="l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113417" y="3494702"/>
            <a:ext cx="4076368" cy="1815882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dirty="0" smtClean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</a:t>
            </a:r>
            <a:r>
              <a:rPr lang="es-ES" sz="2800" b="1" dirty="0">
                <a:solidFill>
                  <a:srgbClr val="FFFF00"/>
                </a:solidFill>
                <a:effectLst>
                  <a:glow rad="101600">
                    <a:srgbClr val="C00000">
                      <a:alpha val="6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como un grano de mostaza: al sembrarlo en la tierra es la semilla más pequeña, </a:t>
            </a:r>
          </a:p>
        </p:txBody>
      </p:sp>
    </p:spTree>
    <p:extLst>
      <p:ext uri="{BB962C8B-B14F-4D97-AF65-F5344CB8AC3E}">
        <p14:creationId xmlns:p14="http://schemas.microsoft.com/office/powerpoint/2010/main" val="3412410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1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El árbol de mostaza y un... - Defensores de La Fe Guatemala | فيسبوك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67" y="538442"/>
            <a:ext cx="8084074" cy="5721682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898209" y="4358491"/>
            <a:ext cx="7521262" cy="1815882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pero después brota, se hace más alta que  las </a:t>
            </a: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demás</a:t>
            </a:r>
            <a:r>
              <a:rPr lang="es-ES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hortalizas y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echa ramas </a:t>
            </a:r>
            <a:r>
              <a:rPr lang="es-PE" sz="2800" b="1" dirty="0" smtClean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tan </a:t>
            </a:r>
            <a:r>
              <a:rPr lang="es-PE" sz="2800" b="1" dirty="0"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grandes que las aves del cielo  pueden cobijarse y anidar en ellas”.</a:t>
            </a:r>
            <a:endParaRPr lang="es-ES" sz="2800" b="1" dirty="0"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2315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&quot;El reino de los cielos se parece a un grano de mostaza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7349" y="547507"/>
            <a:ext cx="8017916" cy="5732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292" name="Rectangle 4"/>
          <p:cNvSpPr>
            <a:spLocks noChangeArrowheads="1"/>
          </p:cNvSpPr>
          <p:nvPr/>
        </p:nvSpPr>
        <p:spPr bwMode="auto">
          <a:xfrm>
            <a:off x="557349" y="547507"/>
            <a:ext cx="8120743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Con muchas parábolas parecidas les  </a:t>
            </a:r>
            <a:r>
              <a:rPr lang="es-ES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exponía la </a:t>
            </a:r>
            <a:r>
              <a:rPr lang="es-ES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palabra, acomodándose a su entender. </a:t>
            </a: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3130731" y="4387652"/>
            <a:ext cx="5360126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P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 </a:t>
            </a: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lo exponía con parábolas, pero a sus discípulos se lo </a:t>
            </a:r>
            <a:r>
              <a:rPr lang="es-PE" sz="2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        explicaba </a:t>
            </a:r>
            <a:r>
              <a:rPr lang="es-PE" sz="2800" b="1" dirty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glow rad="139700">
                    <a:srgbClr val="000000">
                      <a:alpha val="40000"/>
                    </a:srgb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todo en privado. </a:t>
            </a:r>
            <a:endParaRPr lang="es-ES" sz="2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glow rad="139700">
                  <a:srgbClr val="000000">
                    <a:alpha val="40000"/>
                  </a:srgb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36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8000"/>
                            </p:stCondLst>
                            <p:childTnLst>
                              <p:par>
                                <p:cTn id="12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El viejo libro abierto y las páginas en blanco - 1060698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66" t="7117" r="8480" b="11808"/>
          <a:stretch/>
        </p:blipFill>
        <p:spPr bwMode="auto">
          <a:xfrm>
            <a:off x="522514" y="602901"/>
            <a:ext cx="8109020" cy="569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676" y="1076661"/>
            <a:ext cx="3566850" cy="5114389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3556" name="4 Rectángulo"/>
          <p:cNvSpPr>
            <a:spLocks noChangeArrowheads="1"/>
          </p:cNvSpPr>
          <p:nvPr/>
        </p:nvSpPr>
        <p:spPr bwMode="auto">
          <a:xfrm>
            <a:off x="1460346" y="430330"/>
            <a:ext cx="62282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ES_tradnl" sz="36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</a:effectLst>
                <a:latin typeface="Adobe Gothic Std B" pitchFamily="34" charset="-128"/>
                <a:ea typeface="Adobe Gothic Std B" pitchFamily="34" charset="-128"/>
                <a:cs typeface="Times New Roman" pitchFamily="18" charset="0"/>
              </a:rPr>
              <a:t>Preguntas para la lectura:</a:t>
            </a:r>
            <a:endParaRPr lang="es-ES" sz="36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</a:effectLst>
              <a:latin typeface="Adobe Gothic Std B" pitchFamily="34" charset="-128"/>
              <a:ea typeface="Adobe Gothic Std B" pitchFamily="34" charset="-128"/>
              <a:cs typeface="Times New Roman" pitchFamily="18" charset="0"/>
            </a:endParaRPr>
          </a:p>
        </p:txBody>
      </p:sp>
      <p:sp>
        <p:nvSpPr>
          <p:cNvPr id="23557" name="5 Rectángulo"/>
          <p:cNvSpPr>
            <a:spLocks noChangeArrowheads="1"/>
          </p:cNvSpPr>
          <p:nvPr/>
        </p:nvSpPr>
        <p:spPr bwMode="auto">
          <a:xfrm>
            <a:off x="455836" y="1403997"/>
            <a:ext cx="3935293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PE" sz="3200" dirty="0">
                <a:latin typeface="Arial Black" panose="020B0A04020102020204" pitchFamily="34" charset="0"/>
                <a:cs typeface="Times New Roman" pitchFamily="18" charset="0"/>
              </a:rPr>
              <a:t>¿A qué compara Jesús el Reino de Dios en las dos breves parábolas que </a:t>
            </a:r>
            <a:r>
              <a:rPr lang="es-PE" sz="3200" dirty="0" smtClean="0">
                <a:latin typeface="Arial Black" panose="020B0A04020102020204" pitchFamily="34" charset="0"/>
                <a:cs typeface="Times New Roman" pitchFamily="18" charset="0"/>
              </a:rPr>
              <a:t>acabamos de </a:t>
            </a:r>
            <a:r>
              <a:rPr lang="es-PE" sz="3200" dirty="0">
                <a:latin typeface="Arial Black" panose="020B0A04020102020204" pitchFamily="34" charset="0"/>
                <a:cs typeface="Times New Roman" pitchFamily="18" charset="0"/>
              </a:rPr>
              <a:t>leer?</a:t>
            </a:r>
            <a:endParaRPr lang="es-ES" sz="32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602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 viejo libro abierto y las páginas en blanco - 1060698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6502" r="8321" b="11522"/>
          <a:stretch/>
        </p:blipFill>
        <p:spPr bwMode="auto">
          <a:xfrm>
            <a:off x="570220" y="536066"/>
            <a:ext cx="8011805" cy="5888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62" y="713431"/>
            <a:ext cx="3505687" cy="53700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FFC0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6 Rectángulo"/>
          <p:cNvSpPr>
            <a:spLocks noChangeArrowheads="1"/>
          </p:cNvSpPr>
          <p:nvPr/>
        </p:nvSpPr>
        <p:spPr bwMode="auto">
          <a:xfrm>
            <a:off x="1142976" y="1577405"/>
            <a:ext cx="3366810" cy="38056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Plain">
              <a:avLst/>
            </a:prstTxWarp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PE" sz="32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 CENA"/>
                <a:cs typeface="Times New Roman" pitchFamily="18" charset="0"/>
              </a:rPr>
              <a:t>¿Qué actitudes fundamentales subraya cada una de ellas?</a:t>
            </a:r>
            <a:endParaRPr lang="es-ES" sz="32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 CEN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69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El viejo libro abierto y las páginas en blanco - 1060698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54" t="6502" r="8321" b="11522"/>
          <a:stretch/>
        </p:blipFill>
        <p:spPr bwMode="auto">
          <a:xfrm>
            <a:off x="495466" y="548117"/>
            <a:ext cx="8065323" cy="578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756" y="679184"/>
            <a:ext cx="3737987" cy="5480015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3559" name="7 Rectángulo"/>
          <p:cNvSpPr>
            <a:spLocks noChangeArrowheads="1"/>
          </p:cNvSpPr>
          <p:nvPr/>
        </p:nvSpPr>
        <p:spPr bwMode="auto">
          <a:xfrm>
            <a:off x="763268" y="1368123"/>
            <a:ext cx="3537427" cy="37548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tabLst>
                <a:tab pos="228600" algn="l"/>
              </a:tabLst>
            </a:pPr>
            <a:r>
              <a:rPr lang="es-PE" sz="3400" dirty="0">
                <a:latin typeface="Arial Black" panose="020B0A04020102020204" pitchFamily="34" charset="0"/>
                <a:cs typeface="Times New Roman" pitchFamily="18" charset="0"/>
              </a:rPr>
              <a:t>¿Qué mensaje sobre el Reino encierran estas parábolas?</a:t>
            </a:r>
            <a:endParaRPr lang="es-ES" sz="3400" dirty="0">
              <a:latin typeface="Arial Black" panose="020B0A04020102020204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7077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dir="u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.pinimg.com/564x/56/a7/60/56a76096c0de49be75d00f25d73211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80" y="505237"/>
            <a:ext cx="8088609" cy="580512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581" name="6 Rectángulo"/>
          <p:cNvSpPr>
            <a:spLocks noChangeArrowheads="1"/>
          </p:cNvSpPr>
          <p:nvPr/>
        </p:nvSpPr>
        <p:spPr bwMode="auto">
          <a:xfrm>
            <a:off x="670283" y="3077654"/>
            <a:ext cx="8075920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8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Las parábolas encierran “el misterio del Reino”, puesto que nos revelan el modo de ser de Dios y su manera de actuar en nuestra realidad. </a:t>
            </a:r>
            <a:r>
              <a:rPr lang="es-MX" sz="2800" b="1" i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Por eso no podemos quedar indiferentes ante ellas, sino que hemos de optar por acoger o rechazar la Buena Noticia que contienen.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8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883741" y="1565799"/>
            <a:ext cx="21980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2800" dirty="0">
                <a:solidFill>
                  <a:srgbClr val="FFFFFF"/>
                </a:solidFill>
                <a:effectLst>
                  <a:glow rad="101600">
                    <a:srgbClr val="3E1F00"/>
                  </a:glow>
                </a:effectLst>
                <a:latin typeface="Comic Sans MS" panose="030F0702030302020204" pitchFamily="66" charset="0"/>
                <a:ea typeface="Times New Roman" pitchFamily="18" charset="0"/>
                <a:cs typeface="Arial" panose="020B0604020202020204" pitchFamily="34" charset="0"/>
              </a:rPr>
              <a:t>Motivación: </a:t>
            </a:r>
            <a:endParaRPr lang="en-US" sz="2800" dirty="0">
              <a:effectLst>
                <a:glow rad="101600">
                  <a:srgbClr val="3E1F00"/>
                </a:glow>
              </a:effectLst>
            </a:endParaRPr>
          </a:p>
        </p:txBody>
      </p:sp>
      <p:pic>
        <p:nvPicPr>
          <p:cNvPr id="6" name="Imagen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2" y="560342"/>
            <a:ext cx="2813534" cy="84173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654348" y="606810"/>
            <a:ext cx="2637491" cy="568847"/>
          </a:xfrm>
          <a:prstGeom prst="roundRect">
            <a:avLst>
              <a:gd name="adj" fmla="val 16667"/>
            </a:avLst>
          </a:prstGeom>
          <a:noFill/>
          <a:ln w="6350" cap="flat" cmpd="sng" algn="ctr">
            <a:noFill/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C00000"/>
                </a:solidFill>
                <a:ea typeface="Times New Roman" panose="02020603050405020304" pitchFamily="18" charset="0"/>
              </a:rPr>
              <a:t>MEDITATIO</a:t>
            </a:r>
            <a:endParaRPr lang="es-PE" kern="0" dirty="0">
              <a:solidFill>
                <a:srgbClr val="880000"/>
              </a:solidFill>
              <a:ea typeface="Times New Roman" panose="02020603050405020304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b="1" kern="0" dirty="0">
                <a:solidFill>
                  <a:srgbClr val="833C0B"/>
                </a:solidFill>
                <a:ea typeface="Times New Roman" panose="02020603050405020304" pitchFamily="18" charset="0"/>
              </a:rPr>
              <a:t>¿Qué ME dice el texto?</a:t>
            </a:r>
            <a:endParaRPr lang="es-PE" kern="0" dirty="0">
              <a:solidFill>
                <a:srgbClr val="880000"/>
              </a:solidFill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8361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1" grpId="0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.pinimg.com/564x/a0/6e/64/a06e646a8f900dc57fce7cbaf662e21a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5893"/>
          <a:stretch/>
        </p:blipFill>
        <p:spPr bwMode="auto">
          <a:xfrm>
            <a:off x="557508" y="532563"/>
            <a:ext cx="8084073" cy="5777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3" name="3 Rectángulo"/>
          <p:cNvSpPr>
            <a:spLocks noChangeArrowheads="1"/>
          </p:cNvSpPr>
          <p:nvPr/>
        </p:nvSpPr>
        <p:spPr bwMode="auto">
          <a:xfrm>
            <a:off x="879164" y="821757"/>
            <a:ext cx="681385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DoubleWave1">
              <a:avLst/>
            </a:prstTxWarp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s-PE" sz="28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ial Rounded MT Bold" panose="020F0704030504030204" pitchFamily="34" charset="0"/>
                <a:ea typeface="Arial Unicode MS" pitchFamily="34" charset="-128"/>
                <a:cs typeface="Arial Unicode MS" pitchFamily="34" charset="-128"/>
              </a:rPr>
              <a:t>¿Cultivas la humildad en tu servicio al Reino de Dios? </a:t>
            </a:r>
            <a:endParaRPr lang="es-ES" sz="28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Arial Rounded MT Bold" panose="020F0704030504030204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23517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473" y="580314"/>
            <a:ext cx="8060839" cy="573005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</p:pic>
      <p:grpSp>
        <p:nvGrpSpPr>
          <p:cNvPr id="5" name="Group 134"/>
          <p:cNvGrpSpPr>
            <a:grpSpLocks/>
          </p:cNvGrpSpPr>
          <p:nvPr/>
        </p:nvGrpSpPr>
        <p:grpSpPr bwMode="auto">
          <a:xfrm>
            <a:off x="550473" y="565789"/>
            <a:ext cx="4523946" cy="875479"/>
            <a:chOff x="1614" y="585"/>
            <a:chExt cx="7226" cy="864"/>
          </a:xfrm>
        </p:grpSpPr>
        <p:sp>
          <p:nvSpPr>
            <p:cNvPr id="6" name="Rectangle 135"/>
            <p:cNvSpPr>
              <a:spLocks noChangeArrowheads="1"/>
            </p:cNvSpPr>
            <p:nvPr/>
          </p:nvSpPr>
          <p:spPr bwMode="auto">
            <a:xfrm>
              <a:off x="1614" y="586"/>
              <a:ext cx="7226" cy="863"/>
            </a:xfrm>
            <a:prstGeom prst="rect">
              <a:avLst/>
            </a:prstGeom>
            <a:solidFill>
              <a:srgbClr val="88CA68"/>
            </a:solidFill>
            <a:ln w="12700" cmpd="sng">
              <a:solidFill>
                <a:schemeClr val="accent6">
                  <a:lumMod val="100000"/>
                  <a:lumOff val="0"/>
                </a:schemeClr>
              </a:solidFill>
              <a:prstDash val="solid"/>
              <a:miter lim="800000"/>
              <a:headEnd/>
              <a:tailEnd/>
            </a:ln>
            <a:effectLst>
              <a:outerShdw dist="28398" dir="3806097" algn="ctr" rotWithShape="0">
                <a:schemeClr val="accent6">
                  <a:lumMod val="50000"/>
                  <a:lumOff val="0"/>
                </a:scheme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algn="ctr"/>
              <a:endParaRPr lang="es-PE" sz="1200" dirty="0">
                <a:solidFill>
                  <a:srgbClr val="000000"/>
                </a:solidFill>
              </a:endParaRPr>
            </a:p>
          </p:txBody>
        </p:sp>
        <p:sp>
          <p:nvSpPr>
            <p:cNvPr id="7" name="Text Box 136"/>
            <p:cNvSpPr txBox="1">
              <a:spLocks noChangeArrowheads="1"/>
            </p:cNvSpPr>
            <p:nvPr/>
          </p:nvSpPr>
          <p:spPr bwMode="auto">
            <a:xfrm>
              <a:off x="2897" y="639"/>
              <a:ext cx="5742" cy="681"/>
            </a:xfrm>
            <a:prstGeom prst="rect">
              <a:avLst/>
            </a:prstGeom>
            <a:solidFill>
              <a:srgbClr val="FFFFFF"/>
            </a:solidFill>
            <a:ln w="9525">
              <a:solidFill>
                <a:srgbClr val="000000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 indent="19050" algn="ctr"/>
              <a:r>
                <a:rPr lang="es-ES_tradnl" sz="1200" b="1" dirty="0">
                  <a:solidFill>
                    <a:srgbClr val="2D2DB9">
                      <a:lumMod val="50000"/>
                    </a:srgbClr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LECTIO DIVINA – DOMINGO </a:t>
              </a:r>
              <a:r>
                <a:rPr lang="es-ES_tradnl" sz="1200" b="1" dirty="0" smtClean="0">
                  <a:solidFill>
                    <a:srgbClr val="2D2DB9">
                      <a:lumMod val="50000"/>
                    </a:srgbClr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11º  </a:t>
              </a:r>
              <a:r>
                <a:rPr lang="es-ES_tradnl" sz="1200" b="1" dirty="0">
                  <a:solidFill>
                    <a:srgbClr val="2D2DB9">
                      <a:lumMod val="50000"/>
                    </a:srgbClr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TO –Ciclo B</a:t>
              </a:r>
              <a:endParaRPr lang="es-PE" sz="1200" b="1" dirty="0">
                <a:solidFill>
                  <a:srgbClr val="2D2DB9">
                    <a:lumMod val="50000"/>
                  </a:srgbClr>
                </a:solidFill>
                <a:ea typeface="Times New Roman" panose="02020603050405020304" pitchFamily="18" charset="0"/>
              </a:endParaRPr>
            </a:p>
            <a:p>
              <a:pPr indent="19050" algn="ctr"/>
              <a:r>
                <a:rPr lang="es-PE" sz="1300" b="1" dirty="0">
                  <a:ln/>
                  <a:solidFill>
                    <a:srgbClr val="C000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ES LA MAS PEQUEÑA DE TODAS LAS SEMILLAS…….</a:t>
              </a:r>
            </a:p>
            <a:p>
              <a:pPr indent="19050" algn="ctr"/>
              <a:r>
                <a:rPr lang="es-ES_tradnl" sz="1300" b="1" dirty="0">
                  <a:solidFill>
                    <a:srgbClr val="8A2100"/>
                  </a:solidFill>
                  <a:latin typeface="Arial Rounded MT Bold" panose="020F0704030504030204" pitchFamily="34" charset="0"/>
                  <a:ea typeface="Times New Roman" panose="02020603050405020304" pitchFamily="18" charset="0"/>
                </a:rPr>
                <a:t> </a:t>
              </a:r>
              <a:endParaRPr lang="es-PE" sz="1300" b="1" dirty="0">
                <a:solidFill>
                  <a:srgbClr val="8A2100"/>
                </a:solidFill>
                <a:ea typeface="Times New Roman" panose="02020603050405020304" pitchFamily="18" charset="0"/>
              </a:endParaRPr>
            </a:p>
          </p:txBody>
        </p:sp>
        <p:pic>
          <p:nvPicPr>
            <p:cNvPr id="8" name="Picture 137" descr="lectio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34" y="585"/>
              <a:ext cx="749" cy="6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6045225" y="495456"/>
            <a:ext cx="264692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000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larendon Blk BT" panose="02040905050505020204" pitchFamily="18" charset="0"/>
              </a:rPr>
              <a:t>Mc 4, 26-34 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6304185" y="5799701"/>
            <a:ext cx="2387963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000" b="1" dirty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ES" sz="2000" b="1" dirty="0" smtClean="0">
                <a:solidFill>
                  <a:srgbClr val="00CC99">
                    <a:lumMod val="20000"/>
                    <a:lumOff val="80000"/>
                  </a:srgb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16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E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J</a:t>
            </a:r>
            <a:r>
              <a:rPr lang="es-ES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anose="020F0704030504030204" pitchFamily="34" charset="0"/>
              </a:rPr>
              <a:t>unio 2024</a:t>
            </a:r>
            <a:endParaRPr lang="es-ES" sz="2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Rounded MT Bold" panose="020F0704030504030204" pitchFamily="34" charset="0"/>
            </a:endParaRPr>
          </a:p>
        </p:txBody>
      </p:sp>
      <p:sp>
        <p:nvSpPr>
          <p:cNvPr id="14" name="WordArt 8"/>
          <p:cNvSpPr>
            <a:spLocks noChangeArrowheads="1" noChangeShapeType="1" noTextEdit="1"/>
          </p:cNvSpPr>
          <p:nvPr/>
        </p:nvSpPr>
        <p:spPr bwMode="auto">
          <a:xfrm rot="203020">
            <a:off x="758055" y="3705058"/>
            <a:ext cx="7098799" cy="1397364"/>
          </a:xfrm>
          <a:prstGeom prst="rect">
            <a:avLst/>
          </a:prstGeom>
        </p:spPr>
        <p:txBody>
          <a:bodyPr wrap="none" fromWordArt="1">
            <a:prstTxWarp prst="textPlain">
              <a:avLst/>
            </a:prstTxWarp>
            <a:scene3d>
              <a:camera prst="legacyPerspectiveFront">
                <a:rot lat="20519999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s-PE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larendon Blk BT" panose="02040905050505020204" pitchFamily="18" charset="0"/>
                <a:cs typeface="Arial" panose="020B0604020202020204" pitchFamily="34" charset="0"/>
              </a:rPr>
              <a:t>ES LA MÁS PEQUEÑA</a:t>
            </a:r>
          </a:p>
          <a:p>
            <a:pPr algn="ctr"/>
            <a:r>
              <a:rPr lang="es-PE" sz="3600" kern="10" dirty="0">
                <a:ln w="9525">
                  <a:round/>
                  <a:headEnd/>
                  <a:tailEnd/>
                </a:ln>
                <a:solidFill>
                  <a:srgbClr val="FFFF00"/>
                </a:solidFill>
                <a:latin typeface="Clarendon Blk BT" panose="02040905050505020204" pitchFamily="18" charset="0"/>
                <a:cs typeface="Arial" panose="020B0604020202020204" pitchFamily="34" charset="0"/>
              </a:rPr>
              <a:t>DE TODAS LAS SEMILLAS…</a:t>
            </a:r>
            <a:endParaRPr lang="es-ES" sz="3600" kern="10" dirty="0">
              <a:ln w="9525">
                <a:round/>
                <a:headEnd/>
                <a:tailEnd/>
              </a:ln>
              <a:solidFill>
                <a:srgbClr val="FFFF00"/>
              </a:solidFill>
              <a:latin typeface="Clarendon Blk BT" panose="0204090505050502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566018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500"/>
                            </p:stCondLst>
                            <p:childTnLst>
                              <p:par>
                                <p:cTn id="8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0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1" dur="683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683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34" decel="50000" autoRev="1" fill="hold">
                                          <p:stCondLst>
                                            <p:cond delay="68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4" fill="hold">
                                          <p:stCondLst>
                                            <p:cond delay="129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7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4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.pinimg.com/564x/b1/c6/a0/b1c6a072fe868485fc5b65d39687c87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561" y="547653"/>
            <a:ext cx="8053925" cy="5732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606" name="7 Rectángulo"/>
          <p:cNvSpPr>
            <a:spLocks noChangeArrowheads="1"/>
          </p:cNvSpPr>
          <p:nvPr/>
        </p:nvSpPr>
        <p:spPr bwMode="auto">
          <a:xfrm>
            <a:off x="4868092" y="3154740"/>
            <a:ext cx="3753394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</a:pPr>
            <a:r>
              <a:rPr lang="es-PE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¿Sabes esperar pacientemente, sabiendo que todo depende </a:t>
            </a:r>
            <a:r>
              <a:rPr lang="es-PE" sz="3200" b="1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     de </a:t>
            </a:r>
            <a:r>
              <a:rPr lang="es-PE" sz="3200" b="1" dirty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Dios y de su gracia?</a:t>
            </a:r>
            <a:endParaRPr lang="es-ES" sz="3200" b="1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Arial Rounded MT Bold" panose="020F0704030504030204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6883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56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.pinimg.com/564x/ea/67/42/ea674206706ee5a21ae36dea0a920d3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449" y="529141"/>
            <a:ext cx="8061988" cy="576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5 Rectángulo"/>
          <p:cNvSpPr/>
          <p:nvPr/>
        </p:nvSpPr>
        <p:spPr>
          <a:xfrm>
            <a:off x="823965" y="4517901"/>
            <a:ext cx="7306652" cy="156966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457200" indent="-457200" algn="ctr" fontAlgn="base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</a:pPr>
            <a:r>
              <a:rPr lang="es-ES_tradnl" sz="3200" b="1" dirty="0">
                <a:ln w="6600">
                  <a:solidFill>
                    <a:srgbClr val="FF0000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</a:rPr>
              <a:t>¿Crees en verdad que el Reino de Dios crece misteriosamente pero con una fuerza imparable?</a:t>
            </a:r>
            <a:endParaRPr lang="es-ES" sz="3200" b="1" dirty="0">
              <a:ln w="6600">
                <a:solidFill>
                  <a:srgbClr val="FF000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Arial Rounded MT Bold" panose="020F0704030504030204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76947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.pinimg.com/564x/6a/65/9d/6a659d3511feabca825a842f0548d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413" y="555537"/>
            <a:ext cx="8007295" cy="571463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729770" y="3520604"/>
            <a:ext cx="7610362" cy="255454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r>
              <a:rPr lang="es-PE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</a:rPr>
              <a:t> </a:t>
            </a:r>
            <a:r>
              <a:rPr lang="es-PE" sz="4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</a:rPr>
              <a:t>¿</a:t>
            </a:r>
            <a:r>
              <a:rPr lang="es-PE" sz="40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</a:rPr>
              <a:t>Te sientes frustrado cuando parece que el esfuerzo personal o comunitario ha sido en vano</a:t>
            </a:r>
            <a:r>
              <a:rPr lang="es-PE" sz="40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</a:rPr>
              <a:t>?.</a:t>
            </a:r>
            <a:endParaRPr lang="es-ES" sz="40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Arial Rounded MT Bold" panose="020F07040305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84216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.pinimg.com/564x/bc/cf/73/bccf735a496fe9b1d84dc7d76ab6b36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415" y="546655"/>
            <a:ext cx="8108216" cy="57536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3 Rectángulo"/>
          <p:cNvSpPr/>
          <p:nvPr/>
        </p:nvSpPr>
        <p:spPr>
          <a:xfrm>
            <a:off x="543415" y="546655"/>
            <a:ext cx="8000998" cy="5078313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r>
              <a:rPr lang="es-PE" sz="3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Century Gothic" pitchFamily="34" charset="0"/>
              </a:rPr>
              <a:t>¿Qué semillas del Reino puedes sembrar en los ambientes </a:t>
            </a:r>
          </a:p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endParaRPr lang="es-PE" sz="36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Century Gothic" pitchFamily="34" charset="0"/>
            </a:endParaRPr>
          </a:p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endParaRPr lang="es-PE" sz="36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Century Gothic" pitchFamily="34" charset="0"/>
            </a:endParaRPr>
          </a:p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endParaRPr lang="es-PE" sz="3600" b="1" dirty="0" smtClean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Century Gothic" pitchFamily="34" charset="0"/>
            </a:endParaRPr>
          </a:p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endParaRPr lang="es-PE" sz="36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Century Gothic" pitchFamily="34" charset="0"/>
            </a:endParaRPr>
          </a:p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endParaRPr lang="es-PE" sz="36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Century Gothic" pitchFamily="34" charset="0"/>
            </a:endParaRPr>
          </a:p>
          <a:p>
            <a:pPr marL="571500" indent="-571500" algn="ctr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Ø"/>
              <a:tabLst>
                <a:tab pos="228600" algn="l"/>
              </a:tabLst>
              <a:defRPr/>
            </a:pPr>
            <a:endParaRPr lang="es-PE" sz="36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Century Gothic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  <a:defRPr/>
            </a:pPr>
            <a:r>
              <a:rPr lang="es-PE" sz="36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Century Gothic" pitchFamily="34" charset="0"/>
              </a:rPr>
              <a:t>en que te desenvuelves?</a:t>
            </a:r>
            <a:endParaRPr lang="es-ES" sz="36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Century Gothic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64" t="8308" r="17250" b="16277"/>
          <a:stretch/>
        </p:blipFill>
        <p:spPr>
          <a:xfrm>
            <a:off x="4190929" y="2501229"/>
            <a:ext cx="1747647" cy="1490712"/>
          </a:xfrm>
          <a:prstGeom prst="heart">
            <a:avLst/>
          </a:prstGeom>
        </p:spPr>
      </p:pic>
    </p:spTree>
    <p:extLst>
      <p:ext uri="{BB962C8B-B14F-4D97-AF65-F5344CB8AC3E}">
        <p14:creationId xmlns:p14="http://schemas.microsoft.com/office/powerpoint/2010/main" val="3191929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.pinimg.com/564x/a1/4d/99/a14d998fd00406dab3ad9c3e2f2bcdc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390" y="560342"/>
            <a:ext cx="8066143" cy="572992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868" name="Rectangle 5"/>
          <p:cNvSpPr>
            <a:spLocks noChangeArrowheads="1"/>
          </p:cNvSpPr>
          <p:nvPr/>
        </p:nvSpPr>
        <p:spPr bwMode="auto">
          <a:xfrm>
            <a:off x="4358607" y="853481"/>
            <a:ext cx="212223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Motivación</a:t>
            </a:r>
            <a:r>
              <a:rPr lang="es-PE" sz="280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:</a:t>
            </a:r>
            <a:endParaRPr lang="es-ES" sz="280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971600" y="5210616"/>
            <a:ext cx="712879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endParaRPr lang="es-ES" sz="28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ea typeface="Times New Roman" pitchFamily="18" charset="0"/>
              <a:cs typeface="Arial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84618" y="2494469"/>
            <a:ext cx="762768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228600" algn="l"/>
              </a:tabLst>
            </a:pPr>
            <a:r>
              <a:rPr lang="es-PE" sz="2800" i="1" dirty="0" smtClean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Las </a:t>
            </a:r>
            <a:r>
              <a:rPr lang="es-PE" sz="2800" i="1" dirty="0">
                <a:solidFill>
                  <a:srgbClr val="FFFFFF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Tekton Pro" panose="020F0603020208020904" pitchFamily="34" charset="0"/>
                <a:ea typeface="Times New Roman" pitchFamily="18" charset="0"/>
                <a:cs typeface="Arial" charset="0"/>
              </a:rPr>
              <a:t>parábolas pueden ser también una fuente de oración. Detrás de su apariencia sencilla e ingenua, se revela el rostro de Dios que no deja de sorprendernos. Pongámonos una vez más delante  de ese misterio en actitud orante.</a:t>
            </a:r>
            <a:endParaRPr lang="es-ES" sz="2800" i="1" dirty="0">
              <a:solidFill>
                <a:srgbClr val="FFFFFF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Tekton Pro" panose="020F06030202080209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9" name="Imagen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391" y="560342"/>
            <a:ext cx="3597305" cy="1019727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0" name="Rectángulo redondeado 9"/>
          <p:cNvSpPr>
            <a:spLocks noChangeArrowheads="1"/>
          </p:cNvSpPr>
          <p:nvPr/>
        </p:nvSpPr>
        <p:spPr bwMode="auto">
          <a:xfrm>
            <a:off x="739236" y="560342"/>
            <a:ext cx="3266707" cy="888505"/>
          </a:xfrm>
          <a:prstGeom prst="roundRect">
            <a:avLst>
              <a:gd name="adj" fmla="val 16667"/>
            </a:avLst>
          </a:prstGeom>
          <a:noFill/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/>
            <a:r>
              <a:rPr lang="es-ES_tradnl" sz="1600" b="1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ORATIO</a:t>
            </a:r>
            <a:endParaRPr lang="es-PE" sz="1600" b="1" dirty="0">
              <a:solidFill>
                <a:srgbClr val="C0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indent="19050" algn="ctr"/>
            <a:r>
              <a:rPr lang="es-ES_tradnl" sz="1600" b="1" dirty="0">
                <a:solidFill>
                  <a:schemeClr val="tx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¿Qué le digo al Señor motivado por su Palabra?</a:t>
            </a:r>
            <a:endParaRPr lang="es-PE" sz="2400" b="1" dirty="0">
              <a:solidFill>
                <a:schemeClr val="tx1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62934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68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/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El Evangelio Hoy : Jesus sembrad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709" y="543839"/>
            <a:ext cx="7998486" cy="5716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2 Marcador de contenido"/>
          <p:cNvSpPr>
            <a:spLocks noGrp="1"/>
          </p:cNvSpPr>
          <p:nvPr>
            <p:ph idx="1"/>
          </p:nvPr>
        </p:nvSpPr>
        <p:spPr>
          <a:xfrm>
            <a:off x="293605" y="5412179"/>
            <a:ext cx="8267590" cy="847944"/>
          </a:xfrm>
        </p:spPr>
        <p:txBody>
          <a:bodyPr/>
          <a:lstStyle/>
          <a:p>
            <a:pPr algn="ctr">
              <a:buNone/>
            </a:pPr>
            <a:r>
              <a:rPr lang="es-PE" sz="2400" dirty="0">
                <a:solidFill>
                  <a:srgbClr val="FFFF00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•	Luego de un tiempo de oración personal, compartimos en grupos nuestra oración (o todos juntos</a:t>
            </a:r>
            <a:r>
              <a:rPr lang="es-PE" sz="2400" dirty="0" smtClean="0">
                <a:solidFill>
                  <a:srgbClr val="FFFF00"/>
                </a:solidFill>
                <a:effectLst>
                  <a:glow rad="101600">
                    <a:srgbClr val="080808"/>
                  </a:glow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Arial Narrow" panose="020B0606020202030204" pitchFamily="34" charset="0"/>
              </a:rPr>
              <a:t>)	</a:t>
            </a:r>
            <a:endParaRPr lang="es-PE" sz="2400" dirty="0">
              <a:solidFill>
                <a:srgbClr val="FFFF00"/>
              </a:solidFill>
              <a:effectLst>
                <a:glow rad="101600">
                  <a:srgbClr val="080808"/>
                </a:glow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831386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.pinimg.com/564x/44/e4/58/44e45848fd2a773475ab5d8f41b2f3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05" y="552093"/>
            <a:ext cx="8013735" cy="5718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661688" y="2015626"/>
            <a:ext cx="3956144" cy="3108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ES" sz="2800" baseline="300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28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Es bueno dar gracias al Señor y tocar para tu nombre, oh Altísimo, proclamar por la mañana tu misericordia y de noche tu fidelidad.</a:t>
            </a: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32513" y="5412643"/>
            <a:ext cx="8505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Es bueno darte gracias Señor</a:t>
            </a:r>
          </a:p>
        </p:txBody>
      </p:sp>
      <p:sp>
        <p:nvSpPr>
          <p:cNvPr id="7" name="6 Rectángulo"/>
          <p:cNvSpPr/>
          <p:nvPr/>
        </p:nvSpPr>
        <p:spPr>
          <a:xfrm>
            <a:off x="797588" y="542045"/>
            <a:ext cx="1842172" cy="58477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spc="50" dirty="0">
                <a:ln w="11430"/>
                <a:solidFill>
                  <a:srgbClr val="00CC99">
                    <a:lumMod val="60000"/>
                    <a:lumOff val="40000"/>
                  </a:srgb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cs typeface="Times New Roman" pitchFamily="18" charset="0"/>
              </a:rPr>
              <a:t>Salmo 91</a:t>
            </a:r>
            <a:endParaRPr lang="es-ES" sz="3200" b="1" spc="50" dirty="0">
              <a:ln w="11430"/>
              <a:solidFill>
                <a:srgbClr val="00CC99">
                  <a:lumMod val="60000"/>
                  <a:lumOff val="40000"/>
                </a:srgb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39495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17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/>
      <p:bldP spid="3076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.pinimg.com/564x/fe/a0/05/fea005a53d8f928677f5f1193429ded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266" y="548907"/>
            <a:ext cx="8019930" cy="5741361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99" name="Text Box 3"/>
          <p:cNvSpPr txBox="1">
            <a:spLocks noChangeArrowheads="1"/>
          </p:cNvSpPr>
          <p:nvPr/>
        </p:nvSpPr>
        <p:spPr bwMode="auto">
          <a:xfrm>
            <a:off x="852770" y="548908"/>
            <a:ext cx="770842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" sz="3600" b="1" dirty="0">
                <a:ln w="6600">
                  <a:solidFill>
                    <a:schemeClr val="tx2">
                      <a:lumMod val="95000"/>
                      <a:lumOff val="5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El justo crecerá como una palmera, se alzará como un cedro del Líbano; plantado en la casa del Señor, crecerá en los atrios de nuestro Dios.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003495" y="5496448"/>
            <a:ext cx="69748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600" b="1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Es bueno darte gracias, Señor</a:t>
            </a:r>
            <a:endParaRPr lang="es-ES" sz="360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120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 tmFilter="0,0; .5, 1; 1, 1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2400"/>
                            </p:stCondLst>
                            <p:childTnLst>
                              <p:par>
                                <p:cTn id="13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5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i.pinimg.com/564x/59/03/50/5903508ce2ce0b8ee934e9b2def2862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092" y="540261"/>
            <a:ext cx="7993200" cy="5709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502208" y="540261"/>
            <a:ext cx="807908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>
                <a:solidFill>
                  <a:srgbClr val="C00000"/>
                </a:solidFill>
                <a:effectLst>
                  <a:glow rad="63500">
                    <a:srgbClr val="C00000">
                      <a:alpha val="40000"/>
                    </a:srgbClr>
                  </a:glow>
                </a:effectLst>
                <a:latin typeface="AR CENA" panose="02000000000000000000"/>
                <a:cs typeface="Times New Roman" pitchFamily="18" charset="0"/>
              </a:rPr>
              <a:t>En la vejez seguirá dando fruto y estará lozano y frondoso, para </a:t>
            </a:r>
            <a:r>
              <a:rPr lang="es-ES" sz="2800" dirty="0" smtClean="0">
                <a:solidFill>
                  <a:srgbClr val="C00000"/>
                </a:solidFill>
                <a:effectLst>
                  <a:glow rad="63500">
                    <a:srgbClr val="C00000">
                      <a:alpha val="40000"/>
                    </a:srgbClr>
                  </a:glow>
                </a:effectLst>
                <a:latin typeface="AR CENA" panose="02000000000000000000"/>
                <a:cs typeface="Times New Roman" pitchFamily="18" charset="0"/>
              </a:rPr>
              <a:t>proclamar que el Señor es justo,</a:t>
            </a:r>
          </a:p>
        </p:txBody>
      </p:sp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4983983" y="3667648"/>
            <a:ext cx="3060281" cy="15722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" pitchFamily="34" charset="0"/>
                <a:cs typeface="Times New Roman" pitchFamily="18" charset="0"/>
              </a:rPr>
              <a:t>Es bueno darte gracias, Señor</a:t>
            </a:r>
            <a:endParaRPr lang="es-ES" sz="3200" dirty="0"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omic Sans MS" pitchFamily="66" charset="0"/>
              <a:cs typeface="Times New Roman" pitchFamily="18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2332684" y="1794729"/>
            <a:ext cx="3264249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C000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/>
                <a:cs typeface="Times New Roman" pitchFamily="18" charset="0"/>
              </a:rPr>
              <a:t>que </a:t>
            </a:r>
            <a:r>
              <a:rPr lang="es-ES" sz="2800" dirty="0">
                <a:solidFill>
                  <a:srgbClr val="C000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/>
                <a:cs typeface="Times New Roman" pitchFamily="18" charset="0"/>
              </a:rPr>
              <a:t>en </a:t>
            </a:r>
            <a:r>
              <a:rPr lang="es-ES" sz="2800" dirty="0" smtClean="0">
                <a:solidFill>
                  <a:srgbClr val="C000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/>
                <a:cs typeface="Times New Roman" pitchFamily="18" charset="0"/>
              </a:rPr>
              <a:t>mi Roca                                   no </a:t>
            </a:r>
            <a:r>
              <a:rPr lang="es-ES" sz="2800" dirty="0">
                <a:solidFill>
                  <a:srgbClr val="C000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/>
                <a:cs typeface="Times New Roman" pitchFamily="18" charset="0"/>
              </a:rPr>
              <a:t>existe la </a:t>
            </a:r>
            <a:endParaRPr lang="es-ES" sz="2800" dirty="0" smtClean="0">
              <a:solidFill>
                <a:srgbClr val="C00000"/>
              </a:solidFill>
              <a:effectLst>
                <a:glow rad="63500">
                  <a:srgbClr val="C00000"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 CENA" panose="02000000000000000000"/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" sz="2800" dirty="0" smtClean="0">
                <a:solidFill>
                  <a:srgbClr val="C000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/>
                <a:cs typeface="Times New Roman" pitchFamily="18" charset="0"/>
              </a:rPr>
              <a:t>maldad</a:t>
            </a:r>
            <a:r>
              <a:rPr lang="es-ES" sz="2800" dirty="0">
                <a:solidFill>
                  <a:srgbClr val="C00000"/>
                </a:solidFill>
                <a:effectLst>
                  <a:glow rad="63500">
                    <a:srgbClr val="C00000"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 CENA" panose="0200000000000000000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236235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89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26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3" grpId="0"/>
      <p:bldP spid="5" grpId="0"/>
      <p:bldP spid="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564x/34/20/24/342024fd205d294f54adbfa6c492ae2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516343"/>
            <a:ext cx="8064858" cy="5748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5 Rectángulo"/>
          <p:cNvSpPr>
            <a:spLocks noChangeArrowheads="1"/>
          </p:cNvSpPr>
          <p:nvPr/>
        </p:nvSpPr>
        <p:spPr bwMode="auto">
          <a:xfrm>
            <a:off x="1043367" y="1329385"/>
            <a:ext cx="704492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dirty="0" smtClean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San Vicente en una conferencia a los misioneros                                 </a:t>
            </a:r>
            <a:r>
              <a:rPr lang="es-MX" sz="2400" dirty="0" smtClean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sobre </a:t>
            </a:r>
            <a:r>
              <a:rPr lang="es-MX" sz="2400" dirty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el Reino de Dios, afirma con seguridad</a:t>
            </a:r>
            <a:r>
              <a:rPr lang="es-MX" sz="2400" dirty="0" smtClean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:</a:t>
            </a:r>
            <a:endParaRPr lang="es-MX" sz="2400" dirty="0"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dirty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“… </a:t>
            </a:r>
            <a:r>
              <a:rPr lang="es-MX" sz="2400" dirty="0" smtClean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“…</a:t>
            </a:r>
            <a:r>
              <a:rPr lang="es-MX" sz="2400" b="1" dirty="0" smtClean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buscad </a:t>
            </a:r>
            <a:r>
              <a:rPr lang="es-MX" sz="2400" b="1" dirty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el reino de Dios antes que todo lo demás. Pero, padre, hay tantas cosas que hacer, tantas tareas en la casa, tantas ocupaciones en la ciudad, en el campo; trabajo por todas partes; ¿habrá que dejarlo todo para </a:t>
            </a:r>
            <a:r>
              <a:rPr lang="es-MX" sz="2400" b="1" dirty="0" smtClean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no </a:t>
            </a:r>
            <a:r>
              <a:rPr lang="es-MX" sz="2400" b="1" dirty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pensar más que en Dios? No, pero hay que </a:t>
            </a:r>
            <a:r>
              <a:rPr lang="es-MX" sz="2400" b="1" dirty="0" smtClean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                     santificar </a:t>
            </a:r>
            <a:r>
              <a:rPr lang="es-MX" sz="2400" b="1" dirty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esas ocupaciones buscando en ellas a Dios, y hacerlas más por encontrarle a él allí que por verlas hechas. Nuestro Señor quiere que ante todo busquemos su gloria, su reino, su justicia, y para eso que </a:t>
            </a:r>
            <a:r>
              <a:rPr lang="es-MX" sz="2400" b="1" dirty="0" smtClean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insistamos</a:t>
            </a:r>
            <a:endParaRPr lang="es-ES" sz="2400" b="1" dirty="0"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8" name="Picture 4" descr="Resultado de imagen para Fondo para Texto de San Vicente de Pa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9800" l="10000" r="90000">
                        <a14:foregroundMark x1="43556" y1="8400" x2="56000" y2="5000"/>
                        <a14:foregroundMark x1="60889" y1="14000" x2="44111" y2="74000"/>
                        <a14:foregroundMark x1="62444" y1="25800" x2="62000" y2="53200"/>
                        <a14:foregroundMark x1="67333" y1="22800" x2="62778" y2="62600"/>
                        <a14:foregroundMark x1="63333" y1="45200" x2="56222" y2="74800"/>
                        <a14:foregroundMark x1="63111" y1="59800" x2="60222" y2="79600"/>
                        <a14:foregroundMark x1="64000" y1="61600" x2="60000" y2="80000"/>
                        <a14:foregroundMark x1="62778" y1="86600" x2="66778" y2="93600"/>
                        <a14:backgroundMark x1="29556" y1="10200" x2="22556" y2="50200"/>
                        <a14:backgroundMark x1="72000" y1="10600" x2="75222" y2="68000"/>
                        <a14:backgroundMark x1="66889" y1="71200" x2="76667" y2="87200"/>
                        <a14:backgroundMark x1="22111" y1="5600" x2="77111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52" y="4860248"/>
            <a:ext cx="2022940" cy="15382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ángulo 1"/>
          <p:cNvSpPr/>
          <p:nvPr/>
        </p:nvSpPr>
        <p:spPr>
          <a:xfrm>
            <a:off x="4863452" y="885746"/>
            <a:ext cx="230714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_tradnl" sz="2800" dirty="0">
                <a:solidFill>
                  <a:srgbClr val="FFFF99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Motivación: </a:t>
            </a:r>
            <a:endParaRPr lang="en-US" sz="2800" dirty="0"/>
          </a:p>
        </p:txBody>
      </p:sp>
      <p:pic>
        <p:nvPicPr>
          <p:cNvPr id="7" name="Imagen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" y="516343"/>
            <a:ext cx="3597305" cy="76938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11" name="Rectángulo redondeado 10"/>
          <p:cNvSpPr>
            <a:spLocks noChangeArrowheads="1"/>
          </p:cNvSpPr>
          <p:nvPr/>
        </p:nvSpPr>
        <p:spPr bwMode="auto">
          <a:xfrm>
            <a:off x="696783" y="560003"/>
            <a:ext cx="3341914" cy="541391"/>
          </a:xfrm>
          <a:prstGeom prst="roundRect">
            <a:avLst>
              <a:gd name="adj" fmla="val 16667"/>
            </a:avLst>
          </a:prstGeom>
          <a:noFill/>
          <a:ln w="6350" cap="flat" cmpd="sng" algn="ctr">
            <a:solidFill>
              <a:srgbClr val="FFC000"/>
            </a:solidFill>
            <a:prstDash val="solid"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1600" b="1" kern="0" dirty="0">
                <a:solidFill>
                  <a:srgbClr val="C00000"/>
                </a:solidFill>
                <a:ea typeface="Times New Roman" panose="02020603050405020304" pitchFamily="18" charset="0"/>
                <a:cs typeface="Times New Roman" pitchFamily="18" charset="0"/>
              </a:rPr>
              <a:t>CONTEMPLATIO</a:t>
            </a:r>
            <a:endParaRPr lang="es-PE" sz="1600" b="1" kern="0" dirty="0">
              <a:solidFill>
                <a:srgbClr val="880000"/>
              </a:solidFill>
              <a:ea typeface="Times New Roman" panose="02020603050405020304" pitchFamily="18" charset="0"/>
              <a:cs typeface="Times New Roman" pitchFamily="18" charset="0"/>
            </a:endParaRPr>
          </a:p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1600" b="1" kern="0" dirty="0">
                <a:solidFill>
                  <a:srgbClr val="833C0B"/>
                </a:solidFill>
                <a:ea typeface="Times New Roman" panose="02020603050405020304" pitchFamily="18" charset="0"/>
                <a:cs typeface="Times New Roman" pitchFamily="18" charset="0"/>
              </a:rPr>
              <a:t>¿Qué me lleva a hacer el texto?</a:t>
            </a:r>
            <a:endParaRPr lang="es-PE" sz="1600" kern="0" dirty="0">
              <a:solidFill>
                <a:srgbClr val="880000"/>
              </a:solidFill>
              <a:ea typeface="Times New Roman" panose="02020603050405020304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80099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i.pinimg.com/564x/fa/b1/16/fab116430a73e440687cc34ee254cc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551" y="571704"/>
            <a:ext cx="7933686" cy="5688417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Una bandeja redonda de madera con una parte superior redonda ...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95" y="1973321"/>
            <a:ext cx="8048998" cy="43085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391148" y="492318"/>
            <a:ext cx="8105089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ES_tradnl" sz="25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Ambientación: </a:t>
            </a:r>
            <a:r>
              <a:rPr lang="es-PE" sz="25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Al centro, una bandeja con semillas; plantas.                   Frase: El Reino se parece a una semilla…</a:t>
            </a:r>
            <a:endParaRPr lang="es-ES_tradnl" sz="2500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ea typeface="Times New Roman" pitchFamily="18" charset="0"/>
              <a:cs typeface="Tahoma" pitchFamily="34" charset="0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624969" y="5842035"/>
            <a:ext cx="446449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indent="1905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2400" b="1" dirty="0">
                <a:ln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  <a:latin typeface="Arial Narrow" pitchFamily="34" charset="0"/>
                <a:ea typeface="Times New Roman" pitchFamily="18" charset="0"/>
                <a:cs typeface="Tahoma" pitchFamily="34" charset="0"/>
              </a:rPr>
              <a:t>Cantos sugeridos: </a:t>
            </a:r>
            <a:r>
              <a:rPr lang="es-ES_tradnl" sz="2400" b="1" dirty="0">
                <a:ln/>
                <a:solidFill>
                  <a:schemeClr val="bg1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  <a:outerShdw blurRad="38100" dist="19050" dir="2700000" algn="tl" rotWithShape="0">
                    <a:srgbClr val="000000">
                      <a:lumMod val="50000"/>
                      <a:alpha val="40000"/>
                    </a:srgbClr>
                  </a:outerShdw>
                </a:effectLst>
              </a:rPr>
              <a:t>Sois la semilla</a:t>
            </a:r>
            <a:endParaRPr lang="es-PE" sz="2400" b="1" dirty="0">
              <a:ln/>
              <a:solidFill>
                <a:schemeClr val="bg1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  <a:outerShdw blurRad="38100" dist="19050" dir="2700000" algn="tl" rotWithShape="0">
                  <a:srgbClr val="000000">
                    <a:lumMod val="50000"/>
                    <a:alpha val="40000"/>
                  </a:srgbClr>
                </a:outerShdw>
              </a:effectLst>
            </a:endParaRPr>
          </a:p>
        </p:txBody>
      </p:sp>
      <p:sp>
        <p:nvSpPr>
          <p:cNvPr id="9" name="Rectangle 2"/>
          <p:cNvSpPr>
            <a:spLocks noChangeArrowheads="1"/>
          </p:cNvSpPr>
          <p:nvPr/>
        </p:nvSpPr>
        <p:spPr bwMode="auto">
          <a:xfrm>
            <a:off x="751598" y="2000903"/>
            <a:ext cx="7342094" cy="1075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prstTxWarp prst="textDoubleWave1">
              <a:avLst/>
            </a:prstTxWarp>
            <a:spAutoFit/>
          </a:bodyPr>
          <a:lstStyle/>
          <a:p>
            <a:pPr indent="19050"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  <a:ea typeface="Times New Roman" pitchFamily="18" charset="0"/>
                <a:cs typeface="Tahoma" pitchFamily="34" charset="0"/>
              </a:rPr>
              <a:t>El Reino se parece a </a:t>
            </a:r>
            <a:r>
              <a:rPr lang="es-PE" sz="3200" b="1" dirty="0" smtClean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  <a:ea typeface="Times New Roman" pitchFamily="18" charset="0"/>
                <a:cs typeface="Tahoma" pitchFamily="34" charset="0"/>
              </a:rPr>
              <a:t>una semilla</a:t>
            </a:r>
            <a:r>
              <a:rPr lang="es-PE" sz="3200" b="1" dirty="0">
                <a:ln w="6600">
                  <a:solidFill>
                    <a:srgbClr val="C00000"/>
                  </a:solidFill>
                  <a:prstDash val="solid"/>
                </a:ln>
                <a:solidFill>
                  <a:srgbClr val="FFFF0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Clarendon Blk BT" panose="02040905050505020204" pitchFamily="18" charset="0"/>
                <a:ea typeface="Times New Roman" pitchFamily="18" charset="0"/>
                <a:cs typeface="Tahoma" pitchFamily="34" charset="0"/>
              </a:rPr>
              <a:t>…</a:t>
            </a:r>
            <a:endParaRPr lang="es-ES_tradnl" sz="3200" b="1" dirty="0">
              <a:ln w="6600">
                <a:solidFill>
                  <a:srgbClr val="C00000"/>
                </a:solidFill>
                <a:prstDash val="solid"/>
              </a:ln>
              <a:solidFill>
                <a:srgbClr val="FFFF0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Clarendon Blk BT" panose="02040905050505020204" pitchFamily="18" charset="0"/>
              <a:ea typeface="Times New Roman" pitchFamily="18" charset="0"/>
              <a:cs typeface="Tahoma" pitchFamily="34" charset="0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50630" y="3476164"/>
            <a:ext cx="3460523" cy="1162979"/>
          </a:xfrm>
          <a:prstGeom prst="ellipse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79663" y="3166918"/>
            <a:ext cx="879977" cy="1548270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704942" y="2993700"/>
            <a:ext cx="1635257" cy="139894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49528" y="2944208"/>
            <a:ext cx="1616858" cy="1383208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280497" y="6647403"/>
            <a:ext cx="1315961" cy="1125793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348342" y="3586575"/>
            <a:ext cx="976303" cy="835219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1041" y="3458052"/>
            <a:ext cx="1616858" cy="1383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75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8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5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564x/34/20/24/342024fd205d294f54adbfa6c492ae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"/>
          <a:stretch/>
        </p:blipFill>
        <p:spPr bwMode="auto">
          <a:xfrm>
            <a:off x="570778" y="472274"/>
            <a:ext cx="8015230" cy="59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5 Rectángulo"/>
          <p:cNvSpPr>
            <a:spLocks noChangeArrowheads="1"/>
          </p:cNvSpPr>
          <p:nvPr/>
        </p:nvSpPr>
        <p:spPr bwMode="auto">
          <a:xfrm>
            <a:off x="1738364" y="1547446"/>
            <a:ext cx="5968721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s</a:t>
            </a:r>
            <a:r>
              <a:rPr lang="es-MX" sz="2400" b="1" dirty="0" smtClean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obre todo en la vida interior en la fe ,la confianza, el amor, los ejercicios de religión,                                             la oración, la confusión, las humillaciones, los trabajos y las penas, con vistas a Dios, nuestro señor soberano; que le presentemos continuas oblaciones de servicio y de anhelos por ganar reinos para su bondad, gracias para su Iglesia y virtudes para la compañía. Si por fin nos asentamos firmemente en la búsqueda de la gloria de Dios, podemos estar seguros de que lo demás vendrá después.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	</a:t>
            </a:r>
            <a:endParaRPr lang="es-ES" sz="2400" b="1" dirty="0"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8" name="Picture 4" descr="Resultado de imagen para Fondo para Texto de San Vicente de Pa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9800" l="10000" r="90000">
                        <a14:foregroundMark x1="43556" y1="8400" x2="56000" y2="5000"/>
                        <a14:foregroundMark x1="60889" y1="14000" x2="44111" y2="74000"/>
                        <a14:foregroundMark x1="62444" y1="25800" x2="62000" y2="53200"/>
                        <a14:foregroundMark x1="67333" y1="22800" x2="62778" y2="62600"/>
                        <a14:foregroundMark x1="63333" y1="45200" x2="56222" y2="74800"/>
                        <a14:foregroundMark x1="63111" y1="59800" x2="60222" y2="79600"/>
                        <a14:foregroundMark x1="64000" y1="61600" x2="60000" y2="80000"/>
                        <a14:foregroundMark x1="62778" y1="86600" x2="66778" y2="93600"/>
                        <a14:backgroundMark x1="29556" y1="10200" x2="22556" y2="50200"/>
                        <a14:backgroundMark x1="72000" y1="10600" x2="75222" y2="68000"/>
                        <a14:backgroundMark x1="66889" y1="71200" x2="76667" y2="87200"/>
                        <a14:backgroundMark x1="22111" y1="5600" x2="77111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0" y="4728300"/>
            <a:ext cx="2022940" cy="15382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63570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i.pinimg.com/564x/34/20/24/342024fd205d294f54adbfa6c492ae27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33"/>
          <a:stretch/>
        </p:blipFill>
        <p:spPr bwMode="auto">
          <a:xfrm>
            <a:off x="520537" y="522517"/>
            <a:ext cx="8015230" cy="5926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989" name="5 Rectángulo"/>
          <p:cNvSpPr>
            <a:spLocks noChangeArrowheads="1"/>
          </p:cNvSpPr>
          <p:nvPr/>
        </p:nvSpPr>
        <p:spPr bwMode="auto">
          <a:xfrm>
            <a:off x="1507260" y="1028470"/>
            <a:ext cx="6491228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Nuestro Señor nos ha prometido que atenderá a todas nuestras necesidades, sin que tengamos que preocuparnos de ellas; no obstante, hay que atender a los asuntos temporales y velar por ellos en la medida en que Dios lo desea, pero sin hacer de eso nuestra preocupación principal. Dios espera que así lo hagamos y la compañía hará bien en preocuparse de las cosas exteriores; pero si se ocupa en buscar esas cosas perecederas, descuidando las interiores y divinas, dejará de ser Misión; será un cuerpo sin alma; y este lugar será, como ha sido otras veces, un motivo de pena para las buenas personas y de abandono de Dios. (XI, 429)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ES" sz="2400" b="1" dirty="0"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6148" name="Picture 4" descr="Resultado de imagen para Fondo para Texto de San Vicente de Pau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000" b="99800" l="10000" r="90000">
                        <a14:foregroundMark x1="43556" y1="8400" x2="56000" y2="5000"/>
                        <a14:foregroundMark x1="60889" y1="14000" x2="44111" y2="74000"/>
                        <a14:foregroundMark x1="62444" y1="25800" x2="62000" y2="53200"/>
                        <a14:foregroundMark x1="67333" y1="22800" x2="62778" y2="62600"/>
                        <a14:foregroundMark x1="63333" y1="45200" x2="56222" y2="74800"/>
                        <a14:foregroundMark x1="63111" y1="59800" x2="60222" y2="79600"/>
                        <a14:foregroundMark x1="64000" y1="61600" x2="60000" y2="80000"/>
                        <a14:foregroundMark x1="62778" y1="86600" x2="66778" y2="93600"/>
                        <a14:backgroundMark x1="29556" y1="10200" x2="22556" y2="50200"/>
                        <a14:backgroundMark x1="72000" y1="10600" x2="75222" y2="68000"/>
                        <a14:backgroundMark x1="66889" y1="71200" x2="76667" y2="87200"/>
                        <a14:backgroundMark x1="22111" y1="5600" x2="77111" y2="36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090" y="4728300"/>
            <a:ext cx="2022940" cy="1538279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942218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1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e9/3e/c3/e93ec3f09a3e89477d43999b76fb705f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78" r="3179"/>
          <a:stretch/>
        </p:blipFill>
        <p:spPr bwMode="auto">
          <a:xfrm>
            <a:off x="522512" y="501172"/>
            <a:ext cx="8072846" cy="5779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8 Rectángulo"/>
          <p:cNvSpPr>
            <a:spLocks noChangeArrowheads="1"/>
          </p:cNvSpPr>
          <p:nvPr/>
        </p:nvSpPr>
        <p:spPr bwMode="auto">
          <a:xfrm>
            <a:off x="808839" y="3967311"/>
            <a:ext cx="75001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63500">
                    <a:srgbClr val="000042"/>
                  </a:glow>
                </a:effectLst>
                <a:latin typeface="Arial Narrow" panose="020B0606020202030204" pitchFamily="34" charset="0"/>
                <a:ea typeface="Times New Roman" pitchFamily="18" charset="0"/>
                <a:cs typeface="Arial" charset="0"/>
              </a:rPr>
              <a:t> </a:t>
            </a:r>
            <a:endParaRPr lang="es-ES" sz="2400" dirty="0">
              <a:solidFill>
                <a:srgbClr val="FFFFFF"/>
              </a:solidFill>
              <a:effectLst>
                <a:glow rad="63500">
                  <a:srgbClr val="000042"/>
                </a:glow>
              </a:effectLst>
              <a:latin typeface="Arial Narrow" panose="020B0606020202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4" name="Rectángulo 3"/>
          <p:cNvSpPr/>
          <p:nvPr/>
        </p:nvSpPr>
        <p:spPr>
          <a:xfrm>
            <a:off x="1122385" y="2513533"/>
            <a:ext cx="687310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MX" sz="3600" b="1" dirty="0">
                <a:solidFill>
                  <a:srgbClr val="FFFFFF"/>
                </a:solidFill>
                <a:effectLst>
                  <a:glow rad="63500">
                    <a:srgbClr val="000042"/>
                  </a:glo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A la luz del texto: </a:t>
            </a:r>
            <a:r>
              <a:rPr lang="es-MX" sz="3600" b="1" dirty="0" smtClean="0">
                <a:solidFill>
                  <a:srgbClr val="FFFFFF"/>
                </a:solidFill>
                <a:effectLst>
                  <a:glow rad="63500">
                    <a:srgbClr val="000042"/>
                  </a:glo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                                          ¿</a:t>
            </a:r>
            <a:r>
              <a:rPr lang="es-MX" sz="3600" b="1" dirty="0">
                <a:solidFill>
                  <a:srgbClr val="FFFFFF"/>
                </a:solidFill>
                <a:effectLst>
                  <a:glow rad="63500">
                    <a:srgbClr val="000042"/>
                  </a:glow>
                </a:effectLst>
                <a:latin typeface="Arial Rounded MT Bold" panose="020F0704030504030204" pitchFamily="34" charset="0"/>
                <a:ea typeface="Times New Roman" pitchFamily="18" charset="0"/>
                <a:cs typeface="Arial" charset="0"/>
              </a:rPr>
              <a:t>Qué conversión de la mente, del corazón y de la vida te pide el Señor?</a:t>
            </a:r>
            <a:endParaRPr lang="es-ES" sz="3600" b="1" dirty="0">
              <a:solidFill>
                <a:srgbClr val="FFFFFF"/>
              </a:solidFill>
              <a:effectLst>
                <a:glow rad="63500">
                  <a:srgbClr val="000042"/>
                </a:glow>
              </a:effectLst>
              <a:latin typeface="Arial Rounded MT Bold" panose="020F070403050403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3 Rectángulo"/>
          <p:cNvSpPr>
            <a:spLocks noChangeArrowheads="1"/>
          </p:cNvSpPr>
          <p:nvPr/>
        </p:nvSpPr>
        <p:spPr bwMode="auto">
          <a:xfrm>
            <a:off x="3122021" y="1104456"/>
            <a:ext cx="349567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4400" b="1" dirty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Compromiso:</a:t>
            </a:r>
            <a:endParaRPr lang="es-ES" sz="2400" dirty="0">
              <a:solidFill>
                <a:srgbClr val="000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047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a1/9c/72/a19c728991d09dfc9990abaa4b2393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18" y="563270"/>
            <a:ext cx="8054418" cy="568468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6 Rectángulo"/>
          <p:cNvSpPr>
            <a:spLocks noChangeArrowheads="1"/>
          </p:cNvSpPr>
          <p:nvPr/>
        </p:nvSpPr>
        <p:spPr bwMode="auto">
          <a:xfrm>
            <a:off x="1951860" y="1101413"/>
            <a:ext cx="685049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Dame fe como un grano de mostaza, Señor.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Para </a:t>
            </a:r>
            <a:r>
              <a:rPr lang="es-PE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que, orando, me olvide de todo lo que me rodea y, viviendo, sepas que Tú habitas en mí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.</a:t>
            </a:r>
            <a:endParaRPr lang="es-PE" sz="24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617306" y="2841889"/>
            <a:ext cx="369343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Para </a:t>
            </a:r>
            <a:r>
              <a:rPr lang="es-PE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que, creyendo en Ti, anime a otros a fiarse de Ti. A moverse por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Ti. A </a:t>
            </a:r>
            <a:r>
              <a:rPr lang="es-PE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no pensar sino 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desde </a:t>
            </a:r>
            <a:r>
              <a:rPr lang="es-PE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Ti</a:t>
            </a:r>
            <a:r>
              <a:rPr lang="es-PE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.</a:t>
            </a:r>
            <a:endParaRPr lang="es-PE" sz="24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" name="6 Rectángulo"/>
          <p:cNvSpPr>
            <a:spLocks noChangeArrowheads="1"/>
          </p:cNvSpPr>
          <p:nvPr/>
        </p:nvSpPr>
        <p:spPr bwMode="auto">
          <a:xfrm>
            <a:off x="1710699" y="4678293"/>
            <a:ext cx="649123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 </a:t>
            </a:r>
            <a:r>
              <a:rPr lang="es-MX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¿Me ayudarás, Señor? ¿Será mi fe como el grano de mostaza?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Dame la capacidad de esperar y soñar siempre en Ti</a:t>
            </a:r>
            <a:r>
              <a:rPr lang="es-MX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.</a:t>
            </a:r>
            <a:endParaRPr lang="es-PE" sz="2400" b="1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8" name="3 Rectángulo"/>
          <p:cNvSpPr>
            <a:spLocks noChangeArrowheads="1"/>
          </p:cNvSpPr>
          <p:nvPr/>
        </p:nvSpPr>
        <p:spPr bwMode="auto">
          <a:xfrm>
            <a:off x="2464023" y="348163"/>
            <a:ext cx="3793026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ES_tradnl" sz="4400" b="1" dirty="0" smtClean="0">
                <a:solidFill>
                  <a:srgbClr val="FFFF00"/>
                </a:solidFill>
                <a:effectLst>
                  <a:glow rad="1016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itchFamily="18" charset="0"/>
                <a:cs typeface="Arial" charset="0"/>
              </a:rPr>
              <a:t>Oración Final</a:t>
            </a:r>
            <a:endParaRPr lang="es-ES" sz="2400" dirty="0">
              <a:solidFill>
                <a:srgbClr val="000000"/>
              </a:solidFill>
              <a:effectLst>
                <a:glow rad="101600">
                  <a:srgbClr val="000000">
                    <a:satMod val="175000"/>
                    <a:alpha val="4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8872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16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4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8" grpId="0"/>
      <p:bldP spid="14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a1/9c/72/a19c728991d09dfc9990abaa4b2393af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8" y="552140"/>
            <a:ext cx="8064465" cy="572807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65100" prst="coolSlan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6086" name="6 Rectángulo"/>
          <p:cNvSpPr>
            <a:spLocks noChangeArrowheads="1"/>
          </p:cNvSpPr>
          <p:nvPr/>
        </p:nvSpPr>
        <p:spPr bwMode="auto">
          <a:xfrm>
            <a:off x="566128" y="383308"/>
            <a:ext cx="806446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</a:t>
            </a:r>
            <a:r>
              <a:rPr lang="es-MX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ame </a:t>
            </a:r>
            <a:r>
              <a:rPr lang="es-MX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el don de crecer y de </a:t>
            </a:r>
            <a:r>
              <a:rPr lang="es-MX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                                        robustecer </a:t>
            </a:r>
            <a:r>
              <a:rPr lang="es-MX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mi confianza en Ti.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Dame la alegría de saber que, Tú, vives en mí.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Dame la fortaleza que necesito para luchar por Ti</a:t>
            </a:r>
            <a:r>
              <a:rPr lang="es-MX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.</a:t>
            </a:r>
            <a:endParaRPr lang="es-PE" sz="24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8" name="6 Rectángulo"/>
          <p:cNvSpPr>
            <a:spLocks noChangeArrowheads="1"/>
          </p:cNvSpPr>
          <p:nvPr/>
        </p:nvSpPr>
        <p:spPr bwMode="auto">
          <a:xfrm>
            <a:off x="617306" y="2070160"/>
            <a:ext cx="3693434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Dame </a:t>
            </a:r>
            <a:r>
              <a:rPr lang="es-MX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fe como un grano de mostaza.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Sencilla, pero obediente y nítida.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Radical, pero humilde y acogedora. </a:t>
            </a:r>
            <a:endParaRPr lang="es-PE" sz="2400" b="1" i="1" dirty="0">
              <a:solidFill>
                <a:schemeClr val="bg1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14" name="6 Rectángulo"/>
          <p:cNvSpPr>
            <a:spLocks noChangeArrowheads="1"/>
          </p:cNvSpPr>
          <p:nvPr/>
        </p:nvSpPr>
        <p:spPr bwMode="auto">
          <a:xfrm>
            <a:off x="374268" y="4308148"/>
            <a:ext cx="848837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Soñadora</a:t>
            </a:r>
            <a:r>
              <a:rPr lang="es-MX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, pero con los pies en la tierra.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Con la mente en el cielo, pero con los ojos despiertos.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Con los pies en el camino, pero con el alma hacia Ti.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¿Me ayudarás, Señor?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i="1" dirty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Dame fe, como un grano de mostaza</a:t>
            </a:r>
            <a:r>
              <a:rPr lang="es-MX" sz="2400" b="1" i="1" dirty="0" smtClean="0">
                <a:solidFill>
                  <a:schemeClr val="bg1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prstClr val="black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.</a:t>
            </a:r>
            <a:endParaRPr lang="es-PE" sz="2400" b="1" i="1" dirty="0">
              <a:solidFill>
                <a:schemeClr val="bg1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4102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0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0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3400"/>
                            </p:stCondLst>
                            <p:childTnLst>
                              <p:par>
                                <p:cTn id="11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3000"/>
                            </p:stCondLst>
                            <p:childTnLst>
                              <p:par>
                                <p:cTn id="17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6" grpId="0"/>
      <p:bldP spid="8" grpId="0"/>
      <p:bldP spid="1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s://i.pinimg.com/564x/63/88/b4/6388b4c9fcea2749e18fe65f94374062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" t="2002" r="1541" b="1950"/>
          <a:stretch/>
        </p:blipFill>
        <p:spPr bwMode="auto">
          <a:xfrm>
            <a:off x="502417" y="502415"/>
            <a:ext cx="8078875" cy="5757708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2090329" y="6260123"/>
            <a:ext cx="5163351" cy="430887"/>
          </a:xfrm>
          <a:prstGeom prst="rect">
            <a:avLst/>
          </a:prstGeom>
          <a:solidFill>
            <a:srgbClr val="124D03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convex"/>
          </a:sp3d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Texto de Lectio Divina:    Padre César Chávez  Alva (Chuno) </a:t>
            </a:r>
            <a:r>
              <a:rPr lang="es-PE" sz="1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C.ongregación</a:t>
            </a:r>
            <a:r>
              <a:rPr lang="es-PE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de la Misión.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PE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</a:t>
            </a:r>
            <a:r>
              <a:rPr lang="es-PE" sz="1100" b="1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Power</a:t>
            </a:r>
            <a:r>
              <a:rPr lang="es-PE" sz="11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Poor Richard" pitchFamily="18" charset="0"/>
                <a:cs typeface="Times New Roman" pitchFamily="18" charset="0"/>
              </a:rPr>
              <a:t> Point :  Sor Pilar Caycho Vela  - Hija de la Caridad de San Vicente de Paúl</a:t>
            </a:r>
          </a:p>
        </p:txBody>
      </p:sp>
    </p:spTree>
    <p:extLst>
      <p:ext uri="{BB962C8B-B14F-4D97-AF65-F5344CB8AC3E}">
        <p14:creationId xmlns:p14="http://schemas.microsoft.com/office/powerpoint/2010/main" val="3058978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Jesús habla a una muchedumb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630" y="543250"/>
            <a:ext cx="7985088" cy="5715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relaxedInset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062454" y="4933617"/>
            <a:ext cx="691276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anchor="ctr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s-ES_tradnl" sz="2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/>
                </a:outerShdw>
              </a:effectLst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11269" name="4 Rectángulo"/>
          <p:cNvSpPr>
            <a:spLocks noChangeArrowheads="1"/>
          </p:cNvSpPr>
          <p:nvPr/>
        </p:nvSpPr>
        <p:spPr bwMode="auto">
          <a:xfrm>
            <a:off x="3994499" y="995271"/>
            <a:ext cx="4668370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8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Predicar el Reino de Dios fue la ocupación principal de Jesús durante su ministerio público, su preocupación más constante</a:t>
            </a:r>
            <a:r>
              <a:rPr lang="es-PE" sz="28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. El </a:t>
            </a:r>
            <a:r>
              <a:rPr lang="es-PE" sz="28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reino de Dios, va desarrollándose lenta y trabajosamente en la historia humana, pero acabará imponiéndose con toda su fuerza </a:t>
            </a:r>
            <a:r>
              <a:rPr lang="es-PE" sz="2800" b="1" dirty="0" smtClean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 y </a:t>
            </a:r>
            <a:r>
              <a:rPr lang="es-PE" sz="2800" b="1" dirty="0">
                <a:ln w="6600">
                  <a:solidFill>
                    <a:srgbClr val="3333CC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rgbClr val="3333CC"/>
                  </a:outerShdw>
                </a:effectLst>
                <a:latin typeface="Arial Rounded MT Bold" panose="020F0704030504030204" pitchFamily="34" charset="0"/>
                <a:cs typeface="Times New Roman" pitchFamily="18" charset="0"/>
              </a:rPr>
              <a:t>esplendor.</a:t>
            </a:r>
            <a:endParaRPr lang="es-ES" sz="2800" b="1" dirty="0">
              <a:ln w="6600">
                <a:solidFill>
                  <a:srgbClr val="3333CC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rgbClr val="3333CC"/>
                </a:outerShdw>
              </a:effectLst>
              <a:latin typeface="Arial Rounded MT Bold" panose="020F0704030504030204" pitchFamily="34" charset="0"/>
              <a:cs typeface="Times New Roman" pitchFamily="18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677781" y="478082"/>
            <a:ext cx="2257349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PE" sz="3200" b="1" dirty="0">
                <a:solidFill>
                  <a:srgbClr val="FFFFFF"/>
                </a:solidFill>
                <a:effectLst>
                  <a:glow rad="139700">
                    <a:srgbClr val="000000">
                      <a:satMod val="175000"/>
                      <a:alpha val="40000"/>
                    </a:srgbClr>
                  </a:glow>
                  <a:outerShdw blurRad="50800" dist="38100" dir="10800000" algn="r" rotWithShape="0">
                    <a:prstClr val="black"/>
                  </a:outerShdw>
                </a:effectLst>
                <a:latin typeface="AR CENA" panose="02000000000000000000" pitchFamily="2" charset="0"/>
                <a:cs typeface="Times New Roman" pitchFamily="18" charset="0"/>
              </a:rPr>
              <a:t>Ambientación: </a:t>
            </a:r>
            <a:endParaRPr lang="es-PE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328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5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i.pinimg.com/564x/88/cb/01/88cb0127d28dbb432cf58327f1efd5fc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506492"/>
            <a:ext cx="8008595" cy="58126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668812" y="506492"/>
            <a:ext cx="304256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sz="28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Adobe Gothic Std B" pitchFamily="34" charset="-128"/>
                <a:cs typeface="Arial" pitchFamily="34" charset="0"/>
              </a:rPr>
              <a:t>Oración </a:t>
            </a:r>
            <a:r>
              <a:rPr lang="es-ES_tradnl" sz="2800" b="1" dirty="0" smtClean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  <a:ea typeface="Adobe Gothic Std B" pitchFamily="34" charset="-128"/>
                <a:cs typeface="Arial" pitchFamily="34" charset="0"/>
              </a:rPr>
              <a:t>inicial</a:t>
            </a:r>
            <a:endParaRPr lang="es-ES" sz="2800" b="1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  <a:ea typeface="Adobe Gothic Std B" pitchFamily="34" charset="-128"/>
              <a:cs typeface="Arial" pitchFamily="34" charset="0"/>
            </a:endParaRPr>
          </a:p>
        </p:txBody>
      </p:sp>
      <p:sp>
        <p:nvSpPr>
          <p:cNvPr id="12293" name="5 Rectángulo"/>
          <p:cNvSpPr>
            <a:spLocks noChangeArrowheads="1"/>
          </p:cNvSpPr>
          <p:nvPr/>
        </p:nvSpPr>
        <p:spPr bwMode="auto">
          <a:xfrm>
            <a:off x="382506" y="3314496"/>
            <a:ext cx="836156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Tuyo, Señor, es el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Reino y el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panose="020B0604020202020204" pitchFamily="34" charset="0"/>
              </a:rPr>
              <a:t>poder y la gloria…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Tu misericordia  ha querido asociarnos a tu obra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como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humildes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colaboradores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tan sólo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, de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lo que es tu misterio y 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la </a:t>
            </a:r>
            <a:r>
              <a:rPr lang="es-PE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maravilla de tus manos</a:t>
            </a:r>
            <a:r>
              <a:rPr lang="es-PE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Oh Padre que guías la historia de tu reino: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s-MX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concédenos la esperanza en tus cuidados; </a:t>
            </a:r>
            <a:r>
              <a:rPr lang="es-MX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                                     la </a:t>
            </a:r>
            <a:r>
              <a:rPr lang="es-MX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humildad en la entrega a tu Reino</a:t>
            </a:r>
            <a:r>
              <a:rPr lang="es-MX" sz="2400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;                                       la </a:t>
            </a:r>
            <a:r>
              <a:rPr lang="es-MX" sz="24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4">
                      <a:lumMod val="95000"/>
                      <a:lumOff val="5000"/>
                      <a:alpha val="60000"/>
                    </a:schemeClr>
                  </a:glow>
                  <a:outerShdw dist="38100" dir="2700000" algn="tl" rotWithShape="0">
                    <a:schemeClr val="accent2"/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constante vigilancia del amor por tu obra…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glow rad="101600">
                  <a:schemeClr val="accent4">
                    <a:lumMod val="95000"/>
                    <a:lumOff val="5000"/>
                    <a:alpha val="60000"/>
                  </a:schemeClr>
                </a:glow>
                <a:outerShdw dist="38100" dir="2700000" algn="tl" rotWithShape="0">
                  <a:schemeClr val="accent2"/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5 Rectángulo"/>
          <p:cNvSpPr>
            <a:spLocks noChangeArrowheads="1"/>
          </p:cNvSpPr>
          <p:nvPr/>
        </p:nvSpPr>
        <p:spPr bwMode="auto">
          <a:xfrm>
            <a:off x="4563290" y="3184148"/>
            <a:ext cx="39927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s-PE" sz="2400" b="1" dirty="0">
              <a:ln w="6600">
                <a:solidFill>
                  <a:srgbClr val="000510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rgbClr val="3333CC"/>
                </a:outerShdw>
              </a:effectLst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731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000"/>
                            </p:stCondLst>
                            <p:childTnLst>
                              <p:par>
                                <p:cTn id="10" presetID="23" presetClass="entr" presetSubtype="27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"/>
                                    </p:cond>
                                  </p:end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i.pinimg.com/564x/88/cb/01/88cb0127d28dbb432cf58327f1efd5fc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461" y="506492"/>
            <a:ext cx="8008595" cy="581262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6" name="6 Rectángulo"/>
          <p:cNvSpPr>
            <a:spLocks noChangeArrowheads="1"/>
          </p:cNvSpPr>
          <p:nvPr/>
        </p:nvSpPr>
        <p:spPr bwMode="auto">
          <a:xfrm>
            <a:off x="465486" y="3272127"/>
            <a:ext cx="809057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 manera que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nuestra </a:t>
            </a:r>
            <a:r>
              <a:rPr lang="es-PE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ansia sea paciente,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                         nuestro </a:t>
            </a:r>
            <a:r>
              <a:rPr lang="es-PE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compromiso constante,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nuestro cuidado lleno de fe,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 podamos difundir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el </a:t>
            </a:r>
            <a:r>
              <a:rPr lang="es-PE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deseo de conocerte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 </a:t>
            </a:r>
            <a:r>
              <a:rPr lang="es-PE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adorarte a Ti,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PE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que haces de la pequeña semilla un árbol </a:t>
            </a:r>
            <a:r>
              <a:rPr lang="es-PE" sz="2400" dirty="0" smtClean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grande </a:t>
            </a:r>
            <a:r>
              <a:rPr lang="es-PE" sz="2400" dirty="0">
                <a:solidFill>
                  <a:srgbClr val="FFFFFF"/>
                </a:solidFill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  <a:outerShdw blurRad="50800" dist="38100" dir="10800000" algn="r" rotWithShape="0">
                    <a:srgbClr val="00CC99">
                      <a:lumMod val="50000"/>
                    </a:srgbClr>
                  </a:outerShdw>
                </a:effectLst>
                <a:latin typeface="Arial Black" panose="020B0A04020102020204" pitchFamily="34" charset="0"/>
                <a:cs typeface="Arial" panose="020B0604020202020204" pitchFamily="34" charset="0"/>
              </a:rPr>
              <a:t>y de tu Iglesia peregrina del tiempo el inicio del Reino eterno. AMÉN.</a:t>
            </a:r>
            <a:endParaRPr lang="es-ES" sz="2400" dirty="0">
              <a:solidFill>
                <a:srgbClr val="FFFFFF"/>
              </a:solidFill>
              <a:effectLst>
                <a:glow rad="139700">
                  <a:schemeClr val="accent4">
                    <a:satMod val="175000"/>
                    <a:alpha val="40000"/>
                  </a:schemeClr>
                </a:glow>
                <a:outerShdw blurRad="50800" dist="38100" dir="10800000" algn="r" rotWithShape="0">
                  <a:srgbClr val="00CC99">
                    <a:lumMod val="50000"/>
                  </a:srgbClr>
                </a:outerShdw>
              </a:effectLst>
              <a:latin typeface="Arial Black" panose="020B0A040201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8997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133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i.pinimg.com/564x/ad/44/66/ad4466d36724e023581a10664c2ab67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23" y="598715"/>
            <a:ext cx="8088747" cy="571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41" name="6 Rectángulo"/>
          <p:cNvSpPr>
            <a:spLocks noChangeArrowheads="1"/>
          </p:cNvSpPr>
          <p:nvPr/>
        </p:nvSpPr>
        <p:spPr bwMode="auto">
          <a:xfrm>
            <a:off x="736048" y="3538099"/>
            <a:ext cx="311570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400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srgbClr val="42210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Motivación </a:t>
            </a:r>
            <a:r>
              <a:rPr lang="es-PE" sz="2400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srgbClr val="422100"/>
                  </a:outerShdw>
                </a:effectLst>
                <a:latin typeface="Arial Black" panose="020B0A04020102020204" pitchFamily="34" charset="0"/>
                <a:ea typeface="Times New Roman" pitchFamily="18" charset="0"/>
                <a:cs typeface="Arial" charset="0"/>
              </a:rPr>
              <a:t>:</a:t>
            </a:r>
            <a:endParaRPr lang="es-PE" sz="2400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dir="18900000" algn="bl" rotWithShape="0">
                  <a:srgbClr val="422100"/>
                </a:outerShdw>
              </a:effectLst>
              <a:latin typeface="Arial Black" panose="020B0A04020102020204" pitchFamily="34" charset="0"/>
              <a:ea typeface="Times New Roman" pitchFamily="18" charset="0"/>
              <a:cs typeface="Arial" charset="0"/>
            </a:endParaRPr>
          </a:p>
        </p:txBody>
      </p:sp>
      <p:sp>
        <p:nvSpPr>
          <p:cNvPr id="9" name="6 Rectángulo"/>
          <p:cNvSpPr>
            <a:spLocks noChangeArrowheads="1"/>
          </p:cNvSpPr>
          <p:nvPr/>
        </p:nvSpPr>
        <p:spPr bwMode="auto">
          <a:xfrm>
            <a:off x="611560" y="4699597"/>
            <a:ext cx="7866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endParaRPr lang="es-ES_tradnl" sz="2400" i="1" dirty="0">
              <a:ln w="19050">
                <a:solidFill>
                  <a:srgbClr val="000000">
                    <a:tint val="1000"/>
                  </a:srgbClr>
                </a:solidFill>
                <a:prstDash val="solid"/>
              </a:ln>
              <a:solidFill>
                <a:srgbClr val="FFFF00"/>
              </a:solidFill>
              <a:effectLst>
                <a:glow rad="63500">
                  <a:srgbClr val="422100">
                    <a:alpha val="40000"/>
                  </a:srgbClr>
                </a:glow>
                <a:outerShdw blurRad="50800" dist="38100" dir="18900000" sx="101000" sy="101000" algn="bl" rotWithShape="0">
                  <a:srgbClr val="422100"/>
                </a:outerShdw>
              </a:effectLst>
              <a:latin typeface="Century Gothic" pitchFamily="34" charset="0"/>
              <a:ea typeface="Times New Roman" pitchFamily="18" charset="0"/>
              <a:cs typeface="Arial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77" y="553821"/>
            <a:ext cx="3054523" cy="1150878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prst="convex"/>
          </a:sp3d>
        </p:spPr>
      </p:pic>
      <p:sp>
        <p:nvSpPr>
          <p:cNvPr id="2" name="Rectángulo 1"/>
          <p:cNvSpPr/>
          <p:nvPr/>
        </p:nvSpPr>
        <p:spPr>
          <a:xfrm>
            <a:off x="611560" y="579830"/>
            <a:ext cx="3046040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19050" algn="ctr">
              <a:defRPr/>
            </a:pPr>
            <a:r>
              <a:rPr lang="es-ES_tradnl" b="1" kern="0" dirty="0">
                <a:effectLst>
                  <a:glow rad="152400">
                    <a:schemeClr val="bg1"/>
                  </a:glow>
                  <a:outerShdw blurRad="50800" dist="38100" algn="l" rotWithShape="0">
                    <a:schemeClr val="bg1">
                      <a:alpha val="40000"/>
                    </a:schemeClr>
                  </a:outerShdw>
                </a:effectLst>
                <a:ea typeface="Times New Roman" panose="02020603050405020304" pitchFamily="18" charset="0"/>
              </a:rPr>
              <a:t>LECTIO</a:t>
            </a:r>
            <a:endParaRPr lang="es-PE" b="1" kern="0" dirty="0">
              <a:effectLst>
                <a:glow rad="152400">
                  <a:schemeClr val="bg1"/>
                </a:glow>
                <a:outerShdw blurRad="50800" dist="38100" algn="l" rotWithShape="0">
                  <a:schemeClr val="bg1">
                    <a:alpha val="40000"/>
                  </a:schemeClr>
                </a:outerShdw>
              </a:effectLst>
              <a:ea typeface="Times New Roman" panose="02020603050405020304" pitchFamily="18" charset="0"/>
            </a:endParaRPr>
          </a:p>
          <a:p>
            <a:pPr indent="19050" algn="ctr"/>
            <a:r>
              <a:rPr lang="es-ES_tradnl" sz="2000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¿Qué dice el texto? </a:t>
            </a:r>
            <a:r>
              <a:rPr lang="es-ES_tradnl" sz="2000" b="1" kern="0" dirty="0" smtClean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                        Marcos </a:t>
            </a:r>
            <a:r>
              <a:rPr lang="es-ES_tradnl" sz="2000" b="1" kern="0" dirty="0">
                <a:solidFill>
                  <a:srgbClr val="FFFFFF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algn="l" rotWithShape="0">
                    <a:prstClr val="black"/>
                  </a:outerShdw>
                </a:effectLst>
                <a:ea typeface="Times New Roman" panose="02020603050405020304" pitchFamily="18" charset="0"/>
              </a:rPr>
              <a:t>4, 26-34</a:t>
            </a:r>
            <a:endParaRPr lang="es-PE" sz="2000" kern="0" dirty="0">
              <a:solidFill>
                <a:srgbClr val="FFFFFF"/>
              </a:solidFill>
              <a:effectLst>
                <a:glow rad="63500">
                  <a:srgbClr val="000000">
                    <a:satMod val="175000"/>
                    <a:alpha val="40000"/>
                  </a:srgbClr>
                </a:glow>
                <a:outerShdw blurRad="50800" dist="38100" algn="l" rotWithShape="0">
                  <a:prstClr val="black"/>
                </a:outerShdw>
              </a:effectLst>
              <a:ea typeface="Times New Roman" panose="02020603050405020304" pitchFamily="18" charset="0"/>
            </a:endParaRPr>
          </a:p>
        </p:txBody>
      </p:sp>
      <p:sp>
        <p:nvSpPr>
          <p:cNvPr id="11" name="6 Rectángulo"/>
          <p:cNvSpPr>
            <a:spLocks noChangeArrowheads="1"/>
          </p:cNvSpPr>
          <p:nvPr/>
        </p:nvSpPr>
        <p:spPr bwMode="auto">
          <a:xfrm>
            <a:off x="736048" y="4374723"/>
            <a:ext cx="7671903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es-PE" sz="2400" i="1" dirty="0" smtClean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srgbClr val="422100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Jesús </a:t>
            </a:r>
            <a:r>
              <a:rPr lang="es-PE" sz="2400" i="1" dirty="0">
                <a:ln w="19050">
                  <a:solidFill>
                    <a:srgbClr val="000000">
                      <a:tint val="1000"/>
                    </a:srgbClr>
                  </a:solidFill>
                  <a:prstDash val="solid"/>
                </a:ln>
                <a:solidFill>
                  <a:srgbClr val="FFFF00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50800" dist="38100" dir="18900000" algn="bl" rotWithShape="0">
                    <a:srgbClr val="422100"/>
                  </a:outerShdw>
                </a:effectLst>
                <a:latin typeface="Century Gothic" pitchFamily="34" charset="0"/>
                <a:ea typeface="Times New Roman" pitchFamily="18" charset="0"/>
                <a:cs typeface="Arial" charset="0"/>
              </a:rPr>
              <a:t>propone dos parábolas para hablar del Reino de Dios. La semilla depositada en tierra tiene vigor para crecer; a pesar de las dificultades del entorno, Dios mismo está actuando y su acción es invencible. Escuchemos:</a:t>
            </a:r>
          </a:p>
        </p:txBody>
      </p:sp>
    </p:spTree>
    <p:extLst>
      <p:ext uri="{BB962C8B-B14F-4D97-AF65-F5344CB8AC3E}">
        <p14:creationId xmlns:p14="http://schemas.microsoft.com/office/powerpoint/2010/main" val="33596419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75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925"/>
                            </p:stCondLst>
                            <p:childTnLst>
                              <p:par>
                                <p:cTn id="10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Se casó alguna vez Jesús? ¿Tuvo hermanos carnales? | Preguntas sobre la  Bibli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752" y="522513"/>
            <a:ext cx="8056608" cy="576507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prst="convex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878385" y="4690497"/>
            <a:ext cx="7098665" cy="1384995"/>
          </a:xfrm>
          <a:prstGeom prst="rect">
            <a:avLst/>
          </a:prstGeom>
          <a:noFill/>
          <a:ln>
            <a:noFill/>
          </a:ln>
          <a:effectLst/>
        </p:spPr>
        <p:txBody>
          <a:bodyPr wrap="square">
            <a:spAutoFit/>
          </a:bodyPr>
          <a:lstStyle/>
          <a:p>
            <a:pPr algn="ctr" fontAlgn="base"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En aquel tiempo, dijo Jesús a la gente: </a:t>
            </a:r>
          </a:p>
          <a:p>
            <a:pPr algn="ctr" fontAlgn="base"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101600">
                    <a:srgbClr val="422100">
                      <a:alpha val="60000"/>
                    </a:srgbClr>
                  </a:glow>
                  <a:outerShdw blurRad="50800" dist="38100" dir="10800000" algn="r" rotWithShape="0">
                    <a:srgbClr val="54381C"/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“El reino de Dios se parece a un hombre que echa semilla en la tierra. 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35042" y="522513"/>
            <a:ext cx="3528501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  <a:defRPr/>
            </a:pPr>
            <a:r>
              <a:rPr lang="es-ES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Marcos 4</a:t>
            </a:r>
            <a:r>
              <a:rPr lang="es-ES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 26 - 34</a:t>
            </a:r>
            <a:endParaRPr lang="es-E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732268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¿Se casó alguna vez Jesús? ¿Tuvo hermanos carnales? | Preguntas sobre la  Bibli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067"/>
          <a:stretch/>
        </p:blipFill>
        <p:spPr bwMode="auto">
          <a:xfrm>
            <a:off x="548640" y="543909"/>
            <a:ext cx="8046719" cy="5766455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52400" h="50800" prst="softRound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4582048" y="3949003"/>
            <a:ext cx="4013311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996633">
                    <a:alpha val="5000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fontAlgn="base">
              <a:spcBef>
                <a:spcPct val="50000"/>
              </a:spcBef>
              <a:spcAft>
                <a:spcPct val="0"/>
              </a:spcAft>
            </a:pPr>
            <a:r>
              <a:rPr lang="es-ES" sz="28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Él duerme de noche y se levanta de mañana; la semilla germina y va </a:t>
            </a:r>
            <a:r>
              <a:rPr lang="es-ES" sz="2800" b="1" dirty="0" smtClean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creciendo;                                sin </a:t>
            </a:r>
            <a:r>
              <a:rPr lang="es-ES" sz="2800" b="1" dirty="0">
                <a:solidFill>
                  <a:schemeClr val="bg1"/>
                </a:solidFill>
                <a:effectLst>
                  <a:glow rad="63500">
                    <a:srgbClr val="000000">
                      <a:satMod val="175000"/>
                      <a:alpha val="4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que él sepa cómo. </a:t>
            </a:r>
          </a:p>
        </p:txBody>
      </p:sp>
    </p:spTree>
    <p:extLst>
      <p:ext uri="{BB962C8B-B14F-4D97-AF65-F5344CB8AC3E}">
        <p14:creationId xmlns:p14="http://schemas.microsoft.com/office/powerpoint/2010/main" val="2796519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</p:bldLst>
  </p:timing>
</p:sld>
</file>

<file path=ppt/theme/theme1.xml><?xml version="1.0" encoding="utf-8"?>
<a:theme xmlns:a="http://schemas.openxmlformats.org/drawingml/2006/main" name="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5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0" i="0" u="none" strike="noStrike" cap="none" normalizeH="0" baseline="0" smtClean="0">
            <a:ln>
              <a:noFill/>
            </a:ln>
            <a:solidFill>
              <a:srgbClr val="F8F8F8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omic Sans MS" pitchFamily="66" charset="0"/>
          </a:defRPr>
        </a:defPPr>
      </a:lstStyle>
    </a:lnDef>
  </a:objectDefaults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6_Diseño predeterminado">
  <a:themeElements>
    <a:clrScheme name="Diseño predeterminado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iseño predeterminado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Copia de OracaoCamponesadeMadagascar-R">
  <a:themeElements>
    <a:clrScheme name="Copia de OracaoCamponesadeMadagascar-R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opia de OracaoCamponesadeMadagascar-R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opia de OracaoCamponesadeMadagascar-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opia de OracaoCamponesadeMadagascar-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opia de OracaoCamponesadeMadagascar-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1274</TotalTime>
  <Words>1467</Words>
  <Application>Microsoft Office PowerPoint</Application>
  <PresentationFormat>Presentación en pantalla (4:3)</PresentationFormat>
  <Paragraphs>110</Paragraphs>
  <Slides>35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16</vt:i4>
      </vt:variant>
      <vt:variant>
        <vt:lpstr>Tema</vt:lpstr>
      </vt:variant>
      <vt:variant>
        <vt:i4>7</vt:i4>
      </vt:variant>
      <vt:variant>
        <vt:lpstr>Títulos de diapositiva</vt:lpstr>
      </vt:variant>
      <vt:variant>
        <vt:i4>35</vt:i4>
      </vt:variant>
    </vt:vector>
  </HeadingPairs>
  <TitlesOfParts>
    <vt:vector size="58" baseType="lpstr">
      <vt:lpstr>Adobe Gothic Std B</vt:lpstr>
      <vt:lpstr>AR CENA</vt:lpstr>
      <vt:lpstr>Arial</vt:lpstr>
      <vt:lpstr>Arial Black</vt:lpstr>
      <vt:lpstr>Arial Narrow</vt:lpstr>
      <vt:lpstr>Arial Rounded MT Bold</vt:lpstr>
      <vt:lpstr>Arial Unicode MS</vt:lpstr>
      <vt:lpstr>Calibri</vt:lpstr>
      <vt:lpstr>Century Gothic</vt:lpstr>
      <vt:lpstr>Clarendon Blk BT</vt:lpstr>
      <vt:lpstr>Comic Sans MS</vt:lpstr>
      <vt:lpstr>Poor Richard</vt:lpstr>
      <vt:lpstr>Tahoma</vt:lpstr>
      <vt:lpstr>Tekton Pro</vt:lpstr>
      <vt:lpstr>Times New Roman</vt:lpstr>
      <vt:lpstr>Wingdings</vt:lpstr>
      <vt:lpstr>Diseño predeterminado</vt:lpstr>
      <vt:lpstr>1_Diseño predeterminado</vt:lpstr>
      <vt:lpstr>3_Diseño predeterminado</vt:lpstr>
      <vt:lpstr>5_Diseño predeterminado</vt:lpstr>
      <vt:lpstr>2_Diseño predeterminado</vt:lpstr>
      <vt:lpstr>6_Diseño predeterminado</vt:lpstr>
      <vt:lpstr>Copia de OracaoCamponesadeMadagascar-R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PILAR</dc:creator>
  <cp:lastModifiedBy>Admin</cp:lastModifiedBy>
  <cp:revision>163</cp:revision>
  <dcterms:created xsi:type="dcterms:W3CDTF">2018-06-11T20:46:53Z</dcterms:created>
  <dcterms:modified xsi:type="dcterms:W3CDTF">2024-06-11T21:45:58Z</dcterms:modified>
</cp:coreProperties>
</file>