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721" r:id="rId5"/>
    <p:sldMasterId id="2147483733" r:id="rId6"/>
    <p:sldMasterId id="2147483745" r:id="rId7"/>
  </p:sldMasterIdLst>
  <p:notesMasterIdLst>
    <p:notesMasterId r:id="rId36"/>
  </p:notesMasterIdLst>
  <p:sldIdLst>
    <p:sldId id="28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7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5BF79-528A-4CB9-910F-6D2BBFF68CD0}" type="datetimeFigureOut">
              <a:rPr lang="es-PE" smtClean="0"/>
              <a:t>5/06/2024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9372C-5FAD-4527-B299-49B7B39862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907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B6747-7EC9-4FE2-8A58-343BE4F1D296}" type="slidenum">
              <a:rPr lang="es-ES"/>
              <a:pPr/>
              <a:t>1</a:t>
            </a:fld>
            <a:endParaRPr lang="es-E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82018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44664-500F-48A2-BCE4-B01BB1409E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7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FABB0-92FF-4A72-A72C-01D972977BBB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3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FABB0-92FF-4A72-A72C-01D972977BBB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6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FABB0-92FF-4A72-A72C-01D972977BBB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62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BA9DD4-E315-4C23-91F4-514CB772BF3B}" type="slidenum">
              <a:rPr lang="es-ES" smtClean="0">
                <a:solidFill>
                  <a:prstClr val="black"/>
                </a:solidFill>
              </a:rPr>
              <a:pPr/>
              <a:t>27</a:t>
            </a:fld>
            <a:endParaRPr 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DB313-8B4B-46E4-BB2C-9A099A0DAAC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3423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4D3B8-EE0E-411F-A7A2-8BEC4DDA026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5803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58F50-A63F-44BC-B849-D495BE8E2EC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44555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2C98-26D5-4346-A39C-CCAE7FD88F8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6141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24DB-0EF1-4B8F-8FF8-F8804EA358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868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0939B-BEB0-4E3F-A08B-E37C8C37650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5958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1BE5A-0927-4577-9109-8DC320B423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7773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E073A-CC1C-416F-8503-1BC3494E7F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95044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F5F9-BBA3-426E-9954-C17AF8AAF6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0970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E6C9-0CA5-41AC-AABC-9DD964E1C55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61547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AFF8A-8205-46BE-A084-9A6D35326EB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1523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E0C2-0222-4C1A-956A-F9970F73CD5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32488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2BE83-7B6A-412C-AA9A-6E7F26E7B13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4776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51B9B-0383-409D-BF60-06C30DBFD53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3907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B9E3-C403-48FD-A393-9B31C3D29C0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1113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AF18B-059F-4760-BD6B-AC1F4927E38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10943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78B9A-160B-4490-A34B-2DADF95936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87000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CA892-81C4-41B8-959C-8594072F958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75790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9EE8-15FF-4445-9996-4AF96FEC0B7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6460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92B2-D8B3-46C8-BECD-428F3C9BFA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44141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C921C-3224-419F-AA90-78BF475312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39986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7DD87-C27C-432B-B7CB-093AD1C3C59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68632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93BD5-972D-4F57-9F99-79DBCC34D6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24500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DAB2-FB41-4FFB-818B-C0F4CD8F027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09174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9C899-14C0-42E2-9819-326DC7F20FF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11505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CDD5-68DC-4282-BB0B-4E64811484F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93925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2AEA-A73A-4853-9298-F2C45894F2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36980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B23E-5A55-4ECA-A3BC-9CCA8B04C7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10877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0A168-6236-421E-B995-A3D2DA4A4D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06306"/>
      </p:ext>
    </p:extLst>
  </p:cSld>
  <p:clrMapOvr>
    <a:masterClrMapping/>
  </p:clrMapOvr>
  <p:transition spd="slow" advClick="0" advTm="20000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310E2-61CC-4AA5-B5F2-C83177E6E7D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12530"/>
      </p:ext>
    </p:extLst>
  </p:cSld>
  <p:clrMapOvr>
    <a:masterClrMapping/>
  </p:clrMapOvr>
  <p:transition spd="slow" advClick="0" advTm="20000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B3A6-894D-4E9D-9BF8-BB12C75446B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4492"/>
      </p:ext>
    </p:extLst>
  </p:cSld>
  <p:clrMapOvr>
    <a:masterClrMapping/>
  </p:clrMapOvr>
  <p:transition spd="slow" advClick="0" advTm="20000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7FF01-BF83-43B8-958B-F538C068A08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50288"/>
      </p:ext>
    </p:extLst>
  </p:cSld>
  <p:clrMapOvr>
    <a:masterClrMapping/>
  </p:clrMapOvr>
  <p:transition spd="slow" advClick="0" advTm="20000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FD9C7-14E8-4C76-9949-F912753C16D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91196"/>
      </p:ext>
    </p:extLst>
  </p:cSld>
  <p:clrMapOvr>
    <a:masterClrMapping/>
  </p:clrMapOvr>
  <p:transition spd="slow" advClick="0" advTm="20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4712D-EACE-4923-89F1-B5E0C5038A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8217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1B217-7880-45E7-BE30-A88BCE3265D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11430"/>
      </p:ext>
    </p:extLst>
  </p:cSld>
  <p:clrMapOvr>
    <a:masterClrMapping/>
  </p:clrMapOvr>
  <p:transition spd="slow" advClick="0" advTm="20000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C6E8D-D33F-48ED-BF81-E7D41B55086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00901"/>
      </p:ext>
    </p:extLst>
  </p:cSld>
  <p:clrMapOvr>
    <a:masterClrMapping/>
  </p:clrMapOvr>
  <p:transition spd="slow" advClick="0" advTm="20000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999A1-B30B-4A0D-9602-087A06A2AC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42126"/>
      </p:ext>
    </p:extLst>
  </p:cSld>
  <p:clrMapOvr>
    <a:masterClrMapping/>
  </p:clrMapOvr>
  <p:transition spd="slow" advClick="0" advTm="20000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C698-BA54-4D00-92AD-2813D88411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35073"/>
      </p:ext>
    </p:extLst>
  </p:cSld>
  <p:clrMapOvr>
    <a:masterClrMapping/>
  </p:clrMapOvr>
  <p:transition spd="slow" advClick="0" advTm="20000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9C7B-EBED-4FD1-B0F2-3A053B5049F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72477"/>
      </p:ext>
    </p:extLst>
  </p:cSld>
  <p:clrMapOvr>
    <a:masterClrMapping/>
  </p:clrMapOvr>
  <p:transition spd="slow" advClick="0" advTm="20000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3918-E160-4D47-AA9F-B10FB714850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64413"/>
      </p:ext>
    </p:extLst>
  </p:cSld>
  <p:clrMapOvr>
    <a:masterClrMapping/>
  </p:clrMapOvr>
  <p:transition spd="slow" advClick="0" advTm="20000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2D27-DBA0-4947-B052-09FEB572870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37683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60EE6-F204-4E2C-83AF-D3508F0CCE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83085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1BE3-42B6-475F-86E5-22094A22090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91651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387A-D357-4F92-99B7-B527B2E4D22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6574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631BF-B577-478E-99A6-D2135FAEAB9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52009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B0FB3-536B-4D27-B193-BF87D1A0351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10487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F3A56-E8B4-4B67-AAAF-1BFE71913F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9638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93836-3844-47F0-8BB7-2CF58CFF87D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51232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D45F4-9DF2-41B4-9460-B6509E3D5B0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86870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A351-408F-425E-8F73-77680E48B85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65378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EFD8A-386D-4147-A8FE-48C271792C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45088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2BFD-E76D-464E-B23C-F3C0BB5BDE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93529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014B7-D12D-4C7D-A61A-4E17C767764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56561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07C7C-900B-40B6-80F7-D7FDE479144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34908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841BE-F9C6-41F1-9331-A023DFFD29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11344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13984-6065-4A17-81C7-B6637F9E92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37201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8383B-3DA1-4DD9-8B71-E744665E5A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33173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F649-2154-4234-BDEE-AE582A64A3A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80684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3CF79-238B-4EB7-8C39-FA073FBA8AF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38333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C52A8-3521-4975-88FD-6275EB4028F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04188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CC195-BBEA-4C33-824A-46F04BC7548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16035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1ED1E-77D0-4296-85D2-434FCB24544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73235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DEED3-276C-42E2-A365-F390450FAF4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74885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D3893-9CF6-4E31-9F7D-E18C2653F53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43985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92A53-B9BF-4D20-84D6-2395E2D6650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72478"/>
      </p:ext>
    </p:extLst>
  </p:cSld>
  <p:clrMapOvr>
    <a:masterClrMapping/>
  </p:clrMapOvr>
  <p:transition spd="slow" advTm="12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D64FA-5445-4031-B33D-45BDA42C6C9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32611"/>
      </p:ext>
    </p:extLst>
  </p:cSld>
  <p:clrMapOvr>
    <a:masterClrMapping/>
  </p:clrMapOvr>
  <p:transition spd="slow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7958-AC59-443D-9BF9-C1F9667075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34773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756EF-BD75-4DD8-B074-C8EE52309E7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85356"/>
      </p:ext>
    </p:extLst>
  </p:cSld>
  <p:clrMapOvr>
    <a:masterClrMapping/>
  </p:clrMapOvr>
  <p:transition spd="slow" advTm="12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0C0D0-B139-4A72-A0A0-289D7DAC17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8657"/>
      </p:ext>
    </p:extLst>
  </p:cSld>
  <p:clrMapOvr>
    <a:masterClrMapping/>
  </p:clrMapOvr>
  <p:transition spd="slow" advTm="12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FA7E6-C5F0-41FF-860E-CF90DB68F3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22587"/>
      </p:ext>
    </p:extLst>
  </p:cSld>
  <p:clrMapOvr>
    <a:masterClrMapping/>
  </p:clrMapOvr>
  <p:transition spd="slow" advTm="12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E3F12-3E35-49E0-9EAD-6D4E4CB3428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8762"/>
      </p:ext>
    </p:extLst>
  </p:cSld>
  <p:clrMapOvr>
    <a:masterClrMapping/>
  </p:clrMapOvr>
  <p:transition spd="slow" advTm="12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39A5-2FDF-4663-88B5-379D5C7CB4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31630"/>
      </p:ext>
    </p:extLst>
  </p:cSld>
  <p:clrMapOvr>
    <a:masterClrMapping/>
  </p:clrMapOvr>
  <p:transition spd="slow" advTm="12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DDB9-0CD5-41EE-90FC-E203C2B1B21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56691"/>
      </p:ext>
    </p:extLst>
  </p:cSld>
  <p:clrMapOvr>
    <a:masterClrMapping/>
  </p:clrMapOvr>
  <p:transition spd="slow" advTm="12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C360D-FBD8-4415-A3D9-604376BC7E2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69136"/>
      </p:ext>
    </p:extLst>
  </p:cSld>
  <p:clrMapOvr>
    <a:masterClrMapping/>
  </p:clrMapOvr>
  <p:transition spd="slow" advTm="12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243F-81FA-48AF-86F7-8F6D3E2B944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65775"/>
      </p:ext>
    </p:extLst>
  </p:cSld>
  <p:clrMapOvr>
    <a:masterClrMapping/>
  </p:clrMapOvr>
  <p:transition spd="slow" advTm="12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0080A-CD54-435D-B2DD-EE710A337D7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48536"/>
      </p:ext>
    </p:extLst>
  </p:cSld>
  <p:clrMapOvr>
    <a:masterClrMapping/>
  </p:clrMapOvr>
  <p:transition spd="slow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76D8-A6AB-4B22-A850-16AD6297CD1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41522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AC5B-2923-4F57-82E8-AF0BC51695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10846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57B7D-7DDA-4562-A5C1-79C6A76FC974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0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E4BA7-DAC4-41A6-9F5F-778F537CDEC5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1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841FF-0290-4729-A8C9-EB269CED799B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8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441BD9-1EA6-4F03-86A9-9A3202314E15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 advClick="0" advTm="20000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1168C-6DB6-4EE5-A672-9BC8608CD805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4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49C112-B5B2-43B9-9376-1895A5AAF541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2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solidFill>
                  <a:srgbClr val="5F5F5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cs typeface="Times New Roman" pitchFamily="18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B6B9A-4686-47BC-9014-C58FDBAE0EBB}" type="slidenum">
              <a:rPr lang="pt-B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5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 advTm="1200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685800" y="5971400"/>
            <a:ext cx="2303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Imagen: P. Erick Félix, CM </a:t>
            </a:r>
            <a:endParaRPr lang="es-PE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1" y="689313"/>
            <a:ext cx="7827659" cy="5559085"/>
          </a:xfrm>
          <a:prstGeom prst="rect">
            <a:avLst/>
          </a:prstGeom>
        </p:spPr>
      </p:pic>
      <p:grpSp>
        <p:nvGrpSpPr>
          <p:cNvPr id="4" name="Group 134"/>
          <p:cNvGrpSpPr>
            <a:grpSpLocks/>
          </p:cNvGrpSpPr>
          <p:nvPr/>
        </p:nvGrpSpPr>
        <p:grpSpPr bwMode="auto">
          <a:xfrm>
            <a:off x="578044" y="633160"/>
            <a:ext cx="4054008" cy="635170"/>
            <a:chOff x="1111" y="557"/>
            <a:chExt cx="6475" cy="937"/>
          </a:xfrm>
        </p:grpSpPr>
        <p:sp>
          <p:nvSpPr>
            <p:cNvPr id="5" name="Rectangle 135"/>
            <p:cNvSpPr>
              <a:spLocks noChangeArrowheads="1"/>
            </p:cNvSpPr>
            <p:nvPr/>
          </p:nvSpPr>
          <p:spPr bwMode="auto">
            <a:xfrm>
              <a:off x="1111" y="631"/>
              <a:ext cx="6475" cy="863"/>
            </a:xfrm>
            <a:prstGeom prst="rect">
              <a:avLst/>
            </a:prstGeom>
            <a:solidFill>
              <a:srgbClr val="88CA68"/>
            </a:solidFill>
            <a:ln w="12700" cmpd="sng">
              <a:solidFill>
                <a:schemeClr val="accent6">
                  <a:lumMod val="100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6">
                  <a:lumMod val="50000"/>
                  <a:lumOff val="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PE" dirty="0">
                <a:solidFill>
                  <a:srgbClr val="000000"/>
                </a:solidFill>
              </a:endParaRPr>
            </a:p>
          </p:txBody>
        </p:sp>
        <p:sp>
          <p:nvSpPr>
            <p:cNvPr id="6" name="Text Box 136"/>
            <p:cNvSpPr txBox="1">
              <a:spLocks noChangeArrowheads="1"/>
            </p:cNvSpPr>
            <p:nvPr/>
          </p:nvSpPr>
          <p:spPr bwMode="auto">
            <a:xfrm>
              <a:off x="2007" y="570"/>
              <a:ext cx="5400" cy="6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/>
              <a:r>
                <a:rPr lang="es-ES_tradnl" sz="1000" b="1" dirty="0">
                  <a:solidFill>
                    <a:srgbClr val="385623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DOMINGO 10º  TO –Ciclo B</a:t>
              </a:r>
              <a:endParaRPr lang="es-PE" sz="1200" dirty="0">
                <a:solidFill>
                  <a:srgbClr val="880000"/>
                </a:solidFill>
                <a:ea typeface="Times New Roman" panose="02020603050405020304" pitchFamily="18" charset="0"/>
              </a:endParaRPr>
            </a:p>
            <a:p>
              <a:pPr indent="19050" algn="r"/>
              <a:r>
                <a:rPr lang="es-ES_tradnl" sz="1000" b="1" dirty="0">
                  <a:solidFill>
                    <a:srgbClr val="538135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¿QUIÉNES SON MI </a:t>
              </a:r>
              <a:r>
                <a:rPr lang="es-ES_tradnl" sz="1000" b="1" dirty="0" smtClean="0">
                  <a:solidFill>
                    <a:srgbClr val="538135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MADRE </a:t>
              </a:r>
              <a:r>
                <a:rPr lang="es-ES_tradnl" sz="1000" b="1" dirty="0">
                  <a:solidFill>
                    <a:srgbClr val="538135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Y MIS HERMANOS?</a:t>
              </a:r>
              <a:endParaRPr lang="es-PE" sz="1200" dirty="0">
                <a:solidFill>
                  <a:srgbClr val="880000"/>
                </a:solidFill>
                <a:ea typeface="Times New Roman" panose="02020603050405020304" pitchFamily="18" charset="0"/>
              </a:endParaRPr>
            </a:p>
            <a:p>
              <a:pPr indent="19050" algn="r"/>
              <a:r>
                <a:rPr lang="es-ES_tradnl" sz="1100" b="1" dirty="0">
                  <a:solidFill>
                    <a:srgbClr val="538135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 </a:t>
              </a:r>
              <a:endParaRPr lang="es-PE" sz="1200" dirty="0">
                <a:solidFill>
                  <a:srgbClr val="880000"/>
                </a:solidFill>
                <a:ea typeface="Times New Roman" panose="02020603050405020304" pitchFamily="18" charset="0"/>
              </a:endParaRPr>
            </a:p>
          </p:txBody>
        </p:sp>
        <p:pic>
          <p:nvPicPr>
            <p:cNvPr id="7" name="Picture 137" descr="lecti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557"/>
              <a:ext cx="749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78044" y="1268330"/>
            <a:ext cx="3737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Marcos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3, 20-35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10670" y="5971400"/>
            <a:ext cx="32736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Imagen: </a:t>
            </a:r>
            <a:r>
              <a:rPr lang="es-ES_tradn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Portada: Padre Erick </a:t>
            </a:r>
            <a:r>
              <a:rPr lang="es-ES_tradn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Félix, CM </a:t>
            </a:r>
            <a:endParaRPr lang="es-P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15681" y="5931442"/>
            <a:ext cx="4214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 </a:t>
            </a:r>
            <a: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16 </a:t>
            </a:r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Junio </a:t>
            </a:r>
            <a: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2024</a:t>
            </a:r>
            <a:endParaRPr lang="es-E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5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3" name="YANNI - IN THE MIRROR - ONE MAN'S DREAM.wav"/>
          </p:stSnd>
        </p:sndAc>
      </p:transition>
    </mc:Choice>
    <mc:Fallback xmlns="">
      <p:transition spd="slow">
        <p:fade/>
        <p:sndAc>
          <p:stSnd loop="1">
            <p:snd r:embed="rId6" name="YANNI - IN THE MIRROR - ONE MAN'S DREAM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2396" r="1631" b="8810"/>
          <a:stretch/>
        </p:blipFill>
        <p:spPr bwMode="auto">
          <a:xfrm>
            <a:off x="562374" y="542171"/>
            <a:ext cx="7888290" cy="585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0"/>
          <a:stretch/>
        </p:blipFill>
        <p:spPr bwMode="auto">
          <a:xfrm>
            <a:off x="4506519" y="631226"/>
            <a:ext cx="3647988" cy="53475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44063" y="976848"/>
            <a:ext cx="3662456" cy="48936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PE" sz="2400" b="1" dirty="0">
                <a:latin typeface="Century Gothic" pitchFamily="34" charset="0"/>
              </a:rPr>
              <a:t>Créanme, todo se les podrá perdonar a los hombres: los pecados y cualquier blasfemia </a:t>
            </a:r>
            <a:r>
              <a:rPr lang="es-PE" sz="2400" b="1" dirty="0" smtClean="0">
                <a:latin typeface="Century Gothic" pitchFamily="34" charset="0"/>
              </a:rPr>
              <a:t>que </a:t>
            </a:r>
            <a:r>
              <a:rPr lang="es-PE" sz="2400" b="1" dirty="0">
                <a:latin typeface="Century Gothic" pitchFamily="34" charset="0"/>
              </a:rPr>
              <a:t>digan; pero el que blasfeme contra el Espíritu Santo no tendrá perdón jamás, cargará con su pecado para siempre”. Se refería a los que decían que tenían dentro  un espíritu inmundo. </a:t>
            </a:r>
            <a:endParaRPr lang="es-ES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2396" r="1631" b="8810"/>
          <a:stretch/>
        </p:blipFill>
        <p:spPr bwMode="auto">
          <a:xfrm>
            <a:off x="632094" y="568035"/>
            <a:ext cx="7929102" cy="57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para tu madre y hermanos te bu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18" y="673239"/>
            <a:ext cx="3500927" cy="5245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250004" y="2089977"/>
            <a:ext cx="3040633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Llegaron </a:t>
            </a:r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 </a:t>
            </a:r>
            <a:r>
              <a: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madre y sus hermanos y desde fuera lo mandaron llamar</a:t>
            </a:r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2396" r="1631" b="8810"/>
          <a:stretch/>
        </p:blipFill>
        <p:spPr bwMode="auto">
          <a:xfrm>
            <a:off x="624138" y="564723"/>
            <a:ext cx="7834062" cy="570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69" y="705401"/>
            <a:ext cx="3648238" cy="5142740"/>
          </a:xfrm>
          <a:prstGeom prst="roundRect">
            <a:avLst>
              <a:gd name="adj" fmla="val 1073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64755" y="938506"/>
            <a:ext cx="3776414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 gente que tenía sentada alrededor le dijo: “Mira tu madre </a:t>
            </a:r>
            <a:r>
              <a:rPr lang="es-PE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  </a:t>
            </a:r>
            <a:r>
              <a:rPr lang="es-PE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tus hermanos están fuera y te buscan</a:t>
            </a:r>
            <a:r>
              <a:rPr lang="es-PE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”.                 Les </a:t>
            </a:r>
            <a:r>
              <a:rPr lang="es-PE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contestó: “¿Quiénes son mi madre y mis hermanos? El que cumple la voluntad de Dios, ése es mi hermano y mi hermana y mi madre</a:t>
            </a:r>
            <a:r>
              <a:rPr lang="es-PE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”.   </a:t>
            </a:r>
            <a:endParaRPr lang="es-E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pinimg.com/564x/58/4a/ae/584aaeeca175284dbcb8c47519436e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" y="697522"/>
            <a:ext cx="7943010" cy="55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75" y="1609828"/>
            <a:ext cx="6119446" cy="376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4 Rectángulo"/>
          <p:cNvSpPr>
            <a:spLocks noChangeArrowheads="1"/>
          </p:cNvSpPr>
          <p:nvPr/>
        </p:nvSpPr>
        <p:spPr bwMode="auto">
          <a:xfrm>
            <a:off x="1946338" y="660051"/>
            <a:ext cx="57808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ES_tradnl" sz="36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Preguntas para la lectura:</a:t>
            </a:r>
            <a:endParaRPr lang="es-ES" sz="360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23557" name="5 Rectángulo"/>
          <p:cNvSpPr>
            <a:spLocks noChangeArrowheads="1"/>
          </p:cNvSpPr>
          <p:nvPr/>
        </p:nvSpPr>
        <p:spPr bwMode="auto">
          <a:xfrm>
            <a:off x="1035193" y="4871986"/>
            <a:ext cx="71089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8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cs typeface="Times New Roman" pitchFamily="18" charset="0"/>
              </a:rPr>
              <a:t>•	¿Cuál es el mensaje de la parábola que dice Jesús en respuesta a los Escribas?</a:t>
            </a:r>
            <a:endParaRPr lang="es-ES" sz="28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8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58/4a/ae/584aaeeca175284dbcb8c47519436e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" y="697522"/>
            <a:ext cx="7943010" cy="55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sultado de imagen para mi madre y hermanos son los que cumplen la voluntad de Di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"/>
          <a:stretch/>
        </p:blipFill>
        <p:spPr bwMode="auto">
          <a:xfrm>
            <a:off x="1613575" y="1586692"/>
            <a:ext cx="5741819" cy="3648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875622" y="797057"/>
            <a:ext cx="7428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6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cs typeface="Times New Roman" pitchFamily="18" charset="0"/>
              </a:rPr>
              <a:t>	• ¿Qué permite a los discípulos ser parte de la familia de Jesús?</a:t>
            </a:r>
            <a:endParaRPr lang="es-ES" sz="36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564x/8f/35/ce/8f35ce538ca58fa088ce0687c10e0f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5" y="570225"/>
            <a:ext cx="7913252" cy="57401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6 Rectángulo"/>
          <p:cNvSpPr>
            <a:spLocks noChangeArrowheads="1"/>
          </p:cNvSpPr>
          <p:nvPr/>
        </p:nvSpPr>
        <p:spPr bwMode="auto">
          <a:xfrm>
            <a:off x="281354" y="1703182"/>
            <a:ext cx="3195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3E1F00"/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Motivación: </a:t>
            </a:r>
            <a:endParaRPr lang="es-PE" sz="2400" b="1" dirty="0" smtClean="0">
              <a:solidFill>
                <a:srgbClr val="FFFFFF"/>
              </a:solidFill>
              <a:effectLst>
                <a:glow rad="101600">
                  <a:srgbClr val="3E1F00"/>
                </a:glow>
                <a:outerShdw blurRad="50800" dist="38100" dir="10800000" algn="r" rotWithShape="0">
                  <a:prstClr val="black"/>
                </a:outerShdw>
              </a:effectLst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rgbClr val="3E1F00"/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endParaRPr lang="es-ES" sz="2400" b="1" dirty="0">
              <a:solidFill>
                <a:srgbClr val="FFFFFF"/>
              </a:solidFill>
              <a:effectLst>
                <a:glow rad="101600">
                  <a:srgbClr val="3E1F00"/>
                </a:glow>
                <a:outerShdw blurRad="50800" dist="38100" dir="10800000" algn="r" rotWithShape="0">
                  <a:prstClr val="black"/>
                </a:outerShdw>
              </a:effectLst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>
            <a:spLocks noChangeArrowheads="1"/>
          </p:cNvSpPr>
          <p:nvPr/>
        </p:nvSpPr>
        <p:spPr bwMode="auto">
          <a:xfrm>
            <a:off x="717352" y="766155"/>
            <a:ext cx="2759378" cy="741097"/>
          </a:xfrm>
          <a:prstGeom prst="roundRect">
            <a:avLst>
              <a:gd name="adj" fmla="val 16667"/>
            </a:avLst>
          </a:prstGeom>
          <a:solidFill>
            <a:srgbClr val="FFFF61"/>
          </a:solidFill>
          <a:ln w="635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kern="0" dirty="0">
                <a:solidFill>
                  <a:srgbClr val="C00000"/>
                </a:solidFill>
                <a:ea typeface="Times New Roman" panose="02020603050405020304" pitchFamily="18" charset="0"/>
              </a:rPr>
              <a:t>MEDITATIO</a:t>
            </a:r>
            <a:endParaRPr lang="es-PE" sz="1600" kern="0" dirty="0">
              <a:solidFill>
                <a:srgbClr val="880000"/>
              </a:solidFill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kern="0" dirty="0">
                <a:solidFill>
                  <a:srgbClr val="833C0B"/>
                </a:solidFill>
                <a:ea typeface="Times New Roman" panose="02020603050405020304" pitchFamily="18" charset="0"/>
              </a:rPr>
              <a:t>¿Qué ME dice el texto?</a:t>
            </a:r>
            <a:endParaRPr lang="es-PE" sz="1600" kern="0" dirty="0">
              <a:solidFill>
                <a:srgbClr val="88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577605" y="4002041"/>
            <a:ext cx="76717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rgbClr val="3E1F00"/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Como 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3E1F00"/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aquella gente que estaba con Jesús, nosotros sentimos esa mirada que nos declara familiares suyos. Esta nueva fraternidad afecta a nuestras relaciones con Jesús y con los hombres y mujeres de nuestro tiempo, y nos invita a contemplar la historia con renovada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rgbClr val="3E1F00"/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esperanza.</a:t>
            </a:r>
            <a:endParaRPr lang="es-ES" sz="2400" b="1" dirty="0">
              <a:solidFill>
                <a:srgbClr val="FFFFFF"/>
              </a:solidFill>
              <a:effectLst>
                <a:glow rad="101600">
                  <a:srgbClr val="3E1F00"/>
                </a:glow>
                <a:outerShdw blurRad="50800" dist="38100" dir="10800000" algn="r" rotWithShape="0">
                  <a:prstClr val="black"/>
                </a:outerShdw>
              </a:effectLst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6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6" y="613892"/>
            <a:ext cx="7834004" cy="56345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3 Rectángulo"/>
          <p:cNvSpPr>
            <a:spLocks noChangeArrowheads="1"/>
          </p:cNvSpPr>
          <p:nvPr/>
        </p:nvSpPr>
        <p:spPr bwMode="auto">
          <a:xfrm>
            <a:off x="896108" y="1032243"/>
            <a:ext cx="291604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0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 ¿</a:t>
            </a:r>
            <a:r>
              <a:rPr lang="es-PE" sz="30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Qué decimos nosotros de Jesús desde lo que hemos leído en el evangelio?</a:t>
            </a:r>
            <a:endParaRPr lang="es-ES" sz="3000" b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4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3"/>
          <a:stretch/>
        </p:blipFill>
        <p:spPr>
          <a:xfrm>
            <a:off x="660726" y="643811"/>
            <a:ext cx="7797474" cy="5606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5606" name="7 Rectángulo"/>
          <p:cNvSpPr>
            <a:spLocks noChangeArrowheads="1"/>
          </p:cNvSpPr>
          <p:nvPr/>
        </p:nvSpPr>
        <p:spPr bwMode="auto">
          <a:xfrm>
            <a:off x="1457224" y="3645024"/>
            <a:ext cx="640065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CurveDown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*</a:t>
            </a:r>
            <a:r>
              <a:rPr lang="es-P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	¿De qué manera vivo pendiente de escuchar, discernir y cumplir la voluntad de Dios?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solidaridad.net/wp-content/uploads/2017/03/iglesia-latinoamerica-696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608476"/>
            <a:ext cx="7826777" cy="567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08783" y="570163"/>
            <a:ext cx="7330008" cy="56938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rgbClr val="3333CC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*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3333CC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Ser 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3333CC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parte del círculo más íntimo de Jesús nos exigirá que dejemos 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b="1" dirty="0">
              <a:solidFill>
                <a:srgbClr val="FFFFFF"/>
              </a:solidFill>
              <a:effectLst>
                <a:glow rad="101600">
                  <a:srgbClr val="3333CC">
                    <a:satMod val="175000"/>
                    <a:alpha val="40000"/>
                  </a:srgbClr>
                </a:glow>
                <a:outerShdw blurRad="50800" dist="38100" dir="13500000" algn="b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rgbClr val="FFFFFF"/>
              </a:solidFill>
              <a:effectLst>
                <a:glow rad="101600">
                  <a:srgbClr val="3333CC">
                    <a:satMod val="175000"/>
                    <a:alpha val="40000"/>
                  </a:srgbClr>
                </a:glow>
                <a:outerShdw blurRad="50800" dist="38100" dir="13500000" algn="b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rgbClr val="FFFFFF"/>
              </a:solidFill>
              <a:effectLst>
                <a:glow rad="101600">
                  <a:srgbClr val="3333CC">
                    <a:satMod val="175000"/>
                    <a:alpha val="40000"/>
                  </a:srgbClr>
                </a:glow>
                <a:outerShdw blurRad="50800" dist="38100" dir="13500000" algn="b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rgbClr val="FFFFFF"/>
              </a:solidFill>
              <a:effectLst>
                <a:glow rad="101600">
                  <a:srgbClr val="3333CC">
                    <a:satMod val="175000"/>
                    <a:alpha val="40000"/>
                  </a:srgbClr>
                </a:glow>
                <a:outerShdw blurRad="50800" dist="38100" dir="13500000" algn="b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rgbClr val="FFFFFF"/>
              </a:solidFill>
              <a:effectLst>
                <a:glow rad="101600">
                  <a:srgbClr val="3333CC">
                    <a:satMod val="175000"/>
                    <a:alpha val="40000"/>
                  </a:srgbClr>
                </a:glow>
                <a:outerShdw blurRad="50800" dist="38100" dir="13500000" algn="b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rgbClr val="FFFFFF"/>
              </a:solidFill>
              <a:effectLst>
                <a:glow rad="101600">
                  <a:srgbClr val="3333CC">
                    <a:satMod val="175000"/>
                    <a:alpha val="40000"/>
                  </a:srgbClr>
                </a:glow>
                <a:outerShdw blurRad="50800" dist="38100" dir="13500000" algn="b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rgbClr val="FFFFFF"/>
              </a:solidFill>
              <a:effectLst>
                <a:glow rad="101600">
                  <a:srgbClr val="3333CC">
                    <a:satMod val="175000"/>
                    <a:alpha val="40000"/>
                  </a:srgbClr>
                </a:glow>
                <a:outerShdw blurRad="50800" dist="38100" dir="13500000" algn="b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rgbClr val="FFFFFF"/>
              </a:solidFill>
              <a:effectLst>
                <a:glow rad="101600">
                  <a:srgbClr val="3333CC">
                    <a:satMod val="175000"/>
                    <a:alpha val="40000"/>
                  </a:srgbClr>
                </a:glow>
                <a:outerShdw blurRad="50800" dist="38100" dir="13500000" algn="b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3333CC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reclamar ser importantes según la raza, el género, la riqueza, la religión, etc. ¿Estás dispuesto a hacer eso?</a:t>
            </a:r>
            <a:endParaRPr lang="es-ES" sz="2800" b="1" dirty="0">
              <a:solidFill>
                <a:srgbClr val="FFFFFF"/>
              </a:solidFill>
              <a:effectLst>
                <a:glow rad="101600">
                  <a:srgbClr val="3333CC">
                    <a:satMod val="175000"/>
                    <a:alpha val="40000"/>
                  </a:srgbClr>
                </a:glow>
                <a:outerShdw blurRad="50800" dist="38100" dir="13500000" algn="b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0" y="611933"/>
            <a:ext cx="7902117" cy="56729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4229652" y="1611324"/>
            <a:ext cx="43108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itchFamily="18" charset="0"/>
                <a:cs typeface="Arial" charset="0"/>
              </a:rPr>
              <a:t>Motivación: </a:t>
            </a:r>
            <a:endParaRPr lang="es-PE" sz="2800" b="1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anose="020F0603020208020904" pitchFamily="34" charset="0"/>
              <a:ea typeface="Times New Roman" pitchFamily="18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8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itchFamily="18" charset="0"/>
                <a:cs typeface="Arial" charset="0"/>
              </a:rPr>
              <a:t>Viviendo </a:t>
            </a:r>
            <a:r>
              <a:rPr lang="es-PE" sz="28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itchFamily="18" charset="0"/>
                <a:cs typeface="Arial" charset="0"/>
              </a:rPr>
              <a:t>junto al Maestro, aprendemos de él a cumplir la voluntad de Dios. Orando al Señor hablamos con un hermano. Desde esta intimidad con Jesús le damos gracias y le pedimos por la nueva familia humana.</a:t>
            </a:r>
            <a:endParaRPr lang="es-ES" sz="280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anose="020F06030202080209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1600" y="5210616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es-ES" sz="28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11" name="Rectángulo redondeado 10"/>
          <p:cNvSpPr>
            <a:spLocks noChangeArrowheads="1"/>
          </p:cNvSpPr>
          <p:nvPr/>
        </p:nvSpPr>
        <p:spPr bwMode="auto">
          <a:xfrm>
            <a:off x="748938" y="611933"/>
            <a:ext cx="2494061" cy="771525"/>
          </a:xfrm>
          <a:prstGeom prst="roundRect">
            <a:avLst>
              <a:gd name="adj" fmla="val 16667"/>
            </a:avLst>
          </a:prstGeom>
          <a:solidFill>
            <a:srgbClr val="88CA68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/>
            <a:r>
              <a:rPr lang="es-ES_tradnl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ORATIO</a:t>
            </a:r>
            <a:endParaRPr lang="es-PE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indent="19050" algn="ctr"/>
            <a:r>
              <a:rPr lang="es-ES_tradnl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¿Qué le digo al Señor motivado por su Palabra?</a:t>
            </a:r>
            <a:endParaRPr lang="es-PE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31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.pinimg.com/564x/1c/16/d8/1c16d843af42b4b696a52312c4d5e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5" y="612482"/>
            <a:ext cx="8001174" cy="569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53066" y="627742"/>
            <a:ext cx="780513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Ambientación:</a:t>
            </a:r>
            <a:r>
              <a:rPr lang="es-PE" sz="2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Al centro: juntos a la Biblia, poner fotografías de los miembros del grupo y de otros miembros de la comunidad. Todos formamos la nueva fraternidad en torno a Jesús.</a:t>
            </a:r>
            <a:endParaRPr lang="es-ES_tradnl" sz="220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25363" y="5844235"/>
            <a:ext cx="5682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Cantos sugeridos: Iglesia Peregrina</a:t>
            </a:r>
            <a:endParaRPr lang="es-PE" sz="24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31887" y="2414380"/>
            <a:ext cx="6444570" cy="180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prstTxWarp prst="textDeflateBottom">
              <a:avLst/>
            </a:prstTxWarp>
            <a:sp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Todos formamos la nueva fraternidad en torno a Jesús.</a:t>
            </a:r>
            <a:endParaRPr lang="es-ES_tradnl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2052" name="Picture 4" descr="https://i.pinimg.com/564x/79/db/ce/79dbce56b2feab404fe5deafe80a173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7" b="86479" l="5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411">
            <a:off x="1928137" y="3358979"/>
            <a:ext cx="53721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22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8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utoUpdateAnimBg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9" y="549062"/>
            <a:ext cx="7854822" cy="569933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603379" y="4924960"/>
            <a:ext cx="80730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Times New Roman" pitchFamily="18" charset="0"/>
              </a:rPr>
              <a:t>• Luego de un tiempo de oración personal, compartimos en  grupos nuestra oración (o todos juntos)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Times New Roman" pitchFamily="18" charset="0"/>
              </a:rPr>
              <a:t>• Se puede, también, recitar el salmo responsorial que corresponde 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Times New Roman" pitchFamily="18" charset="0"/>
              </a:rPr>
              <a:t>                a este </a:t>
            </a:r>
            <a:r>
              <a:rPr lang="es-PE" sz="2000" b="1" dirty="0">
                <a:solidFill>
                  <a:srgbClr val="FFFF00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Times New Roman" pitchFamily="18" charset="0"/>
              </a:rPr>
              <a:t>domingo (Salmo 129).</a:t>
            </a:r>
          </a:p>
        </p:txBody>
      </p:sp>
    </p:spTree>
    <p:extLst>
      <p:ext uri="{BB962C8B-B14F-4D97-AF65-F5344CB8AC3E}">
        <p14:creationId xmlns:p14="http://schemas.microsoft.com/office/powerpoint/2010/main" val="23074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6" y="625507"/>
            <a:ext cx="7785164" cy="56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606196" y="625507"/>
            <a:ext cx="48965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aseline="300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cs typeface="Times New Roman" pitchFamily="18" charset="0"/>
              </a:rPr>
              <a:t> </a:t>
            </a: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cs typeface="Times New Roman" pitchFamily="18" charset="0"/>
              </a:rPr>
              <a:t>Desde lo hondo a ti grito, Señor; Señor, escucha mi voz; estén tus oídos atentos a la voz de mi suplica.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786389" y="3996904"/>
            <a:ext cx="4536158" cy="160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itchFamily="34" charset="0"/>
                <a:cs typeface="Times New Roman" pitchFamily="18" charset="0"/>
              </a:rPr>
              <a:t>Del Señor viene la misericordia,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itchFamily="34" charset="0"/>
                <a:cs typeface="Times New Roman" pitchFamily="18" charset="0"/>
              </a:rPr>
              <a:t> la redención copiosa.</a:t>
            </a:r>
            <a:endParaRPr lang="es-ES" sz="32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73036" y="625507"/>
            <a:ext cx="205376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Salmo</a:t>
            </a:r>
            <a:r>
              <a:rPr lang="en-US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129</a:t>
            </a:r>
            <a:endParaRPr lang="es-ES" sz="3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5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3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0" y="589063"/>
            <a:ext cx="7787470" cy="56593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09859" y="589063"/>
            <a:ext cx="641367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entury Gothic" pitchFamily="34" charset="0"/>
                <a:cs typeface="Times New Roman" pitchFamily="18" charset="0"/>
              </a:rPr>
              <a:t>Si llevas </a:t>
            </a:r>
            <a:r>
              <a:rPr lang="es-ES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entury Gothic" pitchFamily="34" charset="0"/>
                <a:cs typeface="Times New Roman" pitchFamily="18" charset="0"/>
              </a:rPr>
              <a:t>cuenta </a:t>
            </a:r>
            <a:r>
              <a:rPr lang="es-E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entury Gothic" pitchFamily="34" charset="0"/>
                <a:cs typeface="Times New Roman" pitchFamily="18" charset="0"/>
              </a:rPr>
              <a:t>de los delitos, Señor, ¿quién podrá resistir? Pero de ti procede el perdón y así infundes respeto..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05814" y="4909321"/>
            <a:ext cx="63802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itchFamily="34" charset="0"/>
                <a:cs typeface="Times New Roman" pitchFamily="18" charset="0"/>
              </a:rPr>
              <a:t>Del Señor viene la misericordia,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itchFamily="34" charset="0"/>
                <a:cs typeface="Times New Roman" pitchFamily="18" charset="0"/>
              </a:rPr>
              <a:t> la redención copiosa</a:t>
            </a:r>
            <a:r>
              <a:rPr lang="es-ES" sz="3200" b="1" dirty="0" smtClean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itchFamily="34" charset="0"/>
                <a:cs typeface="Times New Roman" pitchFamily="18" charset="0"/>
              </a:rPr>
              <a:t>.</a:t>
            </a:r>
            <a:endParaRPr lang="es-ES" sz="3200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5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6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n para Mi alma espera en el SeÃ±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3" y="593585"/>
            <a:ext cx="7783667" cy="56676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31640" y="580707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00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Arial" pitchFamily="34" charset="0"/>
                <a:cs typeface="Times New Roman" pitchFamily="18" charset="0"/>
              </a:rPr>
              <a:t>Mi alma espera en el Señor, espera en su palabra; mi alma aguarda al </a:t>
            </a:r>
            <a:r>
              <a:rPr lang="es-ES" sz="2800" b="1" dirty="0" smtClean="0">
                <a:solidFill>
                  <a:srgbClr val="FFFF00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Arial" pitchFamily="34" charset="0"/>
                <a:cs typeface="Times New Roman" pitchFamily="18" charset="0"/>
              </a:rPr>
              <a:t>Señor</a:t>
            </a:r>
            <a:r>
              <a:rPr lang="es-ES" sz="2800" b="1" dirty="0">
                <a:solidFill>
                  <a:srgbClr val="FFFF00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Arial" pitchFamily="34" charset="0"/>
                <a:cs typeface="Times New Roman" pitchFamily="18" charset="0"/>
              </a:rPr>
              <a:t>, más que el centinela la aurora.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91810" y="5069463"/>
            <a:ext cx="638027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itchFamily="34" charset="0"/>
                <a:cs typeface="Times New Roman" pitchFamily="18" charset="0"/>
              </a:rPr>
              <a:t>Del Señor viene la misericordia,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itchFamily="34" charset="0"/>
                <a:cs typeface="Times New Roman" pitchFamily="18" charset="0"/>
              </a:rPr>
              <a:t> la redención copiosa.</a:t>
            </a:r>
            <a:endParaRPr lang="es-ES" sz="3200" dirty="0">
              <a:solidFill>
                <a:srgbClr val="00CC99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9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6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ultado de imagen para del SeÃ±or viene la misericor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80707"/>
            <a:ext cx="7810500" cy="56934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490174" y="580707"/>
            <a:ext cx="49680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Arial" pitchFamily="34" charset="0"/>
                <a:cs typeface="Times New Roman" pitchFamily="18" charset="0"/>
              </a:rPr>
              <a:t>Aguarda Israel al Señor, como el centinela la aurora; porque del Señor viene la misericordia, la redención copiosa; y él redimirá a Israel de todos                  sus delitos.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91810" y="5069463"/>
            <a:ext cx="638027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itchFamily="34" charset="0"/>
                <a:cs typeface="Times New Roman" pitchFamily="18" charset="0"/>
              </a:rPr>
              <a:t>Del Señor viene la misericordia,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itchFamily="34" charset="0"/>
                <a:cs typeface="Times New Roman" pitchFamily="18" charset="0"/>
              </a:rPr>
              <a:t> la redención copiosa.</a:t>
            </a:r>
            <a:endParaRPr lang="es-ES" sz="3200" dirty="0">
              <a:solidFill>
                <a:srgbClr val="00CC99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7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/>
          <a:stretch/>
        </p:blipFill>
        <p:spPr>
          <a:xfrm flipH="1">
            <a:off x="457200" y="581025"/>
            <a:ext cx="8020050" cy="5695950"/>
          </a:xfrm>
          <a:prstGeom prst="rect">
            <a:avLst/>
          </a:prstGeom>
        </p:spPr>
      </p:pic>
      <p:sp>
        <p:nvSpPr>
          <p:cNvPr id="16" name="5 Rectángulo"/>
          <p:cNvSpPr>
            <a:spLocks noChangeArrowheads="1"/>
          </p:cNvSpPr>
          <p:nvPr/>
        </p:nvSpPr>
        <p:spPr bwMode="auto">
          <a:xfrm>
            <a:off x="538921" y="1053202"/>
            <a:ext cx="669183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i="1" dirty="0">
                <a:solidFill>
                  <a:srgbClr val="2A15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	   </a:t>
            </a:r>
            <a:r>
              <a:rPr lang="es-PE" sz="2200" b="1" dirty="0">
                <a:solidFill>
                  <a:srgbClr val="2A15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San Vicente nos da estos consejos </a:t>
            </a:r>
            <a:r>
              <a:rPr lang="es-PE" sz="2200" b="1" dirty="0" smtClean="0">
                <a:solidFill>
                  <a:srgbClr val="2A15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y                   </a:t>
            </a:r>
            <a:r>
              <a:rPr lang="es-PE" sz="2200" b="1" dirty="0">
                <a:solidFill>
                  <a:srgbClr val="2A15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máximas </a:t>
            </a:r>
            <a:r>
              <a:rPr lang="es-PE" sz="2200" b="1" dirty="0" smtClean="0">
                <a:solidFill>
                  <a:srgbClr val="2A15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sobre </a:t>
            </a:r>
            <a:r>
              <a:rPr lang="es-PE" sz="2200" b="1" dirty="0">
                <a:solidFill>
                  <a:srgbClr val="2A15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la voluntad de Dios: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i="1" dirty="0">
                <a:solidFill>
                  <a:srgbClr val="2A15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Todo </a:t>
            </a:r>
            <a:r>
              <a:rPr lang="es-PE" sz="2200" b="1" i="1" dirty="0">
                <a:solidFill>
                  <a:srgbClr val="2A1500"/>
                </a:solidFill>
                <a:effectLst>
                  <a:glow rad="317500">
                    <a:srgbClr val="FFFFFF">
                      <a:alpha val="40000"/>
                    </a:srgbClr>
                  </a:glo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lo </a:t>
            </a:r>
            <a:r>
              <a:rPr lang="es-PE" sz="2200" b="1" i="1" dirty="0">
                <a:solidFill>
                  <a:srgbClr val="2A15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que está en orden está según Dios; lo que no está en orden, no está según Dios. Estar en un sitio contra la voluntad de Dios, ¿no es estar en un infierno?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i="1" dirty="0">
                <a:solidFill>
                  <a:srgbClr val="2A15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¿Hay algo más apetecible que cumplir la voluntad de un Dios? Hermanos, pensemos, por favor, lo que significa agradar a un Dios. La perfección de la vida espiritual consiste en no tener más querer y más no-querer que </a:t>
            </a:r>
            <a:r>
              <a:rPr lang="es-PE" sz="2200" b="1" i="1" dirty="0" smtClean="0">
                <a:solidFill>
                  <a:srgbClr val="2A15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               el de </a:t>
            </a:r>
            <a:r>
              <a:rPr lang="es-PE" sz="2200" b="1" i="1" dirty="0">
                <a:solidFill>
                  <a:srgbClr val="2A15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Dios. El compendio de la vida espiritual es </a:t>
            </a:r>
            <a:r>
              <a:rPr lang="es-PE" sz="2200" b="1" i="1" dirty="0" smtClean="0">
                <a:solidFill>
                  <a:srgbClr val="2A15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                     querer  todos </a:t>
            </a:r>
            <a:r>
              <a:rPr lang="es-PE" sz="2200" b="1" i="1" dirty="0">
                <a:solidFill>
                  <a:srgbClr val="2A15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los estados en que Dios nos pone.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i="1" dirty="0">
                <a:solidFill>
                  <a:srgbClr val="2A15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La clave de la vida espiritual es aceptar con gusto todos los estados en que Dios nos pone. Estamos atribulados: ¡bendito sea Dios! Estamos consolados: ¡bendito sea Dios! El hombre no está nunca en el mismo estado. </a:t>
            </a:r>
            <a:r>
              <a:rPr lang="es-PE" sz="1600" b="1" i="1" dirty="0">
                <a:solidFill>
                  <a:srgbClr val="2A15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(XI, 825-826)</a:t>
            </a:r>
            <a:endParaRPr lang="es-ES" b="1" i="1" dirty="0">
              <a:solidFill>
                <a:srgbClr val="2A1500"/>
              </a:solidFill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2" name="Rectángulo redondeado 11"/>
          <p:cNvSpPr>
            <a:spLocks noChangeArrowheads="1"/>
          </p:cNvSpPr>
          <p:nvPr/>
        </p:nvSpPr>
        <p:spPr bwMode="auto">
          <a:xfrm>
            <a:off x="533400" y="511811"/>
            <a:ext cx="2803235" cy="541391"/>
          </a:xfrm>
          <a:prstGeom prst="roundRect">
            <a:avLst>
              <a:gd name="adj" fmla="val 16667"/>
            </a:avLst>
          </a:prstGeom>
          <a:solidFill>
            <a:srgbClr val="FFFF61"/>
          </a:solidFill>
          <a:ln w="635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CONTEMPLATIO</a:t>
            </a:r>
            <a:endParaRPr lang="es-PE" sz="1400" kern="0" dirty="0">
              <a:solidFill>
                <a:srgbClr val="880000"/>
              </a:solidFill>
              <a:ea typeface="Times New Roman" panose="02020603050405020304" pitchFamily="18" charset="0"/>
              <a:cs typeface="Times New Roman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400" b="1" kern="0" dirty="0">
                <a:solidFill>
                  <a:srgbClr val="833C0B"/>
                </a:solidFill>
                <a:ea typeface="Times New Roman" panose="02020603050405020304" pitchFamily="18" charset="0"/>
                <a:cs typeface="Times New Roman" pitchFamily="18" charset="0"/>
              </a:rPr>
              <a:t>¿Qué me lleva a hacer el texto?</a:t>
            </a:r>
            <a:endParaRPr lang="es-PE" sz="1400" kern="0" dirty="0">
              <a:solidFill>
                <a:srgbClr val="880000"/>
              </a:solidFill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61039" y="704216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i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Motivación: </a:t>
            </a:r>
            <a:endParaRPr lang="es-PE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86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s.gaudiumpress.org/resource/view?id=112781&amp;size=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8" y="631764"/>
            <a:ext cx="7787814" cy="56452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191000" y="1296163"/>
            <a:ext cx="42446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•	</a:t>
            </a:r>
            <a:r>
              <a:rPr lang="es-PE" sz="3600" b="1" i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Mantener siempre viva la escucha de la Palabra que revela la voluntad del Padre a cada miembro de la familia de Cristo.</a:t>
            </a:r>
            <a:endParaRPr lang="es-ES_tradnl" sz="3600" b="1" i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5060" name="3 Rectángulo"/>
          <p:cNvSpPr>
            <a:spLocks noChangeArrowheads="1"/>
          </p:cNvSpPr>
          <p:nvPr/>
        </p:nvSpPr>
        <p:spPr bwMode="auto">
          <a:xfrm>
            <a:off x="4435539" y="387453"/>
            <a:ext cx="34956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44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Compromiso:</a:t>
            </a:r>
            <a:endParaRPr lang="es-ES" sz="2400" dirty="0">
              <a:solidFill>
                <a:srgbClr val="0000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3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0" b="-1"/>
          <a:stretch/>
        </p:blipFill>
        <p:spPr bwMode="auto">
          <a:xfrm>
            <a:off x="654893" y="572271"/>
            <a:ext cx="7861078" cy="56769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799297" y="562131"/>
            <a:ext cx="2922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ea typeface="Times New Roman" pitchFamily="18" charset="0"/>
                <a:cs typeface="Arial" charset="0"/>
              </a:rPr>
              <a:t>Oraci</a:t>
            </a:r>
            <a:r>
              <a:rPr lang="es-ES_trad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rial" charset="0"/>
              </a:rPr>
              <a:t>ó</a:t>
            </a:r>
            <a:r>
              <a:rPr lang="es-ES_trad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ea typeface="Times New Roman" pitchFamily="18" charset="0"/>
                <a:cs typeface="Arial" charset="0"/>
              </a:rPr>
              <a:t>n final</a:t>
            </a:r>
            <a:endParaRPr lang="es-E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6086" name="6 Rectángulo"/>
          <p:cNvSpPr>
            <a:spLocks noChangeArrowheads="1"/>
          </p:cNvSpPr>
          <p:nvPr/>
        </p:nvSpPr>
        <p:spPr bwMode="auto">
          <a:xfrm>
            <a:off x="864361" y="1417080"/>
            <a:ext cx="780338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Bendito sea tu nombre, Dios Padre santo,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porque Cristo Jesús es más fuerte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que el mal y el pecado que quieren dominarnos.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Él venció en su cruz el poder de las tinieblas y nos abrió el camino de la victoria sobre todo lo que es mal y pecado: odio y rencor, violencia y destrucción, corrupción e injusticia, abuso y explotación, en una palabra: egoísmo y desamor.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Líbranos, Señor, de nosotros </a:t>
            </a:r>
            <a:r>
              <a:rPr lang="es-PE" sz="2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mismos, de </a:t>
            </a:r>
            <a:r>
              <a:rPr lang="es-PE" sz="2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nuestros miedos y pesares, para que no te cerremos nuestro corazón</a:t>
            </a:r>
            <a:r>
              <a:rPr lang="es-PE" sz="2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, desafiando </a:t>
            </a:r>
            <a:r>
              <a:rPr lang="es-PE" sz="2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tu amor.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Danos la libertad y la fascinación de tu luz,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para que tu gracia sea nuestra fortaleza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y tu ternura nuestra esperanza. Amén.</a:t>
            </a:r>
            <a:endParaRPr lang="es-ES" sz="22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anose="030F0702030302020204" pitchFamily="66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8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46031" y="6335378"/>
            <a:ext cx="5163351" cy="461665"/>
          </a:xfrm>
          <a:prstGeom prst="rect">
            <a:avLst/>
          </a:prstGeom>
          <a:solidFill>
            <a:srgbClr val="87C56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b="1" dirty="0">
                <a:solidFill>
                  <a:srgbClr val="000000"/>
                </a:solidFill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200" b="1" dirty="0" err="1">
                <a:solidFill>
                  <a:srgbClr val="000000"/>
                </a:solidFill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200" b="1" dirty="0">
                <a:solidFill>
                  <a:srgbClr val="000000"/>
                </a:solidFill>
                <a:latin typeface="Poor Richard" pitchFamily="18" charset="0"/>
                <a:cs typeface="Times New Roman" pitchFamily="18" charset="0"/>
              </a:rPr>
              <a:t> Divina:    Padre César Chávez  Alva (Chuno) </a:t>
            </a:r>
            <a:r>
              <a:rPr lang="es-PE" sz="1200" b="1" dirty="0" err="1">
                <a:solidFill>
                  <a:srgbClr val="000000"/>
                </a:solidFill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200" b="1" dirty="0">
                <a:solidFill>
                  <a:srgbClr val="000000"/>
                </a:solidFill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b="1" dirty="0">
                <a:solidFill>
                  <a:srgbClr val="0000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200" b="1" dirty="0" err="1">
                <a:solidFill>
                  <a:srgbClr val="000000"/>
                </a:solidFill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200" b="1" dirty="0">
                <a:solidFill>
                  <a:srgbClr val="000000"/>
                </a:solidFill>
                <a:latin typeface="Poor Richard" pitchFamily="18" charset="0"/>
                <a:cs typeface="Times New Roman" pitchFamily="18" charset="0"/>
              </a:rPr>
              <a:t> Point :  Sor Pilar Caycho Vela  - Hija de la Caridad de San Vicente de Paúl</a:t>
            </a:r>
          </a:p>
        </p:txBody>
      </p:sp>
      <p:pic>
        <p:nvPicPr>
          <p:cNvPr id="2355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4" y="623439"/>
            <a:ext cx="7816448" cy="56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27/b3/d9/27b3d932e90771a1acc2d75f14294d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2" y="592448"/>
            <a:ext cx="7812768" cy="56559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2454" y="4933617"/>
            <a:ext cx="6912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24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268" name="3 Rectángulo"/>
          <p:cNvSpPr>
            <a:spLocks noChangeArrowheads="1"/>
          </p:cNvSpPr>
          <p:nvPr/>
        </p:nvSpPr>
        <p:spPr bwMode="auto">
          <a:xfrm>
            <a:off x="1088920" y="692696"/>
            <a:ext cx="321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AMBIENTACIÓN: </a:t>
            </a:r>
            <a:endParaRPr lang="es-ES" sz="2800" b="1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1269" name="4 Rectángulo"/>
          <p:cNvSpPr>
            <a:spLocks noChangeArrowheads="1"/>
          </p:cNvSpPr>
          <p:nvPr/>
        </p:nvSpPr>
        <p:spPr bwMode="auto">
          <a:xfrm>
            <a:off x="567076" y="3570744"/>
            <a:ext cx="799374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 smtClean="0">
                <a:solidFill>
                  <a:schemeClr val="bg1"/>
                </a:solidFill>
                <a:effectLst>
                  <a:glow rad="1143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chemeClr val="tx2">
                      <a:lumMod val="95000"/>
                      <a:lumOff val="5000"/>
                    </a:scheme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Las </a:t>
            </a:r>
            <a:r>
              <a:rPr lang="es-MX" sz="2400" b="1" i="1" dirty="0">
                <a:solidFill>
                  <a:schemeClr val="bg1"/>
                </a:solidFill>
                <a:effectLst>
                  <a:glow rad="1143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chemeClr val="tx2">
                      <a:lumMod val="95000"/>
                      <a:lumOff val="5000"/>
                    </a:scheme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palabras de Jesús, sus curaciones y gestos provocan la admiración y adhesión de muchos, pero también la incomprensión en sus familiares y las calumnias de los maestros de la ley. Sin embargo, hay razón para la esperanza: Jesús convoca a una nueva fraternidad, unida en el amor a la voluntad del Padre.</a:t>
            </a:r>
            <a:endParaRPr lang="es-ES" sz="2400" b="1" i="1" dirty="0">
              <a:solidFill>
                <a:schemeClr val="bg1"/>
              </a:solidFill>
              <a:effectLst>
                <a:glow rad="1143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schemeClr val="tx2">
                    <a:lumMod val="95000"/>
                    <a:lumOff val="5000"/>
                  </a:scheme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4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9e/3a/d5/9e3ad5ea44856ef50411c607479d36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7" y="581660"/>
            <a:ext cx="7899122" cy="56382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382750" y="657529"/>
            <a:ext cx="3038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1. Oración inicial</a:t>
            </a:r>
            <a:endParaRPr lang="es-E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12294" name="6 Rectángulo"/>
          <p:cNvSpPr>
            <a:spLocks noChangeArrowheads="1"/>
          </p:cNvSpPr>
          <p:nvPr/>
        </p:nvSpPr>
        <p:spPr bwMode="auto">
          <a:xfrm>
            <a:off x="692219" y="2803610"/>
            <a:ext cx="77986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Nos has convocado a ser </a:t>
            </a:r>
            <a:r>
              <a:rPr lang="es-PE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contigo,oh</a:t>
            </a: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Cristo,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una familia nueva para Dios Padre,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donde el vínculo es la fe en ti,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donde el parentesco es tu misma obediencia,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donde el trato es la caridad.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Hombre nuevo en la obediencia libre,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camino nuestro en la entrega total,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has restaurado los pasos de Adán,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Hijo de María, vencedor del </a:t>
            </a: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mal.</a:t>
            </a:r>
          </a:p>
        </p:txBody>
      </p:sp>
    </p:spTree>
    <p:extLst>
      <p:ext uri="{BB962C8B-B14F-4D97-AF65-F5344CB8AC3E}">
        <p14:creationId xmlns:p14="http://schemas.microsoft.com/office/powerpoint/2010/main" val="3132845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3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7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3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6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6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200"/>
                            </p:stCondLst>
                            <p:childTnLst>
                              <p:par>
                                <p:cTn id="5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5b/7e/b0/5b7eb0798ed487a9b5927295faaf55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99" y="502418"/>
            <a:ext cx="7896652" cy="57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34399" y="3312764"/>
            <a:ext cx="80272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Concédenos permanecer libres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, concédenos </a:t>
            </a: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ser hijos de Dios.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Que no perdamos, Señor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, la </a:t>
            </a: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libertad conquistada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con el precio de tu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sangre y </a:t>
            </a: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que nuestra familia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sea siempre el lugar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abierto a </a:t>
            </a: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todo aquel que se acerca a escuchar tu palabra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, a </a:t>
            </a: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contemplar tu paso por el mundo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, oh </a:t>
            </a: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Cristo, hermano y Señor nuestro.  Amén.</a:t>
            </a:r>
          </a:p>
        </p:txBody>
      </p:sp>
    </p:spTree>
    <p:extLst>
      <p:ext uri="{BB962C8B-B14F-4D97-AF65-F5344CB8AC3E}">
        <p14:creationId xmlns:p14="http://schemas.microsoft.com/office/powerpoint/2010/main" val="2126687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madre y hermanos de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87" y="568610"/>
            <a:ext cx="7838841" cy="56354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5756579" y="732016"/>
            <a:ext cx="2673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PE" sz="2400" i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221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Motivación: </a:t>
            </a:r>
            <a:endParaRPr lang="es-PE" sz="2400" i="1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4221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591726" y="568610"/>
            <a:ext cx="2933246" cy="1008982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635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defRPr/>
            </a:pPr>
            <a:r>
              <a:rPr lang="es-ES_tradnl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LECTIO</a:t>
            </a:r>
            <a:endParaRPr lang="es-PE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indent="19050" algn="ctr"/>
            <a:r>
              <a:rPr lang="es-ES_tradnl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¿Qué dice el texto? </a:t>
            </a:r>
            <a:r>
              <a:rPr lang="es-ES_tradnl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                         Mc </a:t>
            </a:r>
            <a:r>
              <a:rPr lang="es-ES_tradnl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3, 20-35</a:t>
            </a:r>
            <a:endParaRPr lang="es-PE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493754" y="4542188"/>
            <a:ext cx="78664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PE" sz="2400" i="1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En </a:t>
            </a:r>
            <a:r>
              <a:rPr lang="es-PE" sz="2400" i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torno a Jesús, se reúne un grupo de personas cuya </a:t>
            </a:r>
            <a:r>
              <a:rPr lang="es-PE" sz="2400" i="1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señal </a:t>
            </a:r>
            <a:r>
              <a:rPr lang="es-PE" sz="2400" i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de identidad es vivir según la voluntad de Dios. Los lazos de sangre, de religión, quedan abolidos en la nueva familia de Jesús. Escuchemos:</a:t>
            </a:r>
            <a:endParaRPr lang="es-ES_tradnl" sz="2400" i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29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 t="1685" r="1290" b="9090"/>
          <a:stretch/>
        </p:blipFill>
        <p:spPr bwMode="auto">
          <a:xfrm>
            <a:off x="535380" y="573388"/>
            <a:ext cx="7922165" cy="56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.emol.com/2014/04/10/jesus_174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1" y="814901"/>
            <a:ext cx="3582582" cy="4973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761541" y="1077644"/>
            <a:ext cx="3309871" cy="48936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PE" sz="2600" b="1" dirty="0">
                <a:latin typeface="Century Gothic" pitchFamily="34" charset="0"/>
              </a:rPr>
              <a:t>En aquel tiempo, Jesús fue a casa con sus discípulos,  y se juntó de nuevo tanta  gente que no los dejaban ni comer</a:t>
            </a:r>
            <a:r>
              <a:rPr lang="es-PE" sz="2600" b="1" dirty="0" smtClean="0">
                <a:latin typeface="Century Gothic" pitchFamily="34" charset="0"/>
              </a:rPr>
              <a:t>.</a:t>
            </a:r>
          </a:p>
          <a:p>
            <a:pPr algn="ctr" fontAlgn="base">
              <a:spcAft>
                <a:spcPct val="0"/>
              </a:spcAft>
            </a:pPr>
            <a:r>
              <a:rPr lang="es-PE" sz="2600" b="1" dirty="0" smtClean="0">
                <a:latin typeface="Century Gothic" pitchFamily="34" charset="0"/>
              </a:rPr>
              <a:t>Al </a:t>
            </a:r>
            <a:r>
              <a:rPr lang="es-PE" sz="2600" b="1" dirty="0">
                <a:latin typeface="Century Gothic" pitchFamily="34" charset="0"/>
              </a:rPr>
              <a:t>enterarse su familia, vinieron a llevárselo, porque decían: está fuera de sí.</a:t>
            </a:r>
            <a:endParaRPr lang="es-ES" sz="2600" b="1" dirty="0">
              <a:latin typeface="Century Gothic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13443" y="677425"/>
            <a:ext cx="36891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San Marcos 3, 20-35</a:t>
            </a:r>
          </a:p>
        </p:txBody>
      </p:sp>
    </p:spTree>
    <p:extLst>
      <p:ext uri="{BB962C8B-B14F-4D97-AF65-F5344CB8AC3E}">
        <p14:creationId xmlns:p14="http://schemas.microsoft.com/office/powerpoint/2010/main" val="318182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2396" r="1631" b="8810"/>
          <a:stretch/>
        </p:blipFill>
        <p:spPr bwMode="auto">
          <a:xfrm>
            <a:off x="663112" y="626395"/>
            <a:ext cx="7794173" cy="56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90" y="749519"/>
            <a:ext cx="3532909" cy="51360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893909" y="1116932"/>
            <a:ext cx="323058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6633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También los escribas que habían bajado de Jerusalén decían: “Tiene dentro a </a:t>
            </a:r>
            <a:r>
              <a:rPr lang="es-PE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Belzebú</a:t>
            </a:r>
            <a:r>
              <a: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y expulsa a los demonios con el poder del jefe de los demonios”.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2396" r="1631" b="8810"/>
          <a:stretch/>
        </p:blipFill>
        <p:spPr bwMode="auto">
          <a:xfrm>
            <a:off x="647317" y="558143"/>
            <a:ext cx="7794173" cy="56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24" y="735694"/>
            <a:ext cx="3691338" cy="51325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44403" y="786706"/>
            <a:ext cx="3643886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6633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PE" sz="2050" b="1" dirty="0">
                <a:latin typeface="Century Gothic" pitchFamily="34" charset="0"/>
              </a:rPr>
              <a:t>Él los invitó a acercarse y les propuso estas parábolas: </a:t>
            </a:r>
            <a:r>
              <a:rPr lang="es-PE" sz="2050" b="1" dirty="0" smtClean="0">
                <a:latin typeface="Century Gothic" pitchFamily="34" charset="0"/>
              </a:rPr>
              <a:t>“¿</a:t>
            </a:r>
            <a:r>
              <a:rPr lang="es-PE" sz="2050" b="1" dirty="0">
                <a:latin typeface="Century Gothic" pitchFamily="34" charset="0"/>
              </a:rPr>
              <a:t>Cómo va a echar Satanás a Satanás? Un reino dividido contra sí mismo no puede subsistir. </a:t>
            </a:r>
            <a:r>
              <a:rPr lang="es-PE" sz="2050" b="1" dirty="0" smtClean="0">
                <a:latin typeface="Century Gothic" pitchFamily="34" charset="0"/>
              </a:rPr>
              <a:t>               Si </a:t>
            </a:r>
            <a:r>
              <a:rPr lang="es-PE" sz="2050" b="1" dirty="0">
                <a:latin typeface="Century Gothic" pitchFamily="34" charset="0"/>
              </a:rPr>
              <a:t>Satanás se </a:t>
            </a:r>
            <a:r>
              <a:rPr lang="es-PE" sz="2050" b="1" dirty="0" smtClean="0">
                <a:latin typeface="Century Gothic" pitchFamily="34" charset="0"/>
              </a:rPr>
              <a:t>rebela contra </a:t>
            </a:r>
            <a:r>
              <a:rPr lang="es-PE" sz="2050" b="1" dirty="0">
                <a:latin typeface="Century Gothic" pitchFamily="34" charset="0"/>
              </a:rPr>
              <a:t>si mismo, para </a:t>
            </a:r>
            <a:r>
              <a:rPr lang="es-PE" sz="2050" b="1" dirty="0" smtClean="0">
                <a:latin typeface="Century Gothic" pitchFamily="34" charset="0"/>
              </a:rPr>
              <a:t>hacerse la </a:t>
            </a:r>
            <a:r>
              <a:rPr lang="es-PE" sz="2050" b="1" dirty="0">
                <a:latin typeface="Century Gothic" pitchFamily="34" charset="0"/>
              </a:rPr>
              <a:t>guerra, no puede subsistir, está perdido. Nadie puede meterse en casa de un hombre fuerte para saquear sus bienes, si primero no lo ata; entonces podrá saquear la casa.</a:t>
            </a:r>
            <a:endParaRPr lang="es-ES" sz="205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5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opia de OracaoCamponesadeMadagascar-R">
  <a:themeElements>
    <a:clrScheme name="Copia de OracaoCamponesadeMadagascar-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pia de OracaoCamponesadeMadagascar-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pia de OracaoCamponesadeMadagascar-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1168</Words>
  <Application>Microsoft Office PowerPoint</Application>
  <PresentationFormat>Presentación en pantalla (4:3)</PresentationFormat>
  <Paragraphs>103</Paragraphs>
  <Slides>28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28</vt:i4>
      </vt:variant>
    </vt:vector>
  </HeadingPairs>
  <TitlesOfParts>
    <vt:vector size="50" baseType="lpstr">
      <vt:lpstr>Adobe Fan Heiti Std B</vt:lpstr>
      <vt:lpstr>Adobe Gothic Std B</vt:lpstr>
      <vt:lpstr>Arial</vt:lpstr>
      <vt:lpstr>Arial Black</vt:lpstr>
      <vt:lpstr>Arial Narrow</vt:lpstr>
      <vt:lpstr>Arial Rounded MT Bold</vt:lpstr>
      <vt:lpstr>Arial Unicode MS</vt:lpstr>
      <vt:lpstr>Calibri</vt:lpstr>
      <vt:lpstr>Century Gothic</vt:lpstr>
      <vt:lpstr>Comic Sans MS</vt:lpstr>
      <vt:lpstr>Kristen ITC</vt:lpstr>
      <vt:lpstr>Poor Richard</vt:lpstr>
      <vt:lpstr>Tahoma</vt:lpstr>
      <vt:lpstr>Tekton Pro</vt:lpstr>
      <vt:lpstr>Times New Roman</vt:lpstr>
      <vt:lpstr>Diseño predeterminado</vt:lpstr>
      <vt:lpstr>1_Diseño predeterminado</vt:lpstr>
      <vt:lpstr>3_Diseño predeterminado</vt:lpstr>
      <vt:lpstr>5_Diseño predeterminado</vt:lpstr>
      <vt:lpstr>2_Diseño predeterminado</vt:lpstr>
      <vt:lpstr>6_Diseño predeterminado</vt:lpstr>
      <vt:lpstr>Copia de OracaoCamponesadeMadagascar-R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Admin</cp:lastModifiedBy>
  <cp:revision>53</cp:revision>
  <dcterms:created xsi:type="dcterms:W3CDTF">2018-06-04T16:38:04Z</dcterms:created>
  <dcterms:modified xsi:type="dcterms:W3CDTF">2024-06-05T15:32:14Z</dcterms:modified>
</cp:coreProperties>
</file>