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6" r:id="rId4"/>
    <p:sldMasterId id="2147483719" r:id="rId5"/>
    <p:sldMasterId id="2147483776" r:id="rId6"/>
    <p:sldMasterId id="2147483924" r:id="rId7"/>
    <p:sldMasterId id="2147484003" r:id="rId8"/>
  </p:sldMasterIdLst>
  <p:notesMasterIdLst>
    <p:notesMasterId r:id="rId42"/>
  </p:notesMasterIdLst>
  <p:sldIdLst>
    <p:sldId id="359" r:id="rId9"/>
    <p:sldId id="360" r:id="rId10"/>
    <p:sldId id="336" r:id="rId11"/>
    <p:sldId id="305" r:id="rId12"/>
    <p:sldId id="286" r:id="rId13"/>
    <p:sldId id="337" r:id="rId14"/>
    <p:sldId id="307" r:id="rId15"/>
    <p:sldId id="258" r:id="rId16"/>
    <p:sldId id="259" r:id="rId17"/>
    <p:sldId id="353" r:id="rId18"/>
    <p:sldId id="354" r:id="rId19"/>
    <p:sldId id="311" r:id="rId20"/>
    <p:sldId id="260" r:id="rId21"/>
    <p:sldId id="314" r:id="rId22"/>
    <p:sldId id="356" r:id="rId23"/>
    <p:sldId id="340" r:id="rId24"/>
    <p:sldId id="341" r:id="rId25"/>
    <p:sldId id="315" r:id="rId26"/>
    <p:sldId id="316" r:id="rId27"/>
    <p:sldId id="342" r:id="rId28"/>
    <p:sldId id="343" r:id="rId29"/>
    <p:sldId id="318" r:id="rId30"/>
    <p:sldId id="322" r:id="rId31"/>
    <p:sldId id="344" r:id="rId32"/>
    <p:sldId id="301" r:id="rId33"/>
    <p:sldId id="334" r:id="rId34"/>
    <p:sldId id="303" r:id="rId35"/>
    <p:sldId id="333" r:id="rId36"/>
    <p:sldId id="346" r:id="rId37"/>
    <p:sldId id="328" r:id="rId38"/>
    <p:sldId id="361" r:id="rId39"/>
    <p:sldId id="329" r:id="rId40"/>
    <p:sldId id="355" r:id="rId4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FFFF66"/>
    <a:srgbClr val="20150A"/>
    <a:srgbClr val="FBC29F"/>
    <a:srgbClr val="54381C"/>
    <a:srgbClr val="FDDCC7"/>
    <a:srgbClr val="000000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03" autoAdjust="0"/>
    <p:restoredTop sz="90892" autoAdjust="0"/>
  </p:normalViewPr>
  <p:slideViewPr>
    <p:cSldViewPr>
      <p:cViewPr varScale="1">
        <p:scale>
          <a:sx n="69" d="100"/>
          <a:sy n="69" d="100"/>
        </p:scale>
        <p:origin x="12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78EA02-98CC-4139-A570-1B24D544EDD1}" type="datetimeFigureOut">
              <a:rPr lang="es-ES"/>
              <a:pPr>
                <a:defRPr/>
              </a:pPr>
              <a:t>28/05/2024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B44664-500F-48A2-BCE4-B01BB1409E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816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74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44664-500F-48A2-BCE4-B01BB1409E1C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68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FABB0-92FF-4A72-A72C-01D972977BBB}" type="slidenum">
              <a:rPr lang="es-ES" smtClean="0"/>
              <a:pPr/>
              <a:t>19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9849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FABB0-92FF-4A72-A72C-01D972977BBB}" type="slidenum">
              <a:rPr lang="es-ES" smtClean="0"/>
              <a:pPr/>
              <a:t>20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06717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FABB0-92FF-4A72-A72C-01D972977BBB}" type="slidenum">
              <a:rPr lang="es-ES" smtClean="0"/>
              <a:pPr/>
              <a:t>21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971383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44664-500F-48A2-BCE4-B01BB1409E1C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84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BA9DD4-E315-4C23-91F4-514CB772BF3B}" type="slidenum">
              <a:rPr lang="es-ES" smtClean="0"/>
              <a:pPr/>
              <a:t>32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86389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DB313-8B4B-46E4-BB2C-9A099A0DAA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4D3B8-EE0E-411F-A7A2-8BEC4DDA02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58F50-A63F-44BC-B849-D495BE8E2E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2C98-26D5-4346-A39C-CCAE7FD88F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24DB-0EF1-4B8F-8FF8-F8804EA358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0939B-BEB0-4E3F-A08B-E37C8C3765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1BE5A-0927-4577-9109-8DC320B423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E073A-CC1C-416F-8503-1BC3494E7F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DF5F9-BBA3-426E-9954-C17AF8AAF6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E6C9-0CA5-41AC-AABC-9DD964E1C5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AFF8A-8205-46BE-A084-9A6D35326E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E0C2-0222-4C1A-956A-F9970F73CD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2BE83-7B6A-412C-AA9A-6E7F26E7B1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51B9B-0383-409D-BF60-06C30DBFD5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FB9E3-C403-48FD-A393-9B31C3D29C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2D27-DBA0-4947-B052-09FEB57287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60EE6-F204-4E2C-83AF-D3508F0CCE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01BE3-42B6-475F-86E5-22094A2209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387A-D357-4F92-99B7-B527B2E4D2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B0FB3-536B-4D27-B193-BF87D1A035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F3A56-E8B4-4B67-AAAF-1BFE71913F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93836-3844-47F0-8BB7-2CF58CFF87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93BD5-972D-4F57-9F99-79DBCC34D6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D45F4-9DF2-41B4-9460-B6509E3D5B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A351-408F-425E-8F73-77680E48B8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EFD8A-386D-4147-A8FE-48C271792C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2BFD-E76D-464E-B23C-F3C0BB5BDE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AF18B-059F-4760-BD6B-AC1F4927E3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78B9A-160B-4490-A34B-2DADF95936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CA892-81C4-41B8-959C-8594072F95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9EE8-15FF-4445-9996-4AF96FEC0B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92B2-D8B3-46C8-BECD-428F3C9BFA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C921C-3224-419F-AA90-78BF475312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4712D-EACE-4923-89F1-B5E0C5038A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7DD87-C27C-432B-B7CB-093AD1C3C5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DAB2-FB41-4FFB-818B-C0F4CD8F02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9C899-14C0-42E2-9819-326DC7F20F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CDD5-68DC-4282-BB0B-4E64811484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2AEA-A73A-4853-9298-F2C45894F2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8B23E-5A55-4ECA-A3BC-9CCA8B04C7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8BC64-9CB2-463A-8F89-EB539FD150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24476-D8DE-4E75-A4C5-9AE7CC582E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9384E-0448-4F4C-B578-258D4E0BAC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A2AF6-E167-41A4-8C6D-6AF77654D1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631BF-B577-478E-99A6-D2135FAEAB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5D101-BC37-4E9E-9CAE-A49E5ED057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E679F-0773-4500-B12D-AA3506E572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CE013-3721-4639-9F22-434572BF6F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A088B-AEF1-41E1-84D5-C947D9F9DD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0E704-F1AD-4C62-A2AD-0DB9B21E75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A621-CD32-42B4-9D75-130F5211F4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43C2A-C0B2-4BE5-9ABA-4F2E5F9181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0A168-6236-421E-B995-A3D2DA4A4D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20000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310E2-61CC-4AA5-B5F2-C83177E6E7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20000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B3A6-894D-4E9D-9BF8-BB12C75446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20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13984-6065-4A17-81C7-B6637F9E92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7FF01-BF83-43B8-958B-F538C068A0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20000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FD9C7-14E8-4C76-9949-F912753C16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20000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1B217-7880-45E7-BE30-A88BCE3265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20000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C6E8D-D33F-48ED-BF81-E7D41B5508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20000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999A1-B30B-4A0D-9602-087A06A2AC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20000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5C698-BA54-4D00-92AD-2813D88411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20000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9C7B-EBED-4FD1-B0F2-3A053B5049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20000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23918-E160-4D47-AA9F-B10FB71485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20000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Ria Slides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92A53-B9BF-4D20-84D6-2395E2D66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Tm="12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Ria Slides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D64FA-5445-4031-B33D-45BDA42C6C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37958-AC59-443D-9BF9-C1F9667075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Ria Slides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756EF-BD75-4DD8-B074-C8EE52309E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Tm="12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Ria Slides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0C0D0-B139-4A72-A0A0-289D7DAC17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Tm="12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Ria Slides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FA7E6-C5F0-41FF-860E-CF90DB68F3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Tm="12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Ria Slides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E3F12-3E35-49E0-9EAD-6D4E4CB342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Tm="12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Ria Slides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39A5-2FDF-4663-88B5-379D5C7CB4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Tm="12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Ria Slides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DDB9-0CD5-41EE-90FC-E203C2B1B2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Tm="12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Ria Slides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C360D-FBD8-4415-A3D9-604376BC7E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Tm="12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Ria Slides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243F-81FA-48AF-86F7-8F6D3E2B94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Tm="12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Ria Slides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0080A-CD54-435D-B2DD-EE710A337D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Tm="12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014B7-D12D-4C7D-A61A-4E17C767764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76D8-A6AB-4B22-A850-16AD6297CD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07C7C-900B-40B6-80F7-D7FDE479144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841BE-F9C6-41F1-9331-A023DFFD29C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8383B-3DA1-4DD9-8B71-E744665E5A5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8F649-2154-4234-BDEE-AE582A64A3A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3CF79-238B-4EB7-8C39-FA073FBA8AF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C52A8-3521-4975-88FD-6275EB4028F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CC195-BBEA-4C33-824A-46F04BC7548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1ED1E-77D0-4296-85D2-434FCB24544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DEED3-276C-42E2-A365-F390450FAF4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D3893-9CF6-4E31-9F7D-E18C2653F53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AAC5B-2923-4F57-82E8-AF0BC51695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2257B7D-7DDA-4562-A5C1-79C6A76FC9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0D5E4BA7-DAC4-41A6-9F5F-778F537CDE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61168C-6DB6-4EE5-A672-9BC8608CD8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52841FF-0290-4729-A8C9-EB269CED79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D6EB0CA-8501-4A28-B658-71BEFCC582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2441BD9-1EA6-4F03-86A9-9A3202314E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ransition spd="slow" advClick="0" advTm="20000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solidFill>
                  <a:srgbClr val="5F5F5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t-BR"/>
              <a:t>Ria Slides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6BB6B9A-4686-47BC-9014-C58FDBAE0E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ransition spd="slow" advTm="12000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49C112-B5B2-43B9-9376-1895A5AAF541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bin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jpe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4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1821"/>
            <a:ext cx="8136904" cy="576064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900772" y="531689"/>
            <a:ext cx="3275580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Mc 14, 12-16.22-26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88459" y="5487192"/>
            <a:ext cx="42142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Domingo 9 de Junio 2024</a:t>
            </a:r>
            <a:endParaRPr lang="es-ES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39552" y="531689"/>
            <a:ext cx="32755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Corpus  Christi</a:t>
            </a:r>
            <a:endParaRPr lang="es-ES" sz="28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821145" y="6030983"/>
            <a:ext cx="2880320" cy="2616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100" dirty="0" smtClean="0">
                <a:solidFill>
                  <a:schemeClr val="bg1"/>
                </a:solidFill>
              </a:rPr>
              <a:t>Imagen de Portada: Padre Erick Félix CM.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32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3" name="Himno eucarístico.wav"/>
          </p:stSnd>
        </p:sndAc>
      </p:transition>
    </mc:Choice>
    <mc:Fallback xmlns="">
      <p:transition spd="slow">
        <p:fade/>
        <p:sndAc>
          <p:stSnd loop="1">
            <p:snd r:embed="rId5" name="Himno eucarístic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i.pinimg.com/564x/78/91/7b/78917b37fec88a78be46bd1a4a239f3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6"/>
          <a:stretch/>
        </p:blipFill>
        <p:spPr bwMode="auto">
          <a:xfrm>
            <a:off x="611560" y="548680"/>
            <a:ext cx="7992888" cy="57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1560" y="386104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1</a:t>
            </a:r>
            <a:r>
              <a:rPr lang="es-MX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«El Maestro pregunta: ¿Dónde está la habitación en que voy a comer la Pascua con mis discípulos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?». Él </a:t>
            </a:r>
            <a:r>
              <a:rPr lang="es-MX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les mostrará en el piso de arriba una sala grande y bien alfombrada. Preparemos allí la cena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”.</a:t>
            </a:r>
            <a:endParaRPr lang="es-ES" sz="2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pinimg.com/564x/8f/b3/82/8fb382b099aa2a0fe29d5381ebf34c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833170" y="2204864"/>
            <a:ext cx="4752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Los discípulos salieron, llegaron a la ciudad, encontraron lo que les había dicho y prepararon la cena.</a:t>
            </a:r>
            <a:endParaRPr lang="es-ES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2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88/58/da/8858da0b1ac3659a21aa96ecc5e6d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0268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3 CuadroTexto"/>
          <p:cNvSpPr txBox="1">
            <a:spLocks noChangeArrowheads="1"/>
          </p:cNvSpPr>
          <p:nvPr/>
        </p:nvSpPr>
        <p:spPr bwMode="auto">
          <a:xfrm>
            <a:off x="791579" y="4005064"/>
            <a:ext cx="781084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MX" sz="28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Mientras comían, Jesús tomó un pan, pronuncio la bendición lo partió y se lo dio, diciendo: “Tomen, esto es mi cuerpo”.</a:t>
            </a:r>
          </a:p>
          <a:p>
            <a:pPr algn="ctr"/>
            <a:r>
              <a:rPr lang="es-MX" sz="28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Y, tomando en sus manos una copa, pronunció la acción de gracias, se la dio, y todos bebieron.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 </a:t>
            </a:r>
            <a:endParaRPr lang="es-ES" sz="28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15616" y="980728"/>
            <a:ext cx="69127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MX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Y les dijo: “Esta es mi sangre, sangre de la alianza, derramada por todos. Les aseguro que no volveré a beber del fruto de la vid hasta el día que beba el vino nuevo en el reino de Dios</a:t>
            </a:r>
            <a:r>
              <a:rPr lang="es-MX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.</a:t>
            </a:r>
            <a:endParaRPr lang="es-ES" sz="28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71600" y="3212976"/>
            <a:ext cx="25202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Después </a:t>
            </a:r>
            <a:r>
              <a:rPr lang="es-MX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de catar los almos, salieron para el monte de los Olivos</a:t>
            </a:r>
            <a:r>
              <a:rPr lang="es-MX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.</a:t>
            </a:r>
            <a:endParaRPr lang="es-ES" sz="28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85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e7/89/5c/e7895c28e236e9b5a5f13e82f508c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59046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</p:pic>
      <p:sp>
        <p:nvSpPr>
          <p:cNvPr id="23556" name="4 Rectángulo"/>
          <p:cNvSpPr>
            <a:spLocks noChangeArrowheads="1"/>
          </p:cNvSpPr>
          <p:nvPr/>
        </p:nvSpPr>
        <p:spPr bwMode="auto">
          <a:xfrm>
            <a:off x="2555776" y="395953"/>
            <a:ext cx="5025735" cy="584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algn="just" eaLnBrk="0" hangingPunct="0">
              <a:tabLst>
                <a:tab pos="228600" algn="l"/>
              </a:tabLst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Preguntas para la lectura:</a:t>
            </a:r>
            <a:endParaRPr lang="es-E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557" name="5 Rectángulo"/>
          <p:cNvSpPr>
            <a:spLocks noChangeArrowheads="1"/>
          </p:cNvSpPr>
          <p:nvPr/>
        </p:nvSpPr>
        <p:spPr bwMode="auto">
          <a:xfrm>
            <a:off x="1043608" y="4509120"/>
            <a:ext cx="67430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tabLst>
                <a:tab pos="228600" algn="l"/>
              </a:tabLst>
            </a:pPr>
            <a:r>
              <a:rPr lang="es-MX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	¿Quién toma la iniciativa en todo lo que se refiere a la preparación de la cena?</a:t>
            </a: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imacionrecursiva.files.wordpress.com/2011/05/pan-de-vida1.jpg?w=6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t="7144" r="2020"/>
          <a:stretch/>
        </p:blipFill>
        <p:spPr bwMode="auto">
          <a:xfrm>
            <a:off x="539552" y="548680"/>
            <a:ext cx="8064896" cy="576063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6 Rectángulo"/>
          <p:cNvSpPr>
            <a:spLocks noChangeArrowheads="1"/>
          </p:cNvSpPr>
          <p:nvPr/>
        </p:nvSpPr>
        <p:spPr bwMode="auto">
          <a:xfrm>
            <a:off x="4837972" y="1340768"/>
            <a:ext cx="35504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tabLst>
                <a:tab pos="228600" algn="l"/>
              </a:tabLst>
            </a:pPr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s-MX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¿Por qué Jesús pone tanto cuidado en la celebración de esta fiesta?</a:t>
            </a:r>
            <a:endParaRPr lang="es-E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5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0">
        <p14:prism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6" y="546899"/>
            <a:ext cx="8035013" cy="5752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9" name="7 Rectángulo"/>
          <p:cNvSpPr>
            <a:spLocks noChangeArrowheads="1"/>
          </p:cNvSpPr>
          <p:nvPr/>
        </p:nvSpPr>
        <p:spPr bwMode="auto">
          <a:xfrm>
            <a:off x="514433" y="1412776"/>
            <a:ext cx="4000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228600" algn="l"/>
              </a:tabLst>
            </a:pPr>
            <a:r>
              <a:rPr lang="es-MX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•</a:t>
            </a:r>
            <a:r>
              <a:rPr lang="es-MX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	¿Qué gestos realiza Jesús durante la cena? </a:t>
            </a: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3560" name="8 Rectángulo"/>
          <p:cNvSpPr>
            <a:spLocks noChangeArrowheads="1"/>
          </p:cNvSpPr>
          <p:nvPr/>
        </p:nvSpPr>
        <p:spPr bwMode="auto">
          <a:xfrm>
            <a:off x="611560" y="5085184"/>
            <a:ext cx="74196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tabLst>
                <a:tab pos="228600" algn="l"/>
              </a:tabLst>
            </a:pP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¿</a:t>
            </a: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Qu</a:t>
            </a: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é</a:t>
            </a: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 palabras acompa</a:t>
            </a: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ñ</a:t>
            </a: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an estos gestos?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860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45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2006-05-31T12_17_11-07_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5904656"/>
          </a:xfrm>
          <a:prstGeom prst="round2DiagRect">
            <a:avLst>
              <a:gd name="adj1" fmla="val 1630"/>
              <a:gd name="adj2" fmla="val 0"/>
            </a:avLst>
          </a:prstGeom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475656" y="4797152"/>
            <a:ext cx="59046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28600" algn="l"/>
              </a:tabLst>
            </a:pPr>
            <a:r>
              <a:rPr lang="es-ES_tradn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</a:rPr>
              <a:t>¿Qué quiere expresar con ellos? </a:t>
            </a:r>
            <a:endParaRPr lang="es-ES_tradnl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0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11/41/0f/11410fcbd3cf05420cd9a7ea57e07cf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"/>
          <a:stretch/>
        </p:blipFill>
        <p:spPr bwMode="auto">
          <a:xfrm>
            <a:off x="467544" y="476672"/>
            <a:ext cx="82089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5 Rectángulo"/>
          <p:cNvSpPr>
            <a:spLocks noChangeArrowheads="1"/>
          </p:cNvSpPr>
          <p:nvPr/>
        </p:nvSpPr>
        <p:spPr bwMode="auto">
          <a:xfrm>
            <a:off x="702857" y="3305758"/>
            <a:ext cx="797359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dir="10800000" algn="r" rotWithShape="0">
                    <a:srgbClr val="20150A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No basta con repetir materialmente los gestos y las palabras de Jesús. En cada Eucaristía, el Señor nos invita a identificarnos con las actitudes de fondo que le llevaron a entregar su vida por todos. Si nuestra comunión no es expresión de esta nueva alianza de amor con Dios y con los demás, será un rito vacío de contenido.</a:t>
            </a:r>
            <a:endParaRPr lang="es-ES" sz="28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76200" dir="10800000" algn="r" rotWithShape="0">
                  <a:srgbClr val="20150A"/>
                </a:outerShdw>
              </a:effectLst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95" y="476672"/>
            <a:ext cx="3960440" cy="12301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Rectángulo 5"/>
          <p:cNvSpPr/>
          <p:nvPr/>
        </p:nvSpPr>
        <p:spPr>
          <a:xfrm>
            <a:off x="1043608" y="2344537"/>
            <a:ext cx="1899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i="1" dirty="0">
                <a:solidFill>
                  <a:schemeClr val="bg1"/>
                </a:solidFill>
                <a:effectLst>
                  <a:outerShdw blurRad="50800" dist="76200" dir="10800000" algn="r" rotWithShape="0">
                    <a:srgbClr val="20150A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Motivación: </a:t>
            </a:r>
            <a:endParaRPr lang="es-PE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.pinimg.com/564x/01/f4/f6/01f4f63308b1916a71f3e922b2d3d24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1" y="548680"/>
            <a:ext cx="8092777" cy="57606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3 Rectángulo"/>
          <p:cNvSpPr>
            <a:spLocks noChangeArrowheads="1"/>
          </p:cNvSpPr>
          <p:nvPr/>
        </p:nvSpPr>
        <p:spPr bwMode="auto">
          <a:xfrm>
            <a:off x="1331640" y="5085184"/>
            <a:ext cx="6768752" cy="1015663"/>
          </a:xfrm>
          <a:prstGeom prst="rect">
            <a:avLst/>
          </a:prstGeom>
          <a:solidFill>
            <a:schemeClr val="bg1"/>
          </a:solidFill>
          <a:ln w="9525">
            <a:solidFill>
              <a:srgbClr val="6C15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eaLnBrk="0" hangingPunct="0">
              <a:tabLst>
                <a:tab pos="228600" algn="l"/>
              </a:tabLst>
            </a:pPr>
            <a:r>
              <a:rPr lang="es-ES_tradnl" sz="30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¿La celebración de la Eucaristía te ayuda a crecer en la “comunión” con el Señor</a:t>
            </a:r>
            <a:r>
              <a:rPr lang="es-ES_tradnl" sz="30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s-ES" sz="30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f5/7f/37/f57f37bfd11842df8d86ace69a0064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7" y="548680"/>
            <a:ext cx="8064896" cy="57606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80363" y="553599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CUERPO </a:t>
            </a:r>
            <a:r>
              <a:rPr lang="es-ES_tradnl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Y 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SANGRE                                </a:t>
            </a:r>
            <a:r>
              <a:rPr lang="es-ES_tradnl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DE 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CRISTO</a:t>
            </a:r>
            <a:endParaRPr lang="es-PE" sz="28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ea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49193" y="2249197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ESTO </a:t>
            </a: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ES </a:t>
            </a:r>
            <a:r>
              <a:rPr lang="es-ES_tradnl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                    MI </a:t>
            </a: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CUERPO... </a:t>
            </a:r>
            <a:r>
              <a:rPr lang="es-ES_tradnl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                              </a:t>
            </a:r>
            <a:endParaRPr lang="es-PE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69993" y="3573016"/>
            <a:ext cx="3015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ESTA </a:t>
            </a:r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ES </a:t>
            </a:r>
            <a:endParaRPr lang="es-ES_tradnl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MI </a:t>
            </a:r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SANGRE</a:t>
            </a:r>
            <a:endParaRPr lang="es-PE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041223" y="562101"/>
            <a:ext cx="2343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Marcos 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14, </a:t>
            </a: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       12-16.22-26</a:t>
            </a:r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9"/>
          <a:stretch/>
        </p:blipFill>
        <p:spPr>
          <a:xfrm>
            <a:off x="539552" y="548680"/>
            <a:ext cx="8064896" cy="5760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25606" name="7 Rectángulo"/>
          <p:cNvSpPr>
            <a:spLocks noChangeArrowheads="1"/>
          </p:cNvSpPr>
          <p:nvPr/>
        </p:nvSpPr>
        <p:spPr bwMode="auto">
          <a:xfrm>
            <a:off x="735876" y="3863771"/>
            <a:ext cx="78488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tabLst>
                <a:tab pos="228600" algn="l"/>
              </a:tabLst>
            </a:pPr>
            <a:r>
              <a:rPr lang="es-ES_tradnl" sz="32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charset="0"/>
              </a:rPr>
              <a:t>Un pan que se parte, una copa de vino </a:t>
            </a:r>
            <a:endParaRPr lang="es-ES_tradnl" sz="3200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228600" algn="l"/>
              </a:tabLst>
            </a:pPr>
            <a:r>
              <a:rPr lang="es-ES_tradnl" sz="32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charset="0"/>
              </a:rPr>
              <a:t>que </a:t>
            </a:r>
            <a:r>
              <a:rPr lang="es-ES_tradnl" sz="32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charset="0"/>
              </a:rPr>
              <a:t>se </a:t>
            </a:r>
            <a:r>
              <a:rPr lang="es-ES_tradnl" sz="32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charset="0"/>
              </a:rPr>
              <a:t>derrama</a:t>
            </a:r>
            <a:r>
              <a:rPr lang="es-ES_tradnl" sz="32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itchFamily="18" charset="0"/>
                <a:cs typeface="Arial" charset="0"/>
              </a:rPr>
              <a:t>... </a:t>
            </a:r>
            <a:endParaRPr lang="es-ES" sz="32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043608" y="4940989"/>
            <a:ext cx="7272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tabLst>
                <a:tab pos="228600" algn="l"/>
              </a:tabLst>
            </a:pP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¿</a:t>
            </a:r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cómo te interpelan estos gestos? </a:t>
            </a: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entury Gothic" panose="020B0502020202020204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7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25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9e/5c/d9/9e5cd9703049e7ef66fdd4ea9f2ea8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7962"/>
            <a:ext cx="8064896" cy="57613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499992" y="620688"/>
            <a:ext cx="4644008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tabLst>
                <a:tab pos="228600" algn="l"/>
              </a:tabLst>
              <a:defRPr/>
            </a:pPr>
            <a:r>
              <a:rPr lang="es-ES_tradnl" sz="3600" b="1" spc="50" dirty="0">
                <a:ln w="1143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Bell MT" pitchFamily="18" charset="0"/>
                <a:ea typeface="Times New Roman" pitchFamily="18" charset="0"/>
                <a:cs typeface="Arial" charset="0"/>
              </a:rPr>
              <a:t>¿Cómo puedes actualizar estos gestos en tu vida diaria? </a:t>
            </a:r>
            <a:endParaRPr lang="es-ES" sz="3600" b="1" spc="50" dirty="0">
              <a:ln w="11430"/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srgbClr val="C00000"/>
                </a:outerShdw>
              </a:effectLst>
              <a:latin typeface="Bell MT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55976" y="3861048"/>
            <a:ext cx="4499656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tabLst>
                <a:tab pos="228600" algn="l"/>
              </a:tabLst>
              <a:defRPr/>
            </a:pPr>
            <a:r>
              <a:rPr lang="es-ES_tradnl" sz="3200" b="1" spc="50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0800000" algn="r" rotWithShape="0">
                    <a:srgbClr val="C00000"/>
                  </a:outerShdw>
                </a:effectLst>
              </a:rPr>
              <a:t>¿</a:t>
            </a:r>
            <a:r>
              <a:rPr lang="es-ES_tradnl" sz="3200" b="1" spc="50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0800000" algn="r" rotWithShape="0">
                    <a:srgbClr val="C00000"/>
                  </a:outerShdw>
                </a:effectLst>
                <a:latin typeface="Arial" charset="0"/>
              </a:rPr>
              <a:t>Te descubres a ti mismo como una </a:t>
            </a:r>
            <a:r>
              <a:rPr lang="es-ES_tradnl" sz="3200" b="1" spc="50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0800000" algn="r" rotWithShape="0">
                    <a:srgbClr val="C00000"/>
                  </a:outerShdw>
                </a:effectLst>
              </a:rPr>
              <a:t>“</a:t>
            </a:r>
            <a:r>
              <a:rPr lang="es-ES_tradnl" sz="3200" b="1" spc="50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0800000" algn="r" rotWithShape="0">
                    <a:srgbClr val="C00000"/>
                  </a:outerShdw>
                </a:effectLst>
                <a:latin typeface="Arial" charset="0"/>
              </a:rPr>
              <a:t>persona </a:t>
            </a:r>
            <a:r>
              <a:rPr lang="es-ES_tradnl" sz="3200" b="1" spc="50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0800000" algn="r" rotWithShape="0">
                    <a:srgbClr val="C00000"/>
                  </a:outerShdw>
                </a:effectLst>
                <a:latin typeface="Arial" charset="0"/>
              </a:rPr>
              <a:t>eucar</a:t>
            </a:r>
            <a:r>
              <a:rPr lang="es-ES_tradnl" sz="3200" b="1" spc="50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0800000" algn="r" rotWithShape="0">
                    <a:srgbClr val="C00000"/>
                  </a:outerShdw>
                </a:effectLst>
              </a:rPr>
              <a:t>í</a:t>
            </a:r>
            <a:r>
              <a:rPr lang="es-ES_tradnl" sz="3200" b="1" spc="50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dir="10800000" algn="r" rotWithShape="0">
                    <a:srgbClr val="C00000"/>
                  </a:outerShdw>
                </a:effectLst>
                <a:latin typeface="Arial" charset="0"/>
              </a:rPr>
              <a:t>stica”?</a:t>
            </a:r>
            <a:endParaRPr lang="es-ES" sz="3200" b="1" spc="50" dirty="0">
              <a:ln w="11430"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50800" dir="10800000" algn="r" rotWithShape="0">
                  <a:srgbClr val="C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31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564x/97/c7/13/97c7133e6fb05b406ad9cdde2176d9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2054"/>
            <a:ext cx="8136904" cy="57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4" y="4725144"/>
            <a:ext cx="784887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tabLst>
                <a:tab pos="228600" algn="l"/>
              </a:tabLst>
              <a:defRPr/>
            </a:pP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¿</a:t>
            </a: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C</a:t>
            </a: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ó</a:t>
            </a: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mo vivo la celebraci</a:t>
            </a: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ó</a:t>
            </a: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n de la Misa cada domingo?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68016" y="148478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Motivaci</a:t>
            </a:r>
            <a:r>
              <a:rPr lang="es-ES_tradnl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ea typeface="Times New Roman" pitchFamily="18" charset="0"/>
                <a:cs typeface="Arial" charset="0"/>
              </a:rPr>
              <a:t>ó</a:t>
            </a:r>
            <a:r>
              <a:rPr lang="es-ES_tradnl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n:</a:t>
            </a:r>
            <a:endParaRPr lang="es-PE" dirty="0"/>
          </a:p>
        </p:txBody>
      </p:sp>
      <p:sp>
        <p:nvSpPr>
          <p:cNvPr id="10" name="1 Rectángulo"/>
          <p:cNvSpPr/>
          <p:nvPr/>
        </p:nvSpPr>
        <p:spPr>
          <a:xfrm>
            <a:off x="1115616" y="3558495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La </a:t>
            </a:r>
            <a:r>
              <a:rPr lang="es-MX" sz="28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Eucaristía es fuente y culmen de toda oración, y nuestra plegaria al final de este encuentro no quiere desvincularse de ella, que es la celebración de la fe por excelencia</a:t>
            </a:r>
            <a:r>
              <a:rPr lang="es-MX" sz="28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.</a:t>
            </a:r>
            <a:endParaRPr lang="es-PE" sz="2800" dirty="0">
              <a:solidFill>
                <a:schemeClr val="bg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99" y="426922"/>
            <a:ext cx="4113296" cy="920496"/>
          </a:xfrm>
          <a:prstGeom prst="roundRect">
            <a:avLst/>
          </a:prstGeom>
        </p:spPr>
      </p:pic>
      <p:sp>
        <p:nvSpPr>
          <p:cNvPr id="18" name="Rectángulo redondeado 17"/>
          <p:cNvSpPr>
            <a:spLocks noChangeArrowheads="1"/>
          </p:cNvSpPr>
          <p:nvPr/>
        </p:nvSpPr>
        <p:spPr bwMode="auto">
          <a:xfrm>
            <a:off x="611559" y="381000"/>
            <a:ext cx="3734575" cy="787087"/>
          </a:xfrm>
          <a:prstGeom prst="roundRect">
            <a:avLst>
              <a:gd name="adj" fmla="val 16667"/>
            </a:avLst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ORATIO</a:t>
            </a:r>
            <a:endParaRPr lang="es-PE" kern="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PE" b="1" kern="0" dirty="0">
                <a:solidFill>
                  <a:srgbClr val="833C0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¿Qué le digo al Señor motivado por su Palabra?</a:t>
            </a:r>
            <a:endParaRPr lang="es-PE" kern="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056784" cy="45929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755576" y="4293096"/>
            <a:ext cx="7773065" cy="1143008"/>
          </a:xfrm>
        </p:spPr>
        <p:txBody>
          <a:bodyPr/>
          <a:lstStyle/>
          <a:p>
            <a:pPr lvl="0">
              <a:buNone/>
            </a:pPr>
            <a:r>
              <a:rPr lang="es-MX" sz="2800" dirty="0" smtClean="0">
                <a:solidFill>
                  <a:schemeClr val="bg1"/>
                </a:solidFill>
                <a:effectLst>
                  <a:glow rad="101600">
                    <a:srgbClr val="080808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Luego de </a:t>
            </a:r>
            <a:r>
              <a:rPr lang="es-MX" sz="2800" dirty="0">
                <a:solidFill>
                  <a:schemeClr val="bg1"/>
                </a:solidFill>
                <a:effectLst>
                  <a:glow rad="101600">
                    <a:srgbClr val="080808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un tiempo de oración personal, podemos compartir en voz alta nuestra oración, siempre dirigiéndonos a Dios mediante la alabanza, la acción de gracias o la súplica confiada.</a:t>
            </a:r>
            <a:endParaRPr lang="es-ES_tradnl" sz="2800" dirty="0" smtClean="0">
              <a:solidFill>
                <a:schemeClr val="bg1"/>
              </a:solidFill>
              <a:effectLst>
                <a:glow rad="101600">
                  <a:srgbClr val="080808"/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200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3090"/>
            <a:ext cx="7992888" cy="58162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721701" y="510662"/>
            <a:ext cx="46435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3200" baseline="3000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¿Cómo pagaré al Señor todo el bien que me ha hecho</a:t>
            </a:r>
            <a:r>
              <a:rPr lang="es-ES" sz="32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? Alzaré </a:t>
            </a: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la copa </a:t>
            </a:r>
            <a:r>
              <a:rPr lang="es-ES" sz="32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de       la salvación </a:t>
            </a: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invocando </a:t>
            </a:r>
            <a:r>
              <a:rPr lang="es-ES" sz="32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           su </a:t>
            </a: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nombre</a:t>
            </a:r>
            <a:r>
              <a:rPr lang="es-ES" sz="32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. </a:t>
            </a:r>
            <a:endParaRPr lang="es-ES" sz="3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32514" y="5180999"/>
            <a:ext cx="60069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itchFamily="34" charset="0"/>
              </a:rPr>
              <a:t>Cuando te invoqué Señor, </a:t>
            </a:r>
          </a:p>
          <a:p>
            <a:pPr algn="ctr">
              <a:defRPr/>
            </a:pPr>
            <a:r>
              <a:rPr lang="es-ES" sz="36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itchFamily="34" charset="0"/>
              </a:rPr>
              <a:t>me escuchaste</a:t>
            </a:r>
            <a:endParaRPr lang="es-ES" sz="3600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90255" y="493090"/>
            <a:ext cx="248074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Salmo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115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300"/>
                            </p:stCondLst>
                            <p:childTnLst>
                              <p:par>
                                <p:cTn id="1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2prcg.dm2301.livefilestore.com/y2mryIV_Hz-XVXonTsbrz0eF94oGV4GsPRl74LnAOxhI4f4KV803kjOZcN6voM6ul7RrV_5TduHt7-ZD3y2wwaxKVglW7ZpbBNFuO1CUy9w5mX2Rqy7wl1UK-N-mupp-zCb/cadenas-rotas%5b3%5d.jpg?rdrts=107839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8326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3568" y="548680"/>
            <a:ext cx="41909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Mucho le cuesta al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Señor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la muerte de sus fieles. Señor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,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yo soy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tu siervo, hijo de tu esclava: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rompiste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mis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cadenas.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7624" y="5085184"/>
            <a:ext cx="660782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" pitchFamily="34" charset="0"/>
              </a:rPr>
              <a:t>Cuando te invoqué Señor, </a:t>
            </a:r>
          </a:p>
          <a:p>
            <a:pPr algn="ctr">
              <a:defRPr/>
            </a:pPr>
            <a:r>
              <a:rPr lang="es-ES" sz="3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" pitchFamily="34" charset="0"/>
              </a:rPr>
              <a:t>me escuchaste</a:t>
            </a:r>
            <a:endParaRPr lang="es-ES" sz="3400" dirty="0">
              <a:solidFill>
                <a:schemeClr val="bg1">
                  <a:lumMod val="75000"/>
                </a:schemeClr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400"/>
                            </p:stCondLst>
                            <p:childTnLst>
                              <p:par>
                                <p:cTn id="1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83943" cy="5760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57087" y="764704"/>
            <a:ext cx="78488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Te ofreceré un sacrificio de 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alabanza, invocando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tu nombre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;  Señor. Cumpliré al Señor mis votos en presencia de todo el pueblo.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66520" y="4725144"/>
            <a:ext cx="568296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400" b="1" dirty="0" smtClean="0">
                <a:solidFill>
                  <a:srgbClr val="FFFF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itchFamily="34" charset="0"/>
              </a:rPr>
              <a:t>Cuando te invoqué Señor, </a:t>
            </a:r>
          </a:p>
          <a:p>
            <a:pPr algn="ctr">
              <a:defRPr/>
            </a:pPr>
            <a:r>
              <a:rPr lang="es-ES" sz="3400" b="1" dirty="0" smtClean="0">
                <a:solidFill>
                  <a:srgbClr val="FFFF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itchFamily="34" charset="0"/>
              </a:rPr>
              <a:t>me escuchaste</a:t>
            </a:r>
            <a:endParaRPr lang="es-ES" sz="3400" dirty="0">
              <a:solidFill>
                <a:srgbClr val="FFFF66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ebcatolicodejavier.org/SagradaForm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9869"/>
            <a:ext cx="8147280" cy="5797148"/>
          </a:xfrm>
          <a:prstGeom prst="rect">
            <a:avLst/>
          </a:prstGeom>
          <a:noFill/>
          <a:effectLst>
            <a:softEdge rad="3175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5 Rectángulo"/>
          <p:cNvSpPr>
            <a:spLocks noChangeArrowheads="1"/>
          </p:cNvSpPr>
          <p:nvPr/>
        </p:nvSpPr>
        <p:spPr bwMode="auto">
          <a:xfrm>
            <a:off x="547854" y="3068960"/>
            <a:ext cx="811897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Motivación: </a:t>
            </a:r>
          </a:p>
          <a:p>
            <a:pPr algn="ctr"/>
            <a:r>
              <a:rPr lang="es-MX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Cuando </a:t>
            </a:r>
            <a:r>
              <a:rPr lang="es-MX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instituyó el santo Sacramento, dijo a sus apóstoles: he deseado ardientemente comer esta Pascua con ustedes. Pues bien, como el Hijo de Dios, que en la santa Eucaristía se da a sí mismo, lo deseó con un deseo tan ardiente, ¿no es justo que el alma que desee recibir este soberano bien, lo desee con todo corazón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?</a:t>
            </a:r>
            <a:endParaRPr lang="es-ES" sz="28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539869"/>
            <a:ext cx="3816425" cy="1088931"/>
          </a:xfrm>
          <a:prstGeom prst="roundRect">
            <a:avLst/>
          </a:prstGeom>
        </p:spPr>
      </p:pic>
      <p:sp>
        <p:nvSpPr>
          <p:cNvPr id="15" name="Rectángulo redondeado 14"/>
          <p:cNvSpPr>
            <a:spLocks noChangeArrowheads="1"/>
          </p:cNvSpPr>
          <p:nvPr/>
        </p:nvSpPr>
        <p:spPr bwMode="auto">
          <a:xfrm>
            <a:off x="796669" y="457326"/>
            <a:ext cx="3470531" cy="597195"/>
          </a:xfrm>
          <a:prstGeom prst="roundRect">
            <a:avLst>
              <a:gd name="adj" fmla="val 16667"/>
            </a:avLst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CONTEMPLATIO</a:t>
            </a:r>
            <a:endParaRPr lang="es-PE" kern="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kern="0" dirty="0">
                <a:solidFill>
                  <a:srgbClr val="8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¿Qué me lleva a hacer el texto?</a:t>
            </a:r>
            <a:endParaRPr lang="es-PE" kern="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564x/9c/58/02/9c58028e33f5c7a0636bf5dbf2099c1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"/>
          <a:stretch/>
        </p:blipFill>
        <p:spPr bwMode="auto">
          <a:xfrm>
            <a:off x="395536" y="476672"/>
            <a:ext cx="835618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cAKcDASIAAhEBAxEB/8QAHAAAAQUBAQEAAAAAAAAAAAAAAAMEBQYHAgEI/8QAOhAAAgEDAgUDAQUFBwUAAAAAAQIDAAQRBSEGEjFBURMiYXEHFDJCgSNSkaHRFTNygrHB8SRDkpTh/8QAGgEAAgMBAQAAAAAAAAAAAAAAAgMAAQQFBv/EACkRAAMAAgICAgIBAwUAAAAAAAABAgMREiEEQSIxEzJRBRQjQmGBobH/2gAMAwEAAhEDEQA/AMNoooqECiiuuU+KhBRIGfHLTy305i45m2+KYrzj8Gacobwfg56F7CWiWj0WOQgu+R8Gn0Oh26jvj61AJJqIwBzZ+lSuh6bxBreorp+mxSS3BwW7JGp7sewpblv2HuV6Jq04YtrhvczBc771bND+zDQrpee7M8g/dSQip7h77NrDTRFNrV5candLu0asVgB+g6ir1Cv3aMRWscFuijZUXbFYPId/rF6HKoa/Uow+yThHky1nd/8AsN/WoPWvss0CKJmsvvMbdgZM1q/3iYbCbP1Xammp20Op27Q3kQZCN3jYo6n4NZ0821xyv/kqVK+5Pm3UuFUtZGVJSceagp7B4jjmB3rVuMfs61KCCW84fvp7+FPdJaT/AN+g8j96smmFwMsxY+4g5G4P07V2MbbnexFtb6Qi8TKN6Trtuc/iz+tc00A8oooqECiiioQKKKKhApX0iBuK8hHNIBUk0alFPiqZaI3l5WGRUnDEkkIIXekHtzI4AAqZsLUemqnFC2EkMI4wuPaOtSNois422pSa05dwK9tYWBNLbQ2Z7H9hZPdXMNtbxh5pmCRL1Jz3/Stz4b4fteH9NFna49Rt7qcdZG8Z8VSfso0dGvbnWJkH/TL6UBx+Y4JI/wBK02P2oqoCoG+cdayZL09Itrs9QZHtyUHTPQVwxQHJUuR1x3ryS+t4jyzBgB1OCQKEu7OY8sM0BJ6AHekaXoiBpGIHNEQp8N0rjCt+FvjBpRZCS4eLkVerFuopJ72yQ4aSHbsrZNV0/Ze3/APgcpZuRwfa2MkGsu+1DhCKJJOIbC3CnmAv7dRsM7CVf9/itSF1DOpELkEDq1JTRwTRPBMOeGdDE4xsVbbejx5eFdFNbPly6twegG++1R8tsRnAq06zpTaTql3p0mSbWYxgkfl6r/I/yqIddztXRmvYtyQbKVODXlObyNlfONqbU1PaFtaCiiirKCiiioQc2SguD4p7OxSMkDpTewBBORSt62EIoN9h+hqly6nIOfrUjp2oyCVVZdqS06zjki53wWPmn5t40OFAB+KlaLlMm4x68QbG9L2lsSRld6Q0yQKFVqm7NE9Qeax5a4myJRpfAdsttw3EoG7yMzYHzVi6b5Jz03qB4VYHSFjU45GPepsEgHfr0rFz32A50zrm/wCPNcFInzzRR83bCjNc53x4rzJG469qW2TR7IfUAjdAU6En/evAkaj2xxgg42UV47Ny4J3PbPWky/8AxVOiaFScMMDB+K5fpsWAz381wH5jyk4oYk4HcnoatPovRkn2o24Tiq4kByJoY2xjHY1RWj5Sdqvf2kzpPxRcqD/cxomapcqj3D6108X6IVS7IyeEyDYZqLuIjG5BBH1q22EMTHD4FRvEVuiAMnTzT5rTAqetleor015ThIUUUVCD2A4zXUqmUUjbsckNT63AdwDS/YWz2wmK/s3GMdNqk1XmQkU39FRvtTqDoQKp9ByeQ3PpyBSTnNWDS53eZQO9RVtYGSUbAZNWPT7P0WJ22xWfM512aIbLxwrfCG6WCXASYEAfNW74HQdRjcVk2qvNBZ+tbsUliIdG8EVfuEeIV4h0e3uXikhuGBBRhj1COpBrn8PjyX0HaJwAle4YdietcPgggMQa8UjmJxynoN9wa7DZ/vVz8rSm19ArsQ5VMgyGJUEhjXjAtsASfil8gkEgkY25aTkZh4RfI3/nQlo5bCgbE4Gc0jLcxWkE9zcNhIUMjnsMdBXaBscig4fcknp8mqDx3r0d1GdKsXLQRt+3cf8Acb92mY55PReilajcNf3NzfPnnuZC5B7DtUOZCZWBG2alJj7CP5UyihDuSR/OurPS0Lrtjf3A5Q9aj9ZncxhTUhdFrfcDIHY1BahOZm6Ypk9sVb6GVFFFPEBRRRUILw5LfJqTtE5dzUfajMgqZgC4waW32Wj1QWb4qQtIskDPWm8aDIAqYsIAVBYbfFLyNcRkS2yb0HTbi/uVgtVzKQDzdlHk1eF4KWOEOb9zINyOUYz8U44L0v7hpweRAs9yoLeVHYUtfatLp8rW16BHLuYpD+GUf1ri5crquvo244e9L7KJqOqWQuBaahp98IA+JTGmSw/+1al4l0650+O2sNH1RkiUCKNYeTk8EE0y1Dii3aN2iCLMvkDeoocYzyIgiQ5Lcu3Uk7Daj43U/qbH48vtl60LUry8DLqWnvA6gYkcj3D5+anPSiaJ8Phu1QkVrcR2lujklyoZ8nud6V1G5a3tVBU5PilzkfJ8kZLxqn8WPk9H1VR5ACaVuhBHIB022Paq8XkNy/KC00aI3KPBqXbnurVC4wxHShm/i00XWLTXZWtV4otdP1BrXVLS5trZSCkyrzI3yx8VWONLO0niGt6NcwXFrJgTpHIMqf3gKumuRyppMkgQTSQgs0ZXPOncVlFzpmk6vfqdKH3WVxzSHOEx4p3jKXXPev8AwN49z8WRckoLYz9WrpCEwwIOfFX/AIQ0qLT5JEvWgu4HGOV0Byac8T8GWV/BLcaJEtvfqvP6Ab2SgdsdjWn+7hXxE3hue2ZfeGN1y4z4qu6gqZymKk7y4HM4IZCCVZT+VhsR/GoS6OSMGuhCMV1sb0UUU4WFFFFQgtBIFkBNS8EgbeoNRlqlbFsAZpdIKSXthuCat/CFl/aWqW9uBlEPPJ/hFU+EjBOdv9K1n7M9Ke1017+4XE17gxjGCqDzWHzL4Yn/ALmvCu9l1VjGvOBjA2B7CobiSKHVNNmt5j7sc0bjqjDxT/Unnit2ZIGkAH5DvWf67rzQE8/Pb4HSUYJ+BXIw47ppI34cc18mUe4veSQxTowkHde9WH7OtPj1LiASvkwWQEhB7uen8Kqty4uLhp8Y5jlR8VpH2ZWXpaI10wKG6l5gw6lRt/tXW8q/xYWKhu6ffRoySqSCcZNeSvG4BflIXfeop2dVZ2d8DNV7XtYNhb4jJkmlb041B7nYVxY5W+KDnBs60/WgeKbp5ziGVzHG3b29qtsF/Cq5Dr181nUOjX95p13DbLi9gk9RCehf8wz813oOptfxESc0cqMVkVuqsOoIrTeF0uUv6H5MUVWjQ5LyPBBKnPjuKxHiyxfSOJrqO1LRwT/tofGD1H8a06FX5cc0jD5GKpn2mWU7WFteqMGGTkYk/lI/rReFesvFvpiMmNTLa9EFpWr3UE0agmWViFjjG5Y58VrWg2b2NiZbyVmvpgGlYHZPCisd4QlhttUW9kGXQfm6g/FafY6utw2ASSd2z0zTvOlp/FBY1eXHsov2tcOG1uV12zTFtcnluuXoknZv1rMJQebc/pX09cWlvqWm3FpdRh7WdCjqd8eD/GvnjijQLrQNXnsLpfwHmjf99D0Na/6d5H5J/HX2v+zm+Tic1tEJRXpGK8romUKKKKhDuL8YqStV9wqOhOGzT+CXfal2FJYtFtvveoWtsBkSOOf/AA963OzeOOFFj2CqFAHgdKyHgRokllvZD7l9i7dK0nT7yK5TlRzzfArjedt0v4Onhj/HsnMsfekjZ/dzTXUbW31CH0NUsoLmE9pVBxXEYlRgUuAc/lkWi6klcck0W35ShyDWHdTW5GqV9Myzi/g+TT9XtIdG5pLPUHEUQPWF+4z4xn+FarpVlFp1lBZxYKW6emDjrjrTaEZnDNy5UnlHL+A46/WpSMEoNsY60efyayxMv0Usax/QnckemxUbntVJ57efiBry5PMlk2LdOgMmNyf0q43sgSNsHHask/tAm+vbYs2fWIB+c0zw45cmhsNJfI0fRbhoGkDnJciZf81R2u28dvrlrqluQsd0PSnRRj3jcN+u+f0r3UuaC4tAH5UNqoJz4plNqNnc24sIyzz+qHDn4q5it8p9jElWqLTEOaHdiR2qO1uyXUtPuLbGRJGVG35u1PrKVWhABBxtmlpgix82wJ22rMm5va9Aa7aZgtq1xa37W6QySXAb02hRck47itC0TRdZ9NZJkSxDDP7dssf0FTmnWtnYarfX8ESfe5wPeQNgOuPmuppg8he4fkBwcE5NdHN5LyLUoXiVY2+yUtB91iDT3zTkjHsTAqv8f6LDxFo5liXlvrUc0LMvUd0Pwacm4jMql55WXoERcYH1pe6u1MOBkjHfrWbGqx2qkvIla0z55lQoSGGD3Hg0lVh4v042OoySIB6E7FkPg9xVer0U1ylM4tTxpoKKKKIEOtOIJCD4pvXXNsAKmi0yyaBqjW8hgVvaW5sVo2gyzkCQ5RDjHzWNWkvozpIOxFaboepepArO5yBsB0rB5eLa6Oh4eT/QzQY7jK4IJPims2pywMWT2RKMlj1Jpna3iPy8xJHgVH8Z3gi09o4sAtvXLxw+fE1tKe2Lw8TKXd2HudvNTNlxFFcKQ2F281jiTuxBLEY8U5TVpLfCxtmtt+DFLoUvIl/aNR1HU0KhufGD561lerEw63K6v7JLhXB+pFStjNJfypzueXuc7U04p09rGS2um90V0OY9sMp/pR4MU4Xx/kvJSuNr0WHjvVGik09YjjniYHH6VXuHriVtWjlLe0KcZPWuuMXS5OkS8/seAv8A5TjFSnCejCXSZb6SMO8h/YL4QdcfNEkseLbJtvLpPos9tqgjBBflP5lpjfcQyREoW26jvVf1kzWbgwMZIGGxP4lPg1HJOznOebakx40PsZebi9JFjTXQ1xG7vkKRkY6irA8sEw9SNMqdxzb1Q44wRkkA461ZdKnWSzWPnPMgxiplxLpoW7dfZJzTdTzkDHQVAazqckUX7Imn5cAcxb9KhtTnQocgYXfNTFPyBranZWuJbg3OmRmTBcS7HxtVUqT1W59VigJxzFsVGV1IWpOXb29hRRRRghRRRUIeqcGprQ9WNq4SQtjONqhR1pRGZJMihqU1oKacvaNKsdajdBytimOu34uFALZNQNrKzRK6hQV2ODStxKpXlON6yrHKrejc87qdHAcAE96ShT1ZRjc5pCSXlPXptinVlKE3wMnemfQgt/DltDABJeEFRv6a96c8XzJfaBOSADEwZAOw8VW7fVGQ5LAjOAKdXF8slnNEwyzoQPGTWf8AH8+RujJPByVR7iedimSwiHpx57L4rT7KX7naWkEb4EcYwR2ON6zGwBLSK2RiTc1af7RzlDJ7egpmeHep9CvHtQm2WjU2ivAXkUI5XDco/FVXuLb7ufb0HilF1YbF8ntgd64urr1I91bfzS4lz0MupsaiYLsuSTT3S7wxueYgZqN9NG6OQfmvIX9JiGwd9jTXKaE8mT896OXr1qsatf8AM4iUkAnc/FL3c5AIB3OwqAuGcSuzHIUVePGkxWbK2tDS5fnlcjcZxmka9O9eVqMgUUUVCBXZTCZrleopzKB6Y+lUy0hGNOYHyKVdcsmOtdQgemTXSD9qn1qmy9D1IGiheTmOAKby3LOFYdRUlfE/cW+lQMbHzQStjH10OPVjPvdvd4zXpuUcbsRTaXekjR8UL5Mfpdxo/tBbwM96kdMMt1qFrbyPzB5QOUGq+OtWDgRQ/F2lBtwZxnP0NDUpS2Hjpu0i4afwwZLfUsISTM/Lt4qjNcMrHlfDDKkHyK3zQUVRKoGxupM/+RrAuJ4kg4i1GOIcqLcuAB23rF4mZ5apM3eclCSkDqOGAY7j+FKjVSRhm2qFO9dIAXAPStrhMwcmifhvGk33xRJOQ2RXkMSJCoUY2prdkqCoO3Wg0MTetjg3Cykk/l+ai7x/bt+Y5peyGQ+aaXoxKAOmKZKE09jeiiijBCiiioQ//9k="/>
          <p:cNvSpPr>
            <a:spLocks noChangeAspect="1" noChangeArrowheads="1"/>
          </p:cNvSpPr>
          <p:nvPr/>
        </p:nvSpPr>
        <p:spPr bwMode="auto">
          <a:xfrm>
            <a:off x="63500" y="-630238"/>
            <a:ext cx="13906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6 Rectángulo"/>
          <p:cNvSpPr>
            <a:spLocks noChangeArrowheads="1"/>
          </p:cNvSpPr>
          <p:nvPr/>
        </p:nvSpPr>
        <p:spPr bwMode="auto">
          <a:xfrm>
            <a:off x="1207697" y="1674297"/>
            <a:ext cx="3672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s-ES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6 Rectángulo"/>
          <p:cNvSpPr>
            <a:spLocks noChangeArrowheads="1"/>
          </p:cNvSpPr>
          <p:nvPr/>
        </p:nvSpPr>
        <p:spPr bwMode="auto">
          <a:xfrm>
            <a:off x="611560" y="595709"/>
            <a:ext cx="79208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Lo  </a:t>
            </a:r>
            <a:r>
              <a:rPr lang="es-MX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Lo que les dijo a </a:t>
            </a:r>
            <a:r>
              <a:rPr lang="es-MX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sus</a:t>
            </a:r>
          </a:p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apóstoles</a:t>
            </a:r>
            <a:r>
              <a:rPr lang="es-MX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, estén seguras, hijas mías, que se lo dice también a cada una de ustedes. Por eso hay que procurar excitar su </a:t>
            </a:r>
            <a:r>
              <a:rPr lang="es-MX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deseo </a:t>
            </a:r>
            <a:r>
              <a:rPr lang="es-MX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con algún buen pensamiento. Deseas venir a mí, Señor mío; ¿y quién soy yo? Pero yo, Dios mío, deseo con todo mi corazón ir a ti, porque eres mi soberano bien y mi fin último. </a:t>
            </a:r>
            <a:r>
              <a:rPr lang="es-MX" sz="1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IX,312) </a:t>
            </a:r>
          </a:p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A un hermano moribundo le dice: Además, como el amor es infinitamente inventivo, tras haber subido al patíbulo infame de la cruz para conquistar las almas y los corazones de aquellos de quienes desea ser amado..., previendo que su ausencia podía ocasionar algún olvido o enfriamiento en nuestros corazones, quiso salir al paso de este inconveniente instituyendo el augusto sacramento donde él se encuentra real y substancialmente como está en </a:t>
            </a:r>
            <a:r>
              <a:rPr lang="es-MX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                                                                             el </a:t>
            </a:r>
            <a:r>
              <a:rPr lang="es-MX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cielo. (XI,65)</a:t>
            </a:r>
          </a:p>
          <a:p>
            <a:pPr algn="ctr">
              <a:defRPr/>
            </a:pP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 </a:t>
            </a:r>
            <a:r>
              <a:rPr lang="es-ES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 </a:t>
            </a:r>
            <a:endParaRPr lang="es-ES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6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0212"/>
            <a:ext cx="8064896" cy="519304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0221" y="540212"/>
            <a:ext cx="7239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algn="ctr"/>
            <a:r>
              <a:rPr lang="es-ES_tradnl" sz="2800" b="1" spc="-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Ambientación: </a:t>
            </a:r>
            <a:r>
              <a:rPr lang="es-ES_tradnl" sz="2800" b="1" spc="-3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Un pan grande,  adornado con algunas espigas, el cual se compartirá al final entre los participantes. </a:t>
            </a:r>
            <a:endParaRPr lang="es-ES_tradnl" sz="2800" b="1" spc="-3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576" y="5886320"/>
            <a:ext cx="7848872" cy="40011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indent="19050" algn="ctr" eaLnBrk="0" hangingPunct="0"/>
            <a:r>
              <a:rPr lang="es-ES_tradnl" sz="20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Cantos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sugeridos:En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 su mesa hay amor, Cantemos al amor de los amores</a:t>
            </a:r>
            <a:endParaRPr lang="es-ES_tradnl" sz="20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6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7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f5/7f/37/f57f37bfd11842df8d86ace69a0064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6" y="476673"/>
            <a:ext cx="8079002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1250" y="4437112"/>
            <a:ext cx="81369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Celebrar </a:t>
            </a: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con gratitud y gozo la eucaristía dominical, prolongándola en la semana mediante gestos de solidaridad y de entrega a los demás.</a:t>
            </a:r>
            <a:endParaRPr lang="es-ES_tradnl" sz="28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anose="020B050202020202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5060" name="3 Rectángulo"/>
          <p:cNvSpPr>
            <a:spLocks noChangeArrowheads="1"/>
          </p:cNvSpPr>
          <p:nvPr/>
        </p:nvSpPr>
        <p:spPr bwMode="auto">
          <a:xfrm>
            <a:off x="525446" y="476673"/>
            <a:ext cx="34956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Compromiso: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f5/7f/37/f57f37bfd11842df8d86ace69a0064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46" y="476673"/>
            <a:ext cx="8079002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2769890"/>
            <a:ext cx="781637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Vivifícanos </a:t>
            </a: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Señor en ti por tu Cuerpo y tu Sangre, 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y </a:t>
            </a: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haz que seamos sensibles a tu 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presencia viva </a:t>
            </a: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y real en la Eucaristía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, sintiendo </a:t>
            </a: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y viendo que ahí estás </a:t>
            </a:r>
            <a:r>
              <a:rPr lang="es-MX" sz="28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Tú,el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mismo que nació de María Virgen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, el </a:t>
            </a: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que murió en la cruz, el que resucitó y está vivo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, y </a:t>
            </a: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que ahora estás 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continuamente </a:t>
            </a: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presente en la Eucaristía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.</a:t>
            </a:r>
            <a:endParaRPr lang="es-MX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anose="020B050202020202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5060" name="3 Rectángulo"/>
          <p:cNvSpPr>
            <a:spLocks noChangeArrowheads="1"/>
          </p:cNvSpPr>
          <p:nvPr/>
        </p:nvSpPr>
        <p:spPr bwMode="auto">
          <a:xfrm>
            <a:off x="525446" y="476673"/>
            <a:ext cx="35557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Oración Final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669752"/>
            <a:ext cx="7931248" cy="56639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3131840" y="552794"/>
            <a:ext cx="3357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ea typeface="Times New Roman" pitchFamily="18" charset="0"/>
                <a:cs typeface="Arial" charset="0"/>
              </a:rPr>
              <a:t>Oraci</a:t>
            </a: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ó</a:t>
            </a: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ea typeface="Times New Roman" pitchFamily="18" charset="0"/>
                <a:cs typeface="Arial" charset="0"/>
              </a:rPr>
              <a:t>n final</a:t>
            </a:r>
            <a:endParaRPr lang="es-E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</p:txBody>
      </p:sp>
      <p:sp>
        <p:nvSpPr>
          <p:cNvPr id="46086" name="6 Rectángulo"/>
          <p:cNvSpPr>
            <a:spLocks noChangeArrowheads="1"/>
          </p:cNvSpPr>
          <p:nvPr/>
        </p:nvSpPr>
        <p:spPr bwMode="auto">
          <a:xfrm>
            <a:off x="683568" y="1196752"/>
            <a:ext cx="79276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Vivifícanos Señor en ti por tu Cuerpo y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tu Sangre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,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y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haz que seamos sensibles a tu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presencia viva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y real en la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Eucaristía, sintiendo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y viendo que ahí estás Tú, el mismo que nació de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              María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Virgen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, el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que murió en la cruz, </a:t>
            </a:r>
            <a:endParaRPr lang="es-PE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el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que  resucitó y está vivo, y </a:t>
            </a:r>
            <a:endParaRPr lang="es-PE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que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ahora estás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continuamente </a:t>
            </a:r>
          </a:p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presente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en la Eucaristía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. </a:t>
            </a:r>
            <a:endParaRPr lang="es-ES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4238" y="486916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Danos Señor, la gracia de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encontrarte vivo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y presente en la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Eucaristía, para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que ahí nos transformes y renueves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uniéndonos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siempre más a ti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. Que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así sea.</a:t>
            </a:r>
            <a:endParaRPr lang="es-ES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" t="6250" r="5363" b="6250"/>
          <a:stretch/>
        </p:blipFill>
        <p:spPr>
          <a:xfrm>
            <a:off x="470059" y="479570"/>
            <a:ext cx="8074420" cy="5854099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31031" y="565222"/>
            <a:ext cx="59920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Danos </a:t>
            </a: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Señor, la gracia de 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encontrarte vivo </a:t>
            </a: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y presente 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                    en </a:t>
            </a: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la Eucaristía.</a:t>
            </a:r>
          </a:p>
          <a:p>
            <a:pPr>
              <a:defRPr/>
            </a:pP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para que ahí nos transformes y renueves </a:t>
            </a:r>
          </a:p>
          <a:p>
            <a:pPr>
              <a:defRPr/>
            </a:pP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uniéndonos </a:t>
            </a:r>
            <a:endParaRPr lang="es-MX" sz="28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anose="020B0502020202020204" pitchFamily="34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siempre </a:t>
            </a: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más a ti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. </a:t>
            </a:r>
          </a:p>
          <a:p>
            <a:pPr>
              <a:defRPr/>
            </a:pP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Que </a:t>
            </a: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así sea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ea typeface="Times New Roman" pitchFamily="18" charset="0"/>
                <a:cs typeface="Arial" charset="0"/>
              </a:rPr>
              <a:t>.</a:t>
            </a:r>
            <a:endParaRPr lang="es-ES_tradnl" sz="28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anose="020B0502020202020204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to contiene una imagen de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/>
          <a:stretch/>
        </p:blipFill>
        <p:spPr bwMode="auto">
          <a:xfrm>
            <a:off x="539552" y="548680"/>
            <a:ext cx="8136904" cy="57606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95736" y="6211669"/>
            <a:ext cx="5163351" cy="646331"/>
          </a:xfrm>
          <a:prstGeom prst="rect">
            <a:avLst/>
          </a:prstGeom>
          <a:solidFill>
            <a:srgbClr val="FFFF5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Texto de </a:t>
            </a:r>
            <a:r>
              <a:rPr lang="es-PE" sz="1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Lectio</a:t>
            </a:r>
            <a:r>
              <a:rPr lang="es-PE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Divina:    Padre César Chávez  Alva (Chuno) </a:t>
            </a:r>
            <a:r>
              <a:rPr lang="es-PE" sz="1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C.ongregación</a:t>
            </a:r>
            <a:r>
              <a:rPr lang="es-PE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de la Misión.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s-PE" sz="1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es-PE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Point :  Sor Pilar </a:t>
            </a:r>
            <a:r>
              <a:rPr lang="es-PE" sz="1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Caycho</a:t>
            </a:r>
            <a:r>
              <a:rPr lang="es-PE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Vela  - Hija de la Caridad de San Vicente de Paúl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www.hijasdelacaridadperu.org             www.cm.peru.com.pe</a:t>
            </a:r>
          </a:p>
        </p:txBody>
      </p:sp>
    </p:spTree>
    <p:extLst>
      <p:ext uri="{BB962C8B-B14F-4D97-AF65-F5344CB8AC3E}">
        <p14:creationId xmlns:p14="http://schemas.microsoft.com/office/powerpoint/2010/main" val="283671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000">
        <p14:vortex dir="r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d6/0c/e1/d60ce1c063c21d3d7b62c209ea7175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7606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96136" y="1118349"/>
            <a:ext cx="259228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r>
              <a:rPr lang="es-ES_tradnl" sz="2800" b="1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el reconocer a Jesús en la Eucaristía nos ayude a reconocerlo también en todos los hermanos, y de modo especial en los que más sufren.</a:t>
            </a:r>
            <a:endParaRPr lang="es-ES_tradnl" sz="2800" b="1" dirty="0">
              <a:solidFill>
                <a:schemeClr val="bg1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8" name="3 Rectángulo"/>
          <p:cNvSpPr>
            <a:spLocks noChangeArrowheads="1"/>
          </p:cNvSpPr>
          <p:nvPr/>
        </p:nvSpPr>
        <p:spPr bwMode="auto">
          <a:xfrm>
            <a:off x="439360" y="519660"/>
            <a:ext cx="321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AMBIENTACIÓN: 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1269" name="4 Rectángulo"/>
          <p:cNvSpPr>
            <a:spLocks noChangeArrowheads="1"/>
          </p:cNvSpPr>
          <p:nvPr/>
        </p:nvSpPr>
        <p:spPr bwMode="auto">
          <a:xfrm>
            <a:off x="539552" y="1487680"/>
            <a:ext cx="33483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_tradnl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Pasar por la vida haciendo el bien </a:t>
            </a:r>
            <a:r>
              <a:rPr lang="es-ES_tradnl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y </a:t>
            </a:r>
            <a:r>
              <a:rPr lang="es-ES_tradnl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hacer del mundo y de la vida una búsqueda </a:t>
            </a:r>
            <a:r>
              <a:rPr lang="es-ES_tradnl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continua </a:t>
            </a:r>
            <a:r>
              <a:rPr lang="es-ES_tradnl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servicio y de fraternidad, es el mejor signo de </a:t>
            </a:r>
            <a:r>
              <a:rPr lang="es-ES_tradnl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s-ES_tradnl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 alimentamos del Señor. </a:t>
            </a:r>
            <a:endParaRPr lang="es-ES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6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2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3c/92/fd/3c92fd927e19806df717f37247d179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2" y="548680"/>
            <a:ext cx="8064896" cy="57606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87624" y="720258"/>
            <a:ext cx="2746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Oración  inicial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12293" name="5 Rectángulo"/>
          <p:cNvSpPr>
            <a:spLocks noChangeArrowheads="1"/>
          </p:cNvSpPr>
          <p:nvPr/>
        </p:nvSpPr>
        <p:spPr bwMode="auto">
          <a:xfrm>
            <a:off x="584283" y="3011952"/>
            <a:ext cx="806710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En ti, Señor, está la fuente de la vida nueva</a:t>
            </a:r>
          </a:p>
          <a:p>
            <a:pPr algn="ctr" eaLnBrk="0" hangingPunct="0"/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y nosotros te damos gracias:</a:t>
            </a:r>
          </a:p>
          <a:p>
            <a:pPr algn="ctr" eaLnBrk="0" hangingPunct="0"/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eres sustento nuestro en el pan de tu cuerpo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y en </a:t>
            </a: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el vino de tu sangre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</a:p>
          <a:p>
            <a:pPr algn="ctr" eaLnBrk="0" hangingPunct="0"/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Nos invitas así a la alianza nueva: aquella que hemos de celebrar plenamente cuando venga tu reino definitivo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  <a:endParaRPr lang="es-ES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2294" name="6 Rectángulo"/>
          <p:cNvSpPr>
            <a:spLocks noChangeArrowheads="1"/>
          </p:cNvSpPr>
          <p:nvPr/>
        </p:nvSpPr>
        <p:spPr bwMode="auto">
          <a:xfrm>
            <a:off x="753369" y="4566224"/>
            <a:ext cx="6984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2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to contiene una imagen d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71" y="476672"/>
            <a:ext cx="7996963" cy="57655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www.tresavemarias.com/Images/CAT%20EUCARISTIA.jpg"/>
          <p:cNvSpPr>
            <a:spLocks noChangeAspect="1" noChangeArrowheads="1"/>
          </p:cNvSpPr>
          <p:nvPr/>
        </p:nvSpPr>
        <p:spPr bwMode="auto">
          <a:xfrm>
            <a:off x="63500" y="-136525"/>
            <a:ext cx="36957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2958730" y="614293"/>
            <a:ext cx="55486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es-PE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¡Oh Cuerpo y Sangre de Cristo! vínculo de caridad y prenda de unidad: haz que deseemos tener hambre solo de Ti; haznos compartirte como fuente </a:t>
            </a:r>
            <a:r>
              <a:rPr lang="es-PE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  <a:r>
              <a:rPr lang="es-PE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amor, con los más necesitados de la tierra; haznos darte gracias con la vida, por este misterio de tu entrega. </a:t>
            </a:r>
            <a:r>
              <a:rPr lang="es-MX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condúcenos en esta 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                              alianza  nueva al </a:t>
            </a:r>
            <a:r>
              <a:rPr lang="es-MX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día en 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                              que </a:t>
            </a:r>
            <a:r>
              <a:rPr lang="es-MX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beberás 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de </a:t>
            </a:r>
            <a:r>
              <a:rPr lang="es-MX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nuevo el 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                             vino nuevo en </a:t>
            </a:r>
            <a:r>
              <a:rPr lang="es-MX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el 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                                      Reino </a:t>
            </a:r>
            <a:r>
              <a:rPr lang="es-MX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del Padre. </a:t>
            </a:r>
            <a:endParaRPr lang="es-MX" b="1" dirty="0" smtClean="0"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Arial" panose="020B060402020202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  <a:p>
            <a:pPr algn="r" eaLnBrk="0" hangingPunct="0"/>
            <a:r>
              <a:rPr lang="es-MX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Amén</a:t>
            </a:r>
            <a:r>
              <a:rPr lang="es-MX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  <a:p>
            <a:pPr algn="r" eaLnBrk="0" hangingPunct="0"/>
            <a:endParaRPr lang="es-PE" b="1" dirty="0" smtClean="0"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Arial" panose="020B060402020202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08104" y="912370"/>
            <a:ext cx="2999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endParaRPr lang="es-ES" sz="28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Brush Script MT" panose="03060802040406070304" pitchFamily="66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564x/a6/a1/27/a6a127788698ecea5cd4062877f456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4" y="548680"/>
            <a:ext cx="8109564" cy="57606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6 Rectángulo"/>
          <p:cNvSpPr>
            <a:spLocks noChangeArrowheads="1"/>
          </p:cNvSpPr>
          <p:nvPr/>
        </p:nvSpPr>
        <p:spPr bwMode="auto">
          <a:xfrm>
            <a:off x="3563888" y="764704"/>
            <a:ext cx="2160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M</a:t>
            </a:r>
            <a:r>
              <a:rPr lang="es-MX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Motivación: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548680"/>
            <a:ext cx="2436406" cy="13128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0" name="6 Rectángulo"/>
          <p:cNvSpPr>
            <a:spLocks noChangeArrowheads="1"/>
          </p:cNvSpPr>
          <p:nvPr/>
        </p:nvSpPr>
        <p:spPr bwMode="auto">
          <a:xfrm>
            <a:off x="827584" y="3683915"/>
            <a:ext cx="777686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6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Marcos nos relata la celebración de la pascua de Jesús con sus discípulos, pero ahora Él es el Cordero que se entrega para darnos vida; Jesús nos da su Cuerpo y su Sangre para sellar la Alianza definitiva; Él es nuestro alimento de salvación y, ofrecido a todos, nos abre a la esperanza de la mesa junto a Dios. Escuchemos. </a:t>
            </a:r>
            <a:endParaRPr lang="es-ES_tradnl" sz="2600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.pinimg.com/564x/5a/82/8a/5a828a3da951fd83118916d87c87d6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7" y="548680"/>
            <a:ext cx="813690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9592" y="4424493"/>
            <a:ext cx="77768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El primer día de los Ázimos, cuando se sacrificaba el cordero pascual, le dijeron a Jesús sus discípulos: “¿Dónde quieres que vayamos a prepararte la cena de Pascua?”.</a:t>
            </a:r>
            <a:endParaRPr lang="es-E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19872" y="591071"/>
            <a:ext cx="5155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San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Marcos 14,12-16.22-26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564x/89/ac/83/89ac8326c8e515b115284ea4bc9bca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27584" y="4349422"/>
            <a:ext cx="75608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Él envió a dos discípulos, diciéndoles: “Vayan a la ciudad, encontrarán un hombre que lleva un cántaro de agua; y, en la casa en que entre, díganle al dueño:</a:t>
            </a:r>
            <a:endParaRPr lang="es-ES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opia de OracaoCamponesadeMadagascar-R">
  <a:themeElements>
    <a:clrScheme name="Copia de OracaoCamponesadeMadagascar-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pia de OracaoCamponesadeMadagascar-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pia de OracaoCamponesadeMadagascar-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1438</Words>
  <Application>Microsoft Office PowerPoint</Application>
  <PresentationFormat>Presentación en pantalla (4:3)</PresentationFormat>
  <Paragraphs>95</Paragraphs>
  <Slides>33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21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33</vt:i4>
      </vt:variant>
    </vt:vector>
  </HeadingPairs>
  <TitlesOfParts>
    <vt:vector size="62" baseType="lpstr">
      <vt:lpstr>Adobe Fan Heiti Std B</vt:lpstr>
      <vt:lpstr>Adobe Gothic Std B</vt:lpstr>
      <vt:lpstr>AR CENA</vt:lpstr>
      <vt:lpstr>Arial</vt:lpstr>
      <vt:lpstr>Arial Black</vt:lpstr>
      <vt:lpstr>Arial Narrow</vt:lpstr>
      <vt:lpstr>Arial Rounded MT Bold</vt:lpstr>
      <vt:lpstr>Arial Unicode MS</vt:lpstr>
      <vt:lpstr>Bell MT</vt:lpstr>
      <vt:lpstr>Berlin Sans FB Demi</vt:lpstr>
      <vt:lpstr>Brush Script MT</vt:lpstr>
      <vt:lpstr>Calibri</vt:lpstr>
      <vt:lpstr>Calibri Light</vt:lpstr>
      <vt:lpstr>Cascadia Mono SemiBold</vt:lpstr>
      <vt:lpstr>Century Gothic</vt:lpstr>
      <vt:lpstr>Comic Sans MS</vt:lpstr>
      <vt:lpstr>Kristen ITC</vt:lpstr>
      <vt:lpstr>Poor Richard</vt:lpstr>
      <vt:lpstr>Swis721 Cn BT</vt:lpstr>
      <vt:lpstr>Tahoma</vt:lpstr>
      <vt:lpstr>Times New Roman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Copia de OracaoCamponesadeMadagascar-R</vt:lpstr>
      <vt:lpstr>6_Diseño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Cuerpo y Sangre de Cristo -B-</dc:title>
  <dc:subject>jeasam@gmail.com</dc:subject>
  <dc:creator>María Asun Gutiérrez</dc:creator>
  <cp:lastModifiedBy>Admin</cp:lastModifiedBy>
  <cp:revision>249</cp:revision>
  <dcterms:created xsi:type="dcterms:W3CDTF">2009-06-05T17:34:29Z</dcterms:created>
  <dcterms:modified xsi:type="dcterms:W3CDTF">2024-05-28T16:07:38Z</dcterms:modified>
</cp:coreProperties>
</file>