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37"/>
  </p:notesMasterIdLst>
  <p:sldIdLst>
    <p:sldId id="312" r:id="rId6"/>
    <p:sldId id="314" r:id="rId7"/>
    <p:sldId id="258" r:id="rId8"/>
    <p:sldId id="259" r:id="rId9"/>
    <p:sldId id="260" r:id="rId10"/>
    <p:sldId id="262" r:id="rId11"/>
    <p:sldId id="263" r:id="rId12"/>
    <p:sldId id="264" r:id="rId13"/>
    <p:sldId id="265" r:id="rId14"/>
    <p:sldId id="266" r:id="rId15"/>
    <p:sldId id="272" r:id="rId16"/>
    <p:sldId id="273" r:id="rId17"/>
    <p:sldId id="274" r:id="rId18"/>
    <p:sldId id="275" r:id="rId19"/>
    <p:sldId id="315" r:id="rId20"/>
    <p:sldId id="276" r:id="rId21"/>
    <p:sldId id="277" r:id="rId22"/>
    <p:sldId id="278" r:id="rId23"/>
    <p:sldId id="279" r:id="rId24"/>
    <p:sldId id="280" r:id="rId25"/>
    <p:sldId id="283" r:id="rId26"/>
    <p:sldId id="284" r:id="rId27"/>
    <p:sldId id="285" r:id="rId28"/>
    <p:sldId id="286" r:id="rId29"/>
    <p:sldId id="287" r:id="rId30"/>
    <p:sldId id="288" r:id="rId31"/>
    <p:sldId id="305" r:id="rId32"/>
    <p:sldId id="291" r:id="rId33"/>
    <p:sldId id="316" r:id="rId34"/>
    <p:sldId id="317" r:id="rId35"/>
    <p:sldId id="297" r:id="rId3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1663D33-7BF0-44CC-B9CD-64D17E0F3ECE}">
          <p14:sldIdLst>
            <p14:sldId id="312"/>
            <p14:sldId id="314"/>
            <p14:sldId id="258"/>
            <p14:sldId id="259"/>
            <p14:sldId id="260"/>
            <p14:sldId id="262"/>
            <p14:sldId id="263"/>
            <p14:sldId id="264"/>
            <p14:sldId id="265"/>
            <p14:sldId id="266"/>
            <p14:sldId id="272"/>
            <p14:sldId id="273"/>
            <p14:sldId id="274"/>
            <p14:sldId id="275"/>
            <p14:sldId id="315"/>
            <p14:sldId id="276"/>
            <p14:sldId id="277"/>
            <p14:sldId id="278"/>
            <p14:sldId id="279"/>
            <p14:sldId id="280"/>
            <p14:sldId id="283"/>
            <p14:sldId id="284"/>
            <p14:sldId id="285"/>
            <p14:sldId id="286"/>
            <p14:sldId id="287"/>
            <p14:sldId id="288"/>
            <p14:sldId id="305"/>
            <p14:sldId id="291"/>
            <p14:sldId id="316"/>
            <p14:sldId id="317"/>
            <p14:sldId id="297"/>
          </p14:sldIdLst>
        </p14:section>
        <p14:section name="Sección sin título" id="{4F4384A9-56FD-42B5-A73F-F7188A5AEF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70C0F"/>
    <a:srgbClr val="160F2A"/>
    <a:srgbClr val="221100"/>
    <a:srgbClr val="000000"/>
    <a:srgbClr val="D4BA7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2" autoAdjust="0"/>
    <p:restoredTop sz="94865" autoAdjust="0"/>
  </p:normalViewPr>
  <p:slideViewPr>
    <p:cSldViewPr snapToGrid="0">
      <p:cViewPr varScale="1">
        <p:scale>
          <a:sx n="72" d="100"/>
          <a:sy n="72" d="100"/>
        </p:scale>
        <p:origin x="1205" y="62"/>
      </p:cViewPr>
      <p:guideLst/>
    </p:cSldViewPr>
  </p:slideViewPr>
  <p:notesTextViewPr>
    <p:cViewPr>
      <p:scale>
        <a:sx n="1" d="1"/>
        <a:sy n="1" d="1"/>
      </p:scale>
      <p:origin x="0" y="0"/>
    </p:cViewPr>
  </p:notesTextViewPr>
  <p:sorterViewPr>
    <p:cViewPr>
      <p:scale>
        <a:sx n="100" d="100"/>
        <a:sy n="100" d="100"/>
      </p:scale>
      <p:origin x="0" y="-1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51537-4278-4580-BA36-AF14933436C2}" type="datetimeFigureOut">
              <a:rPr lang="es-PE" smtClean="0"/>
              <a:t>14/05/2024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6768-988D-44AD-AF3C-CA7BBBA9E8AD}" type="slidenum">
              <a:rPr lang="es-PE" smtClean="0"/>
              <a:t>‹Nº›</a:t>
            </a:fld>
            <a:endParaRPr lang="es-PE"/>
          </a:p>
        </p:txBody>
      </p:sp>
    </p:spTree>
    <p:extLst>
      <p:ext uri="{BB962C8B-B14F-4D97-AF65-F5344CB8AC3E}">
        <p14:creationId xmlns:p14="http://schemas.microsoft.com/office/powerpoint/2010/main" val="351591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74706768-988D-44AD-AF3C-CA7BBBA9E8AD}" type="slidenum">
              <a:rPr lang="es-PE" smtClean="0"/>
              <a:t>16</a:t>
            </a:fld>
            <a:endParaRPr lang="es-PE"/>
          </a:p>
        </p:txBody>
      </p:sp>
    </p:spTree>
    <p:extLst>
      <p:ext uri="{BB962C8B-B14F-4D97-AF65-F5344CB8AC3E}">
        <p14:creationId xmlns:p14="http://schemas.microsoft.com/office/powerpoint/2010/main" val="25504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74706768-988D-44AD-AF3C-CA7BBBA9E8AD}" type="slidenum">
              <a:rPr lang="es-PE" smtClean="0"/>
              <a:t>26</a:t>
            </a:fld>
            <a:endParaRPr lang="es-PE"/>
          </a:p>
        </p:txBody>
      </p:sp>
    </p:spTree>
    <p:extLst>
      <p:ext uri="{BB962C8B-B14F-4D97-AF65-F5344CB8AC3E}">
        <p14:creationId xmlns:p14="http://schemas.microsoft.com/office/powerpoint/2010/main" val="327485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A91F6-DD49-48F2-B71D-E4B63709173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00124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376BB-27A2-413C-B590-B94B08E796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28901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84BAE-9504-493D-93AB-C86B7192D7C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24453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CFC5E-76E8-4A06-8C30-6C5CB1125BB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47428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3DCC91-98EF-43EC-9E5E-9AA634E33D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928072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657F05-3BDE-40DB-AEC6-5BAD23708A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84710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EAC083-659C-41E7-95C2-51A2C7BA7BD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808706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885F98-B34C-41DD-B03C-1521DA20C17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594298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14230F-3FD2-45EE-8B22-20933A08B9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10626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291EFA-A597-4666-B00C-BAC9E03930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142932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7D45B-F6F7-44D2-A5D1-57C6A162A3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26298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C737C7-E7FD-4246-A5F1-8F4802EAE4D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013368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DA29F-4C9E-4B8B-9B49-5002D56958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37954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83E09-0CD7-4564-9A6C-DEE2BC9CDE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81620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1A07A1-0415-49E6-BE87-2DA176BE78E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383759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714CDE-DA97-43F9-B264-712C1454A22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574624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2DA2C-0BEA-418B-822F-1BAA1A786E3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229081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931DB-A0DD-4033-975F-881DEE8E602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60430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CD723-39A2-491C-A876-FEF9BCA9F44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669496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70E13A-A963-4444-B5DD-4A82A057A6B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217736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E1EF1C-8F36-4137-B3AD-02E332D5320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972027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A26DDF-2174-4CB7-B699-94BF67B0071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07136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21C66-E6D1-4EBE-951C-01868DCC0D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740261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5362A6-10AA-46E4-A73F-B6C3E677E7F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194431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E8B8A-F2ED-4D7D-A802-E5C64B46533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289804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7AE7DC-B853-44B8-B967-4434DC0D886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142055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BB573-65C1-4C8B-A815-A50DB207835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009563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7A327AF-DB4C-460F-9438-3734D53A31C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8973257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F27729-B656-4D15-B112-235ABCEBC0E5}"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74148156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8BCBF1-5FEC-44F2-8B46-ADF5343594DE}"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2421903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E7CBE56-39A3-4C60-B60C-FB8E1AF2F1B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0165998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888C5E3-3DF3-4724-8E9E-7925A3B54AE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7530472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F7CD727-6779-4513-A5C6-1748A17223C1}"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6507539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72D850-6D47-4334-969E-41BE572DAC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515588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B7BB3FD-D040-4A6F-83BD-4690BA45C8A2}"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3333272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8509FFB-42B5-4A8C-AB49-9ABBB05EB803}"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41510654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D644D0D-BEA2-4FD3-830F-E00299411A5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9947777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DF63FBE-5734-4F31-99C4-A6E12446BC1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5391934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EB68A7A-7DF7-4E68-8C70-B41B0797BCC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4691097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769F36-F998-42F0-8374-F99D5A052A5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268348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5F11A-25B9-4C78-8D33-C88D734CB89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966450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B599F4-2EC8-4DCB-8BC5-A4A41A38513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409733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CE440F-244A-49E3-89DD-E73BD2B3A31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758064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95A09A-432A-43D1-967C-C620AEBE091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58235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D08DAB-3658-43B4-BC27-4F61B05491A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599137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B6BCCD-E262-4630-AB8C-CC89548303F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3876480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1FDF3C-BE58-4145-AE3C-5907B848EAB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83552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97D393-E77F-49FD-BFDD-AF0A98D473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1377194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AE7102-CAED-456C-9924-42964373FE3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090467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3940B-DDCA-42EF-8638-D25795CA64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5183995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D8D766-C8C2-4A9B-B1A3-A4EC842BA52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606321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92E0C3-C69C-4BDD-8039-D8F7D08E35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507881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8837C8-10D8-43F7-89CE-4515D29D29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291369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60D5C-A9E4-4A6B-8EDC-18E490BED4A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1668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6B0EBC-9826-465C-ABF0-ED0325C484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662005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E4B39E7-2E95-4EC1-8D96-9F0660EFFC0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938703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7BF5738-E3B3-49C1-9F25-F38C4171552A}"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2724052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0C7F84C-D437-4006-A9A1-B981EBA04F0F}"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3440290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187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t-BR">
              <a:solidFill>
                <a:srgbClr val="000000"/>
              </a:solidFill>
              <a:cs typeface="Times New Roman" pitchFamily="18" charset="0"/>
            </a:endParaRPr>
          </a:p>
        </p:txBody>
      </p:sp>
      <p:sp>
        <p:nvSpPr>
          <p:cNvPr id="1187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t-BR">
              <a:solidFill>
                <a:srgbClr val="000000"/>
              </a:solidFill>
              <a:cs typeface="Times New Roman" pitchFamily="18" charset="0"/>
            </a:endParaRPr>
          </a:p>
        </p:txBody>
      </p:sp>
      <p:sp>
        <p:nvSpPr>
          <p:cNvPr id="1187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9DE5FBE-23A4-465C-B627-9E6B88FE54E7}" type="slidenum">
              <a:rPr lang="pt-BR">
                <a:solidFill>
                  <a:srgbClr val="000000"/>
                </a:solidFill>
                <a:cs typeface="Times New Roman" pitchFamily="18" charset="0"/>
              </a:rPr>
              <a:pPr fontAlgn="base">
                <a:spcBef>
                  <a:spcPct val="0"/>
                </a:spcBef>
                <a:spcAft>
                  <a:spcPct val="0"/>
                </a:spcAft>
                <a:defRPr/>
              </a:pPr>
              <a:t>‹Nº›</a:t>
            </a:fld>
            <a:endParaRPr lang="pt-BR">
              <a:solidFill>
                <a:srgbClr val="000000"/>
              </a:solidFill>
              <a:cs typeface="Times New Roman" pitchFamily="18" charset="0"/>
            </a:endParaRPr>
          </a:p>
        </p:txBody>
      </p:sp>
    </p:spTree>
    <p:extLst>
      <p:ext uri="{BB962C8B-B14F-4D97-AF65-F5344CB8AC3E}">
        <p14:creationId xmlns:p14="http://schemas.microsoft.com/office/powerpoint/2010/main" val="1029209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defRPr/>
            </a:pPr>
            <a:fld id="{8CE3F068-C20C-4C80-A774-AA1A9E16D6E9}"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3043882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987" y="386426"/>
            <a:ext cx="8176437" cy="6097501"/>
          </a:xfrm>
          <a:prstGeom prst="rect">
            <a:avLst/>
          </a:prstGeom>
        </p:spPr>
      </p:pic>
      <p:pic>
        <p:nvPicPr>
          <p:cNvPr id="9" name="130. Alma misione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0819" y="6258355"/>
            <a:ext cx="1414395" cy="225572"/>
          </a:xfrm>
          <a:prstGeom prst="rect">
            <a:avLst/>
          </a:prstGeom>
        </p:spPr>
      </p:pic>
    </p:spTree>
    <p:extLst>
      <p:ext uri="{BB962C8B-B14F-4D97-AF65-F5344CB8AC3E}">
        <p14:creationId xmlns:p14="http://schemas.microsoft.com/office/powerpoint/2010/main" val="412959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86809" y="602234"/>
            <a:ext cx="7542029" cy="5575283"/>
          </a:xfrm>
          <a:prstGeom prst="rect">
            <a:avLst/>
          </a:prstGeom>
          <a:ln>
            <a:noFill/>
          </a:ln>
          <a:effectLst>
            <a:outerShdw blurRad="190500" algn="tl" rotWithShape="0">
              <a:srgbClr val="000000">
                <a:alpha val="70000"/>
              </a:srgbClr>
            </a:outerShdw>
          </a:effectLst>
        </p:spPr>
      </p:pic>
      <p:sp>
        <p:nvSpPr>
          <p:cNvPr id="105476" name="Rectangle 4"/>
          <p:cNvSpPr>
            <a:spLocks noChangeArrowheads="1"/>
          </p:cNvSpPr>
          <p:nvPr/>
        </p:nvSpPr>
        <p:spPr bwMode="auto">
          <a:xfrm>
            <a:off x="726559" y="3315195"/>
            <a:ext cx="7602279" cy="286232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000" b="1" dirty="0" smtClean="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Y</a:t>
            </a:r>
            <a:r>
              <a:rPr lang="es-MX" sz="3000" b="1"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 dicho esto, sopló sobre ellos y les dijo</a:t>
            </a:r>
            <a:r>
              <a:rPr lang="es-MX" sz="3000" b="1" dirty="0" smtClean="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 - </a:t>
            </a:r>
            <a:r>
              <a:rPr lang="es-MX" sz="3000" b="1"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“Reciban el Espíritu Santo, a quienes ustedes les perdonen los pecados, les quedan perdonados; a quienes se los retengan les  </a:t>
            </a:r>
          </a:p>
          <a:p>
            <a:pPr algn="ctr" fontAlgn="base">
              <a:spcBef>
                <a:spcPct val="0"/>
              </a:spcBef>
              <a:spcAft>
                <a:spcPct val="0"/>
              </a:spcAft>
              <a:defRPr/>
            </a:pPr>
            <a:r>
              <a:rPr lang="es-MX" sz="3000" b="1"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quedan retenidos</a:t>
            </a:r>
            <a:r>
              <a:rPr lang="es-MX" sz="3000" b="1" dirty="0" smtClean="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a:t>
            </a:r>
            <a:endParaRPr lang="es-ES" sz="3000" b="1" dirty="0">
              <a:ln w="6600">
                <a:solidFill>
                  <a:schemeClr val="accent2"/>
                </a:solidFill>
                <a:prstDash val="solid"/>
              </a:ln>
              <a:solidFill>
                <a:srgbClr val="FFFF00"/>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2343160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1"/>
                                          </p:val>
                                        </p:tav>
                                        <p:tav tm="100000">
                                          <p:val>
                                            <p:strVal val="#ppt_x"/>
                                          </p:val>
                                        </p:tav>
                                      </p:tavLst>
                                    </p:anim>
                                    <p:anim calcmode="lin" valueType="num">
                                      <p:cBhvr>
                                        <p:cTn id="9" dur="1000" fill="hold"/>
                                        <p:tgtEl>
                                          <p:spTgt spid="105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s 40 días perdidos de Jesús después de su resurrección: ¿Qu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32" y="413578"/>
            <a:ext cx="8176562" cy="594469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497569" y="393099"/>
            <a:ext cx="7236825" cy="707886"/>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defRPr/>
            </a:pPr>
            <a:r>
              <a:rPr lang="es-ES_tradnl" sz="4000" b="1" dirty="0">
                <a:solidFill>
                  <a:schemeClr val="bg1"/>
                </a:solidFill>
                <a:effectLst>
                  <a:glow rad="139700">
                    <a:schemeClr val="accent4">
                      <a:satMod val="175000"/>
                      <a:alpha val="40000"/>
                    </a:schemeClr>
                  </a:glow>
                  <a:outerShdw blurRad="50800" dist="38100" algn="l" rotWithShape="0">
                    <a:prstClr val="black"/>
                  </a:outerShdw>
                </a:effectLst>
              </a:rPr>
              <a:t>Preguntas para la lectura:</a:t>
            </a:r>
            <a:endParaRPr lang="es-ES" sz="4000" b="1" dirty="0">
              <a:solidFill>
                <a:schemeClr val="bg1"/>
              </a:solidFill>
              <a:effectLst>
                <a:glow rad="139700">
                  <a:schemeClr val="accent4">
                    <a:satMod val="175000"/>
                    <a:alpha val="40000"/>
                  </a:schemeClr>
                </a:glow>
                <a:outerShdw blurRad="50800" dist="38100" algn="l" rotWithShape="0">
                  <a:prstClr val="black"/>
                </a:outerShdw>
              </a:effectLst>
            </a:endParaRPr>
          </a:p>
        </p:txBody>
      </p:sp>
      <p:sp>
        <p:nvSpPr>
          <p:cNvPr id="70663" name="Text Box 7"/>
          <p:cNvSpPr txBox="1">
            <a:spLocks noChangeArrowheads="1"/>
          </p:cNvSpPr>
          <p:nvPr/>
        </p:nvSpPr>
        <p:spPr bwMode="auto">
          <a:xfrm>
            <a:off x="1025623" y="4621295"/>
            <a:ext cx="6863452" cy="1661993"/>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Arial" panose="020B0604020202020204" pitchFamily="34" charset="0"/>
              <a:buChar char="•"/>
              <a:defRPr/>
            </a:pPr>
            <a:r>
              <a:rPr lang="es-MX" sz="3400" b="1" dirty="0" smtClean="0">
                <a:ln w="6600">
                  <a:solidFill>
                    <a:srgbClr val="3333CC"/>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¿Qué </a:t>
            </a:r>
            <a:r>
              <a:rPr lang="es-MX" sz="3400" b="1" dirty="0">
                <a:ln w="6600">
                  <a:solidFill>
                    <a:srgbClr val="3333CC"/>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día y en qué tiempo se presentó Jesús a sus discípulos?</a:t>
            </a:r>
            <a:endParaRPr lang="es-ES" sz="3400" b="1" dirty="0">
              <a:ln w="6600">
                <a:solidFill>
                  <a:srgbClr val="3333CC"/>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12579760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0661"/>
                                        </p:tgtEl>
                                        <p:attrNameLst>
                                          <p:attrName>style.visibility</p:attrName>
                                        </p:attrNameLst>
                                      </p:cBhvr>
                                      <p:to>
                                        <p:strVal val="visible"/>
                                      </p:to>
                                    </p:set>
                                    <p:anim calcmode="discrete" valueType="clr">
                                      <p:cBhvr override="childStyle">
                                        <p:cTn id="7" dur="80"/>
                                        <p:tgtEl>
                                          <p:spTgt spid="706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1"/>
                                        </p:tgtEl>
                                        <p:attrNameLst>
                                          <p:attrName>fillcolor</p:attrName>
                                        </p:attrNameLst>
                                      </p:cBhvr>
                                      <p:tavLst>
                                        <p:tav tm="0">
                                          <p:val>
                                            <p:clrVal>
                                              <a:schemeClr val="accent2"/>
                                            </p:clrVal>
                                          </p:val>
                                        </p:tav>
                                        <p:tav tm="50000">
                                          <p:val>
                                            <p:clrVal>
                                              <a:schemeClr val="hlink"/>
                                            </p:clrVal>
                                          </p:val>
                                        </p:tav>
                                      </p:tavLst>
                                    </p:anim>
                                    <p:set>
                                      <p:cBhvr>
                                        <p:cTn id="9" dur="80"/>
                                        <p:tgtEl>
                                          <p:spTgt spid="70661"/>
                                        </p:tgtEl>
                                        <p:attrNameLst>
                                          <p:attrName>fill.type</p:attrName>
                                        </p:attrNameLst>
                                      </p:cBhvr>
                                      <p:to>
                                        <p:strVal val="solid"/>
                                      </p:to>
                                    </p:set>
                                  </p:childTnLst>
                                </p:cTn>
                              </p:par>
                            </p:childTnLst>
                          </p:cTn>
                        </p:par>
                        <p:par>
                          <p:cTn id="10" fill="hold" nodeType="afterGroup">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0663"/>
                                        </p:tgtEl>
                                        <p:attrNameLst>
                                          <p:attrName>style.visibility</p:attrName>
                                        </p:attrNameLst>
                                      </p:cBhvr>
                                      <p:to>
                                        <p:strVal val="visible"/>
                                      </p:to>
                                    </p:set>
                                    <p:anim calcmode="discrete" valueType="clr">
                                      <p:cBhvr override="childStyle">
                                        <p:cTn id="13"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0663"/>
                                        </p:tgtEl>
                                        <p:attrNameLst>
                                          <p:attrName>fillcolor</p:attrName>
                                        </p:attrNameLst>
                                      </p:cBhvr>
                                      <p:tavLst>
                                        <p:tav tm="0">
                                          <p:val>
                                            <p:clrVal>
                                              <a:schemeClr val="accent2"/>
                                            </p:clrVal>
                                          </p:val>
                                        </p:tav>
                                        <p:tav tm="50000">
                                          <p:val>
                                            <p:clrVal>
                                              <a:schemeClr val="hlink"/>
                                            </p:clrVal>
                                          </p:val>
                                        </p:tav>
                                      </p:tavLst>
                                    </p:anim>
                                    <p:set>
                                      <p:cBhvr>
                                        <p:cTn id="15" dur="80"/>
                                        <p:tgtEl>
                                          <p:spTgt spid="706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831" y="310930"/>
            <a:ext cx="8364132" cy="6174930"/>
          </a:xfrm>
          <a:prstGeom prst="rect">
            <a:avLst/>
          </a:prstGeom>
        </p:spPr>
      </p:pic>
      <p:sp>
        <p:nvSpPr>
          <p:cNvPr id="3" name="Text Box 6"/>
          <p:cNvSpPr txBox="1">
            <a:spLocks noChangeArrowheads="1"/>
          </p:cNvSpPr>
          <p:nvPr/>
        </p:nvSpPr>
        <p:spPr bwMode="auto">
          <a:xfrm>
            <a:off x="938603" y="451907"/>
            <a:ext cx="6919610" cy="175432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600" b="1" dirty="0" smtClean="0">
                <a:solidFill>
                  <a:schemeClr val="bg1"/>
                </a:solidFill>
                <a:effectLst>
                  <a:glow rad="101600">
                    <a:schemeClr val="accent4">
                      <a:satMod val="175000"/>
                      <a:alpha val="40000"/>
                    </a:schemeClr>
                  </a:glow>
                  <a:outerShdw blurRad="50800" dist="38100" dir="10800000" algn="r" rotWithShape="0">
                    <a:srgbClr val="C00000"/>
                  </a:outerShdw>
                </a:effectLst>
                <a:latin typeface="Clarendon BT" panose="02040704040505020204" pitchFamily="18" charset="0"/>
                <a:cs typeface="Times New Roman" pitchFamily="18" charset="0"/>
              </a:rPr>
              <a:t>• ¿</a:t>
            </a:r>
            <a:r>
              <a:rPr lang="es-MX" sz="3600" b="1" dirty="0">
                <a:solidFill>
                  <a:schemeClr val="bg1"/>
                </a:solidFill>
                <a:effectLst>
                  <a:glow rad="101600">
                    <a:schemeClr val="accent4">
                      <a:satMod val="175000"/>
                      <a:alpha val="40000"/>
                    </a:schemeClr>
                  </a:glow>
                  <a:outerShdw blurRad="50800" dist="38100" dir="10800000" algn="r" rotWithShape="0">
                    <a:srgbClr val="C00000"/>
                  </a:outerShdw>
                </a:effectLst>
                <a:latin typeface="Clarendon BT" panose="02040704040505020204" pitchFamily="18" charset="0"/>
                <a:cs typeface="Times New Roman" pitchFamily="18" charset="0"/>
              </a:rPr>
              <a:t>Por qué los discípulos estaban reunidos a puerta cerrada?</a:t>
            </a:r>
            <a:r>
              <a:rPr lang="es-ES" sz="3600" b="1" dirty="0" smtClean="0">
                <a:solidFill>
                  <a:schemeClr val="bg1"/>
                </a:solidFill>
                <a:effectLst>
                  <a:glow rad="101600">
                    <a:schemeClr val="accent4">
                      <a:satMod val="175000"/>
                      <a:alpha val="40000"/>
                    </a:schemeClr>
                  </a:glow>
                  <a:outerShdw blurRad="50800" dist="38100" dir="10800000" algn="r" rotWithShape="0">
                    <a:srgbClr val="C00000"/>
                  </a:outerShdw>
                </a:effectLst>
                <a:latin typeface="Clarendon BT" panose="02040704040505020204" pitchFamily="18" charset="0"/>
                <a:cs typeface="Times New Roman" pitchFamily="18" charset="0"/>
              </a:rPr>
              <a:t> </a:t>
            </a:r>
            <a:endParaRPr lang="es-ES" sz="3600" b="1" dirty="0">
              <a:solidFill>
                <a:schemeClr val="bg1"/>
              </a:solidFill>
              <a:effectLst>
                <a:glow rad="101600">
                  <a:schemeClr val="accent4">
                    <a:satMod val="175000"/>
                    <a:alpha val="40000"/>
                  </a:schemeClr>
                </a:glow>
                <a:outerShdw blurRad="50800" dist="38100" dir="10800000" algn="r" rotWithShape="0">
                  <a:srgbClr val="C00000"/>
                </a:outerShdw>
              </a:effectLst>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28900025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10/35/42/103542e7b59e15abb4f1c9042fe0348a.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14793" y="701748"/>
            <a:ext cx="7574296" cy="55927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 Box 8"/>
          <p:cNvSpPr txBox="1">
            <a:spLocks noChangeArrowheads="1"/>
          </p:cNvSpPr>
          <p:nvPr/>
        </p:nvSpPr>
        <p:spPr bwMode="auto">
          <a:xfrm>
            <a:off x="616689" y="510188"/>
            <a:ext cx="777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buFont typeface="Arial" panose="020B0604020202020204" pitchFamily="34" charset="0"/>
              <a:buChar char="•"/>
            </a:pPr>
            <a:r>
              <a:rPr lang="es-ES"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a:t>
            </a:r>
            <a:r>
              <a:rPr lang="es-MX"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a:t>
            </a:r>
            <a:r>
              <a:rPr lang="es-MX"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Cómo les saluda Jesús? </a:t>
            </a:r>
            <a:r>
              <a:rPr lang="es-MX"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a:t>
            </a:r>
          </a:p>
          <a:p>
            <a:pPr algn="ctr" eaLnBrk="1" fontAlgn="base" hangingPunct="1">
              <a:spcBef>
                <a:spcPct val="0"/>
              </a:spcBef>
              <a:spcAft>
                <a:spcPct val="0"/>
              </a:spcAft>
              <a:buFont typeface="Arial" panose="020B0604020202020204" pitchFamily="34" charset="0"/>
              <a:buChar char="•"/>
            </a:pPr>
            <a:r>
              <a:rPr lang="es-MX"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a:t>
            </a:r>
            <a:r>
              <a:rPr lang="es-MX"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Cómo reaccionan los </a:t>
            </a:r>
            <a:r>
              <a:rPr lang="es-MX"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discípulos</a:t>
            </a:r>
            <a:r>
              <a:rPr lang="es-MX"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a:t>
            </a:r>
            <a:endParaRPr lang="es-ES"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148309485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148" y="445295"/>
            <a:ext cx="8250875" cy="6008667"/>
          </a:xfrm>
          <a:prstGeom prst="rect">
            <a:avLst/>
          </a:prstGeom>
          <a:scene3d>
            <a:camera prst="orthographicFront"/>
            <a:lightRig rig="threePt" dir="t"/>
          </a:scene3d>
          <a:sp3d>
            <a:bevelT w="152400" h="50800" prst="softRound"/>
          </a:sp3d>
        </p:spPr>
      </p:pic>
      <p:sp>
        <p:nvSpPr>
          <p:cNvPr id="111623" name="Text Box 7"/>
          <p:cNvSpPr txBox="1">
            <a:spLocks noChangeArrowheads="1"/>
          </p:cNvSpPr>
          <p:nvPr/>
        </p:nvSpPr>
        <p:spPr bwMode="auto">
          <a:xfrm>
            <a:off x="1094955" y="4655044"/>
            <a:ext cx="69432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indent="0" algn="ctr" eaLnBrk="1" fontAlgn="base" hangingPunct="1">
              <a:spcBef>
                <a:spcPct val="0"/>
              </a:spcBef>
              <a:spcAft>
                <a:spcPct val="0"/>
              </a:spcAft>
              <a:buClr>
                <a:srgbClr val="FFFF00"/>
              </a:buClr>
            </a:pPr>
            <a:r>
              <a:rPr lang="es-MX" sz="3600" dirty="0" smtClean="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a:t>
            </a:r>
            <a:r>
              <a:rPr lang="es-MX" sz="36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	¿De qué manera y para qué Jesús les comunica el don del Espíritu?</a:t>
            </a:r>
            <a:endParaRPr lang="es-ES" sz="36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262119856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1623"/>
                                        </p:tgtEl>
                                        <p:attrNameLst>
                                          <p:attrName>style.visibility</p:attrName>
                                        </p:attrNameLst>
                                      </p:cBhvr>
                                      <p:to>
                                        <p:strVal val="visible"/>
                                      </p:to>
                                    </p:set>
                                    <p:anim calcmode="discrete" valueType="clr">
                                      <p:cBhvr override="childStyle">
                                        <p:cTn id="7" dur="80"/>
                                        <p:tgtEl>
                                          <p:spTgt spid="1116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23"/>
                                        </p:tgtEl>
                                        <p:attrNameLst>
                                          <p:attrName>fillcolor</p:attrName>
                                        </p:attrNameLst>
                                      </p:cBhvr>
                                      <p:tavLst>
                                        <p:tav tm="0">
                                          <p:val>
                                            <p:clrVal>
                                              <a:schemeClr val="accent2"/>
                                            </p:clrVal>
                                          </p:val>
                                        </p:tav>
                                        <p:tav tm="50000">
                                          <p:val>
                                            <p:clrVal>
                                              <a:schemeClr val="hlink"/>
                                            </p:clrVal>
                                          </p:val>
                                        </p:tav>
                                      </p:tavLst>
                                    </p:anim>
                                    <p:set>
                                      <p:cBhvr>
                                        <p:cTn id="9" dur="80"/>
                                        <p:tgtEl>
                                          <p:spTgt spid="111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f3/1c/e5/f31ce568934552ef9714b6c81da749c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1430" y="384078"/>
            <a:ext cx="8155370" cy="602735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11623" name="Text Box 7"/>
          <p:cNvSpPr txBox="1">
            <a:spLocks noChangeArrowheads="1"/>
          </p:cNvSpPr>
          <p:nvPr/>
        </p:nvSpPr>
        <p:spPr bwMode="auto">
          <a:xfrm>
            <a:off x="1615951" y="384078"/>
            <a:ext cx="59863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indent="0" algn="ctr" eaLnBrk="1" fontAlgn="base" hangingPunct="1">
              <a:spcBef>
                <a:spcPct val="0"/>
              </a:spcBef>
              <a:spcAft>
                <a:spcPct val="0"/>
              </a:spcAft>
              <a:buClr>
                <a:srgbClr val="FFFF00"/>
              </a:buClr>
            </a:pPr>
            <a:r>
              <a:rPr lang="es-MX" sz="32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	</a:t>
            </a:r>
            <a:r>
              <a:rPr lang="es-MX" sz="3200" dirty="0" smtClean="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a:t>
            </a:r>
            <a:r>
              <a:rPr lang="es-MX" sz="32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Qué poder les otorga Jesús a sus discípulos?</a:t>
            </a:r>
            <a:endParaRPr lang="es-ES" sz="32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94642686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1623"/>
                                        </p:tgtEl>
                                        <p:attrNameLst>
                                          <p:attrName>style.visibility</p:attrName>
                                        </p:attrNameLst>
                                      </p:cBhvr>
                                      <p:to>
                                        <p:strVal val="visible"/>
                                      </p:to>
                                    </p:set>
                                    <p:anim calcmode="discrete" valueType="clr">
                                      <p:cBhvr override="childStyle">
                                        <p:cTn id="7" dur="80"/>
                                        <p:tgtEl>
                                          <p:spTgt spid="1116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23"/>
                                        </p:tgtEl>
                                        <p:attrNameLst>
                                          <p:attrName>fillcolor</p:attrName>
                                        </p:attrNameLst>
                                      </p:cBhvr>
                                      <p:tavLst>
                                        <p:tav tm="0">
                                          <p:val>
                                            <p:clrVal>
                                              <a:schemeClr val="accent2"/>
                                            </p:clrVal>
                                          </p:val>
                                        </p:tav>
                                        <p:tav tm="50000">
                                          <p:val>
                                            <p:clrVal>
                                              <a:schemeClr val="hlink"/>
                                            </p:clrVal>
                                          </p:val>
                                        </p:tav>
                                      </p:tavLst>
                                    </p:anim>
                                    <p:set>
                                      <p:cBhvr>
                                        <p:cTn id="9" dur="80"/>
                                        <p:tgtEl>
                                          <p:spTgt spid="111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l="-1043"/>
          <a:stretch/>
        </p:blipFill>
        <p:spPr>
          <a:xfrm>
            <a:off x="414026" y="449925"/>
            <a:ext cx="8245642" cy="6004038"/>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373" y="449925"/>
            <a:ext cx="3095360" cy="726942"/>
          </a:xfrm>
          <a:prstGeom prst="roundRect">
            <a:avLst/>
          </a:prstGeom>
        </p:spPr>
      </p:pic>
      <p:sp>
        <p:nvSpPr>
          <p:cNvPr id="2" name="1 Rectángulo"/>
          <p:cNvSpPr/>
          <p:nvPr/>
        </p:nvSpPr>
        <p:spPr>
          <a:xfrm>
            <a:off x="701748" y="2018232"/>
            <a:ext cx="2273443" cy="523220"/>
          </a:xfrm>
          <a:prstGeom prst="rect">
            <a:avLst/>
          </a:prstGeom>
        </p:spPr>
        <p:txBody>
          <a:bodyPr wrap="none">
            <a:spAutoFit/>
          </a:bodyPr>
          <a:lstStyle/>
          <a:p>
            <a:pPr fontAlgn="base">
              <a:spcBef>
                <a:spcPct val="0"/>
              </a:spcBef>
              <a:spcAft>
                <a:spcPct val="0"/>
              </a:spcAft>
            </a:pPr>
            <a:r>
              <a:rPr lang="es-ES_tradnl" sz="2800" i="1" dirty="0">
                <a:solidFill>
                  <a:srgbClr val="FFFF89"/>
                </a:solidFill>
                <a:effectLst>
                  <a:glow rad="101600">
                    <a:srgbClr val="000000">
                      <a:satMod val="175000"/>
                      <a:alpha val="40000"/>
                    </a:srgbClr>
                  </a:glow>
                </a:effectLst>
                <a:latin typeface="Arial Rounded MT Bold" pitchFamily="34" charset="0"/>
                <a:cs typeface="Times New Roman" pitchFamily="18" charset="0"/>
              </a:rPr>
              <a:t>Motivación: </a:t>
            </a:r>
            <a:endParaRPr lang="es-PE" sz="2800" dirty="0">
              <a:solidFill>
                <a:srgbClr val="000000"/>
              </a:solidFill>
              <a:latin typeface="Times New Roman" pitchFamily="18" charset="0"/>
              <a:cs typeface="Times New Roman" pitchFamily="18" charset="0"/>
            </a:endParaRPr>
          </a:p>
        </p:txBody>
      </p:sp>
      <p:sp>
        <p:nvSpPr>
          <p:cNvPr id="11" name="Rectángulo redondeado 10"/>
          <p:cNvSpPr>
            <a:spLocks noChangeArrowheads="1"/>
          </p:cNvSpPr>
          <p:nvPr/>
        </p:nvSpPr>
        <p:spPr bwMode="auto">
          <a:xfrm>
            <a:off x="528373" y="394614"/>
            <a:ext cx="2933788" cy="669305"/>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itchFamily="18" charset="0"/>
                <a:ea typeface="Times New Roman" panose="02020603050405020304" pitchFamily="18" charset="0"/>
                <a:cs typeface="Times New Roman" pitchFamily="18" charset="0"/>
              </a:rPr>
              <a:t>MEDITATIO</a:t>
            </a:r>
            <a:endParaRPr lang="es-PE" kern="0" dirty="0">
              <a:solidFill>
                <a:srgbClr val="880000"/>
              </a:solidFill>
              <a:latin typeface="Times New Roman"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33C0B"/>
                </a:solidFill>
                <a:latin typeface="Times New Roman" pitchFamily="18" charset="0"/>
                <a:ea typeface="Times New Roman" panose="02020603050405020304" pitchFamily="18" charset="0"/>
                <a:cs typeface="Times New Roman" pitchFamily="18" charset="0"/>
              </a:rPr>
              <a:t>¿Qué ME dice el texto?</a:t>
            </a:r>
            <a:endParaRPr lang="es-PE" kern="0" dirty="0">
              <a:solidFill>
                <a:srgbClr val="880000"/>
              </a:solidFill>
              <a:latin typeface="Times New Roman" pitchFamily="18" charset="0"/>
              <a:ea typeface="Times New Roman" panose="02020603050405020304" pitchFamily="18" charset="0"/>
              <a:cs typeface="Times New Roman" pitchFamily="18" charset="0"/>
            </a:endParaRPr>
          </a:p>
        </p:txBody>
      </p:sp>
      <p:sp>
        <p:nvSpPr>
          <p:cNvPr id="97288" name="Text Box 8"/>
          <p:cNvSpPr txBox="1">
            <a:spLocks noChangeArrowheads="1"/>
          </p:cNvSpPr>
          <p:nvPr/>
        </p:nvSpPr>
        <p:spPr bwMode="auto">
          <a:xfrm>
            <a:off x="642720" y="3669285"/>
            <a:ext cx="8016948" cy="2677656"/>
          </a:xfrm>
          <a:prstGeom prst="rect">
            <a:avLst/>
          </a:prstGeom>
          <a:noFill/>
          <a:ln>
            <a:noFill/>
          </a:ln>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Aft>
                <a:spcPct val="0"/>
              </a:spcAft>
            </a:pPr>
            <a:r>
              <a:rPr lang="es-MX" sz="28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También </a:t>
            </a:r>
            <a:r>
              <a:rPr lang="es-MX" sz="28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hoy puede ser Pentecostés. El Señor Jesús, que derramó sus Espíritu sobre nosotros el día de nuestro bautismo, no deja de renovar ese don para que podamos continuar la misión que él mismo recibió del Padre</a:t>
            </a:r>
            <a:r>
              <a:rPr lang="es-MX" sz="28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a:t>
            </a:r>
            <a:endParaRPr lang="es-ES" sz="28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302451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7288"/>
                                        </p:tgtEl>
                                        <p:attrNameLst>
                                          <p:attrName>style.visibility</p:attrName>
                                        </p:attrNameLst>
                                      </p:cBhvr>
                                      <p:to>
                                        <p:strVal val="visible"/>
                                      </p:to>
                                    </p:set>
                                    <p:animEffect transition="in" filter="fade">
                                      <p:cBhvr>
                                        <p:cTn id="7" dur="1000"/>
                                        <p:tgtEl>
                                          <p:spTgt spid="97288"/>
                                        </p:tgtEl>
                                      </p:cBhvr>
                                    </p:animEffect>
                                    <p:anim calcmode="lin" valueType="num">
                                      <p:cBhvr>
                                        <p:cTn id="8" dur="1000" fill="hold"/>
                                        <p:tgtEl>
                                          <p:spTgt spid="97288"/>
                                        </p:tgtEl>
                                        <p:attrNameLst>
                                          <p:attrName>ppt_x</p:attrName>
                                        </p:attrNameLst>
                                      </p:cBhvr>
                                      <p:tavLst>
                                        <p:tav tm="0">
                                          <p:val>
                                            <p:strVal val="#ppt_x-.1"/>
                                          </p:val>
                                        </p:tav>
                                        <p:tav tm="100000">
                                          <p:val>
                                            <p:strVal val="#ppt_x"/>
                                          </p:val>
                                        </p:tav>
                                      </p:tavLst>
                                    </p:anim>
                                    <p:anim calcmode="lin" valueType="num">
                                      <p:cBhvr>
                                        <p:cTn id="9" dur="10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98/67/b0/9867b0e482ff9f59100e480574e1a3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49" y="679626"/>
            <a:ext cx="7613202" cy="561484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 Box 8"/>
          <p:cNvSpPr txBox="1">
            <a:spLocks noChangeArrowheads="1"/>
          </p:cNvSpPr>
          <p:nvPr/>
        </p:nvSpPr>
        <p:spPr bwMode="auto">
          <a:xfrm>
            <a:off x="829049" y="556461"/>
            <a:ext cx="6858291" cy="1569660"/>
          </a:xfrm>
          <a:prstGeom prst="rect">
            <a:avLst/>
          </a:prstGeom>
          <a:noFill/>
          <a:ln>
            <a:noFill/>
          </a:ln>
          <a:scene3d>
            <a:camera prst="orthographicFront"/>
            <a:lightRig rig="threePt" dir="t"/>
          </a:scene3d>
          <a:sp3d>
            <a:bevelT w="152400" h="50800" prst="softRound"/>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s-MX" sz="3200"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a:t>
            </a:r>
            <a:r>
              <a:rPr lang="es-MX" sz="3200"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¿Qué </a:t>
            </a:r>
            <a:r>
              <a:rPr lang="es-MX" sz="3200"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experiencias</a:t>
            </a:r>
          </a:p>
          <a:p>
            <a:pPr algn="ctr" eaLnBrk="1" fontAlgn="base" hangingPunct="1">
              <a:spcBef>
                <a:spcPct val="0"/>
              </a:spcBef>
              <a:spcAft>
                <a:spcPct val="0"/>
              </a:spcAft>
            </a:pPr>
            <a:r>
              <a:rPr lang="es-MX" sz="3200"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tienes </a:t>
            </a:r>
            <a:r>
              <a:rPr lang="es-MX" sz="3200"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de la acción del Espíritu Santo en tu vida?</a:t>
            </a:r>
            <a:endParaRPr lang="es-ES_tradnl" sz="3200"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203826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99842" y="400383"/>
            <a:ext cx="8208223" cy="6021682"/>
          </a:xfrm>
          <a:prstGeom prst="rect">
            <a:avLst/>
          </a:prstGeom>
        </p:spPr>
      </p:pic>
      <p:sp>
        <p:nvSpPr>
          <p:cNvPr id="79881" name="Text Box 9"/>
          <p:cNvSpPr txBox="1">
            <a:spLocks noChangeArrowheads="1"/>
          </p:cNvSpPr>
          <p:nvPr/>
        </p:nvSpPr>
        <p:spPr bwMode="auto">
          <a:xfrm>
            <a:off x="608640" y="935664"/>
            <a:ext cx="43355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457200" indent="-457200" eaLnBrk="1" fontAlgn="base" hangingPunct="1">
              <a:spcBef>
                <a:spcPct val="0"/>
              </a:spcBef>
              <a:spcAft>
                <a:spcPct val="0"/>
              </a:spcAft>
              <a:buFont typeface="Wingdings" panose="05000000000000000000" pitchFamily="2" charset="2"/>
              <a:buChar char="§"/>
            </a:pPr>
            <a:r>
              <a:rPr lang="es-MX" sz="3600" dirty="0" smtClean="0">
                <a:solidFill>
                  <a:schemeClr val="bg1"/>
                </a:solidFill>
                <a:effectLst>
                  <a:glow rad="101600">
                    <a:srgbClr val="000000">
                      <a:satMod val="175000"/>
                      <a:alpha val="40000"/>
                    </a:srgbClr>
                  </a:glow>
                  <a:outerShdw blurRad="50800" dist="38100" dir="10800000" algn="r" rotWithShape="0">
                    <a:prstClr val="black"/>
                  </a:outerShdw>
                </a:effectLst>
                <a:latin typeface="Comic Sans MS" panose="030F0702030302020204" pitchFamily="66" charset="0"/>
              </a:rPr>
              <a:t>También </a:t>
            </a:r>
            <a:r>
              <a:rPr lang="es-MX" sz="3600" dirty="0">
                <a:solidFill>
                  <a:schemeClr val="bg1"/>
                </a:solidFill>
                <a:effectLst>
                  <a:glow rad="101600">
                    <a:srgbClr val="000000">
                      <a:satMod val="175000"/>
                      <a:alpha val="40000"/>
                    </a:srgbClr>
                  </a:glow>
                  <a:outerShdw blurRad="50800" dist="38100" dir="10800000" algn="r" rotWithShape="0">
                    <a:prstClr val="black"/>
                  </a:outerShdw>
                </a:effectLst>
                <a:latin typeface="Comic Sans MS" panose="030F0702030302020204" pitchFamily="66" charset="0"/>
              </a:rPr>
              <a:t>hoy vivimos encerrados y atemorizados. ¿Cuáles son las cosas que me llenan de temor y me encierran en mí mismo?</a:t>
            </a:r>
            <a:endParaRPr lang="es-ES_tradnl" sz="3600" i="1" dirty="0">
              <a:solidFill>
                <a:schemeClr val="bg1"/>
              </a:solidFill>
              <a:effectLst>
                <a:glow rad="101600">
                  <a:srgbClr val="000000">
                    <a:satMod val="175000"/>
                    <a:alpha val="40000"/>
                  </a:srgbClr>
                </a:glow>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250749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9881"/>
                                        </p:tgtEl>
                                        <p:attrNameLst>
                                          <p:attrName>style.visibility</p:attrName>
                                        </p:attrNameLst>
                                      </p:cBhvr>
                                      <p:to>
                                        <p:strVal val="visible"/>
                                      </p:to>
                                    </p:set>
                                    <p:anim calcmode="lin" valueType="num">
                                      <p:cBhvr>
                                        <p:cTn id="7" dur="1750" fill="hold"/>
                                        <p:tgtEl>
                                          <p:spTgt spid="79881"/>
                                        </p:tgtEl>
                                        <p:attrNameLst>
                                          <p:attrName>ppt_w</p:attrName>
                                        </p:attrNameLst>
                                      </p:cBhvr>
                                      <p:tavLst>
                                        <p:tav tm="0">
                                          <p:val>
                                            <p:fltVal val="0"/>
                                          </p:val>
                                        </p:tav>
                                        <p:tav tm="100000">
                                          <p:val>
                                            <p:strVal val="#ppt_w"/>
                                          </p:val>
                                        </p:tav>
                                      </p:tavLst>
                                    </p:anim>
                                    <p:anim calcmode="lin" valueType="num">
                                      <p:cBhvr>
                                        <p:cTn id="8" dur="1750" fill="hold"/>
                                        <p:tgtEl>
                                          <p:spTgt spid="79881"/>
                                        </p:tgtEl>
                                        <p:attrNameLst>
                                          <p:attrName>ppt_h</p:attrName>
                                        </p:attrNameLst>
                                      </p:cBhvr>
                                      <p:tavLst>
                                        <p:tav tm="0">
                                          <p:val>
                                            <p:fltVal val="0"/>
                                          </p:val>
                                        </p:tav>
                                        <p:tav tm="100000">
                                          <p:val>
                                            <p:strVal val="#ppt_h"/>
                                          </p:val>
                                        </p:tav>
                                      </p:tavLst>
                                    </p:anim>
                                    <p:anim calcmode="lin" valueType="num">
                                      <p:cBhvr>
                                        <p:cTn id="9" dur="1750" fill="hold"/>
                                        <p:tgtEl>
                                          <p:spTgt spid="79881"/>
                                        </p:tgtEl>
                                        <p:attrNameLst>
                                          <p:attrName>ppt_x</p:attrName>
                                        </p:attrNameLst>
                                      </p:cBhvr>
                                      <p:tavLst>
                                        <p:tav tm="0">
                                          <p:val>
                                            <p:fltVal val="0.5"/>
                                          </p:val>
                                        </p:tav>
                                        <p:tav tm="100000">
                                          <p:val>
                                            <p:strVal val="#ppt_x"/>
                                          </p:val>
                                        </p:tav>
                                      </p:tavLst>
                                    </p:anim>
                                    <p:anim calcmode="lin" valueType="num">
                                      <p:cBhvr>
                                        <p:cTn id="10" dur="1750" fill="hold"/>
                                        <p:tgtEl>
                                          <p:spTgt spid="798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6e/c0/fc/6ec0fc4144ba2bab4902daf53b8a97c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951626" y="552893"/>
            <a:ext cx="7479992" cy="552893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517080" y="774405"/>
            <a:ext cx="8106665" cy="1569660"/>
          </a:xfrm>
          <a:prstGeom prst="rect">
            <a:avLst/>
          </a:prstGeom>
          <a:noFill/>
          <a:ln w="9525">
            <a:noFill/>
            <a:miter lim="800000"/>
            <a:headEnd/>
            <a:tailEnd/>
          </a:ln>
          <a:effectLst/>
        </p:spPr>
        <p:txBody>
          <a:bodyPr wrap="square">
            <a:spAutoFit/>
          </a:bodyPr>
          <a:lstStyle/>
          <a:p>
            <a:pPr marL="571500" indent="-571500" fontAlgn="base">
              <a:spcBef>
                <a:spcPct val="0"/>
              </a:spcBef>
              <a:spcAft>
                <a:spcPct val="0"/>
              </a:spcAft>
              <a:buFont typeface="Wingdings" panose="05000000000000000000" pitchFamily="2" charset="2"/>
              <a:buChar char="§"/>
              <a:defRPr/>
            </a:pPr>
            <a:r>
              <a:rPr lang="es-MX" sz="3200" b="1"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En </a:t>
            </a:r>
            <a:r>
              <a:rPr lang="es-MX" sz="3200" b="1"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mis labores pastorales, ¿me dejo guiar por las motivaciones del Espíritu Santo? </a:t>
            </a:r>
            <a:endParaRPr lang="es-ES_tradnl" sz="3200" b="1"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
        <p:nvSpPr>
          <p:cNvPr id="6" name="Text Box 5"/>
          <p:cNvSpPr txBox="1">
            <a:spLocks noChangeArrowheads="1"/>
          </p:cNvSpPr>
          <p:nvPr/>
        </p:nvSpPr>
        <p:spPr bwMode="auto">
          <a:xfrm>
            <a:off x="361491" y="4518846"/>
            <a:ext cx="7889373" cy="1077218"/>
          </a:xfrm>
          <a:prstGeom prst="rect">
            <a:avLst/>
          </a:prstGeom>
          <a:noFill/>
          <a:ln w="9525">
            <a:noFill/>
            <a:miter lim="800000"/>
            <a:headEnd/>
            <a:tailEnd/>
          </a:ln>
          <a:effectLst/>
        </p:spPr>
        <p:txBody>
          <a:bodyPr wrap="square">
            <a:spAutoFit/>
          </a:bodyPr>
          <a:lstStyle/>
          <a:p>
            <a:pPr marL="571500" indent="-571500" algn="ctr" fontAlgn="base">
              <a:spcBef>
                <a:spcPct val="0"/>
              </a:spcBef>
              <a:spcAft>
                <a:spcPct val="0"/>
              </a:spcAft>
              <a:buFont typeface="Wingdings" panose="05000000000000000000" pitchFamily="2" charset="2"/>
              <a:buChar char="§"/>
              <a:defRPr/>
            </a:pPr>
            <a:r>
              <a:rPr lang="es-MX" sz="3200" b="1"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t>
            </a:r>
            <a:r>
              <a:rPr lang="es-MX" sz="3200" b="1"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Hasta dónde dejo que actúe en mí y en mis planes el Espíritu Santo?</a:t>
            </a:r>
            <a:endParaRPr lang="es-ES_tradnl" sz="3200" b="1"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60048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9813"/>
                                        </p:tgtEl>
                                        <p:attrNameLst>
                                          <p:attrName>style.visibility</p:attrName>
                                        </p:attrNameLst>
                                      </p:cBhvr>
                                      <p:to>
                                        <p:strVal val="visible"/>
                                      </p:to>
                                    </p:set>
                                    <p:anim calcmode="lin" valueType="num">
                                      <p:cBhvr>
                                        <p:cTn id="7" dur="1750" fill="hold"/>
                                        <p:tgtEl>
                                          <p:spTgt spid="119813"/>
                                        </p:tgtEl>
                                        <p:attrNameLst>
                                          <p:attrName>ppt_w</p:attrName>
                                        </p:attrNameLst>
                                      </p:cBhvr>
                                      <p:tavLst>
                                        <p:tav tm="0">
                                          <p:val>
                                            <p:fltVal val="0"/>
                                          </p:val>
                                        </p:tav>
                                        <p:tav tm="100000">
                                          <p:val>
                                            <p:strVal val="#ppt_w"/>
                                          </p:val>
                                        </p:tav>
                                      </p:tavLst>
                                    </p:anim>
                                    <p:anim calcmode="lin" valueType="num">
                                      <p:cBhvr>
                                        <p:cTn id="8" dur="1750" fill="hold"/>
                                        <p:tgtEl>
                                          <p:spTgt spid="119813"/>
                                        </p:tgtEl>
                                        <p:attrNameLst>
                                          <p:attrName>ppt_h</p:attrName>
                                        </p:attrNameLst>
                                      </p:cBhvr>
                                      <p:tavLst>
                                        <p:tav tm="0">
                                          <p:val>
                                            <p:fltVal val="0"/>
                                          </p:val>
                                        </p:tav>
                                        <p:tav tm="100000">
                                          <p:val>
                                            <p:strVal val="#ppt_h"/>
                                          </p:val>
                                        </p:tav>
                                      </p:tavLst>
                                    </p:anim>
                                  </p:childTnLst>
                                </p:cTn>
                              </p:par>
                            </p:childTnLst>
                          </p:cTn>
                        </p:par>
                        <p:par>
                          <p:cTn id="9" fill="hold">
                            <p:stCondLst>
                              <p:cond delay="43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rende quién es el Espíritu Santo en la Bibli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26" y="409755"/>
            <a:ext cx="8188574" cy="5969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5209673" y="370051"/>
            <a:ext cx="2983182" cy="461665"/>
          </a:xfrm>
          <a:prstGeom prst="rect">
            <a:avLst/>
          </a:prstGeom>
          <a:solidFill>
            <a:srgbClr val="160F2A"/>
          </a:solidFill>
          <a:ln w="9525">
            <a:noFill/>
            <a:miter lim="800000"/>
            <a:headEnd/>
            <a:tailEnd/>
          </a:ln>
          <a:effectLst/>
          <a:scene3d>
            <a:camera prst="orthographicFront"/>
            <a:lightRig rig="threePt" dir="t"/>
          </a:scene3d>
          <a:sp3d>
            <a:bevelT w="152400" h="50800" prst="softRound"/>
          </a:sp3d>
        </p:spPr>
        <p:txBody>
          <a:bodyPr wrap="square">
            <a:spAutoFit/>
          </a:bodyPr>
          <a:lstStyle/>
          <a:p>
            <a:pPr algn="r" fontAlgn="base">
              <a:spcBef>
                <a:spcPct val="0"/>
              </a:spcBef>
              <a:spcAft>
                <a:spcPct val="0"/>
              </a:spcAft>
              <a:defRPr/>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Juan 20,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19-23</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endParaRPr>
          </a:p>
        </p:txBody>
      </p:sp>
      <p:sp>
        <p:nvSpPr>
          <p:cNvPr id="8" name="WordArt 8" descr="orangeglitter03aa7xc"/>
          <p:cNvSpPr>
            <a:spLocks noChangeArrowheads="1" noChangeShapeType="1" noTextEdit="1"/>
          </p:cNvSpPr>
          <p:nvPr/>
        </p:nvSpPr>
        <p:spPr bwMode="auto">
          <a:xfrm>
            <a:off x="1315797" y="4977725"/>
            <a:ext cx="6801926" cy="8424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fontAlgn="base">
              <a:spcBef>
                <a:spcPct val="0"/>
              </a:spcBef>
              <a:spcAft>
                <a:spcPct val="0"/>
              </a:spcAft>
            </a:pPr>
            <a:r>
              <a:rPr lang="es-PE" sz="5400" b="1" kern="10" dirty="0" smtClean="0">
                <a:solidFill>
                  <a:schemeClr val="bg1"/>
                </a:solidFill>
                <a:effectLst>
                  <a:glow rad="101600">
                    <a:schemeClr val="accent4">
                      <a:satMod val="175000"/>
                      <a:alpha val="40000"/>
                    </a:schemeClr>
                  </a:glow>
                  <a:outerShdw blurRad="50800" dist="38100" dir="10800000" algn="r" rotWithShape="0">
                    <a:srgbClr val="FF9900"/>
                  </a:outerShdw>
                </a:effectLst>
                <a:latin typeface="Broadway" panose="04040905080B02020502" pitchFamily="82" charset="0"/>
              </a:rPr>
              <a:t>RECIBAN   EL  ESPÍRITU  SANTO…</a:t>
            </a:r>
            <a:endParaRPr lang="es-PE" sz="5400" b="1" kern="10" dirty="0">
              <a:solidFill>
                <a:schemeClr val="bg1"/>
              </a:solidFill>
              <a:effectLst>
                <a:glow rad="101600">
                  <a:schemeClr val="accent4">
                    <a:satMod val="175000"/>
                    <a:alpha val="40000"/>
                  </a:schemeClr>
                </a:glow>
                <a:outerShdw blurRad="50800" dist="38100" dir="10800000" algn="r" rotWithShape="0">
                  <a:srgbClr val="FF9900"/>
                </a:outerShdw>
              </a:effectLst>
              <a:latin typeface="Broadway" panose="04040905080B02020502" pitchFamily="82" charset="0"/>
            </a:endParaRPr>
          </a:p>
        </p:txBody>
      </p:sp>
      <p:sp>
        <p:nvSpPr>
          <p:cNvPr id="11" name="Text Box 161"/>
          <p:cNvSpPr txBox="1">
            <a:spLocks noChangeArrowheads="1"/>
          </p:cNvSpPr>
          <p:nvPr/>
        </p:nvSpPr>
        <p:spPr bwMode="auto">
          <a:xfrm>
            <a:off x="583147" y="409755"/>
            <a:ext cx="4329095" cy="607982"/>
          </a:xfrm>
          <a:prstGeom prst="rect">
            <a:avLst/>
          </a:prstGeom>
          <a:solidFill>
            <a:srgbClr val="FFFFFF"/>
          </a:solidFill>
          <a:ln w="9525">
            <a:solidFill>
              <a:srgbClr val="000000"/>
            </a:solidFill>
            <a:miter lim="800000"/>
            <a:headEnd/>
            <a:tailEnd/>
          </a:ln>
          <a:scene3d>
            <a:camera prst="orthographicFront"/>
            <a:lightRig rig="threePt" dir="t"/>
          </a:scene3d>
          <a:sp3d>
            <a:bevelT prst="relaxedInset"/>
          </a:sp3d>
        </p:spPr>
        <p:txBody>
          <a:bodyPr rot="0" vert="horz" wrap="square" lIns="91440" tIns="45720" rIns="91440" bIns="45720" anchor="t" anchorCtr="0" upright="1">
            <a:noAutofit/>
          </a:bodyPr>
          <a:lstStyle/>
          <a:p>
            <a:pPr indent="19050" algn="ctr">
              <a:spcAft>
                <a:spcPts val="0"/>
              </a:spcAft>
            </a:pPr>
            <a:r>
              <a:rPr lang="es-ES_tradnl" b="1" dirty="0">
                <a:solidFill>
                  <a:srgbClr val="FF0000"/>
                </a:solidFill>
                <a:effectLst/>
                <a:latin typeface="Arial Rounded MT Bold" panose="020F0704030504030204" pitchFamily="34" charset="0"/>
                <a:ea typeface="Times New Roman" panose="02020603050405020304" pitchFamily="18" charset="0"/>
              </a:rPr>
              <a:t>LECTIO DIVINA – </a:t>
            </a:r>
            <a:r>
              <a:rPr lang="es-ES_tradnl" b="1" dirty="0" smtClean="0">
                <a:solidFill>
                  <a:srgbClr val="FF0000"/>
                </a:solidFill>
                <a:effectLst/>
                <a:latin typeface="Arial Rounded MT Bold" panose="020F0704030504030204" pitchFamily="34" charset="0"/>
                <a:ea typeface="Times New Roman" panose="02020603050405020304" pitchFamily="18" charset="0"/>
              </a:rPr>
              <a:t>                  SOLEMNIDAD </a:t>
            </a:r>
            <a:r>
              <a:rPr lang="es-ES_tradnl" b="1" dirty="0">
                <a:solidFill>
                  <a:srgbClr val="FF0000"/>
                </a:solidFill>
                <a:effectLst/>
                <a:latin typeface="Arial Rounded MT Bold" panose="020F0704030504030204" pitchFamily="34" charset="0"/>
                <a:ea typeface="Times New Roman" panose="02020603050405020304" pitchFamily="18" charset="0"/>
              </a:rPr>
              <a:t>DE PENTECOSTÉS</a:t>
            </a:r>
            <a:endParaRPr lang="es-PE"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b="1" dirty="0">
                <a:solidFill>
                  <a:srgbClr val="C00000"/>
                </a:solidFill>
                <a:effectLst/>
                <a:latin typeface="Arial Rounded MT Bold" panose="020F0704030504030204" pitchFamily="34" charset="0"/>
                <a:ea typeface="Times New Roman" panose="02020603050405020304" pitchFamily="18" charset="0"/>
              </a:rPr>
              <a:t>RECIBAN EL ESPÍRITU SANTO</a:t>
            </a:r>
            <a:endParaRPr lang="es-PE" dirty="0">
              <a:solidFill>
                <a:srgbClr val="88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0698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iterate type="lt">
                                    <p:tmPct val="10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 fill="hold"/>
                                        <p:tgtEl>
                                          <p:spTgt spid="8"/>
                                        </p:tgtEl>
                                        <p:attrNameLst>
                                          <p:attrName>ppt_x</p:attrName>
                                        </p:attrNameLst>
                                      </p:cBhvr>
                                      <p:tavLst>
                                        <p:tav tm="0">
                                          <p:val>
                                            <p:strVal val="#ppt_x"/>
                                          </p:val>
                                        </p:tav>
                                        <p:tav tm="100000">
                                          <p:val>
                                            <p:strVal val="#ppt_x"/>
                                          </p:val>
                                        </p:tav>
                                      </p:tavLst>
                                    </p:anim>
                                    <p:anim calcmode="lin" valueType="num">
                                      <p:cBhvr additive="base">
                                        <p:cTn id="13" dur="75"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e9/1a/db/e91adbde734dcc247fe0ffd13013d2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14" y="664258"/>
            <a:ext cx="7858929" cy="547072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p:spPr>
      </p:pic>
      <p:sp>
        <p:nvSpPr>
          <p:cNvPr id="119814" name="Text Box 6"/>
          <p:cNvSpPr txBox="1">
            <a:spLocks noChangeArrowheads="1"/>
          </p:cNvSpPr>
          <p:nvPr/>
        </p:nvSpPr>
        <p:spPr bwMode="auto">
          <a:xfrm>
            <a:off x="752955" y="4091977"/>
            <a:ext cx="7666074" cy="2062103"/>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
              <a:defRPr/>
            </a:pPr>
            <a:r>
              <a:rPr lang="es-MX" sz="3200" b="1" dirty="0" smtClean="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El </a:t>
            </a:r>
            <a:r>
              <a:rPr lang="es-MX" sz="3200" b="1" dirty="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Espíritu Santo es el aliento de vida del Resucitado, no se ve… ¿de qué manera debería notarse su presencia en nuestras vidas?</a:t>
            </a:r>
            <a:endParaRPr lang="es-ES_tradnl" sz="3200" b="1" i="1" dirty="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2161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19814"/>
                                        </p:tgtEl>
                                        <p:attrNameLst>
                                          <p:attrName>style.visibility</p:attrName>
                                        </p:attrNameLst>
                                      </p:cBhvr>
                                      <p:to>
                                        <p:strVal val="visible"/>
                                      </p:to>
                                    </p:set>
                                    <p:anim calcmode="lin" valueType="num">
                                      <p:cBhvr>
                                        <p:cTn id="7" dur="1750" fill="hold"/>
                                        <p:tgtEl>
                                          <p:spTgt spid="119814"/>
                                        </p:tgtEl>
                                        <p:attrNameLst>
                                          <p:attrName>ppt_w</p:attrName>
                                        </p:attrNameLst>
                                      </p:cBhvr>
                                      <p:tavLst>
                                        <p:tav tm="0">
                                          <p:val>
                                            <p:fltVal val="0"/>
                                          </p:val>
                                        </p:tav>
                                        <p:tav tm="100000">
                                          <p:val>
                                            <p:strVal val="#ppt_w"/>
                                          </p:val>
                                        </p:tav>
                                      </p:tavLst>
                                    </p:anim>
                                    <p:anim calcmode="lin" valueType="num">
                                      <p:cBhvr>
                                        <p:cTn id="8" dur="1750" fill="hold"/>
                                        <p:tgtEl>
                                          <p:spTgt spid="119814"/>
                                        </p:tgtEl>
                                        <p:attrNameLst>
                                          <p:attrName>ppt_h</p:attrName>
                                        </p:attrNameLst>
                                      </p:cBhvr>
                                      <p:tavLst>
                                        <p:tav tm="0">
                                          <p:val>
                                            <p:fltVal val="0"/>
                                          </p:val>
                                        </p:tav>
                                        <p:tav tm="100000">
                                          <p:val>
                                            <p:strVal val="#ppt_h"/>
                                          </p:val>
                                        </p:tav>
                                      </p:tavLst>
                                    </p:anim>
                                    <p:anim calcmode="lin" valueType="num">
                                      <p:cBhvr>
                                        <p:cTn id="9" dur="1750" fill="hold"/>
                                        <p:tgtEl>
                                          <p:spTgt spid="119814"/>
                                        </p:tgtEl>
                                        <p:attrNameLst>
                                          <p:attrName>ppt_x</p:attrName>
                                        </p:attrNameLst>
                                      </p:cBhvr>
                                      <p:tavLst>
                                        <p:tav tm="0">
                                          <p:val>
                                            <p:fltVal val="0.5"/>
                                          </p:val>
                                        </p:tav>
                                        <p:tav tm="100000">
                                          <p:val>
                                            <p:strVal val="#ppt_x"/>
                                          </p:val>
                                        </p:tav>
                                      </p:tavLst>
                                    </p:anim>
                                    <p:anim calcmode="lin" valueType="num">
                                      <p:cBhvr>
                                        <p:cTn id="10" dur="1750" fill="hold"/>
                                        <p:tgtEl>
                                          <p:spTgt spid="1198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a0/33/70/a03370d1bd0477fae8c12c926e79bd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31" y="449577"/>
            <a:ext cx="8285864" cy="598312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1003033" y="588611"/>
            <a:ext cx="1754017" cy="432048"/>
          </a:xfrm>
          <a:prstGeom prst="rect">
            <a:avLst/>
          </a:prstGeom>
          <a:solidFill>
            <a:srgbClr val="FFC000"/>
          </a:solidFill>
          <a:ln w="3175">
            <a:solidFill>
              <a:srgbClr val="FFFFB7"/>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sz="1400" b="1" dirty="0">
                <a:solidFill>
                  <a:srgbClr val="C00000"/>
                </a:solidFill>
                <a:latin typeface="Verdana" pitchFamily="34" charset="0"/>
                <a:cs typeface="Times New Roman" pitchFamily="18" charset="0"/>
              </a:rPr>
              <a:t>III</a:t>
            </a:r>
            <a:r>
              <a:rPr lang="es-ES" sz="1400" b="1" dirty="0">
                <a:solidFill>
                  <a:srgbClr val="FFFFFF"/>
                </a:solidFill>
                <a:latin typeface="Verdana" pitchFamily="34" charset="0"/>
                <a:cs typeface="Times New Roman" pitchFamily="18" charset="0"/>
              </a:rPr>
              <a:t>. </a:t>
            </a:r>
            <a:r>
              <a:rPr lang="es-ES" sz="1400" b="1" dirty="0">
                <a:solidFill>
                  <a:srgbClr val="C00000"/>
                </a:solidFill>
                <a:latin typeface="Verdana" pitchFamily="34" charset="0"/>
                <a:cs typeface="Times New Roman" pitchFamily="18" charset="0"/>
              </a:rPr>
              <a:t>ORATIO</a:t>
            </a:r>
            <a:endParaRPr lang="es-ES" sz="1400" dirty="0">
              <a:solidFill>
                <a:srgbClr val="C00000"/>
              </a:solidFill>
              <a:cs typeface="Times New Roman" pitchFamily="18" charset="0"/>
            </a:endParaRPr>
          </a:p>
        </p:txBody>
      </p:sp>
      <p:sp>
        <p:nvSpPr>
          <p:cNvPr id="11" name="10 Rectángulo"/>
          <p:cNvSpPr/>
          <p:nvPr/>
        </p:nvSpPr>
        <p:spPr>
          <a:xfrm>
            <a:off x="611560" y="908720"/>
            <a:ext cx="2282997" cy="523220"/>
          </a:xfrm>
          <a:prstGeom prst="rect">
            <a:avLst/>
          </a:prstGeom>
        </p:spPr>
        <p:txBody>
          <a:bodyPr wrap="none">
            <a:spAutoFit/>
          </a:bodyPr>
          <a:lstStyle/>
          <a:p>
            <a:pPr fontAlgn="base">
              <a:spcBef>
                <a:spcPct val="0"/>
              </a:spcBef>
              <a:spcAft>
                <a:spcPct val="0"/>
              </a:spcAft>
            </a:pPr>
            <a:r>
              <a:rPr lang="es-ES_tradnl" sz="2800" b="1" i="1" dirty="0">
                <a:solidFill>
                  <a:srgbClr val="FFFF00"/>
                </a:solidFill>
                <a:effectLst>
                  <a:glow rad="63500">
                    <a:srgbClr val="000000">
                      <a:satMod val="175000"/>
                      <a:alpha val="40000"/>
                    </a:srgbClr>
                  </a:glow>
                </a:effectLst>
                <a:latin typeface="Times New Roman" pitchFamily="18" charset="0"/>
                <a:cs typeface="Times New Roman" pitchFamily="18" charset="0"/>
              </a:rPr>
              <a:t>Motivación</a:t>
            </a:r>
            <a:r>
              <a:rPr lang="es-ES_tradnl" sz="2800" b="1" i="1" dirty="0">
                <a:solidFill>
                  <a:srgbClr val="FFFF00"/>
                </a:solidFill>
                <a:latin typeface="Times New Roman" pitchFamily="18" charset="0"/>
                <a:cs typeface="Times New Roman" pitchFamily="18" charset="0"/>
              </a:rPr>
              <a:t>: </a:t>
            </a:r>
            <a:endParaRPr lang="es-PE" sz="2800" dirty="0">
              <a:solidFill>
                <a:srgbClr val="FFFF00"/>
              </a:solidFill>
              <a:latin typeface="Times New Roman" pitchFamily="18" charset="0"/>
              <a:cs typeface="Times New Roman" pitchFamily="18" charset="0"/>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2199" y="426922"/>
            <a:ext cx="4113296" cy="920496"/>
          </a:xfrm>
          <a:prstGeom prst="roundRect">
            <a:avLst/>
          </a:prstGeom>
        </p:spPr>
      </p:pic>
      <p:sp>
        <p:nvSpPr>
          <p:cNvPr id="2" name="Rectángulo 1"/>
          <p:cNvSpPr/>
          <p:nvPr/>
        </p:nvSpPr>
        <p:spPr>
          <a:xfrm>
            <a:off x="6116041" y="588611"/>
            <a:ext cx="2209259" cy="461665"/>
          </a:xfrm>
          <a:prstGeom prst="rect">
            <a:avLst/>
          </a:prstGeom>
        </p:spPr>
        <p:txBody>
          <a:bodyPr wrap="none">
            <a:spAutoFit/>
          </a:bodyPr>
          <a:lstStyle/>
          <a:p>
            <a:r>
              <a:rPr lang="es-PE" sz="2400" b="1" dirty="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larendon Blk BT" panose="02040905050505020204" pitchFamily="18" charset="0"/>
                <a:cs typeface="Times New Roman" pitchFamily="18" charset="0"/>
              </a:rPr>
              <a:t>Motivación: </a:t>
            </a:r>
            <a:endParaRPr lang="en-US" sz="2400" dirty="0">
              <a:latin typeface="Clarendon Blk BT" panose="02040905050505020204" pitchFamily="18" charset="0"/>
            </a:endParaRPr>
          </a:p>
        </p:txBody>
      </p:sp>
      <p:sp>
        <p:nvSpPr>
          <p:cNvPr id="13" name="Rectángulo redondeado 12"/>
          <p:cNvSpPr>
            <a:spLocks noChangeArrowheads="1"/>
          </p:cNvSpPr>
          <p:nvPr/>
        </p:nvSpPr>
        <p:spPr bwMode="auto">
          <a:xfrm>
            <a:off x="611559" y="381000"/>
            <a:ext cx="3734575" cy="787087"/>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anose="02020603050405020304" pitchFamily="18" charset="0"/>
                <a:ea typeface="Times New Roman" panose="02020603050405020304" pitchFamily="18" charset="0"/>
                <a:cs typeface="Times New Roman" pitchFamily="18" charset="0"/>
              </a:rPr>
              <a:t>ORATIO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PE" b="1" kern="0" dirty="0">
                <a:solidFill>
                  <a:srgbClr val="833C0B"/>
                </a:solidFill>
                <a:latin typeface="Times New Roman" panose="02020603050405020304" pitchFamily="18" charset="0"/>
                <a:ea typeface="Times New Roman" panose="02020603050405020304" pitchFamily="18" charset="0"/>
                <a:cs typeface="Times New Roman" pitchFamily="18" charset="0"/>
              </a:rPr>
              <a:t>¿Qué le digo al Señor motivado por su Palabra?</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
        <p:nvSpPr>
          <p:cNvPr id="14" name="Rectangle 7"/>
          <p:cNvSpPr>
            <a:spLocks noChangeArrowheads="1"/>
          </p:cNvSpPr>
          <p:nvPr/>
        </p:nvSpPr>
        <p:spPr bwMode="auto">
          <a:xfrm>
            <a:off x="517652" y="1807991"/>
            <a:ext cx="8084088" cy="4422689"/>
          </a:xfrm>
          <a:prstGeom prst="rect">
            <a:avLst/>
          </a:prstGeom>
          <a:noFill/>
          <a:ln>
            <a:noFill/>
          </a:ln>
          <a:scene3d>
            <a:camera prst="orthographicFront"/>
            <a:lightRig rig="threePt" dir="t"/>
          </a:scene3d>
          <a:sp3d>
            <a:bevelT w="152400" h="50800" prst="softRound"/>
          </a:sp3d>
          <a:extLst/>
        </p:spPr>
        <p:txBody>
          <a:bodyPr/>
          <a:lstStyle/>
          <a:p>
            <a:pPr algn="ctr" fontAlgn="base">
              <a:lnSpc>
                <a:spcPct val="80000"/>
              </a:lnSpc>
              <a:spcBef>
                <a:spcPct val="20000"/>
              </a:spcBef>
              <a:spcAft>
                <a:spcPct val="0"/>
              </a:spcAft>
            </a:pPr>
            <a:r>
              <a:rPr lang="es-MX" sz="3200"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Sin </a:t>
            </a:r>
            <a:r>
              <a:rPr lang="es-MX" sz="32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el Espíritu Santo, la oración sería un diálogo imposible. Él es quien gime en nosotros para que podamos rezar como nos conviene, </a:t>
            </a:r>
            <a:endParaRPr lang="es-MX" sz="3200"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algn="ctr" fontAlgn="base">
              <a:lnSpc>
                <a:spcPct val="80000"/>
              </a:lnSpc>
              <a:spcBef>
                <a:spcPct val="20000"/>
              </a:spcBef>
              <a:spcAft>
                <a:spcPct val="0"/>
              </a:spcAft>
            </a:pPr>
            <a:endParaRPr lang="es-MX" sz="32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algn="ctr" fontAlgn="base">
              <a:lnSpc>
                <a:spcPct val="80000"/>
              </a:lnSpc>
              <a:spcBef>
                <a:spcPct val="20000"/>
              </a:spcBef>
              <a:spcAft>
                <a:spcPct val="0"/>
              </a:spcAft>
            </a:pPr>
            <a:endParaRPr lang="es-MX" sz="3200"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algn="ctr" fontAlgn="base">
              <a:lnSpc>
                <a:spcPct val="80000"/>
              </a:lnSpc>
              <a:spcBef>
                <a:spcPct val="20000"/>
              </a:spcBef>
              <a:spcAft>
                <a:spcPct val="0"/>
              </a:spcAft>
            </a:pPr>
            <a:endParaRPr lang="es-MX" sz="32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algn="ctr" fontAlgn="base">
              <a:lnSpc>
                <a:spcPct val="80000"/>
              </a:lnSpc>
              <a:spcBef>
                <a:spcPct val="20000"/>
              </a:spcBef>
              <a:spcAft>
                <a:spcPct val="0"/>
              </a:spcAft>
            </a:pPr>
            <a:r>
              <a:rPr lang="es-MX" sz="3200"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Movidos </a:t>
            </a:r>
            <a:r>
              <a:rPr lang="es-MX" sz="32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por él nos ponemos una vez más ante el Padre para que nunca nos falte su ayuda y fortaleza</a:t>
            </a:r>
            <a:endParaRPr lang="es-ES_tradnl" sz="32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317169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 calcmode="lin" valueType="num">
                                      <p:cBhvr>
                                        <p:cTn id="9" dur="1750" fill="hold"/>
                                        <p:tgtEl>
                                          <p:spTgt spid="14"/>
                                        </p:tgtEl>
                                        <p:attrNameLst>
                                          <p:attrName>ppt_x</p:attrName>
                                        </p:attrNameLst>
                                      </p:cBhvr>
                                      <p:tavLst>
                                        <p:tav tm="0">
                                          <p:val>
                                            <p:fltVal val="0.5"/>
                                          </p:val>
                                        </p:tav>
                                        <p:tav tm="100000">
                                          <p:val>
                                            <p:strVal val="#ppt_x"/>
                                          </p:val>
                                        </p:tav>
                                      </p:tavLst>
                                    </p:anim>
                                    <p:anim calcmode="lin" valueType="num">
                                      <p:cBhvr>
                                        <p:cTn id="10" dur="175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ca/41/19/ca411905f94453b78d6691d256e6d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80" y="398647"/>
            <a:ext cx="8148453" cy="606594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39356" y="4856786"/>
            <a:ext cx="7149732" cy="1569660"/>
          </a:xfrm>
          <a:prstGeom prst="rect">
            <a:avLst/>
          </a:prstGeom>
          <a:noFill/>
        </p:spPr>
        <p:txBody>
          <a:bodyPr wrap="square" lIns="91440" tIns="45720" rIns="91440" bIns="45720">
            <a:spAutoFit/>
          </a:bodyPr>
          <a:lstStyle/>
          <a:p>
            <a:pPr algn="ctr" fontAlgn="base">
              <a:spcBef>
                <a:spcPct val="0"/>
              </a:spcBef>
              <a:spcAft>
                <a:spcPct val="0"/>
              </a:spcAft>
            </a:pPr>
            <a:r>
              <a:rPr lang="es-PE" sz="2400" b="1" dirty="0" smtClean="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rPr>
              <a:t>• </a:t>
            </a:r>
            <a:r>
              <a:rPr lang="es-MX" sz="2400" b="1" dirty="0" smtClean="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rPr>
              <a:t>Luego </a:t>
            </a:r>
            <a:r>
              <a:rPr lang="es-MX" sz="2400" b="1" dirty="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rPr>
              <a:t>de un tiempo de oración personal, podemos compartir en voz alta nuestra oración, siempre dirigiéndonos a Dios mediante la alabanza, la acción de gracias o la súplica confiada</a:t>
            </a:r>
            <a:r>
              <a:rPr lang="es-MX" sz="2400" b="1" dirty="0" smtClean="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rPr>
              <a:t>.</a:t>
            </a:r>
            <a:r>
              <a:rPr lang="es-PE" sz="2400" b="1" dirty="0" smtClean="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rPr>
              <a:t> </a:t>
            </a:r>
            <a:endParaRPr lang="es-PE" sz="2400" b="1" dirty="0">
              <a:solidFill>
                <a:schemeClr val="bg1"/>
              </a:solidFill>
              <a:effectLst>
                <a:glow rad="63500">
                  <a:srgbClr val="000026">
                    <a:alpha val="40000"/>
                  </a:srgbClr>
                </a:glow>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19716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dc/21/3f/dc213fc90a083083a52f622b27a16d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29" y="396838"/>
            <a:ext cx="8140606" cy="6067426"/>
          </a:xfrm>
          <a:prstGeom prst="rect">
            <a:avLst/>
          </a:prstGeom>
          <a:noFill/>
          <a:extLst>
            <a:ext uri="{909E8E84-426E-40DD-AFC4-6F175D3DCCD1}">
              <a14:hiddenFill xmlns:a14="http://schemas.microsoft.com/office/drawing/2010/main">
                <a:solidFill>
                  <a:srgbClr val="FFFFFF"/>
                </a:solidFill>
              </a14:hiddenFill>
            </a:ext>
          </a:extLst>
        </p:spPr>
      </p:pic>
      <p:sp>
        <p:nvSpPr>
          <p:cNvPr id="61443" name="Text Box 3"/>
          <p:cNvSpPr txBox="1">
            <a:spLocks noChangeArrowheads="1"/>
          </p:cNvSpPr>
          <p:nvPr/>
        </p:nvSpPr>
        <p:spPr bwMode="auto">
          <a:xfrm>
            <a:off x="524929" y="396838"/>
            <a:ext cx="2331087"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ca-ES" sz="3600" i="1" dirty="0" err="1">
                <a:solidFill>
                  <a:srgbClr val="FFFF00"/>
                </a:solidFill>
                <a:latin typeface="Comic Sans MS" pitchFamily="66" charset="0"/>
                <a:cs typeface="Times New Roman" pitchFamily="18" charset="0"/>
              </a:rPr>
              <a:t>Salmo</a:t>
            </a:r>
            <a:r>
              <a:rPr lang="ca-ES" sz="1200" i="1" dirty="0">
                <a:solidFill>
                  <a:srgbClr val="FFFF00"/>
                </a:solidFill>
                <a:latin typeface="Comic Sans MS" pitchFamily="66" charset="0"/>
                <a:cs typeface="Times New Roman" pitchFamily="18" charset="0"/>
              </a:rPr>
              <a:t> </a:t>
            </a:r>
            <a:r>
              <a:rPr lang="ca-ES" sz="2800" i="1" dirty="0" smtClean="0">
                <a:solidFill>
                  <a:srgbClr val="FFFF00"/>
                </a:solidFill>
                <a:latin typeface="Comic Sans MS" pitchFamily="66" charset="0"/>
                <a:cs typeface="Times New Roman" pitchFamily="18" charset="0"/>
              </a:rPr>
              <a:t>  103</a:t>
            </a:r>
            <a:endParaRPr lang="ca-ES" sz="6600" i="1" dirty="0">
              <a:solidFill>
                <a:srgbClr val="FFFF00"/>
              </a:solidFill>
              <a:latin typeface="Comic Sans MS" pitchFamily="66" charset="0"/>
              <a:cs typeface="Times New Roman" pitchFamily="18" charset="0"/>
            </a:endParaRPr>
          </a:p>
        </p:txBody>
      </p:sp>
      <p:sp>
        <p:nvSpPr>
          <p:cNvPr id="6" name="Rectangle 4"/>
          <p:cNvSpPr>
            <a:spLocks noChangeArrowheads="1"/>
          </p:cNvSpPr>
          <p:nvPr/>
        </p:nvSpPr>
        <p:spPr bwMode="auto">
          <a:xfrm>
            <a:off x="642875" y="1130422"/>
            <a:ext cx="4609610" cy="353943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Bendice alma </a:t>
            </a:r>
            <a:r>
              <a:rPr lang="es-ES" sz="3200" b="1" i="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mia</a:t>
            </a: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al Señor: Dios mío,    ¡qué  grande eres</a:t>
            </a:r>
            <a:r>
              <a:rPr lang="es-PE"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cuantas son tus obras,  Señor,          la tierra  está llena de tus criaturas.</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422763" y="5367940"/>
            <a:ext cx="824277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err="1" smtClean="0">
                <a:solidFill>
                  <a:srgbClr val="002060"/>
                </a:solidFill>
                <a:effectLst>
                  <a:glow rad="101600">
                    <a:srgbClr val="FFFFFF"/>
                  </a:glow>
                </a:effectLst>
                <a:latin typeface="Comic Sans MS" pitchFamily="66" charset="0"/>
              </a:rPr>
              <a:t>Ernvia</a:t>
            </a:r>
            <a:r>
              <a:rPr lang="es-ES" sz="3200" b="1" i="1" dirty="0" smtClean="0">
                <a:solidFill>
                  <a:srgbClr val="002060"/>
                </a:solidFill>
                <a:effectLst>
                  <a:glow rad="101600">
                    <a:srgbClr val="FFFFFF"/>
                  </a:glow>
                </a:effectLst>
                <a:latin typeface="Comic Sans MS" pitchFamily="66" charset="0"/>
              </a:rPr>
              <a:t> tu </a:t>
            </a:r>
            <a:r>
              <a:rPr lang="es-ES" sz="3200" b="1" i="1" dirty="0" err="1" smtClean="0">
                <a:solidFill>
                  <a:srgbClr val="002060"/>
                </a:solidFill>
                <a:effectLst>
                  <a:glow rad="101600">
                    <a:srgbClr val="FFFFFF"/>
                  </a:glow>
                </a:effectLst>
                <a:latin typeface="Comic Sans MS" pitchFamily="66" charset="0"/>
              </a:rPr>
              <a:t>Espiritu</a:t>
            </a:r>
            <a:r>
              <a:rPr lang="es-ES" sz="3200" b="1" i="1" dirty="0" smtClean="0">
                <a:solidFill>
                  <a:srgbClr val="002060"/>
                </a:solidFill>
                <a:effectLst>
                  <a:glow rad="101600">
                    <a:srgbClr val="FFFFFF"/>
                  </a:glow>
                </a:effectLst>
                <a:latin typeface="Comic Sans MS" pitchFamily="66" charset="0"/>
              </a:rPr>
              <a:t>, Señor, y renueva la faz de la tierra.</a:t>
            </a:r>
            <a:endParaRPr lang="ca-ES" sz="3200" b="1" i="1" dirty="0">
              <a:solidFill>
                <a:srgbClr val="00206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53254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66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54/ce/2a/54ce2abf30e66817396dcad4c0d123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34" y="398475"/>
            <a:ext cx="8075971" cy="601295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699948" y="774454"/>
            <a:ext cx="6019829" cy="255454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Les retiras el aliento, y expiran y vuelven a ser polvo; envía tu aliento, y              los creas , y renueva la faz de la tierra.</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6" name="Rectangle 4"/>
          <p:cNvSpPr>
            <a:spLocks noChangeArrowheads="1"/>
          </p:cNvSpPr>
          <p:nvPr/>
        </p:nvSpPr>
        <p:spPr bwMode="auto">
          <a:xfrm>
            <a:off x="1004237" y="5334214"/>
            <a:ext cx="6933449"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i="1" dirty="0" smtClean="0">
                <a:solidFill>
                  <a:srgbClr val="C00000"/>
                </a:solidFill>
                <a:effectLst>
                  <a:glow rad="101600">
                    <a:srgbClr val="FFFFFF"/>
                  </a:glow>
                </a:effectLst>
                <a:latin typeface="Comic Sans MS" pitchFamily="66" charset="0"/>
              </a:rPr>
              <a:t>Envia t </a:t>
            </a:r>
            <a:r>
              <a:rPr lang="ca-ES" sz="3200" b="1" i="1" dirty="0" err="1" smtClean="0">
                <a:solidFill>
                  <a:srgbClr val="C00000"/>
                </a:solidFill>
                <a:effectLst>
                  <a:glow rad="101600">
                    <a:srgbClr val="FFFFFF"/>
                  </a:glow>
                </a:effectLst>
                <a:latin typeface="Comic Sans MS" pitchFamily="66" charset="0"/>
              </a:rPr>
              <a:t>Espiritu</a:t>
            </a:r>
            <a:r>
              <a:rPr lang="ca-ES" sz="3200" b="1" i="1" dirty="0" smtClean="0">
                <a:solidFill>
                  <a:srgbClr val="C00000"/>
                </a:solidFill>
                <a:effectLst>
                  <a:glow rad="101600">
                    <a:srgbClr val="FFFFFF"/>
                  </a:glow>
                </a:effectLst>
                <a:latin typeface="Comic Sans MS" pitchFamily="66" charset="0"/>
              </a:rPr>
              <a:t>, </a:t>
            </a:r>
            <a:r>
              <a:rPr lang="ca-ES" sz="3200" b="1" i="1" dirty="0" err="1" smtClean="0">
                <a:solidFill>
                  <a:srgbClr val="C00000"/>
                </a:solidFill>
                <a:effectLst>
                  <a:glow rad="101600">
                    <a:srgbClr val="FFFFFF"/>
                  </a:glow>
                </a:effectLst>
                <a:latin typeface="Comic Sans MS" pitchFamily="66" charset="0"/>
              </a:rPr>
              <a:t>Señor</a:t>
            </a:r>
            <a:r>
              <a:rPr lang="ca-ES" sz="3200" b="1" i="1" dirty="0" smtClean="0">
                <a:solidFill>
                  <a:srgbClr val="C00000"/>
                </a:solidFill>
                <a:effectLst>
                  <a:glow rad="101600">
                    <a:srgbClr val="FFFFFF"/>
                  </a:glow>
                </a:effectLst>
                <a:latin typeface="Comic Sans MS" pitchFamily="66" charset="0"/>
              </a:rPr>
              <a:t>, y </a:t>
            </a:r>
            <a:r>
              <a:rPr lang="ca-ES" sz="3200" b="1" i="1" dirty="0" err="1" smtClean="0">
                <a:solidFill>
                  <a:srgbClr val="C00000"/>
                </a:solidFill>
                <a:effectLst>
                  <a:glow rad="101600">
                    <a:srgbClr val="FFFFFF"/>
                  </a:glow>
                </a:effectLst>
                <a:latin typeface="Comic Sans MS" pitchFamily="66" charset="0"/>
              </a:rPr>
              <a:t>renueva</a:t>
            </a:r>
            <a:r>
              <a:rPr lang="ca-ES" sz="3200" b="1" i="1" dirty="0" smtClean="0">
                <a:solidFill>
                  <a:srgbClr val="C00000"/>
                </a:solidFill>
                <a:effectLst>
                  <a:glow rad="101600">
                    <a:srgbClr val="FFFFFF"/>
                  </a:glow>
                </a:effectLst>
                <a:latin typeface="Comic Sans MS" pitchFamily="66" charset="0"/>
              </a:rPr>
              <a:t> la </a:t>
            </a:r>
            <a:r>
              <a:rPr lang="ca-ES" sz="3200" b="1" i="1" dirty="0" err="1" smtClean="0">
                <a:solidFill>
                  <a:srgbClr val="C00000"/>
                </a:solidFill>
                <a:effectLst>
                  <a:glow rad="101600">
                    <a:srgbClr val="FFFFFF"/>
                  </a:glow>
                </a:effectLst>
                <a:latin typeface="Comic Sans MS" pitchFamily="66" charset="0"/>
              </a:rPr>
              <a:t>faz</a:t>
            </a:r>
            <a:r>
              <a:rPr lang="ca-ES" sz="3200" b="1" i="1" dirty="0" smtClean="0">
                <a:solidFill>
                  <a:srgbClr val="C00000"/>
                </a:solidFill>
                <a:effectLst>
                  <a:glow rad="101600">
                    <a:srgbClr val="FFFFFF"/>
                  </a:glow>
                </a:effectLst>
                <a:latin typeface="Comic Sans MS" pitchFamily="66" charset="0"/>
              </a:rPr>
              <a:t> de la </a:t>
            </a:r>
            <a:r>
              <a:rPr lang="ca-ES" sz="3200" b="1" i="1" dirty="0" err="1" smtClean="0">
                <a:solidFill>
                  <a:srgbClr val="C00000"/>
                </a:solidFill>
                <a:effectLst>
                  <a:glow rad="101600">
                    <a:srgbClr val="FFFFFF"/>
                  </a:glow>
                </a:effectLst>
                <a:latin typeface="Comic Sans MS" pitchFamily="66" charset="0"/>
              </a:rPr>
              <a:t>tierra</a:t>
            </a:r>
            <a:r>
              <a:rPr lang="ca-ES" sz="3200" b="1" i="1" dirty="0" smtClean="0">
                <a:solidFill>
                  <a:srgbClr val="C00000"/>
                </a:solidFill>
                <a:effectLst>
                  <a:glow rad="101600">
                    <a:srgbClr val="FFFFFF"/>
                  </a:glow>
                </a:effectLst>
                <a:latin typeface="Comic Sans MS" pitchFamily="66" charset="0"/>
              </a:rPr>
              <a:t>.</a:t>
            </a:r>
            <a:endParaRPr lang="ca-ES" sz="32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3101422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66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95" y="358022"/>
            <a:ext cx="8216069" cy="607467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1889125" y="2879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endParaRPr lang="es-PE">
              <a:solidFill>
                <a:srgbClr val="000000"/>
              </a:solidFill>
              <a:latin typeface="Times" charset="0"/>
            </a:endParaRPr>
          </a:p>
        </p:txBody>
      </p:sp>
      <p:sp>
        <p:nvSpPr>
          <p:cNvPr id="63493" name="Text Box 5"/>
          <p:cNvSpPr txBox="1">
            <a:spLocks noChangeArrowheads="1"/>
          </p:cNvSpPr>
          <p:nvPr/>
        </p:nvSpPr>
        <p:spPr bwMode="auto">
          <a:xfrm>
            <a:off x="332508" y="3761243"/>
            <a:ext cx="4670802"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fontAlgn="base" hangingPunct="0">
              <a:spcBef>
                <a:spcPct val="0"/>
              </a:spcBef>
              <a:spcAft>
                <a:spcPct val="0"/>
              </a:spcAft>
              <a:defRPr/>
            </a:pPr>
            <a:r>
              <a:rPr lang="ca-ES" sz="2800" i="1" dirty="0">
                <a:solidFill>
                  <a:srgbClr val="FFFFFF"/>
                </a:solidFill>
                <a:latin typeface="Comic Sans MS" pitchFamily="66" charset="0"/>
                <a:cs typeface="Times New Roman" pitchFamily="18" charset="0"/>
              </a:rPr>
              <a:t> </a:t>
            </a:r>
            <a:endParaRPr lang="es-ES" sz="2800" i="1" dirty="0">
              <a:solidFill>
                <a:srgbClr val="FFFFFF"/>
              </a:solidFill>
              <a:effectLst>
                <a:outerShdw blurRad="38100" dist="38100" dir="2700000" algn="tl">
                  <a:srgbClr val="C0C0C0"/>
                </a:outerShdw>
              </a:effectLst>
              <a:latin typeface="Verdana" pitchFamily="34" charset="0"/>
              <a:cs typeface="Times New Roman" pitchFamily="18" charset="0"/>
            </a:endParaRPr>
          </a:p>
        </p:txBody>
      </p:sp>
      <p:sp>
        <p:nvSpPr>
          <p:cNvPr id="6" name="Rectangle 4"/>
          <p:cNvSpPr>
            <a:spLocks noChangeArrowheads="1"/>
          </p:cNvSpPr>
          <p:nvPr/>
        </p:nvSpPr>
        <p:spPr bwMode="auto">
          <a:xfrm>
            <a:off x="803479" y="2001061"/>
            <a:ext cx="7681300"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Gloria a Dios para siempre, goce el Señor con </a:t>
            </a:r>
            <a:r>
              <a:rPr lang="es-ES" sz="3200" b="1" i="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lsus</a:t>
            </a: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obras. Que le sea agradable  mi poema, y yo me alegraré con el Señor.</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1101193" y="4540889"/>
            <a:ext cx="6933449"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err="1" smtClean="0">
                <a:solidFill>
                  <a:srgbClr val="C00000"/>
                </a:solidFill>
                <a:effectLst>
                  <a:glow rad="101600">
                    <a:srgbClr val="FFFFFF"/>
                  </a:glow>
                </a:effectLst>
                <a:latin typeface="Comic Sans MS" pitchFamily="66" charset="0"/>
              </a:rPr>
              <a:t>Envia</a:t>
            </a:r>
            <a:r>
              <a:rPr lang="es-ES" sz="3200" b="1" i="1" dirty="0" smtClean="0">
                <a:solidFill>
                  <a:srgbClr val="C00000"/>
                </a:solidFill>
                <a:effectLst>
                  <a:glow rad="101600">
                    <a:srgbClr val="FFFFFF"/>
                  </a:glow>
                </a:effectLst>
                <a:latin typeface="Comic Sans MS" pitchFamily="66" charset="0"/>
              </a:rPr>
              <a:t> tu </a:t>
            </a:r>
            <a:r>
              <a:rPr lang="es-ES" sz="3200" b="1" i="1" dirty="0" err="1" smtClean="0">
                <a:solidFill>
                  <a:srgbClr val="C00000"/>
                </a:solidFill>
                <a:effectLst>
                  <a:glow rad="101600">
                    <a:srgbClr val="FFFFFF"/>
                  </a:glow>
                </a:effectLst>
                <a:latin typeface="Comic Sans MS" pitchFamily="66" charset="0"/>
              </a:rPr>
              <a:t>Espiritu</a:t>
            </a:r>
            <a:r>
              <a:rPr lang="es-ES" sz="3200" b="1" i="1" dirty="0" smtClean="0">
                <a:solidFill>
                  <a:srgbClr val="C00000"/>
                </a:solidFill>
                <a:effectLst>
                  <a:glow rad="101600">
                    <a:srgbClr val="FFFFFF"/>
                  </a:glow>
                </a:effectLst>
                <a:latin typeface="Comic Sans MS" pitchFamily="66" charset="0"/>
              </a:rPr>
              <a:t> Señor, y renueva la faz de la tierra.</a:t>
            </a:r>
            <a:endParaRPr lang="ca-ES" sz="32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2700707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3493"/>
                                        </p:tgtEl>
                                        <p:attrNameLst>
                                          <p:attrName>style.visibility</p:attrName>
                                        </p:attrNameLst>
                                      </p:cBhvr>
                                      <p:to>
                                        <p:strVal val="visible"/>
                                      </p:to>
                                    </p:set>
                                    <p:anim calcmode="lin" valueType="num">
                                      <p:cBhvr>
                                        <p:cTn id="7" dur="1750" fill="hold"/>
                                        <p:tgtEl>
                                          <p:spTgt spid="63493"/>
                                        </p:tgtEl>
                                        <p:attrNameLst>
                                          <p:attrName>ppt_w</p:attrName>
                                        </p:attrNameLst>
                                      </p:cBhvr>
                                      <p:tavLst>
                                        <p:tav tm="0">
                                          <p:val>
                                            <p:fltVal val="0"/>
                                          </p:val>
                                        </p:tav>
                                        <p:tav tm="100000">
                                          <p:val>
                                            <p:strVal val="#ppt_w"/>
                                          </p:val>
                                        </p:tav>
                                      </p:tavLst>
                                    </p:anim>
                                    <p:anim calcmode="lin" valueType="num">
                                      <p:cBhvr>
                                        <p:cTn id="8" dur="1750" fill="hold"/>
                                        <p:tgtEl>
                                          <p:spTgt spid="63493"/>
                                        </p:tgtEl>
                                        <p:attrNameLst>
                                          <p:attrName>ppt_h</p:attrName>
                                        </p:attrNameLst>
                                      </p:cBhvr>
                                      <p:tavLst>
                                        <p:tav tm="0">
                                          <p:val>
                                            <p:fltVal val="0"/>
                                          </p:val>
                                        </p:tav>
                                        <p:tav tm="100000">
                                          <p:val>
                                            <p:strVal val="#ppt_h"/>
                                          </p:val>
                                        </p:tav>
                                      </p:tavLst>
                                    </p:anim>
                                    <p:anim calcmode="lin" valueType="num">
                                      <p:cBhvr>
                                        <p:cTn id="9" dur="1750" fill="hold"/>
                                        <p:tgtEl>
                                          <p:spTgt spid="63493"/>
                                        </p:tgtEl>
                                        <p:attrNameLst>
                                          <p:attrName>ppt_x</p:attrName>
                                        </p:attrNameLst>
                                      </p:cBhvr>
                                      <p:tavLst>
                                        <p:tav tm="0">
                                          <p:val>
                                            <p:fltVal val="0.5"/>
                                          </p:val>
                                        </p:tav>
                                        <p:tav tm="100000">
                                          <p:val>
                                            <p:strVal val="#ppt_x"/>
                                          </p:val>
                                        </p:tav>
                                      </p:tavLst>
                                    </p:anim>
                                    <p:anim calcmode="lin" valueType="num">
                                      <p:cBhvr>
                                        <p:cTn id="10" dur="1750" fill="hold"/>
                                        <p:tgtEl>
                                          <p:spTgt spid="63493"/>
                                        </p:tgtEl>
                                        <p:attrNameLst>
                                          <p:attrName>ppt_y</p:attrName>
                                        </p:attrNameLst>
                                      </p:cBhvr>
                                      <p:tavLst>
                                        <p:tav tm="0">
                                          <p:val>
                                            <p:fltVal val="0.5"/>
                                          </p:val>
                                        </p:tav>
                                        <p:tav tm="100000">
                                          <p:val>
                                            <p:strVal val="#ppt_y"/>
                                          </p:val>
                                        </p:tav>
                                      </p:tavLst>
                                    </p:anim>
                                  </p:childTnLst>
                                </p:cTn>
                              </p:par>
                            </p:childTnLst>
                          </p:cTn>
                        </p:par>
                        <p:par>
                          <p:cTn id="11" fill="hold">
                            <p:stCondLst>
                              <p:cond delay="17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par>
                          <p:cTn id="18" fill="hold">
                            <p:stCondLst>
                              <p:cond delay="822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750" fill="hold"/>
                                        <p:tgtEl>
                                          <p:spTgt spid="7"/>
                                        </p:tgtEl>
                                        <p:attrNameLst>
                                          <p:attrName>ppt_w</p:attrName>
                                        </p:attrNameLst>
                                      </p:cBhvr>
                                      <p:tavLst>
                                        <p:tav tm="0">
                                          <p:val>
                                            <p:fltVal val="0"/>
                                          </p:val>
                                        </p:tav>
                                        <p:tav tm="100000">
                                          <p:val>
                                            <p:strVal val="#ppt_w"/>
                                          </p:val>
                                        </p:tav>
                                      </p:tavLst>
                                    </p:anim>
                                    <p:anim calcmode="lin" valueType="num">
                                      <p:cBhvr>
                                        <p:cTn id="22" dur="1750" fill="hold"/>
                                        <p:tgtEl>
                                          <p:spTgt spid="7"/>
                                        </p:tgtEl>
                                        <p:attrNameLst>
                                          <p:attrName>ppt_h</p:attrName>
                                        </p:attrNameLst>
                                      </p:cBhvr>
                                      <p:tavLst>
                                        <p:tav tm="0">
                                          <p:val>
                                            <p:fltVal val="0"/>
                                          </p:val>
                                        </p:tav>
                                        <p:tav tm="100000">
                                          <p:val>
                                            <p:strVal val="#ppt_h"/>
                                          </p:val>
                                        </p:tav>
                                      </p:tavLst>
                                    </p:anim>
                                    <p:anim calcmode="lin" valueType="num">
                                      <p:cBhvr>
                                        <p:cTn id="23" dur="1750" fill="hold"/>
                                        <p:tgtEl>
                                          <p:spTgt spid="7"/>
                                        </p:tgtEl>
                                        <p:attrNameLst>
                                          <p:attrName>ppt_x</p:attrName>
                                        </p:attrNameLst>
                                      </p:cBhvr>
                                      <p:tavLst>
                                        <p:tav tm="0">
                                          <p:val>
                                            <p:fltVal val="0.5"/>
                                          </p:val>
                                        </p:tav>
                                        <p:tav tm="100000">
                                          <p:val>
                                            <p:strVal val="#ppt_x"/>
                                          </p:val>
                                        </p:tav>
                                      </p:tavLst>
                                    </p:anim>
                                    <p:anim calcmode="lin" valueType="num">
                                      <p:cBhvr>
                                        <p:cTn id="24"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s://i.pinimg.com/564x/68/79/b9/6879b900fd0433e25efaedf5dbe4330e.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91632" y="449925"/>
            <a:ext cx="8305800" cy="6034165"/>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
          <p:cNvSpPr>
            <a:spLocks noChangeArrowheads="1"/>
          </p:cNvSpPr>
          <p:nvPr/>
        </p:nvSpPr>
        <p:spPr bwMode="auto">
          <a:xfrm>
            <a:off x="2264735" y="1226601"/>
            <a:ext cx="6432697" cy="454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MX" sz="2200" b="1"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San </a:t>
            </a:r>
            <a:r>
              <a:rPr lang="es-MX" sz="2200" b="1" i="1" dirty="0" err="1">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VicenteSan</a:t>
            </a:r>
            <a:r>
              <a:rPr lang="es-MX" sz="2200" b="1"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 Vicente exhortaba con frecuencia a revestirse del Espíritu de Cristo: </a:t>
            </a:r>
          </a:p>
          <a:p>
            <a:pPr algn="ctr" fontAlgn="base">
              <a:spcBef>
                <a:spcPct val="20000"/>
              </a:spcBef>
              <a:spcAft>
                <a:spcPct val="0"/>
              </a:spcAft>
            </a:pPr>
            <a:r>
              <a:rPr lang="es-MX" sz="2200" b="1"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Hay que revestirse del espíritu de Jesucristo. “¡Oh Salvador! ¡Oh padre! ¡Qué negocio tan </a:t>
            </a:r>
            <a:r>
              <a:rPr lang="es-MX" sz="2200" b="1" i="1" dirty="0" err="1" smtClean="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importanteéste</a:t>
            </a:r>
            <a:r>
              <a:rPr lang="es-MX" sz="2200" b="1" i="1" dirty="0" smtClean="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 </a:t>
            </a:r>
            <a:r>
              <a:rPr lang="es-MX" sz="2200" b="1"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de revestirse del espíritu de Jesucristo! Quiere esto decir que, para perfeccionarnos y atender útilmente a los pueblos, y para servir bien a los eclesiásticos, hemos de esforzarnos en imitar la perfección de Jesucristo y procurar llegar a ella. Esto significa también que nosotros no podemos nada por nosotros mismos. Hemos de llenarnos y dejarnos animar de este espíritu de Jesucristo. </a:t>
            </a:r>
            <a:endParaRPr lang="es-ES" sz="2200" b="1" i="1" dirty="0">
              <a:solidFill>
                <a:schemeClr val="bg1"/>
              </a:solidFill>
              <a:effectLst>
                <a:outerShdw blurRad="50800" dist="38100" algn="l" rotWithShape="0">
                  <a:prstClr val="black"/>
                </a:outerShdw>
              </a:effectLst>
              <a:latin typeface="Comic Sans MS" panose="030F0702030302020204" pitchFamily="66" charset="0"/>
              <a:cs typeface="Times New Roman" pitchFamily="18" charset="0"/>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373" y="449925"/>
            <a:ext cx="4113296" cy="769275"/>
          </a:xfrm>
          <a:prstGeom prst="roundRect">
            <a:avLst/>
          </a:prstGeom>
        </p:spPr>
      </p:pic>
      <p:sp>
        <p:nvSpPr>
          <p:cNvPr id="12" name="Rectángulo redondeado 11"/>
          <p:cNvSpPr>
            <a:spLocks noChangeArrowheads="1"/>
          </p:cNvSpPr>
          <p:nvPr/>
        </p:nvSpPr>
        <p:spPr bwMode="auto">
          <a:xfrm>
            <a:off x="796669" y="457326"/>
            <a:ext cx="3470531" cy="597195"/>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600" b="1" kern="0" dirty="0">
                <a:solidFill>
                  <a:srgbClr val="C00000"/>
                </a:solidFill>
                <a:latin typeface="Times New Roman" panose="02020603050405020304" pitchFamily="18" charset="0"/>
                <a:ea typeface="Times New Roman" panose="02020603050405020304" pitchFamily="18" charset="0"/>
                <a:cs typeface="Times New Roman" pitchFamily="18" charset="0"/>
              </a:rPr>
              <a:t>CONTEMPLATIO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80000"/>
                </a:solidFill>
                <a:latin typeface="Times New Roman" panose="02020603050405020304" pitchFamily="18" charset="0"/>
                <a:ea typeface="Times New Roman" panose="02020603050405020304" pitchFamily="18" charset="0"/>
                <a:cs typeface="Times New Roman" pitchFamily="18" charset="0"/>
              </a:rPr>
              <a:t>¿Qué me lleva a hacer el texto?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pic>
        <p:nvPicPr>
          <p:cNvPr id="3" name="Imagen 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10599" y="1600738"/>
            <a:ext cx="2302702" cy="4373420"/>
          </a:xfrm>
          <a:prstGeom prst="rect">
            <a:avLst/>
          </a:prstGeom>
          <a:effectLst>
            <a:softEdge rad="635000"/>
          </a:effectLst>
        </p:spPr>
      </p:pic>
      <p:sp>
        <p:nvSpPr>
          <p:cNvPr id="2" name="Rectángulo 1"/>
          <p:cNvSpPr/>
          <p:nvPr/>
        </p:nvSpPr>
        <p:spPr>
          <a:xfrm>
            <a:off x="5771813" y="559315"/>
            <a:ext cx="1907895" cy="461665"/>
          </a:xfrm>
          <a:prstGeom prst="rect">
            <a:avLst/>
          </a:prstGeom>
        </p:spPr>
        <p:txBody>
          <a:bodyPr wrap="none">
            <a:spAutoFit/>
          </a:bodyPr>
          <a:lstStyle/>
          <a:p>
            <a:r>
              <a:rPr lang="es-PE" sz="2400"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Motivación: </a:t>
            </a:r>
            <a:endParaRPr lang="en-US" sz="2400" dirty="0"/>
          </a:p>
        </p:txBody>
      </p:sp>
    </p:spTree>
    <p:extLst>
      <p:ext uri="{BB962C8B-B14F-4D97-AF65-F5344CB8AC3E}">
        <p14:creationId xmlns:p14="http://schemas.microsoft.com/office/powerpoint/2010/main" val="384174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9"/>
                                        </p:tgtEl>
                                        <p:attrNameLst>
                                          <p:attrName>style.visibility</p:attrName>
                                        </p:attrNameLst>
                                      </p:cBhvr>
                                      <p:to>
                                        <p:strVal val="visible"/>
                                      </p:to>
                                    </p:set>
                                    <p:anim calcmode="discrete" valueType="clr">
                                      <p:cBhvr override="childStyle">
                                        <p:cTn id="7" dur="80"/>
                                        <p:tgtEl>
                                          <p:spTgt spid="10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9"/>
                                        </p:tgtEl>
                                        <p:attrNameLst>
                                          <p:attrName>fillcolor</p:attrName>
                                        </p:attrNameLst>
                                      </p:cBhvr>
                                      <p:tavLst>
                                        <p:tav tm="0">
                                          <p:val>
                                            <p:clrVal>
                                              <a:schemeClr val="accent2"/>
                                            </p:clrVal>
                                          </p:val>
                                        </p:tav>
                                        <p:tav tm="50000">
                                          <p:val>
                                            <p:clrVal>
                                              <a:schemeClr val="hlink"/>
                                            </p:clrVal>
                                          </p:val>
                                        </p:tav>
                                      </p:tavLst>
                                    </p:anim>
                                    <p:set>
                                      <p:cBhvr>
                                        <p:cTn id="9" dur="80"/>
                                        <p:tgtEl>
                                          <p:spTgt spid="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i.pinimg.com/564x/68/79/b9/6879b900fd0433e25efaedf5dbe4330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1632" y="449925"/>
            <a:ext cx="8305800" cy="6034165"/>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
          <p:cNvSpPr>
            <a:spLocks noChangeArrowheads="1"/>
          </p:cNvSpPr>
          <p:nvPr/>
        </p:nvSpPr>
        <p:spPr bwMode="auto">
          <a:xfrm>
            <a:off x="1998922" y="736118"/>
            <a:ext cx="6528390" cy="546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MX" sz="24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Para </a:t>
            </a:r>
            <a:r>
              <a:rPr lang="es-MX" sz="2400"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entenderlo bien, hemos de saber que su espíritu está extendido por todos los cristianos que viven según las reglas del cristianismo; sus acciones y sus obras están penetradas del espíritu de Dios, de forma que Dios ha suscitado a la compañía, y lo veis muy bien, para hacer lo mismo. Ella siempre ha apreciado las máximas cristianas y ha deseado revestirse del espíritu del evangelio, para vivir y para obrar como vivió nuestro Señor y para hacer que su espíritu se muestre en toda la compañía y en cada uno de los misioneros, en todas sus obras en general y en cada una en particular</a:t>
            </a:r>
            <a:r>
              <a:rPr lang="es-MX" sz="24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                           </a:t>
            </a:r>
            <a:r>
              <a:rPr lang="es-MX" sz="16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(San Vicente de Paul ,XI</a:t>
            </a:r>
            <a:r>
              <a:rPr lang="es-MX" sz="1600"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 410-411)</a:t>
            </a:r>
          </a:p>
          <a:p>
            <a:pPr algn="ctr" fontAlgn="base">
              <a:spcBef>
                <a:spcPct val="20000"/>
              </a:spcBef>
              <a:spcAft>
                <a:spcPct val="0"/>
              </a:spcAft>
            </a:pPr>
            <a:endParaRPr lang="es-MX" sz="2400"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a:p>
            <a:pPr algn="ctr" fontAlgn="base">
              <a:spcBef>
                <a:spcPct val="20000"/>
              </a:spcBef>
              <a:spcAft>
                <a:spcPct val="0"/>
              </a:spcAft>
            </a:pPr>
            <a:endParaRPr lang="es-ES" sz="2000"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7436" y="1538282"/>
            <a:ext cx="2302702" cy="4373420"/>
          </a:xfrm>
          <a:prstGeom prst="rect">
            <a:avLst/>
          </a:prstGeom>
          <a:effectLst>
            <a:softEdge rad="635000"/>
          </a:effectLst>
        </p:spPr>
      </p:pic>
    </p:spTree>
    <p:extLst>
      <p:ext uri="{BB962C8B-B14F-4D97-AF65-F5344CB8AC3E}">
        <p14:creationId xmlns:p14="http://schemas.microsoft.com/office/powerpoint/2010/main" val="950219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9"/>
                                        </p:tgtEl>
                                        <p:attrNameLst>
                                          <p:attrName>style.visibility</p:attrName>
                                        </p:attrNameLst>
                                      </p:cBhvr>
                                      <p:to>
                                        <p:strVal val="visible"/>
                                      </p:to>
                                    </p:set>
                                    <p:anim calcmode="discrete" valueType="clr">
                                      <p:cBhvr override="childStyle">
                                        <p:cTn id="7" dur="80"/>
                                        <p:tgtEl>
                                          <p:spTgt spid="10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9"/>
                                        </p:tgtEl>
                                        <p:attrNameLst>
                                          <p:attrName>fillcolor</p:attrName>
                                        </p:attrNameLst>
                                      </p:cBhvr>
                                      <p:tavLst>
                                        <p:tav tm="0">
                                          <p:val>
                                            <p:clrVal>
                                              <a:schemeClr val="accent2"/>
                                            </p:clrVal>
                                          </p:val>
                                        </p:tav>
                                        <p:tav tm="50000">
                                          <p:val>
                                            <p:clrVal>
                                              <a:schemeClr val="hlink"/>
                                            </p:clrVal>
                                          </p:val>
                                        </p:tav>
                                      </p:tavLst>
                                    </p:anim>
                                    <p:set>
                                      <p:cBhvr>
                                        <p:cTn id="9" dur="80"/>
                                        <p:tgtEl>
                                          <p:spTgt spid="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b6/1f/24/b61f249b4bae6b8eb7f8ab42fdbc74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15" y="382772"/>
            <a:ext cx="8190984" cy="607119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550935" y="854471"/>
            <a:ext cx="8080745" cy="143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0" indent="-457200">
              <a:buFont typeface="Wingdings" panose="05000000000000000000" pitchFamily="2" charset="2"/>
              <a:buChar char="§"/>
            </a:pPr>
            <a:r>
              <a:rPr lang="es-MX"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Piensa en algunas acciones concretas que te pueden ayudar a revestirte       del Espíritu Jesucristo.</a:t>
            </a:r>
            <a:endPar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marL="457200" lvl="0" indent="-457200">
              <a:buFont typeface="Wingdings" panose="05000000000000000000" pitchFamily="2" charset="2"/>
              <a:buChar char="§"/>
            </a:pPr>
            <a:endPar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lvl="0"/>
            <a:endParaRPr lang="es-PE"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7" name="Rectángulo 6"/>
          <p:cNvSpPr/>
          <p:nvPr/>
        </p:nvSpPr>
        <p:spPr>
          <a:xfrm>
            <a:off x="3540867" y="461039"/>
            <a:ext cx="2744662" cy="461665"/>
          </a:xfrm>
          <a:prstGeom prst="rect">
            <a:avLst/>
          </a:prstGeom>
        </p:spPr>
        <p:txBody>
          <a:bodyPr wrap="none">
            <a:spAutoFit/>
          </a:bodyPr>
          <a:lstStyle/>
          <a:p>
            <a:pPr algn="ctr"/>
            <a:r>
              <a:rPr lang="es-ES_tradnl" sz="2400" b="1"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COMPROMISOS:</a:t>
            </a:r>
          </a:p>
        </p:txBody>
      </p:sp>
      <p:sp>
        <p:nvSpPr>
          <p:cNvPr id="10" name="Rectangle 6"/>
          <p:cNvSpPr>
            <a:spLocks noChangeArrowheads="1"/>
          </p:cNvSpPr>
          <p:nvPr/>
        </p:nvSpPr>
        <p:spPr bwMode="auto">
          <a:xfrm>
            <a:off x="3870251" y="2405349"/>
            <a:ext cx="4816547" cy="46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71600" lvl="2" indent="-457200" algn="r">
              <a:buFont typeface="Wingdings" panose="05000000000000000000" pitchFamily="2" charset="2"/>
              <a:buChar char="§"/>
            </a:pPr>
            <a:r>
              <a:rPr lang="es-MX"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r>
              <a:rPr lang="es-MX"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Como comunidad, ¿qué pueden hacer para realizar la misión de </a:t>
            </a:r>
            <a:r>
              <a:rPr lang="es-MX"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reconciliación               </a:t>
            </a:r>
            <a:r>
              <a:rPr lang="es-MX"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 la que nos envía Jesús?</a:t>
            </a:r>
          </a:p>
          <a:p>
            <a:pPr marL="457200" lvl="0" indent="-457200" algn="r">
              <a:buFont typeface="Wingdings" panose="05000000000000000000" pitchFamily="2" charset="2"/>
              <a:buChar char="§"/>
            </a:pP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p>
          <a:p>
            <a:pPr marL="457200" lvl="0" indent="-457200" algn="r">
              <a:buFont typeface="Wingdings" panose="05000000000000000000" pitchFamily="2" charset="2"/>
              <a:buChar char="§"/>
            </a:pPr>
            <a:endPar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marL="457200" lvl="0" indent="-457200" algn="r">
              <a:buFont typeface="Wingdings" panose="05000000000000000000" pitchFamily="2" charset="2"/>
              <a:buChar char="§"/>
            </a:pPr>
            <a:endPar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lvl="0" algn="r"/>
            <a:endParaRPr lang="es-PE"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4983554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9" presetClass="path" presetSubtype="0" fill="hold" grpId="1" nodeType="withEffect">
                                  <p:stCondLst>
                                    <p:cond delay="0"/>
                                  </p:stCondLst>
                                  <p:iterate type="lt">
                                    <p:tmPct val="8000"/>
                                  </p:iterate>
                                  <p:childTnLst>
                                    <p:animMotion origin="layout" path="M -3.33333E-6 4.81481E-6 C 0.01198 -0.02408 0.03299 -0.05857 0.05799 -0.05857 C 0.09497 -0.05857 0.125 -0.02269 0.125 0.02268 C 0.125 0.03726 0.12205 0.05069 0.11598 0.0625 C 0.11702 0.0625 -3.33333E-6 0.24236 -3.33333E-6 0.24375 C -3.33333E-6 0.24236 -0.11701 0.0625 -0.11597 0.0625 C -0.12205 0.05069 -0.125 0.03726 -0.125 0.02268 C -0.125 -0.02269 -0.09496 -0.05857 -0.05694 -0.05857 C -0.03298 -0.05857 -0.01198 -0.02408 -3.33333E-6 4.81481E-6 Z " pathEditMode="relative" rAng="0" ptsTypes="AAAAAAAAA">
                                      <p:cBhvr>
                                        <p:cTn id="9" dur="2000" fill="hold"/>
                                        <p:tgtEl>
                                          <p:spTgt spid="5"/>
                                        </p:tgtEl>
                                        <p:attrNameLst>
                                          <p:attrName>ppt_x</p:attrName>
                                          <p:attrName>ppt_y</p:attrName>
                                        </p:attrNameLst>
                                      </p:cBhvr>
                                      <p:rCtr x="0" y="9259"/>
                                    </p:animMotion>
                                  </p:childTnLst>
                                </p:cTn>
                              </p:par>
                            </p:childTnLst>
                          </p:cTn>
                        </p:par>
                        <p:par>
                          <p:cTn id="10" fill="hold">
                            <p:stCondLst>
                              <p:cond delay="14960"/>
                            </p:stCondLst>
                            <p:childTnLst>
                              <p:par>
                                <p:cTn id="11" presetID="10" presetClass="entr" presetSubtype="0" fill="hold" grpId="0" nodeType="afterEffect">
                                  <p:stCondLst>
                                    <p:cond delay="0"/>
                                  </p:stCondLst>
                                  <p:iterate type="lt">
                                    <p:tmPct val="8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9" presetClass="path" presetSubtype="0" fill="hold" grpId="1" nodeType="withEffect">
                                  <p:stCondLst>
                                    <p:cond delay="0"/>
                                  </p:stCondLst>
                                  <p:iterate type="lt">
                                    <p:tmPct val="8000"/>
                                  </p:iterate>
                                  <p:childTnLst>
                                    <p:animMotion origin="layout" path="M -1.94444E-6 7.40741E-7 C 0.01198 -0.02407 0.03299 -0.05857 0.05799 -0.05857 C 0.09497 -0.05857 0.125 -0.02269 0.125 0.02268 C 0.125 0.03727 0.12205 0.05069 0.11597 0.0625 C 0.11702 0.0625 -1.94444E-6 0.24236 -1.94444E-6 0.24375 C -1.94444E-6 0.24236 -0.11701 0.0625 -0.11597 0.0625 C -0.12205 0.05069 -0.125 0.03727 -0.125 0.02268 C -0.125 -0.02269 -0.09496 -0.05857 -0.05694 -0.05857 C -0.03298 -0.05857 -0.01198 -0.02407 -1.94444E-6 7.40741E-7 Z " pathEditMode="relative" rAng="0" ptsTypes="AAAAAAAAA">
                                      <p:cBhvr>
                                        <p:cTn id="15" dur="2000" fill="hold"/>
                                        <p:tgtEl>
                                          <p:spTgt spid="10"/>
                                        </p:tgtEl>
                                        <p:attrNameLst>
                                          <p:attrName>ppt_x</p:attrName>
                                          <p:attrName>ppt_y</p:attrName>
                                        </p:attrNameLst>
                                      </p:cBhvr>
                                      <p:rCtr x="0" y="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77" y="443657"/>
            <a:ext cx="8218968" cy="59890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625983" y="1951042"/>
            <a:ext cx="7911955" cy="34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MX" sz="26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Oh </a:t>
            </a: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Espíritu Santo,</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Amor del Padre, y del Hijo,</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Inspírame siempre lo que debo pensar, </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lo que debo decir, cómo debo decirlo,</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lo que debo callar, cómo debo actuar,</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lo que debo hacer, para gloria de Dios,</a:t>
            </a:r>
          </a:p>
          <a:p>
            <a:pPr algn="ctr" fontAlgn="base">
              <a:spcBef>
                <a:spcPct val="20000"/>
              </a:spcBef>
              <a:spcAft>
                <a:spcPct val="0"/>
              </a:spcAft>
            </a:pP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bien de las </a:t>
            </a:r>
            <a:r>
              <a:rPr lang="es-MX" sz="26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almas y </a:t>
            </a:r>
            <a:r>
              <a:rPr lang="es-MX" sz="26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mi propia Santificación</a:t>
            </a:r>
            <a:r>
              <a:rPr lang="es-MX" sz="2600"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rPr>
              <a:t>.</a:t>
            </a:r>
            <a:endParaRPr lang="es-MX" sz="2600"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cs typeface="Times New Roman" pitchFamily="18" charset="0"/>
            </a:endParaRPr>
          </a:p>
        </p:txBody>
      </p:sp>
      <p:sp>
        <p:nvSpPr>
          <p:cNvPr id="5" name="Rectángulo 4"/>
          <p:cNvSpPr/>
          <p:nvPr/>
        </p:nvSpPr>
        <p:spPr>
          <a:xfrm>
            <a:off x="2827384" y="518088"/>
            <a:ext cx="3161465" cy="954107"/>
          </a:xfrm>
          <a:prstGeom prst="rect">
            <a:avLst/>
          </a:prstGeom>
        </p:spPr>
        <p:txBody>
          <a:bodyPr wrap="square">
            <a:spAutoFit/>
          </a:bodyPr>
          <a:lstStyle/>
          <a:p>
            <a:pPr algn="ctr"/>
            <a:r>
              <a:rPr lang="es-ES_tradnl" sz="2800" b="1" dirty="0" smtClean="0">
                <a:solidFill>
                  <a:schemeClr val="bg1"/>
                </a:solidFill>
                <a:effectLst>
                  <a:glow rad="63500">
                    <a:schemeClr val="accent4">
                      <a:satMod val="175000"/>
                      <a:alpha val="40000"/>
                    </a:schemeClr>
                  </a:glow>
                  <a:outerShdw blurRad="50800" dist="38100" algn="l" rotWithShape="0">
                    <a:prstClr val="black"/>
                  </a:outerShdw>
                </a:effectLst>
                <a:latin typeface="Kristen ITC" panose="03050502040202030202" pitchFamily="66" charset="0"/>
                <a:ea typeface="Times New Roman" panose="02020603050405020304" pitchFamily="18" charset="0"/>
                <a:cs typeface="Arial" panose="020B0604020202020204" pitchFamily="34" charset="0"/>
              </a:rPr>
              <a:t>Oración al                           Espíritu  Santo</a:t>
            </a:r>
            <a:endParaRPr lang="es-PE" sz="2800" dirty="0">
              <a:solidFill>
                <a:schemeClr val="bg1"/>
              </a:solidFill>
              <a:effectLst>
                <a:glow rad="63500">
                  <a:schemeClr val="accent4">
                    <a:satMod val="175000"/>
                    <a:alpha val="40000"/>
                  </a:schemeClr>
                </a:glow>
                <a:outerShdw blurRad="50800" dist="38100" algn="l" rotWithShape="0">
                  <a:prstClr val="black"/>
                </a:outerShdw>
              </a:effectLst>
            </a:endParaRPr>
          </a:p>
        </p:txBody>
      </p:sp>
      <p:sp>
        <p:nvSpPr>
          <p:cNvPr id="8" name="Rectángulo 7"/>
          <p:cNvSpPr/>
          <p:nvPr/>
        </p:nvSpPr>
        <p:spPr>
          <a:xfrm>
            <a:off x="466488" y="580454"/>
            <a:ext cx="2012089" cy="369332"/>
          </a:xfrm>
          <a:prstGeom prst="rect">
            <a:avLst/>
          </a:prstGeom>
        </p:spPr>
        <p:txBody>
          <a:bodyPr wrap="none">
            <a:spAutoFit/>
          </a:bodyPr>
          <a:lstStyle/>
          <a:p>
            <a:pPr fontAlgn="base">
              <a:spcBef>
                <a:spcPct val="20000"/>
              </a:spcBef>
              <a:spcAft>
                <a:spcPct val="0"/>
              </a:spcAft>
            </a:pPr>
            <a:r>
              <a:rPr lang="es-MX"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Cardenal </a:t>
            </a:r>
            <a:r>
              <a:rPr lang="es-MX" i="1" dirty="0" err="1">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Verdier</a:t>
            </a:r>
            <a:endParaRPr lang="es-MX"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815266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2995" y="454467"/>
            <a:ext cx="7790736" cy="1384995"/>
          </a:xfrm>
          <a:prstGeom prst="rect">
            <a:avLst/>
          </a:prstGeom>
        </p:spPr>
        <p:txBody>
          <a:bodyPr wrap="square">
            <a:spAutoFit/>
          </a:bodyPr>
          <a:lstStyle/>
          <a:p>
            <a:pPr algn="ctr" fontAlgn="base">
              <a:spcBef>
                <a:spcPct val="0"/>
              </a:spcBef>
              <a:spcAft>
                <a:spcPct val="0"/>
              </a:spcAft>
            </a:pPr>
            <a:r>
              <a:rPr lang="es-ES_tradnl" sz="28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Ambientación: </a:t>
            </a:r>
            <a:endParaRPr lang="es-ES_tradnl" sz="28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a:p>
            <a:pPr algn="ctr" fontAlgn="base">
              <a:spcBef>
                <a:spcPct val="0"/>
              </a:spcBef>
              <a:spcAft>
                <a:spcPct val="0"/>
              </a:spcAft>
            </a:pPr>
            <a:r>
              <a:rPr lang="es-MX" sz="28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7 </a:t>
            </a:r>
            <a:r>
              <a:rPr lang="es-MX" sz="28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velas con los nombres de los dones del Espíritu Santo alrededor del Cirio Pascual</a:t>
            </a:r>
            <a:r>
              <a:rPr lang="es-MX" sz="28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a:t>
            </a:r>
            <a:endParaRPr lang="es-MX" sz="28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p:txBody>
      </p:sp>
      <p:sp>
        <p:nvSpPr>
          <p:cNvPr id="4" name="Rectangle 9"/>
          <p:cNvSpPr>
            <a:spLocks noChangeArrowheads="1"/>
          </p:cNvSpPr>
          <p:nvPr/>
        </p:nvSpPr>
        <p:spPr bwMode="auto">
          <a:xfrm>
            <a:off x="1180529" y="5455455"/>
            <a:ext cx="6467563" cy="69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ES_tradnl" sz="24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Cantos sugeridos: </a:t>
            </a:r>
            <a:r>
              <a:rPr lang="es-MX" sz="24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Siempre es Pentecostés; </a:t>
            </a:r>
            <a:r>
              <a:rPr lang="es-MX" sz="24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                                             El Espíritu </a:t>
            </a:r>
            <a:r>
              <a:rPr lang="es-MX" sz="24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de Dios está sobre </a:t>
            </a:r>
            <a:r>
              <a:rPr lang="es-MX" sz="24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mí</a:t>
            </a:r>
            <a:endParaRPr lang="es-ES" sz="2800" dirty="0">
              <a:solidFill>
                <a:srgbClr val="FFFFFF"/>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p:txBody>
      </p:sp>
      <p:sp>
        <p:nvSpPr>
          <p:cNvPr id="3" name="2 CuadroTexto"/>
          <p:cNvSpPr txBox="1"/>
          <p:nvPr/>
        </p:nvSpPr>
        <p:spPr>
          <a:xfrm rot="20418193">
            <a:off x="5702493" y="2497894"/>
            <a:ext cx="1191304" cy="369332"/>
          </a:xfrm>
          <a:prstGeom prst="rect">
            <a:avLst/>
          </a:prstGeom>
          <a:noFill/>
        </p:spPr>
        <p:txBody>
          <a:bodyPr wrap="square" rtlCol="0">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 Pedro</a:t>
            </a:r>
            <a:endParaRPr lang="es-PE" dirty="0">
              <a:solidFill>
                <a:schemeClr val="tx1">
                  <a:lumMod val="95000"/>
                  <a:lumOff val="5000"/>
                </a:schemeClr>
              </a:solidFill>
              <a:cs typeface="Times New Roman" pitchFamily="18" charset="0"/>
            </a:endParaRPr>
          </a:p>
        </p:txBody>
      </p:sp>
      <p:sp>
        <p:nvSpPr>
          <p:cNvPr id="12" name="2 CuadroTexto"/>
          <p:cNvSpPr txBox="1"/>
          <p:nvPr/>
        </p:nvSpPr>
        <p:spPr>
          <a:xfrm rot="20418193">
            <a:off x="5226299" y="4270821"/>
            <a:ext cx="1191304" cy="369332"/>
          </a:xfrm>
          <a:prstGeom prst="rect">
            <a:avLst/>
          </a:prstGeom>
          <a:noFill/>
        </p:spPr>
        <p:txBody>
          <a:bodyPr wrap="square" rtlCol="0">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 Dolores</a:t>
            </a:r>
            <a:endParaRPr lang="es-PE" dirty="0">
              <a:solidFill>
                <a:schemeClr val="tx1">
                  <a:lumMod val="95000"/>
                  <a:lumOff val="5000"/>
                </a:schemeClr>
              </a:solidFill>
              <a:cs typeface="Times New Roman" pitchFamily="18" charset="0"/>
            </a:endParaRPr>
          </a:p>
        </p:txBody>
      </p:sp>
      <p:sp>
        <p:nvSpPr>
          <p:cNvPr id="14" name="2 CuadroTexto"/>
          <p:cNvSpPr txBox="1"/>
          <p:nvPr/>
        </p:nvSpPr>
        <p:spPr>
          <a:xfrm rot="20418193">
            <a:off x="7070054" y="3965362"/>
            <a:ext cx="1191304" cy="369332"/>
          </a:xfrm>
          <a:prstGeom prst="rect">
            <a:avLst/>
          </a:prstGeom>
          <a:noFill/>
        </p:spPr>
        <p:txBody>
          <a:bodyPr wrap="square" rtlCol="0">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 Ana</a:t>
            </a:r>
            <a:endParaRPr lang="es-PE" dirty="0">
              <a:solidFill>
                <a:schemeClr val="tx1">
                  <a:lumMod val="95000"/>
                  <a:lumOff val="5000"/>
                </a:schemeClr>
              </a:solidFill>
              <a:cs typeface="Times New Roman" pitchFamily="18" charset="0"/>
            </a:endParaRPr>
          </a:p>
        </p:txBody>
      </p:sp>
      <p:sp>
        <p:nvSpPr>
          <p:cNvPr id="16" name="2 CuadroTexto"/>
          <p:cNvSpPr txBox="1"/>
          <p:nvPr/>
        </p:nvSpPr>
        <p:spPr>
          <a:xfrm rot="21365427">
            <a:off x="6932390" y="3234585"/>
            <a:ext cx="1191304" cy="369332"/>
          </a:xfrm>
          <a:prstGeom prst="rect">
            <a:avLst/>
          </a:prstGeom>
          <a:noFill/>
        </p:spPr>
        <p:txBody>
          <a:bodyPr wrap="square" rtlCol="0">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   Tito</a:t>
            </a:r>
            <a:endParaRPr lang="es-PE" dirty="0">
              <a:solidFill>
                <a:schemeClr val="tx1">
                  <a:lumMod val="95000"/>
                  <a:lumOff val="5000"/>
                </a:schemeClr>
              </a:solidFill>
              <a:cs typeface="Times New Roman" pitchFamily="18" charset="0"/>
            </a:endParaRPr>
          </a:p>
        </p:txBody>
      </p:sp>
      <p:pic>
        <p:nvPicPr>
          <p:cNvPr id="2050" name="Picture 2" descr="Vela, vela de dibujos animados, velas de cumpleaños, vela de vacaciones png  | Klipartz"/>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604" y="2669601"/>
            <a:ext cx="2720155" cy="1340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ela, vela de dibujos animados, velas de cumpleaños, vela de vacaciones png  | Klipartz"/>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5269" y="3911984"/>
            <a:ext cx="3411093" cy="12761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Vela, vela de dibujos animados, velas de cumpleaños, vela de vacaciones png  | Klipartz"/>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1011" y="2879401"/>
            <a:ext cx="3087468" cy="14899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ela, vela de dibujos animados, velas de cumpleaños, vela de vacaciones png  | Klipartz"/>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94570" y="4121093"/>
            <a:ext cx="2881905" cy="1299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ela, vela de dibujos animados, velas de cumpleaños, vela de vacaciones png  | Klipartz"/>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92471" y="2038023"/>
            <a:ext cx="3193434" cy="12556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ela, vela de dibujos animados, velas de cumpleaños, vela de vacaciones png  | Klipartz"/>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60946" y="2055641"/>
            <a:ext cx="2553365" cy="1321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ás de 10 imágenes gratis de Cirio Pascual y Cristiandad - Pixaba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86508" y="1606538"/>
            <a:ext cx="3465076" cy="25434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ela, vela de dibujos animados, velas de cumpleaños, vela de vacaciones png  | Klipartz"/>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59424" y="4003753"/>
            <a:ext cx="3193434" cy="1186214"/>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502547" y="3513900"/>
            <a:ext cx="1066028" cy="261610"/>
          </a:xfrm>
          <a:prstGeom prst="rect">
            <a:avLst/>
          </a:prstGeom>
          <a:noFill/>
        </p:spPr>
        <p:txBody>
          <a:bodyPr wrap="square">
            <a:spAutoFit/>
          </a:bodyPr>
          <a:lstStyle/>
          <a:p>
            <a:r>
              <a:rPr lang="es-MX" sz="1100" dirty="0" err="1" smtClean="0"/>
              <a:t>inteligenciaaa</a:t>
            </a:r>
            <a:endParaRPr lang="es-PE" sz="1100" dirty="0"/>
          </a:p>
        </p:txBody>
      </p:sp>
      <p:sp>
        <p:nvSpPr>
          <p:cNvPr id="22" name="Rectángulo 21"/>
          <p:cNvSpPr/>
          <p:nvPr/>
        </p:nvSpPr>
        <p:spPr>
          <a:xfrm>
            <a:off x="2738162" y="4533228"/>
            <a:ext cx="1066028" cy="261610"/>
          </a:xfrm>
          <a:prstGeom prst="rect">
            <a:avLst/>
          </a:prstGeom>
          <a:noFill/>
        </p:spPr>
        <p:txBody>
          <a:bodyPr wrap="square">
            <a:spAutoFit/>
          </a:bodyPr>
          <a:lstStyle/>
          <a:p>
            <a:r>
              <a:rPr lang="es-MX" sz="1100" dirty="0"/>
              <a:t>C</a:t>
            </a:r>
            <a:r>
              <a:rPr lang="es-MX" sz="1100" dirty="0" smtClean="0"/>
              <a:t>onsejo</a:t>
            </a:r>
            <a:endParaRPr lang="es-PE" sz="1100" dirty="0"/>
          </a:p>
        </p:txBody>
      </p:sp>
      <p:sp>
        <p:nvSpPr>
          <p:cNvPr id="23" name="Rectángulo 22"/>
          <p:cNvSpPr/>
          <p:nvPr/>
        </p:nvSpPr>
        <p:spPr>
          <a:xfrm>
            <a:off x="5699692" y="4947784"/>
            <a:ext cx="998820" cy="261610"/>
          </a:xfrm>
          <a:prstGeom prst="rect">
            <a:avLst/>
          </a:prstGeom>
          <a:noFill/>
        </p:spPr>
        <p:txBody>
          <a:bodyPr wrap="square">
            <a:spAutoFit/>
          </a:bodyPr>
          <a:lstStyle/>
          <a:p>
            <a:r>
              <a:rPr lang="es-MX" sz="1100" dirty="0" smtClean="0"/>
              <a:t>Ciencia</a:t>
            </a:r>
            <a:endParaRPr lang="es-PE" sz="1100" dirty="0"/>
          </a:p>
        </p:txBody>
      </p:sp>
      <p:sp>
        <p:nvSpPr>
          <p:cNvPr id="24" name="Rectángulo 23"/>
          <p:cNvSpPr/>
          <p:nvPr/>
        </p:nvSpPr>
        <p:spPr>
          <a:xfrm>
            <a:off x="6788748" y="3937053"/>
            <a:ext cx="998820" cy="261610"/>
          </a:xfrm>
          <a:prstGeom prst="rect">
            <a:avLst/>
          </a:prstGeom>
          <a:noFill/>
        </p:spPr>
        <p:txBody>
          <a:bodyPr wrap="square">
            <a:spAutoFit/>
          </a:bodyPr>
          <a:lstStyle/>
          <a:p>
            <a:r>
              <a:rPr lang="es-MX" sz="1100" dirty="0" smtClean="0"/>
              <a:t>Piedad</a:t>
            </a:r>
            <a:endParaRPr lang="es-PE" sz="1100" dirty="0"/>
          </a:p>
        </p:txBody>
      </p:sp>
      <p:sp>
        <p:nvSpPr>
          <p:cNvPr id="26" name="Rectángulo 25"/>
          <p:cNvSpPr/>
          <p:nvPr/>
        </p:nvSpPr>
        <p:spPr>
          <a:xfrm>
            <a:off x="4037393" y="4796459"/>
            <a:ext cx="998820" cy="261610"/>
          </a:xfrm>
          <a:prstGeom prst="rect">
            <a:avLst/>
          </a:prstGeom>
          <a:noFill/>
        </p:spPr>
        <p:txBody>
          <a:bodyPr wrap="square">
            <a:spAutoFit/>
          </a:bodyPr>
          <a:lstStyle/>
          <a:p>
            <a:r>
              <a:rPr lang="es-MX" sz="1100" dirty="0" smtClean="0"/>
              <a:t>Fortaleza</a:t>
            </a:r>
            <a:endParaRPr lang="es-PE" sz="1100" dirty="0"/>
          </a:p>
        </p:txBody>
      </p:sp>
      <p:sp>
        <p:nvSpPr>
          <p:cNvPr id="27" name="Rectángulo 26"/>
          <p:cNvSpPr/>
          <p:nvPr/>
        </p:nvSpPr>
        <p:spPr>
          <a:xfrm>
            <a:off x="6287795" y="2743401"/>
            <a:ext cx="998820" cy="430887"/>
          </a:xfrm>
          <a:prstGeom prst="rect">
            <a:avLst/>
          </a:prstGeom>
          <a:noFill/>
        </p:spPr>
        <p:txBody>
          <a:bodyPr wrap="square">
            <a:spAutoFit/>
          </a:bodyPr>
          <a:lstStyle/>
          <a:p>
            <a:r>
              <a:rPr lang="es-MX" sz="1100" dirty="0" smtClean="0"/>
              <a:t>Temor</a:t>
            </a:r>
          </a:p>
          <a:p>
            <a:r>
              <a:rPr lang="es-MX" sz="1100" dirty="0" smtClean="0"/>
              <a:t>De Dios</a:t>
            </a:r>
            <a:endParaRPr lang="es-PE" sz="1100" dirty="0"/>
          </a:p>
        </p:txBody>
      </p:sp>
      <p:sp>
        <p:nvSpPr>
          <p:cNvPr id="28" name="Rectángulo 27"/>
          <p:cNvSpPr/>
          <p:nvPr/>
        </p:nvSpPr>
        <p:spPr>
          <a:xfrm>
            <a:off x="2690139" y="2906888"/>
            <a:ext cx="699230" cy="261610"/>
          </a:xfrm>
          <a:prstGeom prst="rect">
            <a:avLst/>
          </a:prstGeom>
          <a:noFill/>
        </p:spPr>
        <p:txBody>
          <a:bodyPr wrap="none">
            <a:spAutoFit/>
          </a:bodyPr>
          <a:lstStyle/>
          <a:p>
            <a:r>
              <a:rPr lang="es-MX" sz="1100" dirty="0"/>
              <a:t>sabiduría</a:t>
            </a:r>
            <a:endParaRPr lang="es-PE" sz="1100" dirty="0"/>
          </a:p>
        </p:txBody>
      </p:sp>
    </p:spTree>
    <p:extLst>
      <p:ext uri="{BB962C8B-B14F-4D97-AF65-F5344CB8AC3E}">
        <p14:creationId xmlns:p14="http://schemas.microsoft.com/office/powerpoint/2010/main" val="291142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665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1750" fill="hold"/>
                                        <p:tgtEl>
                                          <p:spTgt spid="4"/>
                                        </p:tgtEl>
                                        <p:attrNameLst>
                                          <p:attrName>ppt_w</p:attrName>
                                        </p:attrNameLst>
                                      </p:cBhvr>
                                      <p:tavLst>
                                        <p:tav tm="0">
                                          <p:val>
                                            <p:fltVal val="0"/>
                                          </p:val>
                                        </p:tav>
                                        <p:tav tm="100000">
                                          <p:val>
                                            <p:strVal val="#ppt_w"/>
                                          </p:val>
                                        </p:tav>
                                      </p:tavLst>
                                    </p:anim>
                                    <p:anim calcmode="lin" valueType="num">
                                      <p:cBhvr>
                                        <p:cTn id="18" dur="175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0675"/>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750" fill="hold"/>
                                        <p:tgtEl>
                                          <p:spTgt spid="12"/>
                                        </p:tgtEl>
                                        <p:attrNameLst>
                                          <p:attrName>ppt_w</p:attrName>
                                        </p:attrNameLst>
                                      </p:cBhvr>
                                      <p:tavLst>
                                        <p:tav tm="0">
                                          <p:val>
                                            <p:fltVal val="0"/>
                                          </p:val>
                                        </p:tav>
                                        <p:tav tm="100000">
                                          <p:val>
                                            <p:strVal val="#ppt_w"/>
                                          </p:val>
                                        </p:tav>
                                      </p:tavLst>
                                    </p:anim>
                                    <p:anim calcmode="lin" valueType="num">
                                      <p:cBhvr>
                                        <p:cTn id="23" dur="175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126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750" fill="hold"/>
                                        <p:tgtEl>
                                          <p:spTgt spid="14"/>
                                        </p:tgtEl>
                                        <p:attrNameLst>
                                          <p:attrName>ppt_w</p:attrName>
                                        </p:attrNameLst>
                                      </p:cBhvr>
                                      <p:tavLst>
                                        <p:tav tm="0">
                                          <p:val>
                                            <p:fltVal val="0"/>
                                          </p:val>
                                        </p:tav>
                                        <p:tav tm="100000">
                                          <p:val>
                                            <p:strVal val="#ppt_w"/>
                                          </p:val>
                                        </p:tav>
                                      </p:tavLst>
                                    </p:anim>
                                    <p:anim calcmode="lin" valueType="num">
                                      <p:cBhvr>
                                        <p:cTn id="28" dur="1750" fill="hold"/>
                                        <p:tgtEl>
                                          <p:spTgt spid="14"/>
                                        </p:tgtEl>
                                        <p:attrNameLst>
                                          <p:attrName>ppt_h</p:attrName>
                                        </p:attrNameLst>
                                      </p:cBhvr>
                                      <p:tavLst>
                                        <p:tav tm="0">
                                          <p:val>
                                            <p:fltVal val="0"/>
                                          </p:val>
                                        </p:tav>
                                        <p:tav tm="100000">
                                          <p:val>
                                            <p:strVal val="#ppt_h"/>
                                          </p:val>
                                        </p:tav>
                                      </p:tavLst>
                                    </p:anim>
                                  </p:childTnLst>
                                </p:cTn>
                              </p:par>
                            </p:childTnLst>
                          </p:cTn>
                        </p:par>
                        <p:par>
                          <p:cTn id="29" fill="hold">
                            <p:stCondLst>
                              <p:cond delay="14525"/>
                            </p:stCondLst>
                            <p:childTnLst>
                              <p:par>
                                <p:cTn id="30" presetID="23" presetClass="entr" presetSubtype="16" fill="hold" grpId="0" nodeType="afterEffect">
                                  <p:stCondLst>
                                    <p:cond delay="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p:cTn id="32" dur="1750" fill="hold"/>
                                        <p:tgtEl>
                                          <p:spTgt spid="16"/>
                                        </p:tgtEl>
                                        <p:attrNameLst>
                                          <p:attrName>ppt_w</p:attrName>
                                        </p:attrNameLst>
                                      </p:cBhvr>
                                      <p:tavLst>
                                        <p:tav tm="0">
                                          <p:val>
                                            <p:fltVal val="0"/>
                                          </p:val>
                                        </p:tav>
                                        <p:tav tm="100000">
                                          <p:val>
                                            <p:strVal val="#ppt_w"/>
                                          </p:val>
                                        </p:tav>
                                      </p:tavLst>
                                    </p:anim>
                                    <p:anim calcmode="lin" valueType="num">
                                      <p:cBhvr>
                                        <p:cTn id="33" dur="17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12" grpId="0"/>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o contiene una imagen de: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21000" y="425301"/>
            <a:ext cx="8229596" cy="598613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994145" y="3579620"/>
            <a:ext cx="7533165" cy="26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MX" sz="2600" b="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Espíritu </a:t>
            </a:r>
            <a:r>
              <a:rPr lang="es-MX"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Santo, dame agudeza para entender,</a:t>
            </a:r>
          </a:p>
          <a:p>
            <a:pPr algn="ctr" fontAlgn="base">
              <a:spcBef>
                <a:spcPct val="20000"/>
              </a:spcBef>
              <a:spcAft>
                <a:spcPct val="0"/>
              </a:spcAft>
            </a:pPr>
            <a:r>
              <a:rPr lang="es-MX"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capacidad para retener, método y facultad para aprender</a:t>
            </a:r>
            <a:r>
              <a:rPr lang="es-MX" sz="2600" b="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 sutileza </a:t>
            </a:r>
            <a:r>
              <a:rPr lang="es-MX"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para interpretar, gracia y eficacia para hablar.</a:t>
            </a:r>
          </a:p>
          <a:p>
            <a:pPr algn="ctr" fontAlgn="base">
              <a:spcBef>
                <a:spcPct val="20000"/>
              </a:spcBef>
              <a:spcAft>
                <a:spcPct val="0"/>
              </a:spcAft>
            </a:pPr>
            <a:r>
              <a:rPr lang="es-MX"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Dame acierto al </a:t>
            </a:r>
            <a:r>
              <a:rPr lang="es-MX" sz="2600" b="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empezar dirección </a:t>
            </a:r>
            <a:r>
              <a:rPr lang="es-MX"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al progresar, y perfección al acabar</a:t>
            </a:r>
            <a:r>
              <a:rPr lang="es-MX" sz="2600" b="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 Amén.</a:t>
            </a:r>
            <a:endParaRPr lang="es-ES" sz="2600" b="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726441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658" y="451269"/>
            <a:ext cx="8229600" cy="6036847"/>
          </a:xfrm>
          <a:prstGeom prst="rect">
            <a:avLst/>
          </a:prstGeom>
        </p:spPr>
      </p:pic>
      <p:sp>
        <p:nvSpPr>
          <p:cNvPr id="5" name="Text Box 7"/>
          <p:cNvSpPr txBox="1">
            <a:spLocks noChangeArrowheads="1"/>
          </p:cNvSpPr>
          <p:nvPr/>
        </p:nvSpPr>
        <p:spPr bwMode="auto">
          <a:xfrm>
            <a:off x="2177606" y="6343143"/>
            <a:ext cx="5163351" cy="430887"/>
          </a:xfrm>
          <a:prstGeom prst="rect">
            <a:avLst/>
          </a:prstGeom>
          <a:solidFill>
            <a:srgbClr val="00206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Texto de </a:t>
            </a:r>
            <a:r>
              <a:rPr lang="es-PE" sz="1050" dirty="0" err="1">
                <a:solidFill>
                  <a:schemeClr val="bg1"/>
                </a:solidFill>
                <a:effectLst>
                  <a:outerShdw blurRad="38100" dist="38100" dir="2700000" algn="tl">
                    <a:srgbClr val="000000">
                      <a:alpha val="43137"/>
                    </a:srgbClr>
                  </a:outerShdw>
                </a:effectLst>
                <a:latin typeface="Poor Richard" pitchFamily="18" charset="0"/>
              </a:rPr>
              <a:t>Lectio</a:t>
            </a:r>
            <a:r>
              <a:rPr lang="es-PE" sz="1050" dirty="0">
                <a:solidFill>
                  <a:schemeClr val="bg1"/>
                </a:solidFill>
                <a:effectLst>
                  <a:outerShdw blurRad="38100" dist="38100" dir="2700000" algn="tl">
                    <a:srgbClr val="000000">
                      <a:alpha val="43137"/>
                    </a:srgbClr>
                  </a:outerShdw>
                </a:effectLst>
                <a:latin typeface="Poor Richard" pitchFamily="18" charset="0"/>
              </a:rPr>
              <a:t> Divina:    Padre César Chávez  Alva (Chuno) </a:t>
            </a:r>
            <a:r>
              <a:rPr lang="es-PE" sz="105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05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 </a:t>
            </a:r>
            <a:r>
              <a:rPr lang="es-PE" sz="1050" dirty="0" err="1">
                <a:solidFill>
                  <a:schemeClr val="bg1"/>
                </a:solidFill>
                <a:effectLst>
                  <a:outerShdw blurRad="38100" dist="38100" dir="2700000" algn="tl">
                    <a:srgbClr val="000000">
                      <a:alpha val="43137"/>
                    </a:srgbClr>
                  </a:outerShdw>
                </a:effectLst>
                <a:latin typeface="Poor Richard" pitchFamily="18" charset="0"/>
              </a:rPr>
              <a:t>Power</a:t>
            </a:r>
            <a:r>
              <a:rPr lang="es-PE" sz="105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050" dirty="0" smtClean="0">
                <a:solidFill>
                  <a:schemeClr val="bg1"/>
                </a:solidFill>
                <a:effectLst>
                  <a:outerShdw blurRad="38100" dist="38100" dir="2700000" algn="tl">
                    <a:srgbClr val="000000">
                      <a:alpha val="43137"/>
                    </a:srgbClr>
                  </a:outerShdw>
                </a:effectLst>
                <a:latin typeface="Poor Richard" pitchFamily="18" charset="0"/>
              </a:rPr>
              <a:t>Paúl</a:t>
            </a:r>
          </a:p>
        </p:txBody>
      </p:sp>
    </p:spTree>
    <p:extLst>
      <p:ext uri="{BB962C8B-B14F-4D97-AF65-F5344CB8AC3E}">
        <p14:creationId xmlns:p14="http://schemas.microsoft.com/office/powerpoint/2010/main" val="140330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Text Box 5"/>
          <p:cNvSpPr txBox="1">
            <a:spLocks noChangeArrowheads="1"/>
          </p:cNvSpPr>
          <p:nvPr/>
        </p:nvSpPr>
        <p:spPr bwMode="auto">
          <a:xfrm>
            <a:off x="765544" y="2683187"/>
            <a:ext cx="758101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s-MX" sz="2800" b="1" dirty="0">
                <a:solidFill>
                  <a:srgbClr val="FFFFFF"/>
                </a:solidFill>
                <a:effectLst>
                  <a:outerShdw blurRad="38100" dist="38100" dir="2700000" algn="tl">
                    <a:srgbClr val="000000">
                      <a:alpha val="43137"/>
                    </a:srgbClr>
                  </a:outerShdw>
                </a:effectLst>
                <a:latin typeface="Square721 Cn BT" panose="020B0406020202050204" pitchFamily="34" charset="0"/>
              </a:rPr>
              <a:t>El Espíritu es el don que el Señor hace a sus discípulos para que puedan continuar su misión. Descubramos el gran regalo que supone encontrarse con Jesús y vivir con la seguridad de que su Espíritu hará nacer en nosotros una sensibilidad especial hacia los que sufren, una búsqueda de justicia, una voluntad sincera de paz para todos, una esperanza fuerte.</a:t>
            </a:r>
            <a:endParaRPr lang="es-ES_tradnl" sz="2800" b="1" dirty="0">
              <a:solidFill>
                <a:srgbClr val="FFFFFF"/>
              </a:solidFill>
              <a:effectLst>
                <a:outerShdw blurRad="38100" dist="38100" dir="2700000" algn="tl">
                  <a:srgbClr val="000000">
                    <a:alpha val="43137"/>
                  </a:srgbClr>
                </a:outerShdw>
              </a:effectLst>
              <a:latin typeface="Square721 Cn BT" panose="020B0406020202050204" pitchFamily="34" charset="0"/>
            </a:endParaRPr>
          </a:p>
        </p:txBody>
      </p:sp>
      <p:sp>
        <p:nvSpPr>
          <p:cNvPr id="6" name="WordArt 8"/>
          <p:cNvSpPr>
            <a:spLocks noChangeArrowheads="1" noChangeShapeType="1" noTextEdit="1"/>
          </p:cNvSpPr>
          <p:nvPr/>
        </p:nvSpPr>
        <p:spPr bwMode="auto">
          <a:xfrm>
            <a:off x="3635235" y="665533"/>
            <a:ext cx="2162175" cy="385763"/>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s-PE" kern="10" smtClean="0">
                <a:ln w="9525">
                  <a:solidFill>
                    <a:srgbClr val="000000"/>
                  </a:solidFill>
                  <a:round/>
                  <a:headEnd/>
                  <a:tailEnd/>
                </a:ln>
                <a:solidFill>
                  <a:srgbClr val="FFFFFF"/>
                </a:solidFill>
                <a:latin typeface="Arial Black"/>
                <a:cs typeface="Times New Roman" pitchFamily="18" charset="0"/>
              </a:rPr>
              <a:t>AMBIENTACIÓN: </a:t>
            </a:r>
            <a:endParaRPr lang="es-PE" kern="10" dirty="0">
              <a:ln w="9525">
                <a:solidFill>
                  <a:srgbClr val="000000"/>
                </a:solidFill>
                <a:round/>
                <a:headEnd/>
                <a:tailEnd/>
              </a:ln>
              <a:solidFill>
                <a:srgbClr val="FFFFFF"/>
              </a:solidFill>
              <a:latin typeface="Arial Black"/>
              <a:cs typeface="Times New Roman" pitchFamily="18" charset="0"/>
            </a:endParaRPr>
          </a:p>
        </p:txBody>
      </p:sp>
      <p:pic>
        <p:nvPicPr>
          <p:cNvPr id="1026" name="Picture 2" descr="Espíritu png imágenes | PNGW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7136" y="946298"/>
            <a:ext cx="2017829" cy="20463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740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2165"/>
                                        </p:tgtEl>
                                        <p:attrNameLst>
                                          <p:attrName>style.visibility</p:attrName>
                                        </p:attrNameLst>
                                      </p:cBhvr>
                                      <p:to>
                                        <p:strVal val="visible"/>
                                      </p:to>
                                    </p:set>
                                    <p:anim calcmode="lin" valueType="num">
                                      <p:cBhvr>
                                        <p:cTn id="7" dur="1750" fill="hold"/>
                                        <p:tgtEl>
                                          <p:spTgt spid="92165"/>
                                        </p:tgtEl>
                                        <p:attrNameLst>
                                          <p:attrName>ppt_w</p:attrName>
                                        </p:attrNameLst>
                                      </p:cBhvr>
                                      <p:tavLst>
                                        <p:tav tm="0">
                                          <p:val>
                                            <p:fltVal val="0"/>
                                          </p:val>
                                        </p:tav>
                                        <p:tav tm="100000">
                                          <p:val>
                                            <p:strVal val="#ppt_w"/>
                                          </p:val>
                                        </p:tav>
                                      </p:tavLst>
                                    </p:anim>
                                    <p:anim calcmode="lin" valueType="num">
                                      <p:cBhvr>
                                        <p:cTn id="8" dur="1750" fill="hold"/>
                                        <p:tgtEl>
                                          <p:spTgt spid="92165"/>
                                        </p:tgtEl>
                                        <p:attrNameLst>
                                          <p:attrName>ppt_h</p:attrName>
                                        </p:attrNameLst>
                                      </p:cBhvr>
                                      <p:tavLst>
                                        <p:tav tm="0">
                                          <p:val>
                                            <p:fltVal val="0"/>
                                          </p:val>
                                        </p:tav>
                                        <p:tav tm="100000">
                                          <p:val>
                                            <p:strVal val="#ppt_h"/>
                                          </p:val>
                                        </p:tav>
                                      </p:tavLst>
                                    </p:anim>
                                    <p:anim calcmode="lin" valueType="num">
                                      <p:cBhvr>
                                        <p:cTn id="9" dur="1750" fill="hold"/>
                                        <p:tgtEl>
                                          <p:spTgt spid="92165"/>
                                        </p:tgtEl>
                                        <p:attrNameLst>
                                          <p:attrName>ppt_x</p:attrName>
                                        </p:attrNameLst>
                                      </p:cBhvr>
                                      <p:tavLst>
                                        <p:tav tm="0">
                                          <p:val>
                                            <p:fltVal val="0.5"/>
                                          </p:val>
                                        </p:tav>
                                        <p:tav tm="100000">
                                          <p:val>
                                            <p:strVal val="#ppt_x"/>
                                          </p:val>
                                        </p:tav>
                                      </p:tavLst>
                                    </p:anim>
                                    <p:anim calcmode="lin" valueType="num">
                                      <p:cBhvr>
                                        <p:cTn id="10" dur="1750" fill="hold"/>
                                        <p:tgtEl>
                                          <p:spTgt spid="921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7"/>
          <p:cNvSpPr>
            <a:spLocks noChangeArrowheads="1" noChangeShapeType="1" noTextEdit="1"/>
          </p:cNvSpPr>
          <p:nvPr/>
        </p:nvSpPr>
        <p:spPr bwMode="auto">
          <a:xfrm>
            <a:off x="3201339" y="648585"/>
            <a:ext cx="2560681" cy="87843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2000" b="1" kern="10" dirty="0">
                <a:ln w="6600">
                  <a:solidFill>
                    <a:srgbClr val="333399"/>
                  </a:solidFill>
                  <a:prstDash val="solid"/>
                </a:ln>
                <a:solidFill>
                  <a:srgbClr val="FFFFFF"/>
                </a:solidFill>
                <a:effectLst>
                  <a:outerShdw dist="38100" dir="2700000" algn="tl" rotWithShape="0">
                    <a:srgbClr val="333399"/>
                  </a:outerShdw>
                </a:effectLst>
                <a:latin typeface="Arial Black"/>
                <a:cs typeface="Times New Roman" pitchFamily="18" charset="0"/>
              </a:rPr>
              <a:t>Oración inicial</a:t>
            </a:r>
          </a:p>
          <a:p>
            <a:pPr algn="ctr" fontAlgn="base">
              <a:spcBef>
                <a:spcPct val="0"/>
              </a:spcBef>
              <a:spcAft>
                <a:spcPct val="0"/>
              </a:spcAft>
            </a:pPr>
            <a:endParaRPr lang="es-PE" sz="2000" b="1" kern="10" dirty="0">
              <a:ln w="6600">
                <a:solidFill>
                  <a:srgbClr val="333399"/>
                </a:solidFill>
                <a:prstDash val="solid"/>
              </a:ln>
              <a:solidFill>
                <a:srgbClr val="FFFFFF"/>
              </a:solidFill>
              <a:effectLst>
                <a:outerShdw dist="38100" dir="2700000" algn="tl" rotWithShape="0">
                  <a:srgbClr val="333399"/>
                </a:outerShdw>
              </a:effectLst>
              <a:latin typeface="Arial Black"/>
              <a:cs typeface="Times New Roman" pitchFamily="18" charset="0"/>
            </a:endParaRPr>
          </a:p>
        </p:txBody>
      </p:sp>
      <p:sp>
        <p:nvSpPr>
          <p:cNvPr id="96264" name="Rectangle 8"/>
          <p:cNvSpPr>
            <a:spLocks noChangeArrowheads="1"/>
          </p:cNvSpPr>
          <p:nvPr/>
        </p:nvSpPr>
        <p:spPr bwMode="auto">
          <a:xfrm>
            <a:off x="688184" y="3901833"/>
            <a:ext cx="7844255" cy="584775"/>
          </a:xfrm>
          <a:prstGeom prst="rect">
            <a:avLst/>
          </a:prstGeom>
          <a:noFill/>
          <a:ln>
            <a:noFill/>
          </a:ln>
          <a:extLst/>
        </p:spPr>
        <p:txBody>
          <a:bodyPr wrap="square" anchor="ctr">
            <a:spAutoFit/>
          </a:bodyPr>
          <a:lstStyle/>
          <a:p>
            <a:pPr algn="ctr" eaLnBrk="0" fontAlgn="base" hangingPunct="0">
              <a:spcBef>
                <a:spcPct val="0"/>
              </a:spcBef>
              <a:spcAft>
                <a:spcPct val="0"/>
              </a:spcAft>
            </a:pPr>
            <a:endParaRPr lang="es-ES" sz="3200" dirty="0">
              <a:solidFill>
                <a:srgbClr val="FFFFFF"/>
              </a:solidFill>
              <a:effectLst>
                <a:glow rad="101600">
                  <a:srgbClr val="000000">
                    <a:satMod val="175000"/>
                    <a:alpha val="40000"/>
                  </a:srgbClr>
                </a:glow>
              </a:effectLst>
              <a:latin typeface="Times New Roman" pitchFamily="18" charset="0"/>
              <a:cs typeface="Times New Roman" pitchFamily="18" charset="0"/>
            </a:endParaRPr>
          </a:p>
        </p:txBody>
      </p:sp>
      <p:sp>
        <p:nvSpPr>
          <p:cNvPr id="96265" name="Rectangle 9"/>
          <p:cNvSpPr>
            <a:spLocks noChangeArrowheads="1"/>
          </p:cNvSpPr>
          <p:nvPr/>
        </p:nvSpPr>
        <p:spPr bwMode="auto">
          <a:xfrm>
            <a:off x="0" y="5330741"/>
            <a:ext cx="8564334" cy="523220"/>
          </a:xfrm>
          <a:prstGeom prst="rect">
            <a:avLst/>
          </a:prstGeom>
          <a:noFill/>
          <a:ln>
            <a:noFill/>
          </a:ln>
          <a:extLst/>
        </p:spPr>
        <p:txBody>
          <a:bodyPr wrap="square" anchor="ctr">
            <a:spAutoFit/>
          </a:bodyPr>
          <a:lstStyle/>
          <a:p>
            <a:pPr algn="r" eaLnBrk="0" fontAlgn="base" hangingPunct="0">
              <a:spcBef>
                <a:spcPct val="0"/>
              </a:spcBef>
              <a:spcAft>
                <a:spcPct val="0"/>
              </a:spcAft>
            </a:pPr>
            <a:endParaRPr lang="es-ES" sz="2800" dirty="0">
              <a:solidFill>
                <a:srgbClr val="FFFFFF"/>
              </a:solidFill>
              <a:effectLst>
                <a:glow rad="101600">
                  <a:srgbClr val="000000">
                    <a:satMod val="175000"/>
                    <a:alpha val="40000"/>
                  </a:srgbClr>
                </a:glow>
              </a:effectLst>
              <a:cs typeface="Times New Roman" pitchFamily="18" charset="0"/>
            </a:endParaRPr>
          </a:p>
        </p:txBody>
      </p:sp>
      <p:sp>
        <p:nvSpPr>
          <p:cNvPr id="96262" name="Rectangle 6"/>
          <p:cNvSpPr>
            <a:spLocks noChangeArrowheads="1"/>
          </p:cNvSpPr>
          <p:nvPr/>
        </p:nvSpPr>
        <p:spPr bwMode="auto">
          <a:xfrm>
            <a:off x="688183" y="1086598"/>
            <a:ext cx="7403193" cy="5016758"/>
          </a:xfrm>
          <a:prstGeom prst="rect">
            <a:avLst/>
          </a:prstGeom>
          <a:noFill/>
          <a:ln>
            <a:noFill/>
          </a:ln>
        </p:spPr>
        <p:txBody>
          <a:bodyPr wrap="square" anchor="ctr">
            <a:spAutoFit/>
          </a:bodyPr>
          <a:lstStyle/>
          <a:p>
            <a:pPr algn="ctr" eaLnBrk="0" fontAlgn="base" hangingPunct="0">
              <a:spcBef>
                <a:spcPct val="0"/>
              </a:spcBef>
              <a:spcAft>
                <a:spcPct val="0"/>
              </a:spcAft>
            </a:pPr>
            <a:r>
              <a:rPr lang="es-MX" sz="2000" b="1" dirty="0" smtClean="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En </a:t>
            </a: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tu persona donada hoy,</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oh Espíritu de Cristo Resucitado,</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aprendemos la verdad sin error: </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La verdad del amor.</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Enséñanos, maestro interior, a buscarte</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y a amarte a Ti por sobre todas las cosas:</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Desechando la mentira que nos esclaviza;</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siendo fieles al anuncio de la verdad de Cristo;</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viviendo la fraternidad que nos lleva a todos;</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amando, en fin, con el amor que viene de Ti.</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¡Oh Espíritu, fruto primero de la pascua!</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Abre nuestras mentes y corazones</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 aquel que es la verdad que hace libres;</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Cristo, hijo del Padre,</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camino de vida y libertad para los hombres. </a:t>
            </a:r>
          </a:p>
          <a:p>
            <a:pPr algn="ctr" eaLnBrk="0" fontAlgn="base" hangingPunct="0">
              <a:spcBef>
                <a:spcPct val="0"/>
              </a:spcBef>
              <a:spcAft>
                <a:spcPct val="0"/>
              </a:spcAft>
            </a:pPr>
            <a:r>
              <a:rPr lang="es-MX"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Amén</a:t>
            </a:r>
            <a:r>
              <a:rPr lang="es-MX" sz="2000" b="1" dirty="0" smtClean="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rPr>
              <a:t>.</a:t>
            </a:r>
            <a:endParaRPr lang="es-PE" sz="2000" b="1" dirty="0">
              <a:solidFill>
                <a:srgbClr val="FFFFFF"/>
              </a:solidFill>
              <a:effectLst>
                <a:glow rad="63500">
                  <a:srgbClr val="000000">
                    <a:satMod val="175000"/>
                    <a:alpha val="40000"/>
                  </a:srgbClr>
                </a:glow>
                <a:outerShdw blurRad="50800" dist="38100" algn="l" rotWithShape="0">
                  <a:srgbClr val="BBE0E3">
                    <a:lumMod val="10000"/>
                  </a:srgbClr>
                </a:outerShdw>
              </a:effectLst>
              <a:latin typeface="Franklin Gothic Medium" panose="020B0603020102020204" pitchFamily="34" charset="0"/>
              <a:ea typeface="Times New Roman" pitchFamily="18" charset="0"/>
              <a:cs typeface="Arial" pitchFamily="34" charset="0"/>
            </a:endParaRPr>
          </a:p>
        </p:txBody>
      </p:sp>
      <p:pic>
        <p:nvPicPr>
          <p:cNvPr id="7" name="Picture 2" descr="Espíritu png imágenes | PNGW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266" y="1265274"/>
            <a:ext cx="2017829" cy="204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39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96265"/>
                                        </p:tgtEl>
                                        <p:attrNameLst>
                                          <p:attrName>style.visibility</p:attrName>
                                        </p:attrNameLst>
                                      </p:cBhvr>
                                      <p:to>
                                        <p:strVal val="visible"/>
                                      </p:to>
                                    </p:set>
                                    <p:animEffect transition="in" filter="fade">
                                      <p:cBhvr>
                                        <p:cTn id="7" dur="2000"/>
                                        <p:tgtEl>
                                          <p:spTgt spid="96265"/>
                                        </p:tgtEl>
                                      </p:cBhvr>
                                    </p:animEffect>
                                    <p:anim calcmode="lin" valueType="num">
                                      <p:cBhvr>
                                        <p:cTn id="8" dur="2000" fill="hold"/>
                                        <p:tgtEl>
                                          <p:spTgt spid="96265"/>
                                        </p:tgtEl>
                                        <p:attrNameLst>
                                          <p:attrName>ppt_x</p:attrName>
                                        </p:attrNameLst>
                                      </p:cBhvr>
                                      <p:tavLst>
                                        <p:tav tm="0">
                                          <p:val>
                                            <p:strVal val="#ppt_x"/>
                                          </p:val>
                                        </p:tav>
                                        <p:tav tm="100000">
                                          <p:val>
                                            <p:strVal val="#ppt_x"/>
                                          </p:val>
                                        </p:tav>
                                      </p:tavLst>
                                    </p:anim>
                                    <p:anim calcmode="lin" valueType="num">
                                      <p:cBhvr>
                                        <p:cTn id="9" dur="2000" fill="hold"/>
                                        <p:tgtEl>
                                          <p:spTgt spid="9626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3" presetClass="entr" presetSubtype="272" fill="hold" grpId="0" nodeType="afterEffect">
                                  <p:stCondLst>
                                    <p:cond delay="0"/>
                                  </p:stCondLst>
                                  <p:iterate type="wd">
                                    <p:tmPct val="10000"/>
                                  </p:iterate>
                                  <p:childTnLst>
                                    <p:set>
                                      <p:cBhvr>
                                        <p:cTn id="12" dur="1" fill="hold">
                                          <p:stCondLst>
                                            <p:cond delay="0"/>
                                          </p:stCondLst>
                                        </p:cTn>
                                        <p:tgtEl>
                                          <p:spTgt spid="96262"/>
                                        </p:tgtEl>
                                        <p:attrNameLst>
                                          <p:attrName>style.visibility</p:attrName>
                                        </p:attrNameLst>
                                      </p:cBhvr>
                                      <p:to>
                                        <p:strVal val="visible"/>
                                      </p:to>
                                    </p:set>
                                    <p:anim calcmode="lin" valueType="num">
                                      <p:cBhvr>
                                        <p:cTn id="13" dur="1750" fill="hold"/>
                                        <p:tgtEl>
                                          <p:spTgt spid="96262"/>
                                        </p:tgtEl>
                                        <p:attrNameLst>
                                          <p:attrName>ppt_w</p:attrName>
                                        </p:attrNameLst>
                                      </p:cBhvr>
                                      <p:tavLst>
                                        <p:tav tm="0">
                                          <p:val>
                                            <p:strVal val="2/3*#ppt_w"/>
                                          </p:val>
                                        </p:tav>
                                        <p:tav tm="100000">
                                          <p:val>
                                            <p:strVal val="#ppt_w"/>
                                          </p:val>
                                        </p:tav>
                                      </p:tavLst>
                                    </p:anim>
                                    <p:anim calcmode="lin" valueType="num">
                                      <p:cBhvr>
                                        <p:cTn id="14" dur="1750" fill="hold"/>
                                        <p:tgtEl>
                                          <p:spTgt spid="9626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P spid="962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706252" y="1774319"/>
            <a:ext cx="7502084" cy="3733346"/>
          </a:xfrm>
          <a:prstGeom prst="rect">
            <a:avLst/>
          </a:prstGeom>
          <a:noFill/>
          <a:ln>
            <a:noFill/>
          </a:ln>
          <a:effectLst/>
          <a:scene3d>
            <a:camera prst="orthographicFront"/>
            <a:lightRig rig="threePt" dir="t"/>
          </a:scene3d>
          <a:sp3d>
            <a:bevelT w="152400" h="50800" prst="softRound"/>
          </a:sp3d>
          <a:extLst/>
        </p:spPr>
        <p:txBody>
          <a:bodyPr/>
          <a:lstStyle/>
          <a:p>
            <a:pPr algn="ctr" fontAlgn="base">
              <a:spcAft>
                <a:spcPct val="0"/>
              </a:spcAft>
            </a:pPr>
            <a:r>
              <a:rPr lang="es-ES_tradnl" sz="2000" dirty="0" smtClean="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rPr>
              <a:t> </a:t>
            </a:r>
            <a:endParaRPr lang="es-MX" sz="2400" dirty="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endParaRPr>
          </a:p>
          <a:p>
            <a:pPr algn="ctr" fontAlgn="base">
              <a:spcAft>
                <a:spcPct val="0"/>
              </a:spcAft>
            </a:pPr>
            <a:r>
              <a:rPr lang="es-MX" sz="2400" dirty="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rPr>
              <a:t>La comunidad que surgió de los primeros testigos de la Resurrección de Jesús, fue obra del mismo Espíritu de Dios que, al resucitar a Jesús de entre los muertos, iluminó la mente de sus discípulos y comenzaron a comprender en profundidad toda la obra de Jesús.</a:t>
            </a:r>
          </a:p>
          <a:p>
            <a:pPr algn="ctr" fontAlgn="base">
              <a:spcAft>
                <a:spcPct val="0"/>
              </a:spcAft>
            </a:pPr>
            <a:r>
              <a:rPr lang="es-MX" sz="2400" dirty="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rPr>
              <a:t>El Espíritu Santo ha asumido la misión de conducirnos al conocimiento de la verdad plena a lo largo de todos los tiempos.</a:t>
            </a:r>
          </a:p>
          <a:p>
            <a:pPr algn="ctr" fontAlgn="base">
              <a:spcAft>
                <a:spcPct val="0"/>
              </a:spcAft>
            </a:pPr>
            <a:r>
              <a:rPr lang="es-MX" sz="2400" dirty="0" smtClean="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rPr>
              <a:t>Escuchemos</a:t>
            </a:r>
          </a:p>
          <a:p>
            <a:pPr algn="ctr" fontAlgn="base">
              <a:spcAft>
                <a:spcPct val="0"/>
              </a:spcAft>
            </a:pPr>
            <a:endParaRPr lang="es-ES_tradnl" sz="2400" dirty="0">
              <a:solidFill>
                <a:schemeClr val="bg1"/>
              </a:solidFill>
              <a:effectLst>
                <a:glow rad="101600">
                  <a:srgbClr val="000000">
                    <a:satMod val="175000"/>
                    <a:alpha val="40000"/>
                  </a:srgbClr>
                </a:glow>
                <a:outerShdw blurRad="50800" dist="50800" algn="l" rotWithShape="0">
                  <a:prstClr val="black"/>
                </a:outerShdw>
              </a:effectLst>
              <a:latin typeface="Franklin Gothic Medium" panose="020B0603020102020204" pitchFamily="34" charset="0"/>
              <a:cs typeface="Times New Roman" pitchFamily="18" charset="0"/>
            </a:endParaRPr>
          </a:p>
        </p:txBody>
      </p:sp>
      <p:sp>
        <p:nvSpPr>
          <p:cNvPr id="2" name="Rectángulo 1"/>
          <p:cNvSpPr/>
          <p:nvPr/>
        </p:nvSpPr>
        <p:spPr>
          <a:xfrm>
            <a:off x="4451485" y="883213"/>
            <a:ext cx="2051716" cy="523220"/>
          </a:xfrm>
          <a:prstGeom prst="rect">
            <a:avLst/>
          </a:prstGeom>
        </p:spPr>
        <p:txBody>
          <a:bodyPr wrap="none">
            <a:spAutoFit/>
          </a:bodyPr>
          <a:lstStyle/>
          <a:p>
            <a:r>
              <a:rPr lang="es-ES_tradnl" sz="2800" b="1" u="sng" dirty="0" smtClean="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Motivación</a:t>
            </a:r>
            <a:r>
              <a:rPr lang="es-ES_tradnl" sz="2800" b="1" dirty="0" smtClean="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 </a:t>
            </a:r>
            <a:endParaRPr lang="en-US" sz="28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085" y="487532"/>
            <a:ext cx="3232058" cy="1010341"/>
          </a:xfrm>
          <a:prstGeom prst="roundRect">
            <a:avLst/>
          </a:prstGeom>
        </p:spPr>
      </p:pic>
      <p:sp>
        <p:nvSpPr>
          <p:cNvPr id="14" name="Rectángulo redondeado 13"/>
          <p:cNvSpPr>
            <a:spLocks noChangeArrowheads="1"/>
          </p:cNvSpPr>
          <p:nvPr/>
        </p:nvSpPr>
        <p:spPr bwMode="auto">
          <a:xfrm>
            <a:off x="469085" y="442542"/>
            <a:ext cx="3232058" cy="872451"/>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anose="02020603050405020304" pitchFamily="18" charset="0"/>
                <a:ea typeface="Times New Roman" panose="02020603050405020304" pitchFamily="18" charset="0"/>
                <a:cs typeface="Times New Roman" pitchFamily="18" charset="0"/>
              </a:rPr>
              <a:t>LECTIO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33C0B"/>
                </a:solidFill>
                <a:latin typeface="Times New Roman" panose="02020603050405020304" pitchFamily="18" charset="0"/>
                <a:ea typeface="Times New Roman" panose="02020603050405020304" pitchFamily="18" charset="0"/>
                <a:cs typeface="Times New Roman" pitchFamily="18" charset="0"/>
              </a:rPr>
              <a:t>¿Qué dice el texto? </a:t>
            </a:r>
            <a:r>
              <a:rPr lang="es-ES_tradnl" b="1" kern="0" dirty="0" smtClean="0">
                <a:solidFill>
                  <a:srgbClr val="833C0B"/>
                </a:solidFill>
                <a:latin typeface="Times New Roman" panose="02020603050405020304" pitchFamily="18" charset="0"/>
                <a:ea typeface="Times New Roman" panose="02020603050405020304" pitchFamily="18" charset="0"/>
                <a:cs typeface="Times New Roman" pitchFamily="18" charset="0"/>
              </a:rPr>
              <a:t>                          </a:t>
            </a:r>
            <a:r>
              <a:rPr lang="es-ES_tradnl" b="1" dirty="0"/>
              <a:t>Juan 20, 19-23</a:t>
            </a:r>
            <a:endParaRPr lang="es-PE" dirty="0"/>
          </a:p>
          <a:p>
            <a:pPr indent="19050" algn="ctr" fontAlgn="base">
              <a:spcBef>
                <a:spcPct val="0"/>
              </a:spcBef>
              <a:spcAft>
                <a:spcPct val="0"/>
              </a:spcAft>
            </a:pP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4128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strVal val="(6*min(max(#ppt_w*#ppt_h,.3),1)-7.4)/-.7*#ppt_w"/>
                                          </p:val>
                                        </p:tav>
                                        <p:tav tm="100000">
                                          <p:val>
                                            <p:strVal val="#ppt_w"/>
                                          </p:val>
                                        </p:tav>
                                      </p:tavLst>
                                    </p:anim>
                                    <p:anim calcmode="lin" valueType="num">
                                      <p:cBhvr>
                                        <p:cTn id="8" dur="1750" fill="hold"/>
                                        <p:tgtEl>
                                          <p:spTgt spid="11"/>
                                        </p:tgtEl>
                                        <p:attrNameLst>
                                          <p:attrName>ppt_h</p:attrName>
                                        </p:attrNameLst>
                                      </p:cBhvr>
                                      <p:tavLst>
                                        <p:tav tm="0">
                                          <p:val>
                                            <p:strVal val="(6*min(max(#ppt_w*#ppt_h,.3),1)-7.4)/-.7*#ppt_h"/>
                                          </p:val>
                                        </p:tav>
                                        <p:tav tm="100000">
                                          <p:val>
                                            <p:strVal val="#ppt_h"/>
                                          </p:val>
                                        </p:tav>
                                      </p:tavLst>
                                    </p:anim>
                                    <p:anim calcmode="lin" valueType="num">
                                      <p:cBhvr>
                                        <p:cTn id="9" dur="1750" fill="hold"/>
                                        <p:tgtEl>
                                          <p:spTgt spid="11"/>
                                        </p:tgtEl>
                                        <p:attrNameLst>
                                          <p:attrName>ppt_x</p:attrName>
                                        </p:attrNameLst>
                                      </p:cBhvr>
                                      <p:tavLst>
                                        <p:tav tm="0">
                                          <p:val>
                                            <p:fltVal val="0.5"/>
                                          </p:val>
                                        </p:tav>
                                        <p:tav tm="100000">
                                          <p:val>
                                            <p:strVal val="#ppt_x"/>
                                          </p:val>
                                        </p:tav>
                                      </p:tavLst>
                                    </p:anim>
                                    <p:anim calcmode="lin" valueType="num">
                                      <p:cBhvr>
                                        <p:cTn id="10" dur="175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7e/9a/3b/7e9a3bd9ae3b26ec86c6127442aa969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8527" y="560062"/>
            <a:ext cx="7653746" cy="559618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32345" y="398183"/>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s-ES" sz="3600" b="1" dirty="0">
              <a:solidFill>
                <a:schemeClr val="bg1"/>
              </a:solidFill>
              <a:effectLst>
                <a:outerShdw blurRad="50800" dist="101600" algn="l" rotWithShape="0">
                  <a:prstClr val="black"/>
                </a:outerShdw>
              </a:effectLst>
              <a:latin typeface="Times New Roman" pitchFamily="18" charset="0"/>
              <a:cs typeface="Times New Roman" pitchFamily="18" charset="0"/>
            </a:endParaRPr>
          </a:p>
        </p:txBody>
      </p:sp>
      <p:sp>
        <p:nvSpPr>
          <p:cNvPr id="3" name="2 Rectángulo"/>
          <p:cNvSpPr/>
          <p:nvPr/>
        </p:nvSpPr>
        <p:spPr>
          <a:xfrm>
            <a:off x="724710" y="389934"/>
            <a:ext cx="7561380" cy="5970865"/>
          </a:xfrm>
          <a:prstGeom prst="rect">
            <a:avLst/>
          </a:prstGeom>
        </p:spPr>
        <p:txBody>
          <a:bodyPr wrap="square">
            <a:spAutoFit/>
          </a:bodyPr>
          <a:lstStyle/>
          <a:p>
            <a:pPr algn="ctr">
              <a:defRPr/>
            </a:pPr>
            <a:r>
              <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Al </a:t>
            </a:r>
            <a:r>
              <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anochecer de aquel día, el primero de la semana, estaban los discípulos en </a:t>
            </a:r>
            <a:r>
              <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una</a:t>
            </a:r>
            <a:endPar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endPar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endParaRPr>
          </a:p>
          <a:p>
            <a:pPr algn="ctr">
              <a:defRPr/>
            </a:pPr>
            <a:r>
              <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casa</a:t>
            </a:r>
            <a:r>
              <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 con las puertas cerradas por miedo a los judíos. Y en esto entró Jesús, se puso en medio y les dijo</a:t>
            </a:r>
            <a:r>
              <a:rPr lang="es-MX" sz="2800" b="1" kern="0" dirty="0" smtClean="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                                 - </a:t>
            </a:r>
            <a:r>
              <a:rPr lang="es-MX" sz="2800" b="1" kern="0" dirty="0">
                <a:solidFill>
                  <a:srgbClr val="FFFF00"/>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“Paz a ustedes”.</a:t>
            </a:r>
          </a:p>
          <a:p>
            <a:pPr algn="ctr">
              <a:defRPr/>
            </a:pPr>
            <a:endParaRPr lang="es-PE" kern="0" dirty="0">
              <a:solidFill>
                <a:srgbClr val="FFFF0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4158495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1352" y="676661"/>
            <a:ext cx="7657104" cy="5394530"/>
          </a:xfrm>
          <a:prstGeom prst="rect">
            <a:avLst/>
          </a:prstGeom>
          <a:scene3d>
            <a:camera prst="orthographicFront"/>
            <a:lightRig rig="threePt" dir="t"/>
          </a:scene3d>
          <a:sp3d>
            <a:bevelT prst="convex"/>
          </a:sp3d>
        </p:spPr>
      </p:pic>
      <p:sp>
        <p:nvSpPr>
          <p:cNvPr id="104451" name="Rectangle 3"/>
          <p:cNvSpPr>
            <a:spLocks noChangeArrowheads="1"/>
          </p:cNvSpPr>
          <p:nvPr/>
        </p:nvSpPr>
        <p:spPr bwMode="auto">
          <a:xfrm>
            <a:off x="721352" y="4366683"/>
            <a:ext cx="7783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s-MX" sz="2800" b="1" dirty="0" smtClean="0">
                <a:solidFill>
                  <a:srgbClr val="FFFF00"/>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rPr>
              <a:t>Y</a:t>
            </a:r>
            <a:r>
              <a:rPr lang="es-MX" sz="2800" b="1" dirty="0">
                <a:solidFill>
                  <a:srgbClr val="FFFF00"/>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rPr>
              <a:t>, diciendo esto, les enseñó las manos y el costado, Y los discípulos se llenaron de alegría al ver al Señor Jesús.</a:t>
            </a:r>
            <a:endParaRPr lang="es-PE" sz="2800" b="1" dirty="0" smtClean="0">
              <a:solidFill>
                <a:srgbClr val="FFFF00"/>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747887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4451"/>
                                        </p:tgtEl>
                                        <p:attrNameLst>
                                          <p:attrName>style.visibility</p:attrName>
                                        </p:attrNameLst>
                                      </p:cBhvr>
                                      <p:to>
                                        <p:strVal val="visible"/>
                                      </p:to>
                                    </p:set>
                                    <p:animEffect transition="in" filter="fade">
                                      <p:cBhvr>
                                        <p:cTn id="7" dur="1000"/>
                                        <p:tgtEl>
                                          <p:spTgt spid="104451"/>
                                        </p:tgtEl>
                                      </p:cBhvr>
                                    </p:animEffect>
                                    <p:anim calcmode="lin" valueType="num">
                                      <p:cBhvr>
                                        <p:cTn id="8" dur="1000" fill="hold"/>
                                        <p:tgtEl>
                                          <p:spTgt spid="104451"/>
                                        </p:tgtEl>
                                        <p:attrNameLst>
                                          <p:attrName>ppt_x</p:attrName>
                                        </p:attrNameLst>
                                      </p:cBhvr>
                                      <p:tavLst>
                                        <p:tav tm="0">
                                          <p:val>
                                            <p:strVal val="#ppt_x-.1"/>
                                          </p:val>
                                        </p:tav>
                                        <p:tav tm="100000">
                                          <p:val>
                                            <p:strVal val="#ppt_x"/>
                                          </p:val>
                                        </p:tav>
                                      </p:tavLst>
                                    </p:anim>
                                    <p:anim calcmode="lin" valueType="num">
                                      <p:cBhvr>
                                        <p:cTn id="9" dur="1000" fill="hold"/>
                                        <p:tgtEl>
                                          <p:spTgt spid="104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esús se les aparece a los discípulos (Juan 20:19-23) ~ Mundo Bíblico: El  Estudio de su Pala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2" y="652943"/>
            <a:ext cx="7606193" cy="55777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262858" y="4691244"/>
            <a:ext cx="682851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s-MX" sz="2800" b="1" dirty="0" smtClean="0">
                <a:ln>
                  <a:solidFill>
                    <a:srgbClr val="FFFF00"/>
                  </a:solidFill>
                </a:ln>
                <a:solidFill>
                  <a:schemeClr val="bg1"/>
                </a:solidFill>
                <a:effectLst>
                  <a:glow rad="63500">
                    <a:srgbClr val="000000"/>
                  </a:glow>
                  <a:outerShdw blurRad="50800" dist="38100" dir="10800000" algn="r" rotWithShape="0">
                    <a:prstClr val="black"/>
                  </a:outerShdw>
                </a:effectLst>
                <a:latin typeface="Comic Sans MS" panose="030F0702030302020204" pitchFamily="66" charset="0"/>
              </a:rPr>
              <a:t>Jesús </a:t>
            </a:r>
            <a:r>
              <a:rPr lang="es-MX" sz="2800" b="1" dirty="0">
                <a:ln>
                  <a:solidFill>
                    <a:srgbClr val="FFFF00"/>
                  </a:solidFill>
                </a:ln>
                <a:solidFill>
                  <a:schemeClr val="bg1"/>
                </a:solidFill>
                <a:effectLst>
                  <a:glow rad="63500">
                    <a:srgbClr val="000000"/>
                  </a:glow>
                  <a:outerShdw blurRad="50800" dist="38100" dir="10800000" algn="r" rotWithShape="0">
                    <a:prstClr val="black"/>
                  </a:outerShdw>
                </a:effectLst>
                <a:latin typeface="Comic Sans MS" panose="030F0702030302020204" pitchFamily="66" charset="0"/>
              </a:rPr>
              <a:t>repitió:</a:t>
            </a:r>
          </a:p>
          <a:p>
            <a:pPr algn="ctr" fontAlgn="base">
              <a:spcBef>
                <a:spcPct val="0"/>
              </a:spcBef>
              <a:spcAft>
                <a:spcPct val="0"/>
              </a:spcAft>
            </a:pPr>
            <a:r>
              <a:rPr lang="es-MX" sz="2800" b="1" dirty="0">
                <a:ln>
                  <a:solidFill>
                    <a:srgbClr val="FFFF00"/>
                  </a:solidFill>
                </a:ln>
                <a:solidFill>
                  <a:schemeClr val="bg1"/>
                </a:solidFill>
                <a:effectLst>
                  <a:glow rad="63500">
                    <a:srgbClr val="000000"/>
                  </a:glow>
                  <a:outerShdw blurRad="50800" dist="38100" dir="10800000" algn="r" rotWithShape="0">
                    <a:prstClr val="black"/>
                  </a:outerShdw>
                </a:effectLst>
                <a:latin typeface="Comic Sans MS" panose="030F0702030302020204" pitchFamily="66" charset="0"/>
              </a:rPr>
              <a:t>- “Paz a ustedes. Como el Padre me ha enviado, así también los envío yo”.</a:t>
            </a:r>
          </a:p>
          <a:p>
            <a:pPr algn="ctr" fontAlgn="base">
              <a:spcBef>
                <a:spcPct val="0"/>
              </a:spcBef>
              <a:spcAft>
                <a:spcPct val="0"/>
              </a:spcAft>
            </a:pPr>
            <a:r>
              <a:rPr lang="es-ES" sz="2800" b="1" dirty="0" smtClean="0">
                <a:ln>
                  <a:solidFill>
                    <a:srgbClr val="FFFF00"/>
                  </a:solidFill>
                </a:ln>
                <a:solidFill>
                  <a:schemeClr val="bg1"/>
                </a:solidFill>
                <a:effectLst>
                  <a:glow rad="63500">
                    <a:srgbClr val="000000"/>
                  </a:glow>
                  <a:outerShdw blurRad="50800" dist="38100" dir="10800000" algn="r" rotWithShape="0">
                    <a:prstClr val="black"/>
                  </a:outerShdw>
                </a:effectLst>
                <a:latin typeface="Comic Sans MS" panose="030F0702030302020204" pitchFamily="66" charset="0"/>
              </a:rPr>
              <a:t>    </a:t>
            </a:r>
            <a:endParaRPr lang="es-ES" sz="2800" b="1" dirty="0">
              <a:ln>
                <a:solidFill>
                  <a:srgbClr val="FFFF00"/>
                </a:solidFill>
              </a:ln>
              <a:solidFill>
                <a:schemeClr val="bg1"/>
              </a:solidFill>
              <a:effectLst>
                <a:glow rad="63500">
                  <a:srgbClr val="000000"/>
                </a:glow>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7312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4.2"/>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 Un_desafio_de_Dios">
  <a:themeElements>
    <a:clrScheme name="38. Un_desafio_de_Di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 Un_desafio_de_Dio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 Un_desafio_de_Di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 Un_desafio_de_Di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 Un_desafio_de_Di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 Un_desafio_de_Di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 Un_desafio_de_Di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 Un_desafio_de_Di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 Un_desafio_de_Di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1295</Words>
  <Application>Microsoft Office PowerPoint</Application>
  <PresentationFormat>Presentación en pantalla (4:3)</PresentationFormat>
  <Paragraphs>123</Paragraphs>
  <Slides>31</Slides>
  <Notes>2</Notes>
  <HiddenSlides>0</HiddenSlides>
  <MMClips>1</MMClips>
  <ScaleCrop>false</ScaleCrop>
  <HeadingPairs>
    <vt:vector size="6" baseType="variant">
      <vt:variant>
        <vt:lpstr>Fuentes usadas</vt:lpstr>
      </vt:variant>
      <vt:variant>
        <vt:i4>19</vt:i4>
      </vt:variant>
      <vt:variant>
        <vt:lpstr>Tema</vt:lpstr>
      </vt:variant>
      <vt:variant>
        <vt:i4>5</vt:i4>
      </vt:variant>
      <vt:variant>
        <vt:lpstr>Títulos de diapositiva</vt:lpstr>
      </vt:variant>
      <vt:variant>
        <vt:i4>31</vt:i4>
      </vt:variant>
    </vt:vector>
  </HeadingPairs>
  <TitlesOfParts>
    <vt:vector size="55" baseType="lpstr">
      <vt:lpstr>Agency FB</vt:lpstr>
      <vt:lpstr>Arial</vt:lpstr>
      <vt:lpstr>Arial Black</vt:lpstr>
      <vt:lpstr>Arial Rounded MT Bold</vt:lpstr>
      <vt:lpstr>Broadway</vt:lpstr>
      <vt:lpstr>Calibri</vt:lpstr>
      <vt:lpstr>Clarendon Blk BT</vt:lpstr>
      <vt:lpstr>Clarendon BT</vt:lpstr>
      <vt:lpstr>Comic Sans MS</vt:lpstr>
      <vt:lpstr>Franklin Gothic Medium</vt:lpstr>
      <vt:lpstr>Kristen ITC</vt:lpstr>
      <vt:lpstr>Poor Richard</vt:lpstr>
      <vt:lpstr>Square721 Cn BT</vt:lpstr>
      <vt:lpstr>Tahoma</vt:lpstr>
      <vt:lpstr>Tekton Pro</vt:lpstr>
      <vt:lpstr>Times</vt:lpstr>
      <vt:lpstr>Times New Roman</vt:lpstr>
      <vt:lpstr>Verdana</vt:lpstr>
      <vt:lpstr>Wingdings</vt:lpstr>
      <vt:lpstr>Diseño predeterminado</vt:lpstr>
      <vt:lpstr>1_Diseño predeterminado</vt:lpstr>
      <vt:lpstr>Default Design</vt:lpstr>
      <vt:lpstr>38. Un_desafio_de_Dios</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259</cp:revision>
  <dcterms:created xsi:type="dcterms:W3CDTF">2018-05-07T12:08:25Z</dcterms:created>
  <dcterms:modified xsi:type="dcterms:W3CDTF">2024-05-14T16:03:31Z</dcterms:modified>
</cp:coreProperties>
</file>