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1" r:id="rId2"/>
    <p:sldId id="29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8" r:id="rId37"/>
    <p:sldId id="302" r:id="rId38"/>
    <p:sldId id="296" r:id="rId39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A1"/>
    <a:srgbClr val="C0A76A"/>
    <a:srgbClr val="A6100F"/>
    <a:srgbClr val="FFED76"/>
    <a:srgbClr val="915E4D"/>
    <a:srgbClr val="D4C880"/>
    <a:srgbClr val="5414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865" autoAdjust="0"/>
  </p:normalViewPr>
  <p:slideViewPr>
    <p:cSldViewPr snapToGrid="0">
      <p:cViewPr varScale="1">
        <p:scale>
          <a:sx n="76" d="100"/>
          <a:sy n="76" d="100"/>
        </p:scale>
        <p:origin x="15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40D0-A30F-4375-BC77-D41F6CAA2D0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9/04/2024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91EA-6019-4843-B2A3-B5D1AE32C505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40D0-A30F-4375-BC77-D41F6CAA2D0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9/04/2024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91EA-6019-4843-B2A3-B5D1AE32C505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2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40D0-A30F-4375-BC77-D41F6CAA2D0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9/04/2024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91EA-6019-4843-B2A3-B5D1AE32C505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1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40D0-A30F-4375-BC77-D41F6CAA2D0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9/04/2024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91EA-6019-4843-B2A3-B5D1AE32C505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0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40D0-A30F-4375-BC77-D41F6CAA2D0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9/04/2024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91EA-6019-4843-B2A3-B5D1AE32C505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3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40D0-A30F-4375-BC77-D41F6CAA2D0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9/04/2024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91EA-6019-4843-B2A3-B5D1AE32C505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6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40D0-A30F-4375-BC77-D41F6CAA2D0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9/04/2024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91EA-6019-4843-B2A3-B5D1AE32C505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5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40D0-A30F-4375-BC77-D41F6CAA2D0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9/04/2024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91EA-6019-4843-B2A3-B5D1AE32C505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7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40D0-A30F-4375-BC77-D41F6CAA2D0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9/04/2024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91EA-6019-4843-B2A3-B5D1AE32C505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9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40D0-A30F-4375-BC77-D41F6CAA2D0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9/04/2024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91EA-6019-4843-B2A3-B5D1AE32C505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1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40D0-A30F-4375-BC77-D41F6CAA2D0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9/04/2024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91EA-6019-4843-B2A3-B5D1AE32C505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5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940D0-A30F-4375-BC77-D41F6CAA2D0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9/04/2024</a:t>
            </a:fld>
            <a:endParaRPr lang="es-PE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91EA-6019-4843-B2A3-B5D1AE32C505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4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4" y="522515"/>
            <a:ext cx="8129907" cy="5827172"/>
          </a:xfrm>
          <a:prstGeom prst="rect">
            <a:avLst/>
          </a:prstGeom>
        </p:spPr>
      </p:pic>
      <p:pic>
        <p:nvPicPr>
          <p:cNvPr id="2" name="124. Te conocimos al partir el p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7" y="3184527"/>
            <a:ext cx="487363" cy="4873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9" y="6008024"/>
            <a:ext cx="2325188" cy="341662"/>
          </a:xfrm>
          <a:prstGeom prst="rect">
            <a:avLst/>
          </a:prstGeom>
          <a:solidFill>
            <a:srgbClr val="C0A76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7793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9" y="542884"/>
            <a:ext cx="8167255" cy="5896114"/>
          </a:xfrm>
          <a:prstGeom prst="rect">
            <a:avLst/>
          </a:prstGeom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844063" y="4893541"/>
            <a:ext cx="76568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Llenos de miedo por la sorpresa, creían ver un fantasma. </a:t>
            </a:r>
          </a:p>
        </p:txBody>
      </p:sp>
    </p:spTree>
    <p:extLst>
      <p:ext uri="{BB962C8B-B14F-4D97-AF65-F5344CB8AC3E}">
        <p14:creationId xmlns:p14="http://schemas.microsoft.com/office/powerpoint/2010/main" val="39373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2" y="536338"/>
            <a:ext cx="8146473" cy="59065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98762" y="4654153"/>
            <a:ext cx="803217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Él les dijo</a:t>
            </a:r>
            <a:r>
              <a:rPr lang="es-ES" sz="3600" b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s-ES" sz="3600" b="1" i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“¿</a:t>
            </a:r>
            <a:r>
              <a:rPr lang="es-ES" sz="3600" b="1" i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Por </a:t>
            </a:r>
            <a:r>
              <a:rPr lang="es-ES" sz="3600" b="1" i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qué </a:t>
            </a:r>
            <a:r>
              <a:rPr lang="es-ES" sz="3600" b="1" i="1" dirty="0" err="1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seasustan</a:t>
            </a:r>
            <a:r>
              <a:rPr lang="es-ES" sz="3600" b="1" i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? </a:t>
            </a:r>
            <a:r>
              <a:rPr lang="es-ES" sz="3600" b="1" i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¿</a:t>
            </a:r>
            <a:r>
              <a:rPr lang="es-ES" sz="3600" b="1" i="1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por qué surgen dudas en su interior</a:t>
            </a:r>
            <a:r>
              <a:rPr lang="es-ES" sz="3600" b="1" i="1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?”</a:t>
            </a:r>
            <a:endParaRPr lang="es-ES" sz="3600" b="1" dirty="0">
              <a:solidFill>
                <a:prstClr val="white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94/92/fe/9492fe927c79b809831377e3e82d9a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0" y="566398"/>
            <a:ext cx="8110584" cy="58129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420353" y="390436"/>
            <a:ext cx="841192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02060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Miren mis manos y mis pies; soy yo en persona. Tóquenme y dense cuenta de que un fantasma no </a:t>
            </a:r>
            <a:r>
              <a:rPr lang="es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tiene </a:t>
            </a:r>
            <a:r>
              <a:rPr lang="es-ES" sz="36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caarne</a:t>
            </a:r>
            <a:r>
              <a:rPr lang="es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 huesos.</a:t>
            </a:r>
            <a:endParaRPr lang="es-ES" sz="3600" b="1" i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6998" y="4604910"/>
            <a:ext cx="794432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como </a:t>
            </a:r>
            <a:r>
              <a:rPr lang="es-ES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ven que yo tengo</a:t>
            </a:r>
            <a:r>
              <a:rPr lang="es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”.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Dicho </a:t>
            </a:r>
            <a:r>
              <a:rPr lang="es-PE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esto, les mostró las manos y los pies.</a:t>
            </a:r>
            <a:endParaRPr lang="es-ES" sz="3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3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6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1" y="535753"/>
            <a:ext cx="8156447" cy="5854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371" y="5056706"/>
            <a:ext cx="8067531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Y como no acababan de creer por la alegría </a:t>
            </a:r>
            <a:r>
              <a:rPr lang="es-ES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y </a:t>
            </a:r>
            <a:r>
              <a:rPr lang="es-ES" sz="3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el asombro, les dijo:</a:t>
            </a:r>
          </a:p>
        </p:txBody>
      </p:sp>
    </p:spTree>
    <p:extLst>
      <p:ext uri="{BB962C8B-B14F-4D97-AF65-F5344CB8AC3E}">
        <p14:creationId xmlns:p14="http://schemas.microsoft.com/office/powerpoint/2010/main" val="185479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3" y="569307"/>
            <a:ext cx="8141239" cy="58879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5486" y="5489358"/>
            <a:ext cx="8163416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– “¿Tienen algo de comer?”</a:t>
            </a:r>
            <a:endParaRPr lang="es-E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3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1" y="486709"/>
            <a:ext cx="8195637" cy="58839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89853" y="466613"/>
            <a:ext cx="7754715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Ellos le ofrecieron un trozo de pescado asado.</a:t>
            </a:r>
            <a:r>
              <a:rPr lang="es-ES" sz="36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Él lo tomó y comió delante de ellos. Y les dijo:</a:t>
            </a:r>
          </a:p>
        </p:txBody>
      </p:sp>
    </p:spTree>
    <p:extLst>
      <p:ext uri="{BB962C8B-B14F-4D97-AF65-F5344CB8AC3E}">
        <p14:creationId xmlns:p14="http://schemas.microsoft.com/office/powerpoint/2010/main" val="390705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271" y="503356"/>
            <a:ext cx="8178312" cy="586729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430622" y="503356"/>
            <a:ext cx="829637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3200" b="1" dirty="0">
                <a:solidFill>
                  <a:prstClr val="white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“Esto es lo que les decía mientras estaba con ustedes: que todo escrito en la ley de Moisés y en los profetas y salmos acerca de mí tenía que cumplirse”.</a:t>
            </a:r>
            <a:r>
              <a:rPr lang="es-PE" sz="3200" b="1" dirty="0">
                <a:solidFill>
                  <a:prstClr val="white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endParaRPr lang="es-PE" sz="3200" b="1" dirty="0" smtClean="0">
              <a:solidFill>
                <a:prstClr val="white"/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PE" sz="3200" b="1" dirty="0" smtClean="0">
                <a:solidFill>
                  <a:prstClr val="white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Entonces </a:t>
            </a:r>
            <a:r>
              <a:rPr lang="es-PE" sz="3200" b="1" dirty="0">
                <a:solidFill>
                  <a:prstClr val="white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les </a:t>
            </a:r>
            <a:r>
              <a:rPr lang="es-PE" sz="3200" b="1" dirty="0" smtClean="0">
                <a:solidFill>
                  <a:prstClr val="white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abrió </a:t>
            </a:r>
            <a:r>
              <a:rPr lang="es-PE" sz="3200" b="1" dirty="0">
                <a:solidFill>
                  <a:prstClr val="white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el </a:t>
            </a:r>
            <a:r>
              <a:rPr lang="es-PE" sz="3200" b="1" dirty="0" smtClean="0">
                <a:solidFill>
                  <a:prstClr val="white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                       entendimiento                                     para                                                  comprender                                                    las Escrituras</a:t>
            </a:r>
            <a:r>
              <a:rPr lang="es-PE" sz="3200" b="1" dirty="0">
                <a:solidFill>
                  <a:prstClr val="white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endParaRPr lang="es-ES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611562" y="3873427"/>
            <a:ext cx="79344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9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2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975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2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2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2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2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1" y="347123"/>
            <a:ext cx="8167335" cy="60838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1400" y="347123"/>
            <a:ext cx="3829548" cy="224535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473613" y="522791"/>
            <a:ext cx="4821867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Y añadió: –“Así e</a:t>
            </a:r>
            <a:r>
              <a:rPr lang="es-ES" sz="3200" b="1" i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staba escrito: el Cristo padecerá, resucitará de entre los muertos al tercer día, </a:t>
            </a:r>
            <a:endParaRPr lang="es-ES" sz="32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2" y="531654"/>
            <a:ext cx="8186058" cy="5909340"/>
          </a:xfrm>
          <a:prstGeom prst="rect">
            <a:avLst/>
          </a:prstGeom>
          <a:effectLst>
            <a:softEdge rad="3175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7146" y="3959767"/>
            <a:ext cx="8337451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3200" b="1" dirty="0">
                <a:ln w="6600">
                  <a:solidFill>
                    <a:srgbClr val="5414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y que en su nombre se predicará la conversión y el perdón de los pecados a todos los </a:t>
            </a:r>
            <a:r>
              <a:rPr lang="es-ES" sz="3200" b="1" dirty="0" err="1" smtClean="0">
                <a:ln w="6600">
                  <a:solidFill>
                    <a:srgbClr val="5414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pueblos,comenzando</a:t>
            </a:r>
            <a:r>
              <a:rPr lang="es-ES" sz="3200" b="1" dirty="0" smtClean="0">
                <a:ln w="6600">
                  <a:solidFill>
                    <a:srgbClr val="5414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200" b="1" dirty="0">
                <a:ln w="6600">
                  <a:solidFill>
                    <a:srgbClr val="5414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por Jerusalén. Ustedes son testigos de esto”.</a:t>
            </a:r>
          </a:p>
        </p:txBody>
      </p:sp>
    </p:spTree>
    <p:extLst>
      <p:ext uri="{BB962C8B-B14F-4D97-AF65-F5344CB8AC3E}">
        <p14:creationId xmlns:p14="http://schemas.microsoft.com/office/powerpoint/2010/main" val="89045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6" y="550673"/>
            <a:ext cx="8134350" cy="5850127"/>
          </a:xfrm>
          <a:prstGeom prst="rect">
            <a:avLst/>
          </a:prstGeom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90389" y="4785248"/>
            <a:ext cx="7992119" cy="1224384"/>
          </a:xfrm>
          <a:prstGeom prst="rect">
            <a:avLst/>
          </a:prstGeom>
          <a:noFill/>
          <a:ln>
            <a:noFill/>
          </a:ln>
          <a:effectLst>
            <a:softEdge rad="1244600"/>
          </a:effectLst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prstTxWarp prst="textStop">
              <a:avLst/>
            </a:prstTxWarp>
          </a:bodyPr>
          <a:lstStyle/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sz="4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quare721 Cn BT" panose="020B0406020202050204" pitchFamily="34" charset="0"/>
              </a:rPr>
              <a:t>¿Cómo reaccionan los discípulos ante la aparición del Resucitado?</a:t>
            </a:r>
          </a:p>
        </p:txBody>
      </p:sp>
      <p:sp>
        <p:nvSpPr>
          <p:cNvPr id="20484" name="WordArt 6"/>
          <p:cNvSpPr>
            <a:spLocks noChangeArrowheads="1" noChangeShapeType="1" noTextEdit="1"/>
          </p:cNvSpPr>
          <p:nvPr/>
        </p:nvSpPr>
        <p:spPr bwMode="auto">
          <a:xfrm>
            <a:off x="755586" y="550673"/>
            <a:ext cx="59055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/>
              </a:rPr>
              <a:t>Preguntas para la </a:t>
            </a:r>
            <a:r>
              <a:rPr lang="es-PE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/>
              </a:rPr>
              <a:t>Lectura</a:t>
            </a:r>
            <a:r>
              <a:rPr lang="es-P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8285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9c/06/77/9c067712838a2e5cbd0a88f5509b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8" y="535056"/>
            <a:ext cx="8105933" cy="58612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82" y="499354"/>
            <a:ext cx="4476205" cy="659712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08321" y="499356"/>
            <a:ext cx="30537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Lucas 24, 35-48</a:t>
            </a: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763323" y="1320747"/>
            <a:ext cx="5038072" cy="628330"/>
          </a:xfrm>
          <a:prstGeom prst="rect">
            <a:avLst/>
          </a:prstGeom>
          <a:solidFill>
            <a:schemeClr val="accent2"/>
          </a:solidFill>
        </p:spPr>
        <p:txBody>
          <a:bodyPr wrap="none" fromWordArt="1">
            <a:prstTxWarp prst="textStop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kern="1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Swis721 BlkCn BT" panose="020B0806030502040204" pitchFamily="34" charset="0"/>
                <a:cs typeface="Times New Roman"/>
              </a:rPr>
              <a:t>USTEDES  SON </a:t>
            </a:r>
            <a:r>
              <a:rPr lang="es-PE" sz="3600" b="1" kern="1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Swis721 BlkCn BT" panose="020B0806030502040204" pitchFamily="34" charset="0"/>
                <a:cs typeface="Times New Roman"/>
              </a:rPr>
              <a:t>TESTIGOS DE ESTAS COSAS</a:t>
            </a:r>
            <a:endParaRPr lang="es-PE" sz="3600" b="1" kern="1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Swis721 BlkCn BT" panose="020B0806030502040204" pitchFamily="34" charset="0"/>
              <a:cs typeface="Times New Roman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87851" y="5970343"/>
            <a:ext cx="2874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s-ES" b="1" kern="0" cap="all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Perú, </a:t>
            </a:r>
            <a:r>
              <a:rPr lang="es-ES" b="1" kern="0" cap="all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14 </a:t>
            </a:r>
            <a:r>
              <a:rPr lang="es-ES" b="1" kern="0" cap="all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Abril</a:t>
            </a:r>
            <a:r>
              <a:rPr lang="es-ES" sz="2400" b="1" kern="0" cap="all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s-ES" b="1" kern="0" cap="all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2024</a:t>
            </a:r>
            <a:endParaRPr lang="es-ES" b="1" kern="0" cap="all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15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1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" y="483326"/>
            <a:ext cx="8178529" cy="59436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639491" y="349280"/>
            <a:ext cx="7820297" cy="171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InflateTop">
              <a:avLst/>
            </a:prstTxWarp>
          </a:bodyPr>
          <a:lstStyle/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wis721 BlkCn BT" panose="020B0806030502040204" pitchFamily="34" charset="0"/>
              </a:rPr>
              <a:t>¿A través de qué signos </a:t>
            </a:r>
            <a:endParaRPr lang="es-ES" sz="36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Swis721 BlkCn BT" panose="020B0806030502040204" pitchFamily="34" charset="0"/>
            </a:endParaRPr>
          </a:p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wis721 BlkCn BT" panose="020B0806030502040204" pitchFamily="34" charset="0"/>
              </a:rPr>
              <a:t>se  </a:t>
            </a:r>
            <a:r>
              <a:rPr lang="es-ES" sz="36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wis721 BlkCn BT" panose="020B0806030502040204" pitchFamily="34" charset="0"/>
              </a:rPr>
              <a:t>da Jesús  a conocer a sus discípulos?</a:t>
            </a:r>
          </a:p>
        </p:txBody>
      </p:sp>
    </p:spTree>
    <p:extLst>
      <p:ext uri="{BB962C8B-B14F-4D97-AF65-F5344CB8AC3E}">
        <p14:creationId xmlns:p14="http://schemas.microsoft.com/office/powerpoint/2010/main" val="239439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c1/79/fa/c179fa9d1d6e1ef6d74b615241e71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4" y="515548"/>
            <a:ext cx="8246599" cy="591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003599" y="1275646"/>
            <a:ext cx="6984840" cy="28743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>
            <a:prstTxWarp prst="textStop">
              <a:avLst/>
            </a:prstTxWarp>
          </a:bodyPr>
          <a:lstStyle/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ES" sz="4000" b="1" dirty="0">
                <a:solidFill>
                  <a:prstClr val="white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imes New Roman" pitchFamily="18" charset="0"/>
              </a:rPr>
              <a:t>¿Según la Biblia qué tenía que pasar al Mesías?</a:t>
            </a:r>
          </a:p>
        </p:txBody>
      </p:sp>
    </p:spTree>
    <p:extLst>
      <p:ext uri="{BB962C8B-B14F-4D97-AF65-F5344CB8AC3E}">
        <p14:creationId xmlns:p14="http://schemas.microsoft.com/office/powerpoint/2010/main" val="90203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0b/78/96/0b7896241cfb5f50be421c98e37b73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8" y="484378"/>
            <a:ext cx="8145107" cy="596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894302" y="1184383"/>
            <a:ext cx="7335297" cy="29052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ES" sz="3600" b="1" dirty="0" smtClean="0">
                <a:solidFill>
                  <a:prstClr val="white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imes New Roman" panose="02020603050405020304" pitchFamily="18" charset="0"/>
                <a:ea typeface="Adobe Kaiti Std R" pitchFamily="18" charset="-128"/>
                <a:cs typeface="Times New Roman" panose="02020603050405020304" pitchFamily="18" charset="0"/>
              </a:rPr>
              <a:t>   ¿Con qué palabras se alude a la misión que tendrán que </a:t>
            </a:r>
            <a:r>
              <a:rPr lang="es-MX" sz="3600" b="1" dirty="0">
                <a:solidFill>
                  <a:prstClr val="white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imes New Roman" panose="02020603050405020304" pitchFamily="18" charset="0"/>
                <a:ea typeface="Adobe Kaiti Std R" pitchFamily="18" charset="-128"/>
                <a:cs typeface="Times New Roman" panose="02020603050405020304" pitchFamily="18" charset="0"/>
              </a:rPr>
              <a:t>realizar los discípulos después de la Pascua?</a:t>
            </a:r>
          </a:p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s-ES" sz="3600" b="1" dirty="0">
              <a:solidFill>
                <a:prstClr val="white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Times New Roman" panose="02020603050405020304" pitchFamily="18" charset="0"/>
              <a:ea typeface="Adobe Kaiti Std R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821626" y="2846715"/>
            <a:ext cx="2901246" cy="203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sz="3200" b="1" dirty="0">
              <a:solidFill>
                <a:prstClr val="white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Times New Roman" panose="02020603050405020304" pitchFamily="18" charset="0"/>
              <a:ea typeface="Adobe Kaiti Std R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90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600"/>
                            </p:stCondLst>
                            <p:childTnLst>
                              <p:par>
                                <p:cTn id="12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n de Story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7" y="502419"/>
            <a:ext cx="8088140" cy="587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47908" y="3422055"/>
            <a:ext cx="8178575" cy="272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600" b="1" i="1" dirty="0">
                <a:solidFill>
                  <a:prstClr val="white"/>
                </a:solidFill>
                <a:effectLst>
                  <a:glow rad="127000">
                    <a:srgbClr val="7E0000"/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Reconocer al Resucitado en nuestras vidas no siempre es tan fácil ni inmediato.</a:t>
            </a:r>
            <a:r>
              <a:rPr lang="es-PE" sz="2600" b="1" i="1" dirty="0">
                <a:solidFill>
                  <a:prstClr val="white"/>
                </a:solidFill>
                <a:effectLst>
                  <a:glow rad="127000">
                    <a:srgbClr val="7E0000"/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veces necesitamos de un largo proceso, en el que vamos captando poco a poco los signos de esta su presencia entre nosotros. Este encuentro conlleva una misión: dar testimonio de Él y de su proyecto reconciliador ante todas las personas. </a:t>
            </a:r>
            <a:r>
              <a:rPr lang="es-ES_tradnl" sz="2600" b="1" i="1" dirty="0">
                <a:solidFill>
                  <a:prstClr val="white"/>
                </a:solidFill>
                <a:effectLst>
                  <a:glow rad="127000">
                    <a:srgbClr val="7E0000"/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ángulo redondeado 10"/>
          <p:cNvSpPr>
            <a:spLocks noChangeArrowheads="1"/>
          </p:cNvSpPr>
          <p:nvPr/>
        </p:nvSpPr>
        <p:spPr bwMode="auto">
          <a:xfrm>
            <a:off x="588585" y="576776"/>
            <a:ext cx="4263429" cy="1034456"/>
          </a:xfrm>
          <a:prstGeom prst="roundRect">
            <a:avLst>
              <a:gd name="adj" fmla="val 16667"/>
            </a:avLst>
          </a:prstGeom>
          <a:solidFill>
            <a:srgbClr val="D9B263"/>
          </a:solidFill>
          <a:ln w="12700" algn="ctr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66003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C00000"/>
                </a:solidFill>
                <a:latin typeface="Arial" pitchFamily="34" charset="0"/>
                <a:ea typeface="Times New Roman" panose="02020603050405020304" pitchFamily="18" charset="0"/>
              </a:rPr>
              <a:t>MEDITATIO</a:t>
            </a:r>
            <a:endParaRPr lang="es-PE" sz="2400" b="1" dirty="0">
              <a:solidFill>
                <a:srgbClr val="C00000"/>
              </a:solidFill>
              <a:latin typeface="Arial" pitchFamily="34" charset="0"/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</a:rPr>
              <a:t>¿Qué ME dice el texto?</a:t>
            </a:r>
            <a:endParaRPr lang="es-PE" sz="2400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23855" y="1246056"/>
            <a:ext cx="2387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>
                <a:solidFill>
                  <a:prstClr val="white"/>
                </a:solidFill>
                <a:effectLst>
                  <a:glow rad="127000">
                    <a:srgbClr val="7E0000"/>
                  </a:glow>
                  <a:outerShdw blurRad="50800" dist="38100" algn="l" rotWithShape="0">
                    <a:prstClr val="black"/>
                  </a:outerShdw>
                </a:effectLst>
                <a:latin typeface="Tekton Pro Ext" panose="020F0605020208020904" pitchFamily="34" charset="0"/>
              </a:rPr>
              <a:t>Motivación: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3019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b6/5e/99/b65e9902a9c7c58869988909f2b4a6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6" y="500742"/>
            <a:ext cx="8174365" cy="587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5" name="Rectangle 5"/>
          <p:cNvSpPr>
            <a:spLocks noGrp="1" noChangeArrowheads="1"/>
          </p:cNvSpPr>
          <p:nvPr>
            <p:ph idx="1"/>
          </p:nvPr>
        </p:nvSpPr>
        <p:spPr>
          <a:xfrm>
            <a:off x="467216" y="5082790"/>
            <a:ext cx="8003543" cy="1368251"/>
          </a:xfrm>
          <a:noFill/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anose="05000000000000000000" pitchFamily="2" charset="2"/>
              <a:buChar char="§"/>
            </a:pPr>
            <a:r>
              <a:rPr lang="es-ES_tradnl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¿Dónde y cómo reconoces los 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signos </a:t>
            </a:r>
            <a:r>
              <a:rPr lang="es-ES_tradnl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 la presencia del Resucitado en tu 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vida </a:t>
            </a:r>
            <a:r>
              <a:rPr lang="es-ES_tradnl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y en los acontecimientos 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 </a:t>
            </a:r>
            <a:r>
              <a:rPr lang="es-ES_tradnl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cada día?</a:t>
            </a:r>
            <a:endParaRPr lang="es-ES_tradnl" sz="2800" b="1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564x/9c/a9/98/9ca9989f2bf15e418d8b62c2249c2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9" y="505135"/>
            <a:ext cx="8086210" cy="59258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487893" y="824063"/>
            <a:ext cx="8000511" cy="120214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45720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_tradnl" sz="2800" b="1" i="1" dirty="0">
                <a:solidFill>
                  <a:prstClr val="white"/>
                </a:solidFill>
                <a:effectLst>
                  <a:glow rad="101600">
                    <a:srgbClr val="7B0603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98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Jesús resucitado no es un fantasma, sino aquel que vive y está presente en nuestras vidas. </a:t>
            </a:r>
            <a:r>
              <a:rPr lang="es-ES_tradnl" sz="2800" b="1" dirty="0">
                <a:solidFill>
                  <a:prstClr val="white"/>
                </a:solidFill>
                <a:effectLst>
                  <a:glow rad="101600">
                    <a:srgbClr val="7B0603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98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¿Estás convencido de ello?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2800" b="1" dirty="0">
              <a:solidFill>
                <a:prstClr val="white"/>
              </a:solidFill>
              <a:effectLst>
                <a:glow rad="101600">
                  <a:srgbClr val="7B0603">
                    <a:alpha val="60000"/>
                  </a:srgbClr>
                </a:glow>
                <a:outerShdw blurRad="50800" dist="38100" dir="10800000" algn="r" rotWithShape="0">
                  <a:prstClr val="black">
                    <a:alpha val="98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2800" b="1" i="1" dirty="0">
              <a:solidFill>
                <a:prstClr val="white"/>
              </a:solidFill>
              <a:effectLst>
                <a:glow rad="101600">
                  <a:srgbClr val="7B0603">
                    <a:alpha val="60000"/>
                  </a:srgbClr>
                </a:glow>
                <a:outerShdw blurRad="50800" dist="38100" dir="10800000" algn="r" rotWithShape="0">
                  <a:prstClr val="black">
                    <a:alpha val="98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2800" b="1" i="1" dirty="0">
              <a:solidFill>
                <a:prstClr val="white"/>
              </a:solidFill>
              <a:effectLst>
                <a:glow rad="101600">
                  <a:srgbClr val="7B0603">
                    <a:alpha val="60000"/>
                  </a:srgbClr>
                </a:glow>
                <a:outerShdw blurRad="50800" dist="38100" dir="10800000" algn="r" rotWithShape="0">
                  <a:prstClr val="black">
                    <a:alpha val="98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sz="2800" b="1" dirty="0">
              <a:solidFill>
                <a:prstClr val="white"/>
              </a:solidFill>
              <a:effectLst>
                <a:glow rad="101600">
                  <a:srgbClr val="7B0603">
                    <a:alpha val="60000"/>
                  </a:srgbClr>
                </a:glow>
                <a:outerShdw blurRad="50800" dist="38100" dir="10800000" algn="r" rotWithShape="0">
                  <a:prstClr val="black">
                    <a:alpha val="98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487893" y="4509120"/>
            <a:ext cx="8064896" cy="136815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3200" dirty="0">
                <a:solidFill>
                  <a:prstClr val="white"/>
                </a:solidFill>
                <a:effectLst>
                  <a:glow rad="101600">
                    <a:srgbClr val="002E00">
                      <a:alpha val="60000"/>
                    </a:srgbClr>
                  </a:glow>
                  <a:outerShdw blurRad="50800" dist="38100" dir="10800000" algn="r" rotWithShape="0">
                    <a:srgbClr val="9BBB59">
                      <a:lumMod val="50000"/>
                    </a:srgbClr>
                  </a:outerShdw>
                </a:effectLst>
                <a:latin typeface="Times New Roman" pitchFamily="18" charset="0"/>
              </a:rPr>
              <a:t>   </a:t>
            </a:r>
            <a:endParaRPr lang="es-ES" sz="3200" dirty="0">
              <a:solidFill>
                <a:prstClr val="white"/>
              </a:solidFill>
              <a:effectLst>
                <a:glow rad="101600">
                  <a:srgbClr val="002E00">
                    <a:alpha val="60000"/>
                  </a:srgbClr>
                </a:glow>
                <a:outerShdw blurRad="50800" dist="38100" dir="10800000" algn="r" rotWithShape="0">
                  <a:srgbClr val="9BBB59">
                    <a:lumMod val="5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2303748" y="2026210"/>
            <a:ext cx="4608512" cy="574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prstTxWarp prst="textInflateBottom">
              <a:avLst/>
            </a:prstTxWarp>
          </a:bodyPr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ES" sz="3200" dirty="0">
              <a:solidFill>
                <a:prstClr val="white"/>
              </a:solidFill>
              <a:effectLst>
                <a:glow rad="101600">
                  <a:srgbClr val="7B0603">
                    <a:alpha val="60000"/>
                  </a:srgbClr>
                </a:glow>
                <a:outerShdw blurRad="50800" dist="38100" dir="10800000" algn="r" rotWithShape="0">
                  <a:srgbClr val="7B0603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07588" y="2480337"/>
            <a:ext cx="793612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800" b="1" i="1" dirty="0">
                <a:solidFill>
                  <a:prstClr val="white"/>
                </a:solidFill>
                <a:effectLst>
                  <a:glow rad="101600">
                    <a:srgbClr val="7B0603">
                      <a:alpha val="60000"/>
                    </a:srgbClr>
                  </a:glow>
                  <a:outerShdw blurRad="50800" dist="38100" dir="10800000" algn="r" rotWithShape="0">
                    <a:prstClr val="black">
                      <a:alpha val="98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¿De qué “fantasmas” tendríamos que liberarnos para vivir a fondo el mensaje de esperanza de la Pascua?.</a:t>
            </a:r>
          </a:p>
        </p:txBody>
      </p:sp>
    </p:spTree>
    <p:extLst>
      <p:ext uri="{BB962C8B-B14F-4D97-AF65-F5344CB8AC3E}">
        <p14:creationId xmlns:p14="http://schemas.microsoft.com/office/powerpoint/2010/main" val="24789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3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7" y="1500587"/>
            <a:ext cx="8077066" cy="3896864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14337" y="552376"/>
            <a:ext cx="7757327" cy="100327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457200" indent="-457200" algn="ctr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_tradnl" sz="2800" b="1" i="1" dirty="0">
                <a:solidFill>
                  <a:schemeClr val="bg1"/>
                </a:solidFill>
                <a:effectLst>
                  <a:outerShdw blurRad="50800" dist="762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su nombre se anunciará…  </a:t>
            </a:r>
          </a:p>
          <a:p>
            <a:pPr algn="ctr" fontAlgn="base">
              <a:spcAft>
                <a:spcPct val="0"/>
              </a:spcAft>
            </a:pPr>
            <a:r>
              <a:rPr lang="es-ES_tradnl" sz="2800" b="1" i="1" dirty="0">
                <a:solidFill>
                  <a:schemeClr val="bg1"/>
                </a:solidFill>
                <a:effectLst>
                  <a:outerShdw blurRad="50800" dist="762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conversión y el perdón de los pecados.                          </a:t>
            </a:r>
            <a:r>
              <a:rPr lang="es-PE" sz="2800" b="1" i="1" dirty="0">
                <a:solidFill>
                  <a:schemeClr val="bg1"/>
                </a:solidFill>
                <a:effectLst>
                  <a:outerShdw blurRad="50800" dist="762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_tradnl" sz="2800" b="1" i="1" dirty="0">
              <a:solidFill>
                <a:schemeClr val="bg1"/>
              </a:solidFill>
              <a:effectLst>
                <a:outerShdw blurRad="50800" dist="76200" dir="10800000" algn="r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078050" y="3584065"/>
            <a:ext cx="4562984" cy="222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_tradnl" sz="3200" i="1" dirty="0">
              <a:solidFill>
                <a:srgbClr val="FFFF00"/>
              </a:solidFill>
              <a:effectLst>
                <a:outerShdw blurRad="50800" dist="76200" dir="10800000" algn="r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38" name="Picture 14" descr="Es tiempo de arrepentirnos, es tiempo de pedir perdo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751002" y="5294269"/>
            <a:ext cx="2545228" cy="115007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866298" y="1631300"/>
            <a:ext cx="3986677" cy="30914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PE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wis721 BlkCn BT" panose="020B0806030502040204" pitchFamily="34" charset="0"/>
                <a:cs typeface="Arial" panose="020B0604020202020204" pitchFamily="34" charset="0"/>
              </a:rPr>
              <a:t>¿Cómo deberíamos traducir hoy esta misión reconciliadora que nace de la Pascua?</a:t>
            </a: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wis721 BlkCn BT" panose="020B080603050204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507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45759" y="4299273"/>
            <a:ext cx="2808288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" sz="3200" dirty="0">
              <a:solidFill>
                <a:srgbClr val="FFFF00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50800" dist="50800" dir="10800000" algn="r" rotWithShape="0">
                  <a:prstClr val="black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2" y="4299271"/>
            <a:ext cx="3695991" cy="114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endParaRPr lang="es-ES" sz="3200" b="1" dirty="0">
              <a:solidFill>
                <a:srgbClr val="FFFF66"/>
              </a:solidFill>
              <a:effectLst>
                <a:outerShdw blurRad="50800" dist="88900" dir="10800000" algn="r" rotWithShape="0">
                  <a:srgbClr val="C0504D">
                    <a:lumMod val="5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76794" y="5037196"/>
            <a:ext cx="8190410" cy="11181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32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_tradnl" sz="32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qué modo te anima a seguir adelante?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sz="3200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sz="2800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i.pinimg.com/564x/8c/fc/c0/8cfcc08b4bad9d58f91cd246086628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0" y="542450"/>
            <a:ext cx="8190410" cy="58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77" y="2022466"/>
            <a:ext cx="5039750" cy="288110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1269" y="579766"/>
            <a:ext cx="8134543" cy="7321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_tradnl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7B0603"/>
                  </a:outerShdw>
                </a:effectLst>
                <a:latin typeface="Swis721 BlkCn BT" panose="020B0806030502040204" pitchFamily="34" charset="0"/>
              </a:rPr>
              <a:t>     </a:t>
            </a:r>
            <a:r>
              <a:rPr lang="es-ES_tradnl" sz="3200" b="1" dirty="0">
                <a:solidFill>
                  <a:schemeClr val="bg1"/>
                </a:solidFill>
                <a:effectLst>
                  <a:glow rad="101600">
                    <a:srgbClr val="A6100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anose="020B0806030502040204" pitchFamily="34" charset="0"/>
              </a:rPr>
              <a:t>No estamos solos en la tarea de                          construir el Reino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anose="020B0806030502040204" pitchFamily="34" charset="0"/>
              </a:rPr>
              <a:t>.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Swis721 BlkCn BT" panose="020B0806030502040204" pitchFamily="34" charset="0"/>
              </a:rPr>
              <a:t>Contamos con la fuerza del Espíritu de </a:t>
            </a:r>
            <a:r>
              <a:rPr lang="es-ES_tradnl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Swis721 BlkCn BT" panose="020B0806030502040204" pitchFamily="34" charset="0"/>
              </a:rPr>
              <a:t>Dios ¿Sientes esta presencia?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_tradnl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Swis721 BlkCn BT" panose="020B080603050204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_tradnl" sz="3200" b="1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Swis721 BlkCn BT" panose="020B080603050204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_tradnl" sz="3200" b="1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Swis721 BlkCn BT" panose="020B080603050204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_tradnl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Swis721 BlkCn BT" panose="020B080603050204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Swis721 BlkCn BT" panose="020B0806030502040204" pitchFamily="34" charset="0"/>
              </a:rPr>
              <a:t>¿De  </a:t>
            </a:r>
            <a:r>
              <a:rPr lang="es-ES_tradnl" sz="3200" b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Swis721 BlkCn BT" panose="020B0806030502040204" pitchFamily="34" charset="0"/>
              </a:rPr>
              <a:t>queé</a:t>
            </a:r>
            <a:r>
              <a:rPr lang="es-ES_tradnl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Swis721 BlkCn BT" panose="020B0806030502040204" pitchFamily="34" charset="0"/>
              </a:rPr>
              <a:t> modo te anima a seguir adelante?</a:t>
            </a:r>
            <a:endParaRPr lang="es-ES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Swis721 BlkCn BT" panose="020B0806030502040204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ES" sz="28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wis721 BlkCn BT" panose="020B08060305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150"/>
                            </p:stCondLst>
                            <p:childTnLst>
                              <p:par>
                                <p:cTn id="13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50"/>
                            </p:stCondLst>
                            <p:childTnLst>
                              <p:par>
                                <p:cTn id="21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1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564x/1c/43/62/1c4362d655b13c861e833d918fdd7c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0" y="519695"/>
            <a:ext cx="8181372" cy="59012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723148" y="728700"/>
            <a:ext cx="7480694" cy="112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s-ES" sz="2400" i="1" dirty="0">
              <a:solidFill>
                <a:srgbClr val="FFFF66"/>
              </a:solidFill>
              <a:effectLst>
                <a:glow rad="101600">
                  <a:srgbClr val="1F497D">
                    <a:lumMod val="5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23150" y="5149228"/>
            <a:ext cx="7631633" cy="109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" sz="3200" b="1" i="1" dirty="0">
              <a:solidFill>
                <a:prstClr val="white"/>
              </a:solidFill>
              <a:effectLst>
                <a:glow rad="101600">
                  <a:srgbClr val="7B0603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48280" y="3990946"/>
            <a:ext cx="8062674" cy="229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El Señor está en medio de nosotros y nos comunica su paz. </a:t>
            </a:r>
            <a:r>
              <a:rPr lang="es-ES" sz="3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Eso nos libera de nuestros fantasmas y de nuestros miedos. Oremos confiadamente, sabiendo que su Espíritu nos fortalece para dar testimonio</a:t>
            </a:r>
            <a:r>
              <a:rPr lang="es-ES" sz="3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es-ES" sz="3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1" name="Rectángulo redondeado 10"/>
          <p:cNvSpPr>
            <a:spLocks noChangeArrowheads="1"/>
          </p:cNvSpPr>
          <p:nvPr/>
        </p:nvSpPr>
        <p:spPr bwMode="auto">
          <a:xfrm>
            <a:off x="470259" y="519695"/>
            <a:ext cx="3490178" cy="969511"/>
          </a:xfrm>
          <a:prstGeom prst="roundRect">
            <a:avLst>
              <a:gd name="adj" fmla="val 16667"/>
            </a:avLst>
          </a:prstGeom>
          <a:solidFill>
            <a:srgbClr val="D4C880"/>
          </a:solidFill>
          <a:ln w="12700" algn="ctr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66003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</a:rPr>
              <a:t>ORATIO</a:t>
            </a:r>
            <a:endParaRPr lang="es-PE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</a:rPr>
              <a:t>¿Qué le digo al Señor motivado por su Palabra?</a:t>
            </a:r>
            <a:endParaRPr lang="es-PE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11560" y="1700122"/>
            <a:ext cx="2255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i="1" dirty="0">
                <a:solidFill>
                  <a:prstClr val="white"/>
                </a:solidFill>
                <a:effectLst>
                  <a:glow rad="101600">
                    <a:srgbClr val="7B060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Motivación: </a:t>
            </a:r>
            <a:endParaRPr lang="en-US" sz="2800" b="1" dirty="0"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69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c5/94/c4/c594c47e75b12a2bdbdde9420afca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2" y="506043"/>
            <a:ext cx="8155582" cy="589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67" y="5465955"/>
            <a:ext cx="8077205" cy="93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omic Sans MS" panose="030F0702030302020204" pitchFamily="66" charset="0"/>
              </a:rPr>
              <a:t>Se puede, también, recitar el salmo responsorial    que corresponde a este domingo (Salmo 4).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sz="24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693931" y="506043"/>
            <a:ext cx="7927557" cy="147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Swis721 BT" panose="020B0504020202020204" pitchFamily="34" charset="0"/>
              </a:rPr>
              <a:t>• </a:t>
            </a:r>
            <a:r>
              <a:rPr 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Swis721 BT" panose="020B0504020202020204" pitchFamily="34" charset="0"/>
              </a:rPr>
              <a:t>Luego de un tiempo de oración personal, podemos compartir en voz alta nuestra oración, siempre dirigiéndonos a Dios mediante la alabanza, la acción de gracias o la súplica confiada.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20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Swis721 BT" panose="020B0504020202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20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Swis721 BT" panose="020B0504020202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20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Swis721 BT" panose="020B0504020202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20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Swis721 BT" panose="020B0504020202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20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Swis721 BT" panose="020B0504020202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20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Swis721 BT" panose="020B0504020202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20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Swis721 BT" panose="020B0504020202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20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Swis721 BT" panose="020B05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31" y="1893091"/>
            <a:ext cx="4368355" cy="317495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1158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4933" grpId="0"/>
      <p:bldP spid="1249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4510086" y="4357693"/>
            <a:ext cx="490542" cy="261610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1100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13 Imagen" descr="00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5679" y="1639210"/>
            <a:ext cx="694949" cy="1375811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501696" y="5787871"/>
            <a:ext cx="8168640" cy="400110"/>
          </a:xfrm>
          <a:prstGeom prst="rect">
            <a:avLst/>
          </a:prstGeom>
          <a:solidFill>
            <a:srgbClr val="A6100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quare721 BT" panose="020B0504020202060204" pitchFamily="34" charset="0"/>
              </a:rPr>
              <a:t>Cantos sugeridos</a:t>
            </a:r>
            <a:r>
              <a:rPr lang="es-ES_tradnl" sz="2000" dirty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quare721 BT" panose="020B0504020202060204" pitchFamily="34" charset="0"/>
              </a:rPr>
              <a:t>:  </a:t>
            </a:r>
            <a:r>
              <a:rPr lang="es-PE" sz="2000" dirty="0">
                <a:solidFill>
                  <a:prstClr val="whit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quare721 BT" panose="020B0504020202060204" pitchFamily="34" charset="0"/>
              </a:rPr>
              <a:t>Cristo es nuestra paz; Te conocimos, Señor</a:t>
            </a:r>
            <a:endParaRPr lang="es-ES_tradnl" sz="2000" dirty="0">
              <a:solidFill>
                <a:prstClr val="whit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Square721 BT" panose="020B0504020202060204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470263" y="537238"/>
            <a:ext cx="8200073" cy="86669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_tradnl" sz="2400" b="1" kern="0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Swis721 BlkCn BT" panose="020B0806030502040204" pitchFamily="34" charset="0"/>
                <a:ea typeface="+mn-ea"/>
                <a:cs typeface="+mn-cs"/>
              </a:rPr>
              <a:t>Ambientación: </a:t>
            </a:r>
            <a:r>
              <a:rPr lang="es-PE" sz="2400" kern="0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Swis721 BlkCn BT" panose="020B0806030502040204" pitchFamily="34" charset="0"/>
                <a:ea typeface="+mn-ea"/>
                <a:cs typeface="+mn-cs"/>
              </a:rPr>
              <a:t>Cirio pascual, biblia grande, imagen del resucitado</a:t>
            </a:r>
            <a:endParaRPr lang="es-PE" sz="2000" dirty="0">
              <a:solidFill>
                <a:prstClr val="white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Swis721 BlkCn BT" panose="020B0806030502040204" pitchFamily="34" charset="0"/>
            </a:endParaRPr>
          </a:p>
          <a:p>
            <a:pPr algn="ctr">
              <a:defRPr/>
            </a:pPr>
            <a:endParaRPr lang="es-PE" sz="2400" dirty="0">
              <a:solidFill>
                <a:prstClr val="white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lkCn BT" panose="020B0806030502040204" pitchFamily="34" charset="0"/>
            </a:endParaRPr>
          </a:p>
          <a:p>
            <a:pPr algn="ctr">
              <a:defRPr/>
            </a:pPr>
            <a:endParaRPr lang="es-PE" sz="2400" kern="0" dirty="0">
              <a:solidFill>
                <a:prstClr val="white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Swis721 BlkCn BT" panose="020B0806030502040204" pitchFamily="34" charset="0"/>
              <a:ea typeface="+mn-ea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MX" sz="2400" kern="0" dirty="0" smtClean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Swis721 BlkCn BT" panose="020B0806030502040204" pitchFamily="34" charset="0"/>
                <a:ea typeface="+mn-ea"/>
                <a:cs typeface="+mn-cs"/>
              </a:rPr>
              <a:t>  </a:t>
            </a:r>
            <a:endParaRPr lang="es-PE" sz="2400" kern="0" dirty="0">
              <a:solidFill>
                <a:prstClr val="white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Swis721 BlkCn BT" panose="020B0806030502040204" pitchFamily="34" charset="0"/>
              <a:ea typeface="+mn-ea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PE" sz="2400" kern="0" dirty="0">
              <a:solidFill>
                <a:prstClr val="white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Swis721 BlkCn BT" panose="020B0806030502040204" pitchFamily="34" charset="0"/>
              <a:ea typeface="+mn-ea"/>
              <a:cs typeface="+mn-cs"/>
            </a:endParaRPr>
          </a:p>
        </p:txBody>
      </p:sp>
      <p:pic>
        <p:nvPicPr>
          <p:cNvPr id="2050" name="Picture 2" descr="MISIÓN SIN FRONTERAS...................... MISSION WITHOUT  BORDERS................ : «Vengan a la luz»... Un pequeño pensamiento para  hoy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8251" y="2382892"/>
            <a:ext cx="2843670" cy="300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blia con Cruz PNG transparente - Stick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5" y="2528861"/>
            <a:ext cx="2321169" cy="224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isto resucitado png imágenes | PNGWi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269" y="1816637"/>
            <a:ext cx="2711448" cy="346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7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pinimg.com/564x/9b/00/db/9b00dbf796f49d89eabf17b30540dec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475" y="509985"/>
            <a:ext cx="8141066" cy="591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io dice: “Solo coloro che amano Dio sono in grado di renderGli testimonianza, solo loro sono testimoni di Dio, solo loro sono benedetti da Dio e solo loro sono in grado di ricevere le promesse di Dio. Coloro che amano Dio sono intimi di Dio, sono le persone amate da Dio, e possono godere delle benedizioni insieme con Dio. Solo persone come queste vivranno per l’eternità, e solo esse vivranno per sempre sotto la cura e la protezione di Dio.[…]”.&#10;#Cantodilode #protezionediDio #benedettidaDi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387" y="653143"/>
            <a:ext cx="3443025" cy="53155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755120" y="452139"/>
            <a:ext cx="2206625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Salmo</a:t>
            </a:r>
            <a:r>
              <a:rPr lang="ca-E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ca-E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 </a:t>
            </a:r>
            <a:endParaRPr lang="ca-E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944545" y="993586"/>
            <a:ext cx="3606463" cy="424731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000" b="1" i="1" dirty="0">
                <a:effectLst>
                  <a:glow rad="63500">
                    <a:srgbClr val="0C0600">
                      <a:alpha val="40000"/>
                    </a:srgbClr>
                  </a:glow>
                </a:effectLst>
                <a:latin typeface="Comic Sans MS" pitchFamily="66" charset="0"/>
              </a:rPr>
              <a:t> </a:t>
            </a:r>
            <a:r>
              <a:rPr lang="ca-ES" sz="3000" b="1" i="1" dirty="0" err="1">
                <a:effectLst>
                  <a:glow rad="63500">
                    <a:srgbClr val="0C0600">
                      <a:alpha val="40000"/>
                    </a:srgbClr>
                  </a:glow>
                </a:effectLst>
                <a:latin typeface="Comic Sans MS" pitchFamily="66" charset="0"/>
              </a:rPr>
              <a:t>Escúchame</a:t>
            </a:r>
            <a:r>
              <a:rPr lang="ca-ES" sz="3000" b="1" i="1" dirty="0">
                <a:effectLst>
                  <a:glow rad="63500">
                    <a:srgbClr val="0C0600">
                      <a:alpha val="40000"/>
                    </a:srgbClr>
                  </a:glow>
                </a:effectLst>
                <a:latin typeface="Comic Sans MS" pitchFamily="66" charset="0"/>
              </a:rPr>
              <a:t> </a:t>
            </a:r>
            <a:r>
              <a:rPr lang="es-ES" sz="3000" b="1" i="1" dirty="0">
                <a:effectLst>
                  <a:glow rad="63500">
                    <a:srgbClr val="0C0600">
                      <a:alpha val="4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cuando te invoco, Dios, defensor mío; tú que en el aprieto me diste anchura, ten piedad de mí y escucha mi oración.</a:t>
            </a:r>
            <a:endParaRPr lang="ca-ES" sz="3000" b="1" i="1" dirty="0">
              <a:effectLst>
                <a:glow rad="63500">
                  <a:srgbClr val="0C0600"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93449" y="5064379"/>
            <a:ext cx="7574442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Haz</a:t>
            </a:r>
            <a:r>
              <a:rPr lang="ca-ES" sz="3200" b="1" i="1" dirty="0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brillar sobre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nosotros</a:t>
            </a:r>
            <a:r>
              <a:rPr lang="ca-ES" sz="3200" b="1" i="1" dirty="0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el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resplandor</a:t>
            </a:r>
            <a:r>
              <a:rPr lang="ca-ES" sz="3200" b="1" i="1" dirty="0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de tu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rostro</a:t>
            </a:r>
            <a:r>
              <a:rPr lang="ca-ES" sz="3200" b="1" i="1" dirty="0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892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4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9b/00/db/9b00dbf796f49d89eabf17b30540dec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504" y="466469"/>
            <a:ext cx="8192392" cy="59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00" y="590422"/>
            <a:ext cx="3517132" cy="532805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992303" y="821776"/>
            <a:ext cx="3160598" cy="40318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Hay muchos que dicen: “¿Quién nos hará ver la dicha, si la luz de tu rostro ha huido de nosotros?”.</a:t>
            </a:r>
            <a:endParaRPr lang="ca-E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3390" y="4975414"/>
            <a:ext cx="7574442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Haz</a:t>
            </a:r>
            <a:r>
              <a:rPr lang="ca-ES" sz="3200" b="1" i="1" dirty="0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brillar sobre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nosotros</a:t>
            </a:r>
            <a:r>
              <a:rPr lang="ca-ES" sz="3200" b="1" i="1" dirty="0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el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resplandor</a:t>
            </a:r>
            <a:r>
              <a:rPr lang="ca-ES" sz="3200" b="1" i="1" dirty="0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de tu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rostro</a:t>
            </a:r>
            <a:r>
              <a:rPr lang="ca-ES" sz="3200" b="1" i="1" dirty="0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68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675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564x/9b/00/db/9b00dbf796f49d89eabf17b30540dec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690" y="524258"/>
            <a:ext cx="8072226" cy="595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07" y="633046"/>
            <a:ext cx="3788211" cy="531657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17309" y="1267493"/>
            <a:ext cx="3358173" cy="35394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latin typeface="Comic Sans MS" pitchFamily="66" charset="0"/>
              </a:rPr>
              <a:t> En </a:t>
            </a:r>
            <a:r>
              <a:rPr lang="ca-ES" sz="3200" b="1" i="1" dirty="0" err="1">
                <a:latin typeface="Comic Sans MS" pitchFamily="66" charset="0"/>
              </a:rPr>
              <a:t>paz</a:t>
            </a:r>
            <a:r>
              <a:rPr lang="ca-ES" sz="3200" b="1" i="1" dirty="0">
                <a:latin typeface="Comic Sans MS" pitchFamily="66" charset="0"/>
              </a:rPr>
              <a:t> me </a:t>
            </a:r>
            <a:r>
              <a:rPr lang="ca-ES" sz="3200" b="1" i="1" dirty="0" err="1">
                <a:latin typeface="Comic Sans MS" pitchFamily="66" charset="0"/>
              </a:rPr>
              <a:t>acuesto</a:t>
            </a:r>
            <a:r>
              <a:rPr lang="ca-ES" sz="3200" b="1" i="1" dirty="0">
                <a:latin typeface="Comic Sans MS" pitchFamily="66" charset="0"/>
              </a:rPr>
              <a:t> y en seguida me </a:t>
            </a:r>
            <a:r>
              <a:rPr lang="ca-ES" sz="3200" b="1" i="1" dirty="0" err="1">
                <a:latin typeface="Comic Sans MS" pitchFamily="66" charset="0"/>
              </a:rPr>
              <a:t>duermo</a:t>
            </a:r>
            <a:r>
              <a:rPr lang="ca-ES" sz="3200" b="1" i="1" dirty="0">
                <a:latin typeface="Comic Sans MS" pitchFamily="66" charset="0"/>
              </a:rPr>
              <a:t>, </a:t>
            </a:r>
            <a:r>
              <a:rPr lang="ca-ES" sz="3200" b="1" i="1" dirty="0" err="1">
                <a:latin typeface="Comic Sans MS" pitchFamily="66" charset="0"/>
              </a:rPr>
              <a:t>porque</a:t>
            </a:r>
            <a:r>
              <a:rPr lang="ca-ES" sz="3200" b="1" i="1" dirty="0">
                <a:latin typeface="Comic Sans MS" pitchFamily="66" charset="0"/>
              </a:rPr>
              <a:t> </a:t>
            </a:r>
            <a:r>
              <a:rPr lang="ca-ES" sz="3200" b="1" i="1" dirty="0" err="1">
                <a:latin typeface="Comic Sans MS" pitchFamily="66" charset="0"/>
              </a:rPr>
              <a:t>tú</a:t>
            </a:r>
            <a:r>
              <a:rPr lang="ca-ES" sz="3200" b="1" i="1" dirty="0">
                <a:latin typeface="Comic Sans MS" pitchFamily="66" charset="0"/>
              </a:rPr>
              <a:t> solo, </a:t>
            </a:r>
            <a:r>
              <a:rPr lang="ca-ES" sz="3200" b="1" i="1" dirty="0" err="1">
                <a:latin typeface="Comic Sans MS" pitchFamily="66" charset="0"/>
              </a:rPr>
              <a:t>Señor</a:t>
            </a:r>
            <a:r>
              <a:rPr lang="ca-ES" sz="3200" b="1" i="1" dirty="0">
                <a:latin typeface="Comic Sans MS" pitchFamily="66" charset="0"/>
              </a:rPr>
              <a:t>, me </a:t>
            </a:r>
            <a:r>
              <a:rPr lang="ca-ES" sz="3200" b="1" i="1" dirty="0" err="1">
                <a:latin typeface="Comic Sans MS" pitchFamily="66" charset="0"/>
              </a:rPr>
              <a:t>haces</a:t>
            </a:r>
            <a:r>
              <a:rPr lang="ca-ES" sz="3200" b="1" i="1" dirty="0">
                <a:latin typeface="Comic Sans MS" pitchFamily="66" charset="0"/>
              </a:rPr>
              <a:t> </a:t>
            </a:r>
            <a:r>
              <a:rPr lang="ca-ES" sz="3200" b="1" i="1" dirty="0" err="1">
                <a:latin typeface="Comic Sans MS" pitchFamily="66" charset="0"/>
              </a:rPr>
              <a:t>vivir</a:t>
            </a:r>
            <a:r>
              <a:rPr lang="ca-ES" sz="3200" b="1" i="1" dirty="0">
                <a:latin typeface="Comic Sans MS" pitchFamily="66" charset="0"/>
              </a:rPr>
              <a:t> </a:t>
            </a:r>
            <a:r>
              <a:rPr lang="ca-ES" sz="3200" b="1" i="1" dirty="0" err="1">
                <a:latin typeface="Comic Sans MS" pitchFamily="66" charset="0"/>
              </a:rPr>
              <a:t>tranquilo</a:t>
            </a:r>
            <a:r>
              <a:rPr lang="ca-ES" sz="3200" b="1" i="1" dirty="0">
                <a:latin typeface="Comic Sans MS" pitchFamily="66" charset="0"/>
              </a:rPr>
              <a:t>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3989" y="4943316"/>
            <a:ext cx="7574442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Haz</a:t>
            </a:r>
            <a:r>
              <a:rPr lang="ca-ES" sz="3200" b="1" i="1" dirty="0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brillar sobre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nosotros</a:t>
            </a:r>
            <a:r>
              <a:rPr lang="ca-ES" sz="3200" b="1" i="1" dirty="0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el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resplandor</a:t>
            </a:r>
            <a:r>
              <a:rPr lang="ca-ES" sz="3200" b="1" i="1" dirty="0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de tu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rostro</a:t>
            </a:r>
            <a:r>
              <a:rPr lang="ca-ES" sz="3200" b="1" i="1" dirty="0">
                <a:solidFill>
                  <a:srgbClr val="FFFF00"/>
                </a:solidFill>
                <a:effectLst>
                  <a:glow rad="63500">
                    <a:srgbClr val="0C06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51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225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4373" y="546974"/>
            <a:ext cx="8054532" cy="590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817288" y="836712"/>
            <a:ext cx="2559255" cy="5040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Motivación:</a:t>
            </a:r>
            <a:endParaRPr lang="es-ES_tradnl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477742" y="546975"/>
            <a:ext cx="4364225" cy="793795"/>
          </a:xfrm>
          <a:prstGeom prst="roundRect">
            <a:avLst>
              <a:gd name="adj" fmla="val 16667"/>
            </a:avLst>
          </a:prstGeom>
          <a:solidFill>
            <a:srgbClr val="D9B263"/>
          </a:solidFill>
          <a:ln w="12700" algn="ctr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66003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Times New Roman" panose="02020603050405020304" pitchFamily="18" charset="0"/>
              </a:rPr>
              <a:t>CONTEMPLATIO</a:t>
            </a:r>
            <a:endParaRPr lang="es-PE" sz="2400" b="1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</a:rPr>
              <a:t>¿Qué me lleva a hacer el texto?</a:t>
            </a:r>
            <a:endParaRPr lang="es-PE" sz="2000" dirty="0"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297" y="1340768"/>
            <a:ext cx="3653605" cy="4755234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611639" y="1526504"/>
            <a:ext cx="3896083" cy="45787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En la Eucaristía, podemos reconocer y adorar al Resucitado. En ella, el discípulo encuentra la fuerza para su labor misionera. San Vicente exhortaba a vivirla, interiorizarla y celebrarla intensamente</a:t>
            </a:r>
            <a:r>
              <a:rPr lang="es-PE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68839" y="810930"/>
            <a:ext cx="2233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b="1" dirty="0">
                <a:latin typeface="Swis721 Blk BT" panose="020B0904030502020204" pitchFamily="34" charset="0"/>
              </a:rPr>
              <a:t>Motivación: </a:t>
            </a:r>
            <a:endParaRPr lang="en-US" sz="2400" b="1" dirty="0">
              <a:latin typeface="Swis721 Blk BT" panose="020B0904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82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5" y="519804"/>
            <a:ext cx="8216973" cy="5898413"/>
          </a:xfrm>
          <a:prstGeom prst="rect">
            <a:avLst/>
          </a:prstGeom>
        </p:spPr>
      </p:pic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2092265" y="1247309"/>
            <a:ext cx="5161238" cy="393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En una conferencia a las Hijas de la Caridad les dice: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“</a:t>
            </a:r>
            <a:r>
              <a:rPr lang="es-ES_tradn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Hermanas mías, la Hija de la Caridad que ha comulgado bien no hará nada que no sea agradable a Dios; porque hará las acciones del mismo Dios…</a:t>
            </a:r>
            <a:r>
              <a:rPr lang="es-P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Así pues, cuando vean a una Hija de la Caridad servir a los pobres con amor, con mansedumbre, con desvelo, pueden decir sin reparo alguno: Esta hermana ha comulgado bien” </a:t>
            </a:r>
            <a:r>
              <a:rPr lang="es-PE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anose="020F0605020208020904" pitchFamily="34" charset="0"/>
              </a:rPr>
              <a:t>(SV IX, 331-333)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PE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 Ext" panose="020F06050202080209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PE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 Ext" panose="020F06050202080209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_tradn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 Ext" panose="020F06050202080209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P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 Ext" panose="020F06050202080209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 Ext" panose="020F0605020208020904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963770" y="4116412"/>
            <a:ext cx="7418233" cy="149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" sz="2800" i="1" dirty="0">
              <a:solidFill>
                <a:srgbClr val="FFFF00"/>
              </a:solidFill>
              <a:effectLst>
                <a:outerShdw blurRad="50800" dist="76200" dir="10800000" algn="r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5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564x/dd/89/12/dd8912cdb1c469d5cc5324bd43f038e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314" y="492370"/>
            <a:ext cx="8144364" cy="589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307450" y="1507530"/>
            <a:ext cx="3351387" cy="34463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Convertir mis temores en opción por llevar la presencia del Resucitado a quienes no conocen el poder de su                                      Resurrección </a:t>
            </a:r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                    y </a:t>
            </a:r>
            <a:r>
              <a:rPr lang="es-P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su </a:t>
            </a:r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paz</a:t>
            </a:r>
            <a:r>
              <a:rPr lang="es-P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.</a:t>
            </a:r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2401034" y="608154"/>
            <a:ext cx="4352925" cy="285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kern="1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Impact"/>
              </a:rPr>
              <a:t>Compromiso personal: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59321" y="1635100"/>
            <a:ext cx="3108539" cy="34463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La  comienza con sonrisa (Madre Teresa de Calcuta).                Compartir el don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 de la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paz del                   Resucitado con las personas que están a mi alrededor.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59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8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sto contiene una imagen de: 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283" y="462224"/>
            <a:ext cx="8208646" cy="59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2997601" y="559622"/>
            <a:ext cx="3224011" cy="1862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Oración final 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2202592" y="1062448"/>
            <a:ext cx="5838092" cy="200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r>
              <a:rPr lang="es-PE" sz="2200" b="1" dirty="0">
                <a:latin typeface="Swis721 BT" panose="020B0504020202020204" pitchFamily="34" charset="0"/>
              </a:rPr>
              <a:t>Te damos gracias</a:t>
            </a:r>
            <a:r>
              <a:rPr lang="es-PE" sz="2200" b="1" dirty="0" smtClean="0">
                <a:latin typeface="Swis721 BT" panose="020B0504020202020204" pitchFamily="34" charset="0"/>
              </a:rPr>
              <a:t>, Oh </a:t>
            </a:r>
            <a:r>
              <a:rPr lang="es-PE" sz="2200" b="1" dirty="0">
                <a:latin typeface="Swis721 BT" panose="020B0504020202020204" pitchFamily="34" charset="0"/>
              </a:rPr>
              <a:t>Cristo resucitado</a:t>
            </a:r>
            <a:r>
              <a:rPr lang="es-PE" sz="2200" b="1" dirty="0" smtClean="0">
                <a:latin typeface="Swis721 BT" panose="020B0504020202020204" pitchFamily="34" charset="0"/>
              </a:rPr>
              <a:t>, </a:t>
            </a:r>
            <a:r>
              <a:rPr lang="es-MX" sz="2200" b="1" dirty="0">
                <a:latin typeface="Swis721 BT" panose="020B0504020202020204" pitchFamily="34" charset="0"/>
              </a:rPr>
              <a:t>Te damos gracias,</a:t>
            </a:r>
          </a:p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r>
              <a:rPr lang="es-MX" sz="2200" b="1" dirty="0">
                <a:latin typeface="Swis721 BT" panose="020B0504020202020204" pitchFamily="34" charset="0"/>
              </a:rPr>
              <a:t>Oh Cristo resucitado, vida y paz nuestra.</a:t>
            </a:r>
          </a:p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r>
              <a:rPr lang="es-MX" sz="2200" b="1" dirty="0">
                <a:latin typeface="Swis721 BT" panose="020B0504020202020204" pitchFamily="34" charset="0"/>
              </a:rPr>
              <a:t>Hoy en tu visita gloriosa,</a:t>
            </a:r>
          </a:p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r>
              <a:rPr lang="es-MX" sz="2200" b="1" dirty="0">
                <a:latin typeface="Swis721 BT" panose="020B0504020202020204" pitchFamily="34" charset="0"/>
              </a:rPr>
              <a:t>has atravesado las puertas de nuestro egoísmo</a:t>
            </a:r>
          </a:p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r>
              <a:rPr lang="es-MX" sz="2200" b="1" dirty="0">
                <a:latin typeface="Swis721 BT" panose="020B0504020202020204" pitchFamily="34" charset="0"/>
              </a:rPr>
              <a:t>y las murallas de nuestros temores.</a:t>
            </a:r>
          </a:p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r>
              <a:rPr lang="es-MX" sz="2200" b="1" dirty="0">
                <a:latin typeface="Swis721 BT" panose="020B0504020202020204" pitchFamily="34" charset="0"/>
              </a:rPr>
              <a:t>Has sido Tú quien nos has enviado,</a:t>
            </a:r>
          </a:p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r>
              <a:rPr lang="es-MX" sz="2200" b="1" dirty="0">
                <a:latin typeface="Swis721 BT" panose="020B0504020202020204" pitchFamily="34" charset="0"/>
              </a:rPr>
              <a:t>a entrar en toda casa donde </a:t>
            </a:r>
            <a:r>
              <a:rPr lang="es-MX" sz="2200" b="1" dirty="0" smtClean="0">
                <a:latin typeface="Swis721 BT" panose="020B0504020202020204" pitchFamily="34" charset="0"/>
              </a:rPr>
              <a:t>                               se </a:t>
            </a:r>
            <a:r>
              <a:rPr lang="es-MX" sz="2200" b="1" dirty="0">
                <a:latin typeface="Swis721 BT" panose="020B0504020202020204" pitchFamily="34" charset="0"/>
              </a:rPr>
              <a:t>vive en </a:t>
            </a:r>
            <a:r>
              <a:rPr lang="es-MX" sz="2200" b="1" dirty="0" smtClean="0">
                <a:latin typeface="Swis721 BT" panose="020B0504020202020204" pitchFamily="34" charset="0"/>
              </a:rPr>
              <a:t>temor y donde</a:t>
            </a:r>
            <a:endParaRPr lang="es-MX" sz="2200" b="1" dirty="0">
              <a:latin typeface="Swis721 BT" panose="020B0504020202020204" pitchFamily="34" charset="0"/>
            </a:endParaRPr>
          </a:p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r>
              <a:rPr lang="es-MX" sz="2200" b="1" dirty="0" smtClean="0">
                <a:latin typeface="Swis721 BT" panose="020B0504020202020204" pitchFamily="34" charset="0"/>
              </a:rPr>
              <a:t> </a:t>
            </a:r>
            <a:r>
              <a:rPr lang="es-MX" sz="2200" b="1" dirty="0">
                <a:latin typeface="Swis721 BT" panose="020B0504020202020204" pitchFamily="34" charset="0"/>
              </a:rPr>
              <a:t>no se conoce el perdón de </a:t>
            </a:r>
            <a:r>
              <a:rPr lang="es-MX" sz="2200" b="1" dirty="0" smtClean="0">
                <a:latin typeface="Swis721 BT" panose="020B0504020202020204" pitchFamily="34" charset="0"/>
              </a:rPr>
              <a:t>Dios</a:t>
            </a:r>
            <a:r>
              <a:rPr lang="es-MX" sz="2200" b="1" dirty="0">
                <a:latin typeface="Swis721 BT" panose="020B0504020202020204" pitchFamily="34" charset="0"/>
              </a:rPr>
              <a:t>.</a:t>
            </a:r>
          </a:p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r>
              <a:rPr lang="es-MX" sz="2200" b="1" dirty="0">
                <a:latin typeface="Swis721 BT" panose="020B0504020202020204" pitchFamily="34" charset="0"/>
              </a:rPr>
              <a:t>Tú eres nuestra paz</a:t>
            </a:r>
          </a:p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r>
              <a:rPr lang="es-MX" sz="2200" b="1" dirty="0">
                <a:latin typeface="Swis721 BT" panose="020B0504020202020204" pitchFamily="34" charset="0"/>
              </a:rPr>
              <a:t>¡Oh Cristo que nos visitas</a:t>
            </a:r>
            <a:r>
              <a:rPr lang="es-MX" sz="2200" b="1" dirty="0" smtClean="0">
                <a:latin typeface="Swis721 BT" panose="020B0504020202020204" pitchFamily="34" charset="0"/>
              </a:rPr>
              <a:t>!</a:t>
            </a:r>
            <a:endParaRPr lang="es-MX" sz="2200" b="1" dirty="0">
              <a:latin typeface="Swis721 BT" panose="020B05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61329" y="1885261"/>
            <a:ext cx="8208646" cy="107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endParaRPr lang="es-ES" sz="2000" dirty="0">
              <a:ln w="6600">
                <a:solidFill>
                  <a:srgbClr val="36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625"/>
                            </p:stCondLst>
                            <p:childTnLst>
                              <p:par>
                                <p:cTn id="10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sto contiene una imagen d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78" y="522859"/>
            <a:ext cx="8208646" cy="58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1951548" y="1298163"/>
            <a:ext cx="5750902" cy="200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r>
              <a:rPr lang="es-MX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Reina </a:t>
            </a: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sobre nosotros,</a:t>
            </a:r>
          </a:p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y enséñanos a devolver perdón por odio,</a:t>
            </a:r>
          </a:p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reconciliación por ofensa recibida.</a:t>
            </a:r>
          </a:p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Para que tu luz sea recibida abundantemente,</a:t>
            </a:r>
          </a:p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en nuestra tierra que la desea,</a:t>
            </a:r>
          </a:p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como te desea a Ti mismo,</a:t>
            </a:r>
          </a:p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oh Cristo resucitado, </a:t>
            </a:r>
            <a:r>
              <a:rPr lang="es-MX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                                   nuestra </a:t>
            </a: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paz verdadera</a:t>
            </a:r>
            <a:r>
              <a:rPr lang="es-MX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.</a:t>
            </a:r>
          </a:p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Amén.</a:t>
            </a:r>
          </a:p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r>
              <a:rPr lang="es-P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               </a:t>
            </a:r>
            <a:endParaRPr lang="es-PE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61329" y="1885261"/>
            <a:ext cx="8208646" cy="107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-342900" algn="ctr" fontAlgn="base">
              <a:lnSpc>
                <a:spcPct val="90000"/>
              </a:lnSpc>
              <a:spcAft>
                <a:spcPct val="0"/>
              </a:spcAft>
            </a:pPr>
            <a:endParaRPr lang="es-ES" sz="2000" dirty="0">
              <a:ln w="6600">
                <a:solidFill>
                  <a:srgbClr val="36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3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625"/>
                            </p:stCondLst>
                            <p:childTnLst>
                              <p:par>
                                <p:cTn id="10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457" t="7439" r="17087" b="6738"/>
          <a:stretch/>
        </p:blipFill>
        <p:spPr>
          <a:xfrm>
            <a:off x="457666" y="474618"/>
            <a:ext cx="8181239" cy="59261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59456" y="6383383"/>
            <a:ext cx="5086077" cy="400110"/>
          </a:xfrm>
          <a:prstGeom prst="rect">
            <a:avLst/>
          </a:prstGeom>
          <a:solidFill>
            <a:srgbClr val="FFED7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  Padre César Chávez  Alva (Chuno) </a:t>
            </a:r>
            <a:r>
              <a:rPr lang="es-PE" sz="1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Caycho Vela  - Hija de la Caridad de San Vicente de Paúl</a:t>
            </a:r>
          </a:p>
        </p:txBody>
      </p:sp>
    </p:spTree>
    <p:extLst>
      <p:ext uri="{BB962C8B-B14F-4D97-AF65-F5344CB8AC3E}">
        <p14:creationId xmlns:p14="http://schemas.microsoft.com/office/powerpoint/2010/main" val="344256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848" y="516195"/>
            <a:ext cx="8140303" cy="59041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923930" y="2303264"/>
            <a:ext cx="4508149" cy="118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_tradnl" sz="2400" i="1" dirty="0">
              <a:solidFill>
                <a:prstClr val="white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Swis721 BT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711923" y="4509120"/>
            <a:ext cx="7720154" cy="2043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sz="2800" i="1" dirty="0">
              <a:solidFill>
                <a:prstClr val="white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81183" y="3003985"/>
            <a:ext cx="821934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wis721 Blk BT" panose="020B0904030502020204" pitchFamily="34" charset="0"/>
              </a:rPr>
              <a:t>Los textos de hoy establecen una estrecha relación entre la experiencia pascual y la necesidad de dar testimonio de ella. ¿Nuestra fe nos impulsa a ser testigos del Señor en medio de este mundo?. </a:t>
            </a:r>
            <a:r>
              <a:rPr lang="es-PE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wis721 Blk BT" panose="020B0904030502020204" pitchFamily="34" charset="0"/>
              </a:rPr>
              <a:t>Abramos, una vez más, los ojos de la fe para reconocer la presencia activa de Cristo Resucitado, que arranca nuestros miedos y nos convierte en testigos de su esperanza.</a:t>
            </a:r>
            <a:endParaRPr lang="es-ES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Swis721 Blk BT" panose="020B09040305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11923" y="516196"/>
            <a:ext cx="2289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i="1" u="sng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63500" dir="10800000" algn="r" rotWithShape="0">
                    <a:prstClr val="black"/>
                  </a:outerShdw>
                </a:effectLst>
                <a:latin typeface="Swis721 BT" pitchFamily="34" charset="0"/>
              </a:rPr>
              <a:t>AMBIENTACIÓN 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3000">
        <p14:gallery dir="l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" presetID="2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" presetID="2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1015561" y="471996"/>
            <a:ext cx="2638425" cy="50561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kern="1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es-PE" sz="2800" b="1" kern="1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.- Oración inicial</a:t>
            </a:r>
          </a:p>
        </p:txBody>
      </p:sp>
      <p:pic>
        <p:nvPicPr>
          <p:cNvPr id="4098" name="Picture 2" descr="https://i.pinimg.com/564x/61/07/04/6107048dc53ec29e69532e886aabc3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910" y="1019758"/>
            <a:ext cx="2083000" cy="341509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88999" y="1611342"/>
            <a:ext cx="7469295" cy="446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500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Señor Jesús, Tú que habías sido colgado en la cruz y que te habían puesto en un túmulo, ahora te apareces y saludas a tus discípulos, diciéndoles: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LA PAZ ESTÉ CON USTEDES</a:t>
            </a:r>
            <a:r>
              <a:rPr lang="es-PE" sz="2500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s-ES_tradnl" sz="2500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500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Te pedimos que nos ayudes a comprender todo el misterio de tu resurrección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500" dirty="0">
                <a:solidFill>
                  <a:prstClr val="white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y así valorar el hecho de que Tú  que venciste la muerte, ahora estás vivo y estás a nuestro lado.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500" dirty="0">
              <a:solidFill>
                <a:prstClr val="white"/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2500" b="1" dirty="0">
              <a:solidFill>
                <a:prstClr val="white"/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6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83568" y="3029517"/>
            <a:ext cx="7704856" cy="221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latin typeface="Comic Sans MS" panose="030F0702030302020204" pitchFamily="66" charset="0"/>
              </a:rPr>
              <a:t>Derrama en nosotros tu Espíritu Santo</a:t>
            </a:r>
            <a:endParaRPr lang="es-PE" sz="25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dist="38100" dir="2700000" algn="tl" rotWithShape="0">
                  <a:srgbClr val="C0504D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latin typeface="Comic Sans MS" panose="030F0702030302020204" pitchFamily="66" charset="0"/>
              </a:rPr>
              <a:t>para que sepamos reconocerte en nuestra vida </a:t>
            </a: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C0504D"/>
                  </a:outerShdw>
                </a:effectLst>
                <a:latin typeface="Comic Sans MS" panose="030F0702030302020204" pitchFamily="66" charset="0"/>
              </a:rPr>
              <a:t>y tener la certeza y la seguridad de que estás vivo y que estás a nuestro lado, porque has resucitado y que nos implicas y comprometes en tu misión.  Que así sea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5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dist="38100" dir="2700000" algn="tl" rotWithShape="0">
                  <a:srgbClr val="C0504D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076056" y="2584725"/>
            <a:ext cx="331236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s-ES_tradnl" sz="2400" b="1" dirty="0">
              <a:solidFill>
                <a:srgbClr val="680000"/>
              </a:solidFill>
              <a:effectLst>
                <a:outerShdw blurRad="50800" dist="63500" dir="10800000" algn="r" rotWithShape="0">
                  <a:prstClr val="white"/>
                </a:outerShdw>
              </a:effectLst>
              <a:latin typeface="Segoe Print" panose="02000600000000000000" pitchFamily="2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s-ES_tradnl" sz="2400" b="1" dirty="0">
              <a:solidFill>
                <a:srgbClr val="680000"/>
              </a:solidFill>
              <a:effectLst>
                <a:outerShdw blurRad="50800" dist="63500" dir="10800000" algn="r" rotWithShape="0">
                  <a:prstClr val="white"/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3568" y="3284984"/>
            <a:ext cx="3456384" cy="147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s-ES_tradnl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193" y="834811"/>
            <a:ext cx="3347752" cy="22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564x/dc/29/40/dc2940681037ca613d9774d0cef9ae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9" y="584229"/>
            <a:ext cx="8192566" cy="594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095894" y="1821996"/>
            <a:ext cx="6807499" cy="304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200" b="1" dirty="0" smtClean="0">
                <a:latin typeface="Comic Sans MS" panose="030F0702030302020204" pitchFamily="66" charset="0"/>
                <a:cs typeface="Segoe UI" panose="020B0502040204020203" pitchFamily="34" charset="0"/>
              </a:rPr>
              <a:t>                Los </a:t>
            </a:r>
            <a:r>
              <a:rPr lang="es-ES_tradnl" sz="2200" b="1" dirty="0">
                <a:latin typeface="Comic Sans MS" panose="030F0702030302020204" pitchFamily="66" charset="0"/>
                <a:cs typeface="Segoe UI" panose="020B0502040204020203" pitchFamily="34" charset="0"/>
              </a:rPr>
              <a:t>apóstoles iniciaron con ilusión y alegría la tarea </a:t>
            </a:r>
            <a:r>
              <a:rPr lang="es-ES_tradnl" sz="2200" b="1" dirty="0" smtClean="0">
                <a:latin typeface="Comic Sans MS" panose="030F0702030302020204" pitchFamily="66" charset="0"/>
                <a:cs typeface="Segoe UI" panose="020B0502040204020203" pitchFamily="34" charset="0"/>
              </a:rPr>
              <a:t>de proclamar </a:t>
            </a:r>
            <a:r>
              <a:rPr lang="es-ES_tradnl" sz="2200" b="1" dirty="0">
                <a:latin typeface="Comic Sans MS" panose="030F0702030302020204" pitchFamily="66" charset="0"/>
                <a:cs typeface="Segoe UI" panose="020B0502040204020203" pitchFamily="34" charset="0"/>
              </a:rPr>
              <a:t>a los </a:t>
            </a:r>
            <a:r>
              <a:rPr lang="es-ES_tradnl" sz="2200" b="1" dirty="0" smtClean="0">
                <a:latin typeface="Comic Sans MS" panose="030F0702030302020204" pitchFamily="66" charset="0"/>
                <a:cs typeface="Segoe UI" panose="020B0502040204020203" pitchFamily="34" charset="0"/>
              </a:rPr>
              <a:t>cuatro vientos </a:t>
            </a:r>
            <a:r>
              <a:rPr lang="es-ES_tradnl" sz="2200" b="1" dirty="0">
                <a:latin typeface="Comic Sans MS" panose="030F0702030302020204" pitchFamily="66" charset="0"/>
                <a:cs typeface="Segoe UI" panose="020B0502040204020203" pitchFamily="34" charset="0"/>
              </a:rPr>
              <a:t>la Buena Noticia de </a:t>
            </a:r>
            <a:r>
              <a:rPr lang="es-ES_tradnl" sz="2200" b="1" dirty="0" smtClean="0">
                <a:latin typeface="Comic Sans MS" panose="030F0702030302020204" pitchFamily="66" charset="0"/>
                <a:cs typeface="Segoe UI" panose="020B0502040204020203" pitchFamily="34" charset="0"/>
              </a:rPr>
              <a:t>Jesús. Hoy </a:t>
            </a:r>
            <a:r>
              <a:rPr lang="es-ES_tradnl" sz="2200" b="1" dirty="0">
                <a:latin typeface="Comic Sans MS" panose="030F0702030302020204" pitchFamily="66" charset="0"/>
                <a:cs typeface="Segoe UI" panose="020B0502040204020203" pitchFamily="34" charset="0"/>
              </a:rPr>
              <a:t>nos toca a nosotros continuar ese proceso de anuncio y evangelización. Pero para poder hacerlo de manera creíble y esperanzada, antes hay que vivir una </a:t>
            </a:r>
            <a:r>
              <a:rPr lang="es-ES_tradnl" sz="2200" b="1" dirty="0" smtClean="0">
                <a:latin typeface="Comic Sans MS" panose="030F0702030302020204" pitchFamily="66" charset="0"/>
                <a:cs typeface="Segoe UI" panose="020B0502040204020203" pitchFamily="34" charset="0"/>
              </a:rPr>
              <a:t>experiencia de </a:t>
            </a:r>
            <a:r>
              <a:rPr lang="es-ES_tradnl" sz="2200" b="1" dirty="0">
                <a:latin typeface="Comic Sans MS" panose="030F0702030302020204" pitchFamily="66" charset="0"/>
                <a:cs typeface="Segoe UI" panose="020B0502040204020203" pitchFamily="34" charset="0"/>
              </a:rPr>
              <a:t>encuentro gozoso con Jesús Resucitado, que haga posible superar las dudas y los miedos que tantas veces nos paralizan. </a:t>
            </a:r>
            <a:endParaRPr lang="es-ES" sz="2200" b="1" dirty="0">
              <a:latin typeface="Comic Sans MS" panose="030F0702030302020204" pitchFamily="66" charset="0"/>
              <a:cs typeface="Segoe UI" panose="020B0502040204020203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200" b="1" dirty="0">
                <a:latin typeface="Comic Sans MS" panose="030F0702030302020204" pitchFamily="66" charset="0"/>
                <a:cs typeface="Segoe UI" panose="020B0502040204020203" pitchFamily="34" charset="0"/>
              </a:rPr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s-ES_tradnl" sz="2200" dirty="0">
              <a:latin typeface="Comic Sans MS" panose="030F0702030302020204" pitchFamily="66" charset="0"/>
              <a:cs typeface="Segoe UI" panose="020B0502040204020203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s-ES_tradnl" sz="2200" dirty="0">
              <a:latin typeface="Comic Sans MS" panose="030F0702030302020204" pitchFamily="66" charset="0"/>
              <a:cs typeface="Segoe UI" panose="020B0502040204020203" pitchFamily="34" charset="0"/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539764" y="2780930"/>
            <a:ext cx="784866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s-ES_tradnl" sz="2400" i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38856" y="3861048"/>
            <a:ext cx="7921576" cy="226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" sz="2400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itchFamily="34" charset="0"/>
            </a:endParaRPr>
          </a:p>
        </p:txBody>
      </p:sp>
      <p:sp>
        <p:nvSpPr>
          <p:cNvPr id="11" name="Rectángulo redondeado 10"/>
          <p:cNvSpPr>
            <a:spLocks noChangeArrowheads="1"/>
          </p:cNvSpPr>
          <p:nvPr/>
        </p:nvSpPr>
        <p:spPr bwMode="auto">
          <a:xfrm>
            <a:off x="686746" y="584229"/>
            <a:ext cx="3753362" cy="721370"/>
          </a:xfrm>
          <a:prstGeom prst="roundRect">
            <a:avLst>
              <a:gd name="adj" fmla="val 16667"/>
            </a:avLst>
          </a:prstGeom>
          <a:solidFill>
            <a:srgbClr val="FDD973"/>
          </a:solidFill>
          <a:ln w="12700">
            <a:solidFill>
              <a:srgbClr val="660033"/>
            </a:solidFill>
            <a:round/>
            <a:headEnd/>
            <a:tailEnd/>
          </a:ln>
          <a:effectLst>
            <a:outerShdw dist="28398" dir="3806097" algn="ctr" rotWithShape="0">
              <a:srgbClr val="66003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es-ES_tradn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LECTIO</a:t>
            </a:r>
            <a:endParaRPr lang="es-PE" b="1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</a:pPr>
            <a:r>
              <a:rPr lang="es-ES_tradnl" b="1" dirty="0">
                <a:solidFill>
                  <a:srgbClr val="000000"/>
                </a:solidFill>
                <a:ea typeface="Times New Roman" panose="02020603050405020304" pitchFamily="18" charset="0"/>
              </a:rPr>
              <a:t>¿Qué dice el texto?</a:t>
            </a:r>
            <a:r>
              <a:rPr lang="es-PE" b="1" dirty="0">
                <a:solidFill>
                  <a:srgbClr val="880000"/>
                </a:solidFill>
                <a:ea typeface="Times New Roman" panose="02020603050405020304" pitchFamily="18" charset="0"/>
              </a:rPr>
              <a:t> Lucas 24, 35-48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229938" y="1532539"/>
            <a:ext cx="2198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u="sng" dirty="0">
                <a:effectLst>
                  <a:outerShdw blurRad="50800" dist="762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" panose="020B0502040204020203" pitchFamily="34" charset="0"/>
              </a:rPr>
              <a:t>Motivación</a:t>
            </a:r>
            <a:r>
              <a:rPr lang="es-ES_tradnl" sz="2800" dirty="0">
                <a:effectLst>
                  <a:outerShdw blurRad="50800" dist="762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Segoe UI" panose="020B0502040204020203" pitchFamily="34" charset="0"/>
              </a:rPr>
              <a:t>: </a:t>
            </a:r>
            <a:endParaRPr lang="en-US" sz="2800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02723" y="4049628"/>
            <a:ext cx="8072198" cy="221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_tradnl" sz="2400" b="1" dirty="0">
              <a:solidFill>
                <a:prstClr val="white">
                  <a:lumMod val="95000"/>
                </a:prstClr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29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7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7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4196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4" y="475117"/>
            <a:ext cx="8125162" cy="5904562"/>
          </a:xfrm>
          <a:prstGeom prst="rect">
            <a:avLst/>
          </a:prstGeom>
        </p:spPr>
      </p:pic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860083" y="541632"/>
            <a:ext cx="3906337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Lucas  24,35-48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3143" y="4327624"/>
            <a:ext cx="784340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prstClr val="white">
                    <a:lumMod val="95000"/>
                  </a:prst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En aquel tiempo, </a:t>
            </a:r>
            <a:r>
              <a:rPr lang="es-ES" sz="3200" b="1" baseline="30000" dirty="0">
                <a:solidFill>
                  <a:prstClr val="white">
                    <a:lumMod val="95000"/>
                  </a:prst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200" b="1" dirty="0">
                <a:solidFill>
                  <a:prstClr val="white">
                    <a:lumMod val="95000"/>
                  </a:prst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contaban los discípulos </a:t>
            </a:r>
            <a:r>
              <a:rPr lang="es-ES" sz="3200" b="1" dirty="0" smtClean="0">
                <a:solidFill>
                  <a:prstClr val="white">
                    <a:lumMod val="95000"/>
                  </a:prst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los </a:t>
            </a:r>
            <a:r>
              <a:rPr lang="es-ES" sz="3200" b="1" dirty="0">
                <a:solidFill>
                  <a:prstClr val="white">
                    <a:lumMod val="95000"/>
                  </a:prst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que les había pasado por  el camino y cómo  habían reconocido a Jesús al partir el pan. </a:t>
            </a:r>
            <a:endParaRPr lang="es-ES" sz="3200" b="1" i="1" dirty="0">
              <a:solidFill>
                <a:prstClr val="white">
                  <a:lumMod val="95000"/>
                </a:prst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5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698" y="500153"/>
            <a:ext cx="8205217" cy="5894489"/>
          </a:xfrm>
          <a:prstGeom prst="rect">
            <a:avLst/>
          </a:prstGeom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5547018" y="691423"/>
            <a:ext cx="29574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prstClr val="white"/>
                </a:solidFill>
                <a:effectLst>
                  <a:outerShdw blurRad="50800" dist="762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Estaban hablando de estas cosas, cuando se presenta Jesús en medio de ellos y les dice:</a:t>
            </a:r>
            <a:endParaRPr lang="es-ES" sz="3200" b="1" i="1" dirty="0">
              <a:solidFill>
                <a:prstClr val="white"/>
              </a:solidFill>
              <a:effectLst>
                <a:outerShdw blurRad="50800" dist="76200" dir="10800000" algn="r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40926" y="5616418"/>
            <a:ext cx="4527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–”P</a:t>
            </a:r>
            <a:r>
              <a:rPr lang="es-ES" sz="4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az a ustedes”.</a:t>
            </a:r>
          </a:p>
        </p:txBody>
      </p:sp>
    </p:spTree>
    <p:extLst>
      <p:ext uri="{BB962C8B-B14F-4D97-AF65-F5344CB8AC3E}">
        <p14:creationId xmlns:p14="http://schemas.microsoft.com/office/powerpoint/2010/main" val="24399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75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uild="p"/>
      <p:bldP spid="2" grpId="0" build="p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1410</TotalTime>
  <Words>1429</Words>
  <Application>Microsoft Office PowerPoint</Application>
  <PresentationFormat>Presentación en pantalla (4:3)</PresentationFormat>
  <Paragraphs>120</Paragraphs>
  <Slides>38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63" baseType="lpstr">
      <vt:lpstr>Adobe Kaiti Std R</vt:lpstr>
      <vt:lpstr>Arial</vt:lpstr>
      <vt:lpstr>Arial Black</vt:lpstr>
      <vt:lpstr>Arial Rounded MT Bold</vt:lpstr>
      <vt:lpstr>Arial Unicode MS</vt:lpstr>
      <vt:lpstr>Berlin Sans FB</vt:lpstr>
      <vt:lpstr>Calibri</vt:lpstr>
      <vt:lpstr>Comic Sans MS</vt:lpstr>
      <vt:lpstr>Georgia</vt:lpstr>
      <vt:lpstr>Impact</vt:lpstr>
      <vt:lpstr>Poor Richard</vt:lpstr>
      <vt:lpstr>Segoe Print</vt:lpstr>
      <vt:lpstr>Segoe UI</vt:lpstr>
      <vt:lpstr>Segoe UI Black</vt:lpstr>
      <vt:lpstr>Square721 BT</vt:lpstr>
      <vt:lpstr>Square721 Cn BT</vt:lpstr>
      <vt:lpstr>Swis721 Blk BT</vt:lpstr>
      <vt:lpstr>Swis721 BlkCn BT</vt:lpstr>
      <vt:lpstr>Swis721 BT</vt:lpstr>
      <vt:lpstr>Tahoma</vt:lpstr>
      <vt:lpstr>Tekton Pro</vt:lpstr>
      <vt:lpstr>Tekton Pro Ext</vt:lpstr>
      <vt:lpstr>Times New Roman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Admin</cp:lastModifiedBy>
  <cp:revision>220</cp:revision>
  <dcterms:created xsi:type="dcterms:W3CDTF">2018-04-09T21:36:21Z</dcterms:created>
  <dcterms:modified xsi:type="dcterms:W3CDTF">2024-04-09T19:36:40Z</dcterms:modified>
</cp:coreProperties>
</file>