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04" r:id="rId3"/>
    <p:sldId id="261" r:id="rId4"/>
    <p:sldId id="306" r:id="rId5"/>
    <p:sldId id="305" r:id="rId6"/>
    <p:sldId id="262" r:id="rId7"/>
    <p:sldId id="263" r:id="rId8"/>
    <p:sldId id="264" r:id="rId9"/>
    <p:sldId id="265" r:id="rId10"/>
    <p:sldId id="266" r:id="rId11"/>
    <p:sldId id="269" r:id="rId12"/>
    <p:sldId id="270" r:id="rId13"/>
    <p:sldId id="271" r:id="rId14"/>
    <p:sldId id="272" r:id="rId15"/>
    <p:sldId id="267" r:id="rId16"/>
    <p:sldId id="268" r:id="rId17"/>
    <p:sldId id="274" r:id="rId18"/>
    <p:sldId id="275" r:id="rId19"/>
    <p:sldId id="299" r:id="rId20"/>
    <p:sldId id="277" r:id="rId21"/>
    <p:sldId id="278" r:id="rId22"/>
    <p:sldId id="280" r:id="rId23"/>
    <p:sldId id="281" r:id="rId24"/>
    <p:sldId id="282" r:id="rId25"/>
    <p:sldId id="300" r:id="rId26"/>
    <p:sldId id="279" r:id="rId27"/>
    <p:sldId id="283" r:id="rId28"/>
    <p:sldId id="284" r:id="rId29"/>
    <p:sldId id="285" r:id="rId30"/>
    <p:sldId id="286" r:id="rId31"/>
    <p:sldId id="287" r:id="rId32"/>
    <p:sldId id="288" r:id="rId33"/>
    <p:sldId id="291" r:id="rId34"/>
    <p:sldId id="292" r:id="rId35"/>
    <p:sldId id="302" r:id="rId36"/>
    <p:sldId id="296" r:id="rId37"/>
    <p:sldId id="295" r:id="rId3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10131C"/>
    <a:srgbClr val="F2B05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83" d="100"/>
          <a:sy n="83" d="100"/>
        </p:scale>
        <p:origin x="14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12548E4-799E-45A1-90C3-F60D28C5A333}" type="datetimeFigureOut">
              <a:rPr lang="es-PE" smtClean="0"/>
              <a:t>27/03/2024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60358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2548E4-799E-45A1-90C3-F60D28C5A333}" type="datetimeFigureOut">
              <a:rPr lang="es-PE" smtClean="0"/>
              <a:t>27/03/2024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39038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2548E4-799E-45A1-90C3-F60D28C5A333}" type="datetimeFigureOut">
              <a:rPr lang="es-PE" smtClean="0"/>
              <a:t>27/03/2024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8098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2548E4-799E-45A1-90C3-F60D28C5A333}" type="datetimeFigureOut">
              <a:rPr lang="es-PE" smtClean="0"/>
              <a:t>27/03/2024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72764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12548E4-799E-45A1-90C3-F60D28C5A333}" type="datetimeFigureOut">
              <a:rPr lang="es-PE" smtClean="0"/>
              <a:t>27/03/2024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59017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12548E4-799E-45A1-90C3-F60D28C5A333}" type="datetimeFigureOut">
              <a:rPr lang="es-PE" smtClean="0"/>
              <a:t>27/03/2024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63882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12548E4-799E-45A1-90C3-F60D28C5A333}" type="datetimeFigureOut">
              <a:rPr lang="es-PE" smtClean="0"/>
              <a:t>27/03/2024</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309793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12548E4-799E-45A1-90C3-F60D28C5A333}" type="datetimeFigureOut">
              <a:rPr lang="es-PE" smtClean="0"/>
              <a:t>27/03/2024</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289630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548E4-799E-45A1-90C3-F60D28C5A333}" type="datetimeFigureOut">
              <a:rPr lang="es-PE" smtClean="0"/>
              <a:t>27/03/2024</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94175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12548E4-799E-45A1-90C3-F60D28C5A333}" type="datetimeFigureOut">
              <a:rPr lang="es-PE" smtClean="0"/>
              <a:t>27/03/2024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32635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12548E4-799E-45A1-90C3-F60D28C5A333}" type="datetimeFigureOut">
              <a:rPr lang="es-PE" smtClean="0"/>
              <a:t>27/03/2024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55811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548E4-799E-45A1-90C3-F60D28C5A333}" type="datetimeFigureOut">
              <a:rPr lang="es-PE" smtClean="0"/>
              <a:t>27/03/2024</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B1D8A-0D92-4025-93AE-100376FD25B4}" type="slidenum">
              <a:rPr lang="es-PE" smtClean="0"/>
              <a:t>‹Nº›</a:t>
            </a:fld>
            <a:endParaRPr lang="es-PE"/>
          </a:p>
        </p:txBody>
      </p:sp>
    </p:spTree>
    <p:extLst>
      <p:ext uri="{BB962C8B-B14F-4D97-AF65-F5344CB8AC3E}">
        <p14:creationId xmlns:p14="http://schemas.microsoft.com/office/powerpoint/2010/main" val="370852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pe/url?sa=i&amp;rct=j&amp;q=jesus+ha+resucitado+el+vive&amp;source=images&amp;cd=&amp;cad=rja&amp;docid=vOYHz6kvzU7eSM&amp;tbnid=zaFC4zjK835F9M:&amp;ved=0CAUQjRw&amp;url=http://www.bolainez.org/temas/temas.php?tema_id=103&amp;ei=HA1RUdO6N4f69QSy24Eo&amp;bvm=bv.44158598,d.dmQ&amp;psig=AFQjCNGH_guOAhZHu9RTzxHspSmXgBpsvA&amp;ust=136435113968877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18. Resuci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8800" y="3225800"/>
            <a:ext cx="406400" cy="406400"/>
          </a:xfrm>
          <a:prstGeom prst="rect">
            <a:avLst/>
          </a:prstGeom>
        </p:spPr>
      </p:pic>
      <p:sp>
        <p:nvSpPr>
          <p:cNvPr id="6" name="WordArt 5"/>
          <p:cNvSpPr>
            <a:spLocks noChangeArrowheads="1" noChangeShapeType="1" noTextEdit="1"/>
          </p:cNvSpPr>
          <p:nvPr/>
        </p:nvSpPr>
        <p:spPr bwMode="auto">
          <a:xfrm>
            <a:off x="1511660" y="5321539"/>
            <a:ext cx="6120680" cy="58519"/>
          </a:xfrm>
          <a:prstGeom prst="rect">
            <a:avLst/>
          </a:prstGeom>
        </p:spPr>
        <p:txBody>
          <a:bodyPr wrap="none" fromWordArt="1">
            <a:prstTxWarp prst="textArchUp">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s-PE" sz="3600" kern="10" dirty="0" smtClean="0">
                <a:ln w="9525">
                  <a:round/>
                  <a:headEnd/>
                  <a:tailEnd/>
                </a:ln>
                <a:solidFill>
                  <a:srgbClr val="FFFF00"/>
                </a:solidFill>
                <a:latin typeface="Goudy Old Style" panose="02020502050305020303" pitchFamily="18" charset="0"/>
              </a:rPr>
              <a:t> </a:t>
            </a:r>
            <a:r>
              <a:rPr lang="es-PE" sz="2400" kern="10" dirty="0">
                <a:ln w="9525">
                  <a:round/>
                  <a:headEnd/>
                  <a:tailEnd/>
                </a:ln>
                <a:solidFill>
                  <a:schemeClr val="bg1"/>
                </a:solidFill>
                <a:latin typeface="Franklin Gothic Demi Cond" panose="020B0706030402020204" pitchFamily="34" charset="0"/>
              </a:rPr>
              <a:t>N</a:t>
            </a:r>
            <a:r>
              <a:rPr lang="es-PE" sz="2400" kern="10" dirty="0" smtClean="0">
                <a:ln w="9525">
                  <a:round/>
                  <a:headEnd/>
                  <a:tailEnd/>
                </a:ln>
                <a:solidFill>
                  <a:schemeClr val="bg1"/>
                </a:solidFill>
                <a:latin typeface="Franklin Gothic Demi Cond" panose="020B0706030402020204" pitchFamily="34" charset="0"/>
              </a:rPr>
              <a:t>O  ESTÁ AQUÍ,</a:t>
            </a:r>
          </a:p>
          <a:p>
            <a:pPr algn="ctr"/>
            <a:r>
              <a:rPr lang="es-PE" sz="2400" kern="10" dirty="0" smtClean="0">
                <a:ln w="9525">
                  <a:round/>
                  <a:headEnd/>
                  <a:tailEnd/>
                </a:ln>
                <a:solidFill>
                  <a:schemeClr val="bg1"/>
                </a:solidFill>
                <a:latin typeface="Franklin Gothic Demi Cond" panose="020B0706030402020204" pitchFamily="34" charset="0"/>
              </a:rPr>
              <a:t> HA RESUCITADO</a:t>
            </a:r>
          </a:p>
          <a:p>
            <a:pPr algn="ctr"/>
            <a:endParaRPr lang="es-PE" sz="3600" kern="10" dirty="0">
              <a:ln w="9525">
                <a:round/>
                <a:headEnd/>
                <a:tailEnd/>
              </a:ln>
              <a:solidFill>
                <a:srgbClr val="FFFF00"/>
              </a:solidFill>
              <a:latin typeface="Goudy Old Style" panose="02020502050305020303" pitchFamily="18" charset="0"/>
            </a:endParaRPr>
          </a:p>
        </p:txBody>
      </p:sp>
      <p:grpSp>
        <p:nvGrpSpPr>
          <p:cNvPr id="7" name="Group 161"/>
          <p:cNvGrpSpPr>
            <a:grpSpLocks/>
          </p:cNvGrpSpPr>
          <p:nvPr/>
        </p:nvGrpSpPr>
        <p:grpSpPr bwMode="auto">
          <a:xfrm>
            <a:off x="881944" y="702011"/>
            <a:ext cx="4343400" cy="685800"/>
            <a:chOff x="878" y="579"/>
            <a:chExt cx="6840" cy="1080"/>
          </a:xfrm>
        </p:grpSpPr>
        <p:sp>
          <p:nvSpPr>
            <p:cNvPr id="8" name="Rectangle 154"/>
            <p:cNvSpPr>
              <a:spLocks noChangeArrowheads="1"/>
            </p:cNvSpPr>
            <p:nvPr/>
          </p:nvSpPr>
          <p:spPr bwMode="auto">
            <a:xfrm>
              <a:off x="878" y="1119"/>
              <a:ext cx="6840" cy="540"/>
            </a:xfrm>
            <a:prstGeom prst="rect">
              <a:avLst/>
            </a:prstGeom>
            <a:solidFill>
              <a:schemeClr val="accent4">
                <a:lumMod val="100000"/>
                <a:lumOff val="0"/>
              </a:schemeClr>
            </a:solidFill>
            <a:ln w="38100" cmpd="sng">
              <a:solidFill>
                <a:schemeClr val="lt1">
                  <a:lumMod val="95000"/>
                  <a:lumOff val="0"/>
                </a:schemeClr>
              </a:solidFill>
              <a:prstDash val="solid"/>
              <a:miter lim="800000"/>
              <a:headEnd/>
              <a:tailEnd/>
            </a:ln>
            <a:effectLst>
              <a:outerShdw dist="28398" dir="3806097" algn="ctr" rotWithShape="0">
                <a:schemeClr val="accent4">
                  <a:lumMod val="50000"/>
                  <a:lumOff val="0"/>
                  <a:alpha val="50000"/>
                </a:scheme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endParaRPr lang="es-PE" dirty="0"/>
            </a:p>
          </p:txBody>
        </p:sp>
        <p:pic>
          <p:nvPicPr>
            <p:cNvPr id="9" name="Picture 159" descr="cirio"/>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93" y="579"/>
              <a:ext cx="911"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5"/>
            <p:cNvSpPr txBox="1">
              <a:spLocks noChangeArrowheads="1"/>
            </p:cNvSpPr>
            <p:nvPr/>
          </p:nvSpPr>
          <p:spPr bwMode="auto">
            <a:xfrm>
              <a:off x="2058" y="594"/>
              <a:ext cx="5400" cy="900"/>
            </a:xfrm>
            <a:prstGeom prst="rect">
              <a:avLst/>
            </a:prstGeom>
            <a:solidFill>
              <a:srgbClr val="FFFFFF"/>
            </a:solidFill>
            <a:ln w="9525">
              <a:solidFill>
                <a:srgbClr val="000000"/>
              </a:solidFill>
              <a:miter lim="800000"/>
              <a:headEnd/>
              <a:tailEnd/>
            </a:ln>
            <a:scene3d>
              <a:camera prst="orthographicFront"/>
              <a:lightRig rig="threePt" dir="t"/>
            </a:scene3d>
            <a:sp3d>
              <a:bevelT prst="convex"/>
            </a:sp3d>
          </p:spPr>
          <p:txBody>
            <a:bodyPr rot="0" vert="horz" wrap="square" lIns="91440" tIns="45720" rIns="91440" bIns="45720" anchor="t" anchorCtr="0" upright="1">
              <a:noAutofit/>
            </a:bodyPr>
            <a:lstStyle/>
            <a:p>
              <a:pPr indent="19050" algn="ctr">
                <a:spcAft>
                  <a:spcPts val="0"/>
                </a:spcAft>
              </a:pPr>
              <a:r>
                <a:rPr lang="es-ES_tradnl" sz="1200" b="1" dirty="0">
                  <a:solidFill>
                    <a:srgbClr val="806000"/>
                  </a:solidFill>
                  <a:effectLst/>
                  <a:latin typeface="Arial Rounded MT Bold" panose="020F0704030504030204" pitchFamily="34" charset="0"/>
                  <a:ea typeface="Times New Roman" panose="02020603050405020304" pitchFamily="18" charset="0"/>
                </a:rPr>
                <a:t>LECTIO DIVINA – DOMINGO DE PASCUA </a:t>
              </a:r>
              <a:endParaRPr lang="es-PE" sz="1200" b="1" dirty="0">
                <a:solidFill>
                  <a:srgbClr val="880000"/>
                </a:solidFill>
                <a:effectLst/>
                <a:latin typeface="Arial Rounded MT Bold" panose="020F0704030504030204" pitchFamily="34" charset="0"/>
                <a:ea typeface="Times New Roman" panose="02020603050405020304" pitchFamily="18" charset="0"/>
              </a:endParaRPr>
            </a:p>
            <a:p>
              <a:pPr indent="19050" algn="ctr">
                <a:spcAft>
                  <a:spcPts val="0"/>
                </a:spcAft>
              </a:pPr>
              <a:r>
                <a:rPr lang="es-ES_tradnl" sz="1200" b="1" dirty="0" smtClean="0">
                  <a:solidFill>
                    <a:srgbClr val="BF8F00"/>
                  </a:solidFill>
                  <a:latin typeface="Arial Rounded MT Bold" panose="020F0704030504030204" pitchFamily="34" charset="0"/>
                  <a:ea typeface="Times New Roman" panose="02020603050405020304" pitchFamily="18" charset="0"/>
                </a:rPr>
                <a:t>NO ESTÁ AQUÍ, HA RESUCITADO</a:t>
              </a:r>
              <a:endParaRPr lang="es-ES_tradnl" sz="1200" b="1" dirty="0">
                <a:solidFill>
                  <a:srgbClr val="BF8F00"/>
                </a:solidFill>
                <a:latin typeface="Arial Rounded MT Bold" panose="020F0704030504030204" pitchFamily="34" charset="0"/>
                <a:ea typeface="Times New Roman" panose="02020603050405020304" pitchFamily="18" charset="0"/>
              </a:endParaRPr>
            </a:p>
            <a:p>
              <a:pPr indent="19050" algn="r">
                <a:spcAft>
                  <a:spcPts val="0"/>
                </a:spcAft>
              </a:pPr>
              <a:endParaRPr lang="es-ES_tradnl" sz="1100" b="1" dirty="0" smtClean="0">
                <a:solidFill>
                  <a:srgbClr val="BF8F00"/>
                </a:solidFill>
                <a:effectLst/>
                <a:latin typeface="Arial Rounded MT Bold" panose="020F0704030504030204" pitchFamily="34" charset="0"/>
                <a:ea typeface="Times New Roman" panose="02020603050405020304" pitchFamily="18" charset="0"/>
              </a:endParaRPr>
            </a:p>
            <a:p>
              <a:pPr indent="19050" algn="r">
                <a:spcAft>
                  <a:spcPts val="0"/>
                </a:spcAft>
              </a:pPr>
              <a:endParaRPr lang="es-PE" sz="1200" dirty="0">
                <a:solidFill>
                  <a:srgbClr val="88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585120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ppt_w</p:attrName>
                                        </p:attrNameLst>
                                      </p:cBhvr>
                                      <p:tavLst>
                                        <p:tav tm="0" fmla="#ppt_w*sin(2.5*pi*$)">
                                          <p:val>
                                            <p:fltVal val="0"/>
                                          </p:val>
                                        </p:tav>
                                        <p:tav tm="100000">
                                          <p:val>
                                            <p:fltVal val="1"/>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remove" display="0">
                  <p:stCondLst>
                    <p:cond delay="indefinite"/>
                  </p:stCondLst>
                  <p:endCondLst>
                    <p:cond evt="onStopAudio" delay="0">
                      <p:tgtEl>
                        <p:sldTgt/>
                      </p:tgtEl>
                    </p:cond>
                  </p:endCondLst>
                </p:cTn>
                <p:tgtEl>
                  <p:spTgt spid="5"/>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6656" y="770322"/>
            <a:ext cx="7790688" cy="5466522"/>
          </a:xfrm>
          <a:prstGeom prst="rect">
            <a:avLst/>
          </a:prstGeom>
          <a:scene3d>
            <a:camera prst="orthographicFront"/>
            <a:lightRig rig="threePt" dir="t"/>
          </a:scene3d>
          <a:sp3d>
            <a:bevelT prst="relaxedInset"/>
          </a:sp3d>
        </p:spPr>
      </p:pic>
      <p:sp>
        <p:nvSpPr>
          <p:cNvPr id="2" name="Rectangle 3"/>
          <p:cNvSpPr>
            <a:spLocks noChangeArrowheads="1"/>
          </p:cNvSpPr>
          <p:nvPr/>
        </p:nvSpPr>
        <p:spPr bwMode="auto">
          <a:xfrm>
            <a:off x="1001797" y="636105"/>
            <a:ext cx="7190231" cy="892552"/>
          </a:xfrm>
          <a:prstGeom prst="rect">
            <a:avLst/>
          </a:prstGeom>
          <a:noFill/>
          <a:ln w="9525">
            <a:noFill/>
            <a:miter lim="800000"/>
            <a:headEnd/>
            <a:tailEnd/>
          </a:ln>
          <a:effectLst/>
        </p:spPr>
        <p:txBody>
          <a:bodyPr wrap="square">
            <a:spAutoFit/>
          </a:bodyPr>
          <a:lstStyle/>
          <a:p>
            <a:pPr algn="ctr">
              <a:defRPr/>
            </a:pPr>
            <a:r>
              <a:rPr lang="es-ES" sz="2400" b="1" dirty="0" smtClean="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Salieron Pedro </a:t>
            </a:r>
            <a:r>
              <a:rPr lang="es-ES" sz="24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y el otro </a:t>
            </a:r>
            <a:r>
              <a:rPr lang="es-ES" sz="2400" b="1" dirty="0" smtClean="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discípulo y  </a:t>
            </a:r>
            <a:r>
              <a:rPr lang="es-ES" sz="24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fueron </a:t>
            </a:r>
            <a:r>
              <a:rPr lang="es-ES" sz="28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rápidamente</a:t>
            </a:r>
            <a:r>
              <a:rPr lang="es-ES" sz="24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 al sepulcro.</a:t>
            </a:r>
            <a:r>
              <a:rPr lang="es-ES" sz="16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 </a:t>
            </a:r>
          </a:p>
        </p:txBody>
      </p:sp>
      <p:sp>
        <p:nvSpPr>
          <p:cNvPr id="4" name="Rectangle 3"/>
          <p:cNvSpPr>
            <a:spLocks noChangeArrowheads="1"/>
          </p:cNvSpPr>
          <p:nvPr/>
        </p:nvSpPr>
        <p:spPr bwMode="auto">
          <a:xfrm>
            <a:off x="815009" y="4634944"/>
            <a:ext cx="7677248" cy="1384995"/>
          </a:xfrm>
          <a:prstGeom prst="rect">
            <a:avLst/>
          </a:prstGeom>
          <a:noFill/>
          <a:ln w="9525">
            <a:noFill/>
            <a:miter lim="800000"/>
            <a:headEnd/>
            <a:tailEnd/>
          </a:ln>
          <a:effectLst/>
        </p:spPr>
        <p:txBody>
          <a:bodyPr wrap="square">
            <a:spAutoFit/>
          </a:bodyPr>
          <a:lstStyle/>
          <a:p>
            <a:pPr algn="ctr">
              <a:defRPr/>
            </a:pPr>
            <a:r>
              <a:rPr lang="es-ES" sz="2800" b="1" dirty="0" smtClean="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Los dos corrían juntos, </a:t>
            </a:r>
            <a:r>
              <a:rPr lang="es-ES" sz="28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pero el otro discípulo </a:t>
            </a:r>
            <a:r>
              <a:rPr lang="es-ES" sz="2800" b="1" dirty="0" smtClean="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 corría más que Pedro; se adelantó y</a:t>
            </a:r>
            <a:endParaRPr lang="es-ES" sz="28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endParaRPr>
          </a:p>
        </p:txBody>
      </p:sp>
      <p:sp>
        <p:nvSpPr>
          <p:cNvPr id="7"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PE"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Pues hasta entonces no habían entendido la Escritura: que él había de resucitar de entre los muertos.</a:t>
            </a:r>
            <a:endParaRPr kumimoji="0" lang="es-ES_tradnl" altLang="es-PE"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02854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par>
                          <p:cTn id="8" fill="hold">
                            <p:stCondLst>
                              <p:cond delay="6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07990" y="715619"/>
            <a:ext cx="7809844" cy="5416825"/>
          </a:xfrm>
          <a:prstGeom prst="rect">
            <a:avLst/>
          </a:prstGeom>
          <a:scene3d>
            <a:camera prst="orthographicFront"/>
            <a:lightRig rig="threePt" dir="t"/>
          </a:scene3d>
          <a:sp3d>
            <a:bevelT prst="relaxedInset"/>
          </a:sp3d>
        </p:spPr>
      </p:pic>
      <p:sp>
        <p:nvSpPr>
          <p:cNvPr id="2" name="Rectangle 3"/>
          <p:cNvSpPr>
            <a:spLocks noChangeArrowheads="1"/>
          </p:cNvSpPr>
          <p:nvPr/>
        </p:nvSpPr>
        <p:spPr bwMode="auto">
          <a:xfrm>
            <a:off x="904056" y="3299184"/>
            <a:ext cx="3260440" cy="2246769"/>
          </a:xfrm>
          <a:prstGeom prst="rect">
            <a:avLst/>
          </a:prstGeom>
          <a:noFill/>
          <a:ln w="9525">
            <a:noFill/>
            <a:miter lim="800000"/>
            <a:headEnd/>
            <a:tailEnd/>
          </a:ln>
          <a:effectLst/>
        </p:spPr>
        <p:txBody>
          <a:bodyPr wrap="square">
            <a:spAutoFit/>
          </a:bodyPr>
          <a:lstStyle/>
          <a:p>
            <a:pPr algn="ctr">
              <a:defRPr/>
            </a:pPr>
            <a:r>
              <a:rPr lang="es-ES" sz="28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llegó  primero al sepulcro;</a:t>
            </a:r>
          </a:p>
          <a:p>
            <a:pPr algn="ctr">
              <a:defRPr/>
            </a:pPr>
            <a:r>
              <a:rPr lang="es-ES" sz="2800" b="1" dirty="0" smtClean="0">
                <a:solidFill>
                  <a:schemeClr val="bg1"/>
                </a:solidFill>
                <a:effectLst>
                  <a:glow rad="101600">
                    <a:schemeClr val="bg2">
                      <a:lumMod val="10000"/>
                      <a:alpha val="60000"/>
                    </a:schemeClr>
                  </a:glow>
                  <a:outerShdw blurRad="50800" dist="38100" algn="l" rotWithShape="0">
                    <a:prstClr val="black"/>
                  </a:outerShdw>
                </a:effectLst>
                <a:latin typeface="Georgia" panose="02040502050405020303" pitchFamily="18" charset="0"/>
              </a:rPr>
              <a:t>y, asomándose,                        vio las vendas                             en el suelo</a:t>
            </a:r>
            <a:endParaRPr lang="es-ES" b="1" dirty="0">
              <a:solidFill>
                <a:schemeClr val="bg1"/>
              </a:solidFill>
              <a:effectLst>
                <a:glow rad="101600">
                  <a:schemeClr val="bg2">
                    <a:lumMod val="10000"/>
                    <a:alpha val="60000"/>
                  </a:schemeClr>
                </a:glow>
                <a:outerShdw blurRad="50800" dist="38100" algn="l" rotWithShape="0">
                  <a:prstClr val="black"/>
                </a:outerShdw>
              </a:effectLst>
              <a:latin typeface="Georgia" pitchFamily="18" charset="0"/>
            </a:endParaRPr>
          </a:p>
        </p:txBody>
      </p:sp>
    </p:spTree>
    <p:extLst>
      <p:ext uri="{BB962C8B-B14F-4D97-AF65-F5344CB8AC3E}">
        <p14:creationId xmlns:p14="http://schemas.microsoft.com/office/powerpoint/2010/main" val="38125449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03" y="764221"/>
            <a:ext cx="7837714" cy="5464809"/>
          </a:xfrm>
          <a:prstGeom prst="rect">
            <a:avLst/>
          </a:prstGeom>
          <a:scene3d>
            <a:camera prst="orthographicFront"/>
            <a:lightRig rig="threePt" dir="t"/>
          </a:scene3d>
          <a:sp3d>
            <a:bevelT/>
          </a:sp3d>
        </p:spPr>
      </p:pic>
      <p:sp>
        <p:nvSpPr>
          <p:cNvPr id="2" name="Rectangle 7"/>
          <p:cNvSpPr>
            <a:spLocks noChangeArrowheads="1"/>
          </p:cNvSpPr>
          <p:nvPr/>
        </p:nvSpPr>
        <p:spPr bwMode="auto">
          <a:xfrm>
            <a:off x="809690" y="764221"/>
            <a:ext cx="7683540" cy="954107"/>
          </a:xfrm>
          <a:prstGeom prst="rect">
            <a:avLst/>
          </a:prstGeom>
          <a:noFill/>
          <a:ln w="9525">
            <a:noFill/>
            <a:miter lim="800000"/>
            <a:headEnd/>
            <a:tailEnd/>
          </a:ln>
          <a:effectLst/>
        </p:spPr>
        <p:txBody>
          <a:bodyPr wrap="square">
            <a:spAutoFit/>
          </a:bodyPr>
          <a:lstStyle/>
          <a:p>
            <a:pPr algn="ctr">
              <a:defRPr/>
            </a:pPr>
            <a:r>
              <a:rPr lang="es-PE" sz="2800" b="1" dirty="0">
                <a:solidFill>
                  <a:schemeClr val="bg1"/>
                </a:solidFill>
                <a:effectLst>
                  <a:glow rad="101600">
                    <a:schemeClr val="bg2">
                      <a:lumMod val="10000"/>
                      <a:alpha val="60000"/>
                    </a:schemeClr>
                  </a:glow>
                  <a:outerShdw blurRad="50800" dist="63500" algn="l" rotWithShape="0">
                    <a:srgbClr val="5C0000"/>
                  </a:outerShdw>
                </a:effectLst>
                <a:latin typeface="Georgia" pitchFamily="18" charset="0"/>
              </a:rPr>
              <a:t>y el sudario con que le habían cubierto la cabeza, no por el suelo con </a:t>
            </a:r>
            <a:r>
              <a:rPr lang="es-PE" sz="2800" b="1" dirty="0" smtClean="0">
                <a:solidFill>
                  <a:schemeClr val="bg1"/>
                </a:solidFill>
                <a:effectLst>
                  <a:glow rad="101600">
                    <a:schemeClr val="bg2">
                      <a:lumMod val="10000"/>
                      <a:alpha val="60000"/>
                    </a:schemeClr>
                  </a:glow>
                  <a:outerShdw blurRad="50800" dist="63500" algn="l" rotWithShape="0">
                    <a:srgbClr val="5C0000"/>
                  </a:outerShdw>
                </a:effectLst>
                <a:latin typeface="Georgia" pitchFamily="18" charset="0"/>
              </a:rPr>
              <a:t>las vendas,</a:t>
            </a:r>
            <a:endParaRPr lang="es-ES" sz="2800" b="1" dirty="0">
              <a:solidFill>
                <a:schemeClr val="bg1"/>
              </a:solidFill>
              <a:effectLst>
                <a:glow rad="101600">
                  <a:schemeClr val="bg2">
                    <a:lumMod val="10000"/>
                    <a:alpha val="60000"/>
                  </a:schemeClr>
                </a:glow>
                <a:outerShdw blurRad="50800" dist="63500" algn="l" rotWithShape="0">
                  <a:srgbClr val="5C0000"/>
                </a:outerShdw>
              </a:effectLst>
              <a:latin typeface="Georgia" pitchFamily="18" charset="0"/>
            </a:endParaRPr>
          </a:p>
        </p:txBody>
      </p:sp>
      <p:sp>
        <p:nvSpPr>
          <p:cNvPr id="4" name="Rectangle 7"/>
          <p:cNvSpPr>
            <a:spLocks noChangeArrowheads="1"/>
          </p:cNvSpPr>
          <p:nvPr/>
        </p:nvSpPr>
        <p:spPr bwMode="auto">
          <a:xfrm>
            <a:off x="3637617" y="4951908"/>
            <a:ext cx="4686650" cy="954107"/>
          </a:xfrm>
          <a:prstGeom prst="rect">
            <a:avLst/>
          </a:prstGeom>
          <a:noFill/>
          <a:ln w="9525">
            <a:noFill/>
            <a:miter lim="800000"/>
            <a:headEnd/>
            <a:tailEnd/>
          </a:ln>
          <a:effectLst/>
        </p:spPr>
        <p:txBody>
          <a:bodyPr wrap="square">
            <a:spAutoFit/>
          </a:bodyPr>
          <a:lstStyle/>
          <a:p>
            <a:pPr algn="ctr">
              <a:defRPr/>
            </a:pPr>
            <a:r>
              <a:rPr lang="es-PE" sz="2800" b="1" dirty="0" smtClean="0">
                <a:solidFill>
                  <a:schemeClr val="bg1"/>
                </a:solidFill>
                <a:effectLst>
                  <a:glow rad="101600">
                    <a:schemeClr val="tx1">
                      <a:lumMod val="95000"/>
                      <a:lumOff val="5000"/>
                      <a:alpha val="60000"/>
                    </a:schemeClr>
                  </a:glow>
                  <a:outerShdw blurRad="50800" dist="63500" algn="l" rotWithShape="0">
                    <a:srgbClr val="5C0000"/>
                  </a:outerShdw>
                </a:effectLst>
                <a:latin typeface="Georgia" pitchFamily="18" charset="0"/>
              </a:rPr>
              <a:t>sino </a:t>
            </a:r>
            <a:r>
              <a:rPr lang="es-PE" sz="2800" b="1" dirty="0">
                <a:solidFill>
                  <a:schemeClr val="bg1"/>
                </a:solidFill>
                <a:effectLst>
                  <a:glow rad="101600">
                    <a:schemeClr val="tx1">
                      <a:lumMod val="95000"/>
                      <a:lumOff val="5000"/>
                      <a:alpha val="60000"/>
                    </a:schemeClr>
                  </a:glow>
                  <a:outerShdw blurRad="50800" dist="63500" algn="l" rotWithShape="0">
                    <a:srgbClr val="5C0000"/>
                  </a:outerShdw>
                </a:effectLst>
                <a:latin typeface="Georgia" pitchFamily="18" charset="0"/>
              </a:rPr>
              <a:t>enrollado en un sitio aparte. </a:t>
            </a:r>
            <a:endParaRPr lang="es-ES" sz="2800" b="1" dirty="0">
              <a:solidFill>
                <a:schemeClr val="bg1"/>
              </a:solidFill>
              <a:effectLst>
                <a:glow rad="101600">
                  <a:schemeClr val="tx1">
                    <a:lumMod val="95000"/>
                    <a:lumOff val="5000"/>
                    <a:alpha val="60000"/>
                  </a:schemeClr>
                </a:glow>
                <a:outerShdw blurRad="50800" dist="63500" algn="l" rotWithShape="0">
                  <a:srgbClr val="5C0000"/>
                </a:outerShdw>
              </a:effectLst>
              <a:latin typeface="Georgia" pitchFamily="18" charset="0"/>
            </a:endParaRPr>
          </a:p>
        </p:txBody>
      </p:sp>
    </p:spTree>
    <p:extLst>
      <p:ext uri="{BB962C8B-B14F-4D97-AF65-F5344CB8AC3E}">
        <p14:creationId xmlns:p14="http://schemas.microsoft.com/office/powerpoint/2010/main" val="15369676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par>
                          <p:cTn id="8" fill="hold">
                            <p:stCondLst>
                              <p:cond delay="6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08588" y="879199"/>
            <a:ext cx="7635738" cy="5235274"/>
          </a:xfrm>
          <a:prstGeom prst="rect">
            <a:avLst/>
          </a:prstGeom>
        </p:spPr>
      </p:pic>
      <p:sp>
        <p:nvSpPr>
          <p:cNvPr id="2" name="Rectangle 7"/>
          <p:cNvSpPr>
            <a:spLocks noChangeArrowheads="1"/>
          </p:cNvSpPr>
          <p:nvPr/>
        </p:nvSpPr>
        <p:spPr bwMode="auto">
          <a:xfrm>
            <a:off x="616225" y="665018"/>
            <a:ext cx="8044865" cy="1384995"/>
          </a:xfrm>
          <a:prstGeom prst="rect">
            <a:avLst/>
          </a:prstGeom>
          <a:noFill/>
          <a:ln w="9525">
            <a:noFill/>
            <a:miter lim="800000"/>
            <a:headEnd/>
            <a:tailEnd/>
          </a:ln>
          <a:effectLst/>
        </p:spPr>
        <p:txBody>
          <a:bodyPr wrap="square">
            <a:spAutoFit/>
          </a:bodyPr>
          <a:lstStyle/>
          <a:p>
            <a:pPr>
              <a:defRPr/>
            </a:pPr>
            <a:r>
              <a:rPr lang="es-ES" sz="2800" b="1" dirty="0" smtClean="0">
                <a:solidFill>
                  <a:schemeClr val="bg1"/>
                </a:solidFill>
                <a:effectLst>
                  <a:glow rad="101600">
                    <a:schemeClr val="tx2">
                      <a:lumMod val="50000"/>
                      <a:alpha val="60000"/>
                    </a:schemeClr>
                  </a:glow>
                  <a:outerShdw blurRad="50800" dist="76200" algn="l" rotWithShape="0">
                    <a:srgbClr val="5C0000"/>
                  </a:outerShdw>
                </a:effectLst>
                <a:latin typeface="Georgia" pitchFamily="18" charset="0"/>
              </a:rPr>
              <a:t> </a:t>
            </a:r>
            <a:r>
              <a:rPr lang="es-ES" sz="2800" b="1" dirty="0">
                <a:solidFill>
                  <a:schemeClr val="bg1"/>
                </a:solidFill>
                <a:effectLst>
                  <a:glow rad="101600">
                    <a:schemeClr val="tx2">
                      <a:lumMod val="50000"/>
                      <a:alpha val="60000"/>
                    </a:schemeClr>
                  </a:glow>
                  <a:outerShdw blurRad="50800" dist="76200" algn="l" rotWithShape="0">
                    <a:srgbClr val="5C0000"/>
                  </a:outerShdw>
                </a:effectLst>
                <a:latin typeface="Georgia" pitchFamily="18" charset="0"/>
              </a:rPr>
              <a:t>Entonces entró también el otro discípulo, el que había llegado primero al sepulcro. </a:t>
            </a:r>
            <a:endParaRPr lang="es-ES" sz="2800" b="1" dirty="0" smtClean="0">
              <a:solidFill>
                <a:schemeClr val="bg1"/>
              </a:solidFill>
              <a:effectLst>
                <a:glow rad="101600">
                  <a:schemeClr val="tx2">
                    <a:lumMod val="50000"/>
                    <a:alpha val="60000"/>
                  </a:schemeClr>
                </a:glow>
                <a:outerShdw blurRad="50800" dist="76200" algn="l" rotWithShape="0">
                  <a:srgbClr val="5C0000"/>
                </a:outerShdw>
              </a:effectLst>
              <a:latin typeface="Georgia" pitchFamily="18" charset="0"/>
            </a:endParaRPr>
          </a:p>
          <a:p>
            <a:pPr>
              <a:defRPr/>
            </a:pPr>
            <a:r>
              <a:rPr lang="es-ES" sz="2800" b="1" dirty="0" smtClean="0">
                <a:solidFill>
                  <a:schemeClr val="bg1"/>
                </a:solidFill>
                <a:effectLst>
                  <a:glow rad="101600">
                    <a:schemeClr val="tx2">
                      <a:lumMod val="50000"/>
                      <a:alpha val="60000"/>
                    </a:schemeClr>
                  </a:glow>
                  <a:outerShdw blurRad="50800" dist="76200" algn="l" rotWithShape="0">
                    <a:srgbClr val="5C0000"/>
                  </a:outerShdw>
                </a:effectLst>
                <a:latin typeface="Georgia" pitchFamily="18" charset="0"/>
              </a:rPr>
              <a:t>Vio </a:t>
            </a:r>
            <a:r>
              <a:rPr lang="es-ES" sz="2800" b="1" dirty="0">
                <a:solidFill>
                  <a:schemeClr val="bg1"/>
                </a:solidFill>
                <a:effectLst>
                  <a:glow rad="101600">
                    <a:schemeClr val="tx2">
                      <a:lumMod val="50000"/>
                      <a:alpha val="60000"/>
                    </a:schemeClr>
                  </a:glow>
                  <a:outerShdw blurRad="50800" dist="76200" algn="l" rotWithShape="0">
                    <a:srgbClr val="5C0000"/>
                  </a:outerShdw>
                </a:effectLst>
                <a:latin typeface="Georgia" pitchFamily="18" charset="0"/>
              </a:rPr>
              <a:t>y creyó. </a:t>
            </a:r>
          </a:p>
        </p:txBody>
      </p:sp>
    </p:spTree>
    <p:extLst>
      <p:ext uri="{BB962C8B-B14F-4D97-AF65-F5344CB8AC3E}">
        <p14:creationId xmlns:p14="http://schemas.microsoft.com/office/powerpoint/2010/main" val="13087270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las santas escritura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55981" y="519913"/>
            <a:ext cx="7742583" cy="58040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Rectangle 6"/>
          <p:cNvSpPr>
            <a:spLocks noChangeArrowheads="1"/>
          </p:cNvSpPr>
          <p:nvPr/>
        </p:nvSpPr>
        <p:spPr bwMode="auto">
          <a:xfrm>
            <a:off x="2419799" y="649122"/>
            <a:ext cx="4685147" cy="1428157"/>
          </a:xfrm>
          <a:prstGeom prst="rect">
            <a:avLst/>
          </a:prstGeom>
          <a:noFill/>
          <a:ln w="9525">
            <a:noFill/>
            <a:miter lim="800000"/>
            <a:headEnd/>
            <a:tailEnd/>
          </a:ln>
          <a:effectLst/>
        </p:spPr>
        <p:txBody>
          <a:bodyPr/>
          <a:lstStyle/>
          <a:p>
            <a:pPr marL="342900" indent="-342900" algn="ctr">
              <a:defRPr/>
            </a:pPr>
            <a:r>
              <a:rPr lang="es-ES" sz="3000" b="1" dirty="0" smtClean="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t>Pues </a:t>
            </a:r>
            <a:r>
              <a:rPr lang="es-ES" sz="3000" b="1" dirty="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t>hasta entonces, </a:t>
            </a:r>
            <a:br>
              <a:rPr lang="es-ES" sz="3000" b="1" dirty="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br>
            <a:r>
              <a:rPr lang="es-ES" sz="3000" b="1" dirty="0" smtClean="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t>no habían                    entendido la</a:t>
            </a:r>
            <a:endParaRPr lang="es-ES" sz="3000" b="1" dirty="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endParaRPr>
          </a:p>
        </p:txBody>
      </p:sp>
      <p:sp>
        <p:nvSpPr>
          <p:cNvPr id="5" name="Rectangle 6"/>
          <p:cNvSpPr>
            <a:spLocks noChangeArrowheads="1"/>
          </p:cNvSpPr>
          <p:nvPr/>
        </p:nvSpPr>
        <p:spPr bwMode="auto">
          <a:xfrm>
            <a:off x="1949597" y="4710273"/>
            <a:ext cx="5155349" cy="1372475"/>
          </a:xfrm>
          <a:prstGeom prst="rect">
            <a:avLst/>
          </a:prstGeom>
          <a:noFill/>
          <a:ln w="9525">
            <a:noFill/>
            <a:miter lim="800000"/>
            <a:headEnd/>
            <a:tailEnd/>
          </a:ln>
          <a:effectLst/>
        </p:spPr>
        <p:txBody>
          <a:bodyPr/>
          <a:lstStyle/>
          <a:p>
            <a:pPr marL="342900" indent="-342900" algn="ctr">
              <a:defRPr/>
            </a:pPr>
            <a:r>
              <a:rPr lang="es-ES" sz="3000" b="1" dirty="0" smtClean="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t>Escritura: que él había de resucitar de </a:t>
            </a:r>
            <a:r>
              <a:rPr lang="es-ES" sz="3000" b="1" dirty="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t>entre los </a:t>
            </a:r>
            <a:r>
              <a:rPr lang="es-ES" sz="3000" b="1" dirty="0" smtClean="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t>muertos. </a:t>
            </a:r>
            <a:endParaRPr lang="es-ES" sz="3000" b="1" dirty="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endParaRPr>
          </a:p>
        </p:txBody>
      </p:sp>
    </p:spTree>
    <p:extLst>
      <p:ext uri="{BB962C8B-B14F-4D97-AF65-F5344CB8AC3E}">
        <p14:creationId xmlns:p14="http://schemas.microsoft.com/office/powerpoint/2010/main" val="3232424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par>
                          <p:cTn id="8" fill="hold">
                            <p:stCondLst>
                              <p:cond delay="6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6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Maria Magdalena ante el sepulcro de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08" y="774321"/>
            <a:ext cx="7870706" cy="530609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2 Rectángulo"/>
          <p:cNvSpPr/>
          <p:nvPr/>
        </p:nvSpPr>
        <p:spPr>
          <a:xfrm>
            <a:off x="5215272" y="1272793"/>
            <a:ext cx="2606824" cy="1569660"/>
          </a:xfrm>
          <a:prstGeom prst="rect">
            <a:avLst/>
          </a:prstGeom>
        </p:spPr>
        <p:txBody>
          <a:bodyPr wrap="square">
            <a:spAutoFit/>
          </a:bodyPr>
          <a:lstStyle/>
          <a:p>
            <a:pPr algn="ctr"/>
            <a:r>
              <a:rPr lang="es-ES_tradnl" sz="3200" b="1" dirty="0" smtClean="0">
                <a:solidFill>
                  <a:schemeClr val="bg1"/>
                </a:solidFill>
                <a:effectLst>
                  <a:outerShdw blurRad="50800" dist="76200" algn="l" rotWithShape="0">
                    <a:prstClr val="black"/>
                  </a:outerShdw>
                </a:effectLst>
                <a:latin typeface="Algerian" panose="04020705040A02060702" pitchFamily="82" charset="0"/>
              </a:rPr>
              <a:t>Preguntas para la lectura:</a:t>
            </a:r>
            <a:endParaRPr lang="es-PE" sz="3200" dirty="0" smtClean="0">
              <a:solidFill>
                <a:schemeClr val="bg1"/>
              </a:solidFill>
              <a:effectLst>
                <a:outerShdw blurRad="50800" dist="76200" algn="l" rotWithShape="0">
                  <a:prstClr val="black"/>
                </a:outerShdw>
              </a:effectLst>
              <a:latin typeface="Algerian" panose="04020705040A02060702" pitchFamily="82" charset="0"/>
            </a:endParaRPr>
          </a:p>
        </p:txBody>
      </p:sp>
      <p:sp>
        <p:nvSpPr>
          <p:cNvPr id="3" name="3 Rectángulo"/>
          <p:cNvSpPr/>
          <p:nvPr/>
        </p:nvSpPr>
        <p:spPr>
          <a:xfrm>
            <a:off x="704762" y="4510752"/>
            <a:ext cx="7793379" cy="1569660"/>
          </a:xfrm>
          <a:prstGeom prst="rect">
            <a:avLst/>
          </a:prstGeom>
        </p:spPr>
        <p:txBody>
          <a:bodyPr wrap="square">
            <a:spAutoFit/>
          </a:bodyPr>
          <a:lstStyle/>
          <a:p>
            <a:pPr marL="457200" lvl="0" indent="-457200" algn="ctr">
              <a:buFont typeface="Arial" panose="020B0604020202020204" pitchFamily="34" charset="0"/>
              <a:buChar char="•"/>
            </a:pPr>
            <a:r>
              <a:rPr lang="es-ES" sz="3200" b="1" dirty="0" smtClean="0">
                <a:solidFill>
                  <a:schemeClr val="bg1"/>
                </a:solidFill>
                <a:effectLst>
                  <a:outerShdw blurRad="50800" dist="88900" algn="l" rotWithShape="0">
                    <a:prstClr val="black"/>
                  </a:outerShdw>
                </a:effectLst>
                <a:latin typeface="Arial" panose="020B0604020202020204" pitchFamily="34" charset="0"/>
                <a:cs typeface="Arial" panose="020B0604020202020204" pitchFamily="34" charset="0"/>
              </a:rPr>
              <a:t>¿Qué  descubre María Magdalena al llegar al sepulcro de Jesús?</a:t>
            </a:r>
          </a:p>
          <a:p>
            <a:pPr marL="457200" lvl="0" indent="-457200" algn="ctr">
              <a:buFont typeface="Arial" panose="020B0604020202020204" pitchFamily="34" charset="0"/>
              <a:buChar char="•"/>
            </a:pPr>
            <a:r>
              <a:rPr lang="es-ES" sz="3200" b="1" dirty="0" smtClean="0">
                <a:solidFill>
                  <a:schemeClr val="bg1"/>
                </a:solidFill>
                <a:effectLst>
                  <a:outerShdw blurRad="50800" dist="88900" algn="l" rotWithShape="0">
                    <a:prstClr val="black"/>
                  </a:outerShdw>
                </a:effectLst>
                <a:latin typeface="Arial" panose="020B0604020202020204" pitchFamily="34" charset="0"/>
                <a:cs typeface="Arial" panose="020B0604020202020204" pitchFamily="34" charset="0"/>
              </a:rPr>
              <a:t>¿Cómo reacciona ante lo que ve? </a:t>
            </a:r>
            <a:endParaRPr lang="es-PE" sz="3200" b="1" dirty="0" smtClean="0">
              <a:solidFill>
                <a:schemeClr val="bg1"/>
              </a:solidFill>
              <a:effectLst>
                <a:outerShdw blurRad="50800" dist="889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0003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709506"/>
            <a:ext cx="7740073" cy="551089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977316" y="4597629"/>
            <a:ext cx="3947937" cy="1268797"/>
          </a:xfrm>
          <a:prstGeom prst="rect">
            <a:avLst/>
          </a:prstGeom>
          <a:noFill/>
          <a:ln w="9525">
            <a:noFill/>
            <a:miter lim="800000"/>
            <a:headEnd/>
            <a:tailEnd/>
          </a:ln>
          <a:effectLst/>
          <a:scene3d>
            <a:camera prst="orthographicFront"/>
            <a:lightRig rig="threePt" dir="t"/>
          </a:scene3d>
          <a:sp3d>
            <a:bevelT prst="slope"/>
          </a:sp3d>
        </p:spPr>
        <p:txBody>
          <a:bodyPr/>
          <a:lstStyle/>
          <a:p>
            <a:pPr lvl="0">
              <a:spcBef>
                <a:spcPct val="20000"/>
              </a:spcBef>
            </a:pPr>
            <a:r>
              <a:rPr lang="es-PE" sz="3600" dirty="0" smtClean="0">
                <a:solidFill>
                  <a:srgbClr val="C00000"/>
                </a:solidFill>
                <a:effectLst>
                  <a:outerShdw blurRad="50800" dist="63500" algn="l" rotWithShape="0">
                    <a:prstClr val="black"/>
                  </a:outerShdw>
                </a:effectLst>
              </a:rPr>
              <a:t>*  </a:t>
            </a:r>
            <a:r>
              <a:rPr lang="es-ES" sz="3600" dirty="0" smtClean="0">
                <a:solidFill>
                  <a:srgbClr val="C00000"/>
                </a:solidFill>
                <a:effectLst>
                  <a:outerShdw blurRad="50800" dist="63500" algn="l" rotWithShape="0">
                    <a:prstClr val="black"/>
                  </a:outerShdw>
                </a:effectLst>
              </a:rPr>
              <a:t>¿</a:t>
            </a:r>
            <a:r>
              <a:rPr lang="es-ES" sz="3600" dirty="0">
                <a:solidFill>
                  <a:srgbClr val="C00000"/>
                </a:solidFill>
                <a:effectLst>
                  <a:outerShdw blurRad="50800" dist="63500" algn="l" rotWithShape="0">
                    <a:prstClr val="black"/>
                  </a:outerShdw>
                </a:effectLst>
              </a:rPr>
              <a:t>A quiénes les avisa lo sucedido?</a:t>
            </a:r>
            <a:endParaRPr lang="es-PE" sz="3600" dirty="0" smtClean="0">
              <a:solidFill>
                <a:srgbClr val="C00000"/>
              </a:solidFill>
              <a:effectLst>
                <a:outerShdw blurRad="50800" dist="63500" algn="l" rotWithShape="0">
                  <a:prstClr val="black"/>
                </a:outerShdw>
              </a:effectLst>
            </a:endParaRPr>
          </a:p>
          <a:p>
            <a:pPr marL="571500" lvl="0" indent="-571500">
              <a:spcBef>
                <a:spcPct val="20000"/>
              </a:spcBef>
              <a:buFont typeface="Arial" panose="020B0604020202020204" pitchFamily="34" charset="0"/>
              <a:buChar char="•"/>
            </a:pPr>
            <a:endParaRPr lang="es-ES" sz="3600" dirty="0">
              <a:solidFill>
                <a:srgbClr val="C00000"/>
              </a:solidFill>
              <a:effectLst>
                <a:outerShdw blurRad="50800" dist="63500" algn="l" rotWithShape="0">
                  <a:prstClr val="black"/>
                </a:outerShdw>
              </a:effectLst>
              <a:latin typeface="Times New Roman" pitchFamily="18" charset="0"/>
            </a:endParaRPr>
          </a:p>
        </p:txBody>
      </p:sp>
    </p:spTree>
    <p:extLst>
      <p:ext uri="{BB962C8B-B14F-4D97-AF65-F5344CB8AC3E}">
        <p14:creationId xmlns:p14="http://schemas.microsoft.com/office/powerpoint/2010/main" val="27808870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88" y="809412"/>
            <a:ext cx="7711624" cy="5428051"/>
          </a:xfrm>
          <a:prstGeom prst="rect">
            <a:avLst/>
          </a:prstGeom>
          <a:scene3d>
            <a:camera prst="orthographicFront"/>
            <a:lightRig rig="threePt" dir="t"/>
          </a:scene3d>
          <a:sp3d>
            <a:bevelT w="139700" prst="cross"/>
          </a:sp3d>
        </p:spPr>
      </p:pic>
      <p:sp>
        <p:nvSpPr>
          <p:cNvPr id="2" name="WordArt 8"/>
          <p:cNvSpPr>
            <a:spLocks noChangeArrowheads="1" noChangeShapeType="1" noTextEdit="1"/>
          </p:cNvSpPr>
          <p:nvPr/>
        </p:nvSpPr>
        <p:spPr bwMode="auto">
          <a:xfrm>
            <a:off x="1621418" y="4145621"/>
            <a:ext cx="6328427" cy="1561561"/>
          </a:xfrm>
          <a:prstGeom prst="rect">
            <a:avLst/>
          </a:prstGeom>
        </p:spPr>
        <p:txBody>
          <a:bodyPr wrap="none" fromWordArt="1"/>
          <a:lstStyle/>
          <a:p>
            <a:pPr algn="ctr"/>
            <a:r>
              <a:rPr lang="es-PE" sz="3200" kern="10" dirty="0" smtClean="0">
                <a:ln w="9525">
                  <a:solidFill>
                    <a:srgbClr val="000000"/>
                  </a:solidFill>
                  <a:round/>
                  <a:headEnd/>
                  <a:tailEnd/>
                </a:ln>
                <a:solidFill>
                  <a:schemeClr val="bg1"/>
                </a:solidFill>
                <a:effectLst>
                  <a:glow rad="101600">
                    <a:schemeClr val="tx1">
                      <a:lumMod val="95000"/>
                      <a:lumOff val="5000"/>
                      <a:alpha val="60000"/>
                    </a:schemeClr>
                  </a:glow>
                </a:effectLst>
                <a:latin typeface="Arial Black"/>
              </a:rPr>
              <a:t>                  *¿</a:t>
            </a:r>
            <a:r>
              <a:rPr lang="es-PE" sz="3200" kern="10" dirty="0">
                <a:ln w="9525">
                  <a:solidFill>
                    <a:srgbClr val="000000"/>
                  </a:solidFill>
                  <a:round/>
                  <a:headEnd/>
                  <a:tailEnd/>
                </a:ln>
                <a:solidFill>
                  <a:schemeClr val="bg1"/>
                </a:solidFill>
                <a:effectLst>
                  <a:glow rad="101600">
                    <a:schemeClr val="tx1">
                      <a:lumMod val="95000"/>
                      <a:lumOff val="5000"/>
                      <a:alpha val="60000"/>
                    </a:schemeClr>
                  </a:glow>
                </a:effectLst>
                <a:latin typeface="Arial Black"/>
              </a:rPr>
              <a:t>Cuál de los discípulos llegó </a:t>
            </a:r>
            <a:r>
              <a:rPr lang="es-PE" sz="3200" kern="10" dirty="0" smtClean="0">
                <a:ln w="9525">
                  <a:solidFill>
                    <a:srgbClr val="000000"/>
                  </a:solidFill>
                  <a:round/>
                  <a:headEnd/>
                  <a:tailEnd/>
                </a:ln>
                <a:solidFill>
                  <a:schemeClr val="bg1"/>
                </a:solidFill>
                <a:effectLst>
                  <a:glow rad="101600">
                    <a:schemeClr val="tx1">
                      <a:lumMod val="95000"/>
                      <a:lumOff val="5000"/>
                      <a:alpha val="60000"/>
                    </a:schemeClr>
                  </a:glow>
                </a:effectLst>
                <a:latin typeface="Arial Black"/>
              </a:rPr>
              <a:t>                         </a:t>
            </a:r>
          </a:p>
          <a:p>
            <a:pPr algn="ctr"/>
            <a:r>
              <a:rPr lang="es-PE" sz="3200" kern="10" dirty="0" smtClean="0">
                <a:ln w="9525">
                  <a:solidFill>
                    <a:srgbClr val="000000"/>
                  </a:solidFill>
                  <a:round/>
                  <a:headEnd/>
                  <a:tailEnd/>
                </a:ln>
                <a:solidFill>
                  <a:schemeClr val="bg1"/>
                </a:solidFill>
                <a:effectLst>
                  <a:glow rad="101600">
                    <a:schemeClr val="tx1">
                      <a:lumMod val="95000"/>
                      <a:lumOff val="5000"/>
                      <a:alpha val="60000"/>
                    </a:schemeClr>
                  </a:glow>
                </a:effectLst>
                <a:latin typeface="Arial Black"/>
              </a:rPr>
              <a:t>primero  al sepulcro y </a:t>
            </a:r>
          </a:p>
          <a:p>
            <a:pPr algn="ctr"/>
            <a:r>
              <a:rPr lang="es-PE" sz="3200" kern="10" dirty="0" smtClean="0">
                <a:ln w="9525">
                  <a:solidFill>
                    <a:srgbClr val="000000"/>
                  </a:solidFill>
                  <a:round/>
                  <a:headEnd/>
                  <a:tailEnd/>
                </a:ln>
                <a:solidFill>
                  <a:schemeClr val="bg1"/>
                </a:solidFill>
                <a:effectLst>
                  <a:glow rad="101600">
                    <a:schemeClr val="tx1">
                      <a:lumMod val="95000"/>
                      <a:lumOff val="5000"/>
                      <a:alpha val="60000"/>
                    </a:schemeClr>
                  </a:glow>
                </a:effectLst>
                <a:latin typeface="Arial Black"/>
              </a:rPr>
              <a:t>cual entró primero?</a:t>
            </a:r>
            <a:endParaRPr lang="es-PE" sz="3200" kern="10" dirty="0">
              <a:ln w="9525">
                <a:solidFill>
                  <a:srgbClr val="000000"/>
                </a:solidFill>
                <a:round/>
                <a:headEnd/>
                <a:tailEnd/>
              </a:ln>
              <a:solidFill>
                <a:schemeClr val="bg1"/>
              </a:solidFill>
              <a:effectLst>
                <a:glow rad="101600">
                  <a:schemeClr val="tx1">
                    <a:lumMod val="95000"/>
                    <a:lumOff val="5000"/>
                    <a:alpha val="60000"/>
                  </a:schemeClr>
                </a:glow>
              </a:effectLst>
              <a:latin typeface="Arial Black"/>
            </a:endParaRPr>
          </a:p>
        </p:txBody>
      </p:sp>
    </p:spTree>
    <p:extLst>
      <p:ext uri="{BB962C8B-B14F-4D97-AF65-F5344CB8AC3E}">
        <p14:creationId xmlns:p14="http://schemas.microsoft.com/office/powerpoint/2010/main" val="449719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bolainez.org/images/temas/tem101_semanasanta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699" y="613561"/>
            <a:ext cx="7928151" cy="59967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WordArt 8"/>
          <p:cNvSpPr>
            <a:spLocks noChangeArrowheads="1" noChangeShapeType="1" noTextEdit="1"/>
          </p:cNvSpPr>
          <p:nvPr/>
        </p:nvSpPr>
        <p:spPr bwMode="auto">
          <a:xfrm>
            <a:off x="989699" y="3773839"/>
            <a:ext cx="4032448" cy="2160240"/>
          </a:xfrm>
          <a:prstGeom prst="rect">
            <a:avLst/>
          </a:prstGeom>
        </p:spPr>
        <p:txBody>
          <a:bodyPr wrap="none" fromWordArt="1"/>
          <a:lstStyle/>
          <a:p>
            <a:pPr algn="ctr"/>
            <a:r>
              <a:rPr lang="es-PE" sz="2800" kern="10" dirty="0" smtClean="0">
                <a:solidFill>
                  <a:schemeClr val="bg1"/>
                </a:solidFill>
                <a:effectLst>
                  <a:glow rad="101600">
                    <a:srgbClr val="10131C">
                      <a:alpha val="40000"/>
                    </a:srgbClr>
                  </a:glow>
                  <a:outerShdw blurRad="50800" dist="38100" algn="l" rotWithShape="0">
                    <a:prstClr val="black"/>
                  </a:outerShdw>
                </a:effectLst>
                <a:latin typeface="Arial Black"/>
              </a:rPr>
              <a:t>* ¿</a:t>
            </a:r>
            <a:r>
              <a:rPr lang="es-PE" sz="2800" kern="10" dirty="0">
                <a:solidFill>
                  <a:schemeClr val="bg1"/>
                </a:solidFill>
                <a:effectLst>
                  <a:glow rad="101600">
                    <a:srgbClr val="10131C">
                      <a:alpha val="40000"/>
                    </a:srgbClr>
                  </a:glow>
                  <a:outerShdw blurRad="50800" dist="38100" algn="l" rotWithShape="0">
                    <a:prstClr val="black"/>
                  </a:outerShdw>
                </a:effectLst>
                <a:latin typeface="Arial Black"/>
              </a:rPr>
              <a:t>Qué </a:t>
            </a:r>
            <a:r>
              <a:rPr lang="es-PE" sz="2800" kern="10" dirty="0" smtClean="0">
                <a:solidFill>
                  <a:schemeClr val="bg1"/>
                </a:solidFill>
                <a:effectLst>
                  <a:glow rad="101600">
                    <a:srgbClr val="10131C">
                      <a:alpha val="40000"/>
                    </a:srgbClr>
                  </a:glow>
                  <a:outerShdw blurRad="50800" dist="38100" algn="l" rotWithShape="0">
                    <a:prstClr val="black"/>
                  </a:outerShdw>
                </a:effectLst>
                <a:latin typeface="Arial Black"/>
              </a:rPr>
              <a:t>diferencias</a:t>
            </a:r>
          </a:p>
          <a:p>
            <a:pPr algn="ctr"/>
            <a:r>
              <a:rPr lang="es-PE" sz="2800" kern="10" dirty="0" smtClean="0">
                <a:solidFill>
                  <a:schemeClr val="bg1"/>
                </a:solidFill>
                <a:effectLst>
                  <a:glow rad="101600">
                    <a:srgbClr val="10131C">
                      <a:alpha val="40000"/>
                    </a:srgbClr>
                  </a:glow>
                  <a:outerShdw blurRad="50800" dist="38100" algn="l" rotWithShape="0">
                    <a:prstClr val="black"/>
                  </a:outerShdw>
                </a:effectLst>
                <a:latin typeface="Arial Black"/>
              </a:rPr>
              <a:t> </a:t>
            </a:r>
            <a:r>
              <a:rPr lang="es-PE" sz="2800" kern="10" dirty="0">
                <a:solidFill>
                  <a:schemeClr val="bg1"/>
                </a:solidFill>
                <a:effectLst>
                  <a:glow rad="101600">
                    <a:srgbClr val="10131C">
                      <a:alpha val="40000"/>
                    </a:srgbClr>
                  </a:glow>
                  <a:outerShdw blurRad="50800" dist="38100" algn="l" rotWithShape="0">
                    <a:prstClr val="black"/>
                  </a:outerShdw>
                </a:effectLst>
                <a:latin typeface="Arial Black"/>
              </a:rPr>
              <a:t>importantes </a:t>
            </a:r>
          </a:p>
          <a:p>
            <a:pPr algn="ctr"/>
            <a:r>
              <a:rPr lang="es-PE" sz="2800" kern="10" dirty="0">
                <a:solidFill>
                  <a:schemeClr val="bg1"/>
                </a:solidFill>
                <a:effectLst>
                  <a:glow rad="101600">
                    <a:srgbClr val="10131C">
                      <a:alpha val="40000"/>
                    </a:srgbClr>
                  </a:glow>
                  <a:outerShdw blurRad="50800" dist="38100" algn="l" rotWithShape="0">
                    <a:prstClr val="black"/>
                  </a:outerShdw>
                </a:effectLst>
                <a:latin typeface="Arial Black"/>
              </a:rPr>
              <a:t>encuentras en las </a:t>
            </a:r>
            <a:endParaRPr lang="es-PE" sz="2800" kern="10" dirty="0" smtClean="0">
              <a:solidFill>
                <a:schemeClr val="bg1"/>
              </a:solidFill>
              <a:effectLst>
                <a:glow rad="101600">
                  <a:srgbClr val="10131C">
                    <a:alpha val="40000"/>
                  </a:srgbClr>
                </a:glow>
                <a:outerShdw blurRad="50800" dist="38100" algn="l" rotWithShape="0">
                  <a:prstClr val="black"/>
                </a:outerShdw>
              </a:effectLst>
              <a:latin typeface="Arial Black"/>
            </a:endParaRPr>
          </a:p>
          <a:p>
            <a:pPr algn="ctr"/>
            <a:r>
              <a:rPr lang="es-PE" sz="2800" kern="10" dirty="0" smtClean="0">
                <a:solidFill>
                  <a:schemeClr val="bg1"/>
                </a:solidFill>
                <a:effectLst>
                  <a:glow rad="101600">
                    <a:srgbClr val="10131C">
                      <a:alpha val="40000"/>
                    </a:srgbClr>
                  </a:glow>
                  <a:outerShdw blurRad="50800" dist="38100" algn="l" rotWithShape="0">
                    <a:prstClr val="black"/>
                  </a:outerShdw>
                </a:effectLst>
                <a:latin typeface="Arial Black"/>
              </a:rPr>
              <a:t>experiencias</a:t>
            </a:r>
            <a:endParaRPr lang="es-PE" sz="2800" kern="10" dirty="0">
              <a:solidFill>
                <a:schemeClr val="bg1"/>
              </a:solidFill>
              <a:effectLst>
                <a:glow rad="101600">
                  <a:srgbClr val="10131C">
                    <a:alpha val="40000"/>
                  </a:srgbClr>
                </a:glow>
                <a:outerShdw blurRad="50800" dist="38100" algn="l" rotWithShape="0">
                  <a:prstClr val="black"/>
                </a:outerShdw>
              </a:effectLst>
              <a:latin typeface="Arial Black"/>
            </a:endParaRPr>
          </a:p>
          <a:p>
            <a:pPr algn="ctr"/>
            <a:r>
              <a:rPr lang="es-PE" sz="2800" kern="10" dirty="0" smtClean="0">
                <a:solidFill>
                  <a:schemeClr val="bg1"/>
                </a:solidFill>
                <a:effectLst>
                  <a:glow rad="101600">
                    <a:srgbClr val="10131C">
                      <a:alpha val="40000"/>
                    </a:srgbClr>
                  </a:glow>
                  <a:outerShdw blurRad="50800" dist="38100" algn="l" rotWithShape="0">
                    <a:prstClr val="black"/>
                  </a:outerShdw>
                </a:effectLst>
                <a:latin typeface="Arial Black"/>
              </a:rPr>
              <a:t>de </a:t>
            </a:r>
            <a:r>
              <a:rPr lang="es-PE" sz="2800" kern="10" dirty="0">
                <a:solidFill>
                  <a:schemeClr val="bg1"/>
                </a:solidFill>
                <a:effectLst>
                  <a:glow rad="101600">
                    <a:srgbClr val="10131C">
                      <a:alpha val="40000"/>
                    </a:srgbClr>
                  </a:glow>
                  <a:outerShdw blurRad="50800" dist="38100" algn="l" rotWithShape="0">
                    <a:prstClr val="black"/>
                  </a:outerShdw>
                </a:effectLst>
                <a:latin typeface="Arial Black"/>
              </a:rPr>
              <a:t>ambos discípulos?</a:t>
            </a:r>
          </a:p>
        </p:txBody>
      </p:sp>
    </p:spTree>
    <p:extLst>
      <p:ext uri="{BB962C8B-B14F-4D97-AF65-F5344CB8AC3E}">
        <p14:creationId xmlns:p14="http://schemas.microsoft.com/office/powerpoint/2010/main" val="24921218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l terremoto del Domingo - ppt descarga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39988" y="814666"/>
            <a:ext cx="7664024" cy="539563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WordArt 8"/>
          <p:cNvSpPr>
            <a:spLocks noChangeArrowheads="1" noChangeShapeType="1" noTextEdit="1"/>
          </p:cNvSpPr>
          <p:nvPr/>
        </p:nvSpPr>
        <p:spPr bwMode="auto">
          <a:xfrm>
            <a:off x="1857374" y="4229100"/>
            <a:ext cx="5248275" cy="1343026"/>
          </a:xfrm>
          <a:prstGeom prst="rect">
            <a:avLst/>
          </a:prstGeom>
        </p:spPr>
        <p:txBody>
          <a:bodyPr wrap="none" fromWordArt="1"/>
          <a:lstStyle/>
          <a:p>
            <a:pPr marL="457200" indent="-457200" algn="ctr">
              <a:buFont typeface="Arial" panose="020B0604020202020204" pitchFamily="34" charset="0"/>
              <a:buChar char="•"/>
            </a:pPr>
            <a:r>
              <a:rPr lang="es-ES" sz="2800" kern="10" dirty="0" err="1" smtClean="0">
                <a:solidFill>
                  <a:schemeClr val="bg1"/>
                </a:solidFill>
                <a:effectLst>
                  <a:glow rad="101600">
                    <a:srgbClr val="10131C">
                      <a:alpha val="40000"/>
                    </a:srgbClr>
                  </a:glow>
                  <a:outerShdw blurRad="50800" dist="38100" algn="l" rotWithShape="0">
                    <a:prstClr val="black"/>
                  </a:outerShdw>
                </a:effectLst>
                <a:latin typeface="Arial Black"/>
              </a:rPr>
              <a:t>Dscribe</a:t>
            </a:r>
            <a:r>
              <a:rPr lang="es-ES" sz="2800" kern="10" dirty="0" smtClean="0">
                <a:solidFill>
                  <a:schemeClr val="bg1"/>
                </a:solidFill>
                <a:effectLst>
                  <a:glow rad="101600">
                    <a:srgbClr val="10131C">
                      <a:alpha val="40000"/>
                    </a:srgbClr>
                  </a:glow>
                  <a:outerShdw blurRad="50800" dist="38100" algn="l" rotWithShape="0">
                    <a:prstClr val="black"/>
                  </a:outerShdw>
                </a:effectLst>
                <a:latin typeface="Arial Black"/>
              </a:rPr>
              <a:t> las características</a:t>
            </a:r>
          </a:p>
          <a:p>
            <a:pPr algn="ctr"/>
            <a:r>
              <a:rPr lang="es-ES" sz="2800" kern="10" dirty="0" smtClean="0">
                <a:solidFill>
                  <a:schemeClr val="bg1"/>
                </a:solidFill>
                <a:effectLst>
                  <a:glow rad="101600">
                    <a:srgbClr val="10131C">
                      <a:alpha val="40000"/>
                    </a:srgbClr>
                  </a:glow>
                  <a:outerShdw blurRad="50800" dist="38100" algn="l" rotWithShape="0">
                    <a:prstClr val="black"/>
                  </a:outerShdw>
                </a:effectLst>
                <a:latin typeface="Arial Black"/>
              </a:rPr>
              <a:t> fundamentales  de lo que vio Pedro</a:t>
            </a:r>
          </a:p>
          <a:p>
            <a:pPr algn="ctr"/>
            <a:r>
              <a:rPr lang="es-ES" sz="2800" kern="10" dirty="0" smtClean="0">
                <a:solidFill>
                  <a:schemeClr val="bg1"/>
                </a:solidFill>
                <a:effectLst>
                  <a:glow rad="101600">
                    <a:srgbClr val="10131C">
                      <a:alpha val="40000"/>
                    </a:srgbClr>
                  </a:glow>
                  <a:outerShdw blurRad="50800" dist="38100" algn="l" rotWithShape="0">
                    <a:prstClr val="black"/>
                  </a:outerShdw>
                </a:effectLst>
                <a:latin typeface="Arial Black"/>
              </a:rPr>
              <a:t>y el otro discípulo cuando</a:t>
            </a:r>
          </a:p>
          <a:p>
            <a:pPr algn="ctr"/>
            <a:r>
              <a:rPr lang="es-ES" sz="2800" kern="10" dirty="0" smtClean="0">
                <a:solidFill>
                  <a:schemeClr val="bg1"/>
                </a:solidFill>
                <a:effectLst>
                  <a:glow rad="101600">
                    <a:srgbClr val="10131C">
                      <a:alpha val="40000"/>
                    </a:srgbClr>
                  </a:glow>
                  <a:outerShdw blurRad="50800" dist="38100" algn="l" rotWithShape="0">
                    <a:prstClr val="black"/>
                  </a:outerShdw>
                </a:effectLst>
                <a:latin typeface="Arial Black"/>
              </a:rPr>
              <a:t>entraron al </a:t>
            </a:r>
            <a:r>
              <a:rPr lang="es-ES" sz="2800" kern="10" dirty="0" err="1" smtClean="0">
                <a:solidFill>
                  <a:schemeClr val="bg1"/>
                </a:solidFill>
                <a:effectLst>
                  <a:glow rad="101600">
                    <a:srgbClr val="10131C">
                      <a:alpha val="40000"/>
                    </a:srgbClr>
                  </a:glow>
                  <a:outerShdw blurRad="50800" dist="38100" algn="l" rotWithShape="0">
                    <a:prstClr val="black"/>
                  </a:outerShdw>
                </a:effectLst>
                <a:latin typeface="Arial Black"/>
              </a:rPr>
              <a:t>sepucro</a:t>
            </a:r>
            <a:r>
              <a:rPr lang="es-ES" sz="2800" kern="10" dirty="0" smtClean="0">
                <a:solidFill>
                  <a:schemeClr val="bg1"/>
                </a:solidFill>
                <a:effectLst>
                  <a:glow rad="101600">
                    <a:srgbClr val="10131C">
                      <a:alpha val="40000"/>
                    </a:srgbClr>
                  </a:glow>
                  <a:outerShdw blurRad="50800" dist="38100" algn="l" rotWithShape="0">
                    <a:prstClr val="black"/>
                  </a:outerShdw>
                </a:effectLst>
                <a:latin typeface="Arial Black"/>
              </a:rPr>
              <a:t> </a:t>
            </a:r>
            <a:r>
              <a:rPr lang="es-ES" sz="2800" kern="10" dirty="0" err="1" smtClean="0">
                <a:solidFill>
                  <a:schemeClr val="bg1"/>
                </a:solidFill>
                <a:effectLst>
                  <a:glow rad="101600">
                    <a:srgbClr val="10131C">
                      <a:alpha val="40000"/>
                    </a:srgbClr>
                  </a:glow>
                  <a:outerShdw blurRad="50800" dist="38100" algn="l" rotWithShape="0">
                    <a:prstClr val="black"/>
                  </a:outerShdw>
                </a:effectLst>
                <a:latin typeface="Arial Black"/>
              </a:rPr>
              <a:t>vacio</a:t>
            </a:r>
            <a:r>
              <a:rPr lang="es-ES" sz="2800" kern="10" dirty="0" smtClean="0">
                <a:solidFill>
                  <a:schemeClr val="bg1"/>
                </a:solidFill>
                <a:effectLst>
                  <a:glow rad="101600">
                    <a:srgbClr val="10131C">
                      <a:alpha val="40000"/>
                    </a:srgbClr>
                  </a:glow>
                  <a:outerShdw blurRad="50800" dist="38100" algn="l" rotWithShape="0">
                    <a:prstClr val="black"/>
                  </a:outerShdw>
                </a:effectLst>
                <a:latin typeface="Arial Black"/>
              </a:rPr>
              <a:t>.</a:t>
            </a:r>
            <a:endParaRPr lang="es-ES" sz="2800" kern="10" dirty="0">
              <a:solidFill>
                <a:schemeClr val="bg1"/>
              </a:solidFill>
              <a:effectLst>
                <a:glow rad="101600">
                  <a:srgbClr val="10131C">
                    <a:alpha val="40000"/>
                  </a:srgbClr>
                </a:glow>
                <a:outerShdw blurRad="50800" dist="38100" algn="l" rotWithShape="0">
                  <a:prstClr val="black"/>
                </a:outerShdw>
              </a:effectLst>
              <a:latin typeface="Arial Black"/>
            </a:endParaRPr>
          </a:p>
        </p:txBody>
      </p:sp>
    </p:spTree>
    <p:extLst>
      <p:ext uri="{BB962C8B-B14F-4D97-AF65-F5344CB8AC3E}">
        <p14:creationId xmlns:p14="http://schemas.microsoft.com/office/powerpoint/2010/main" val="21776431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7c/96/3f/7c963f0ae3f1461174090295daeab2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42" y="656792"/>
            <a:ext cx="7720444" cy="555711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53052" y="656792"/>
            <a:ext cx="3772766" cy="702398"/>
          </a:xfrm>
        </p:spPr>
        <p:txBody>
          <a:bodyPr>
            <a:noAutofit/>
          </a:bodyPr>
          <a:lstStyle/>
          <a:p>
            <a:r>
              <a:rPr lang="es-ES_tradnl" sz="2800" b="1" dirty="0" smtClean="0"/>
              <a:t> </a:t>
            </a:r>
            <a:r>
              <a:rPr lang="es-PE" sz="2800" b="1" dirty="0"/>
              <a:t/>
            </a:r>
            <a:br>
              <a:rPr lang="es-PE" sz="2800" b="1" dirty="0"/>
            </a:br>
            <a:r>
              <a:rPr lang="es-ES_tradnl" sz="2800" b="1" i="1" dirty="0"/>
              <a:t> </a:t>
            </a:r>
            <a:r>
              <a:rPr lang="es-PE" sz="2800" b="1" dirty="0"/>
              <a:t/>
            </a:r>
            <a:br>
              <a:rPr lang="es-PE" sz="2800" b="1" dirty="0"/>
            </a:br>
            <a:r>
              <a:rPr lang="es-ES_tradnl" sz="2800" b="1" dirty="0">
                <a:solidFill>
                  <a:schemeClr val="bg1"/>
                </a:solidFill>
              </a:rPr>
              <a:t>AMBIENTACIÓN: </a:t>
            </a:r>
            <a:r>
              <a:rPr lang="es-PE" sz="2800" b="1" dirty="0">
                <a:solidFill>
                  <a:schemeClr val="bg1"/>
                </a:solidFill>
              </a:rPr>
              <a:t/>
            </a:r>
            <a:br>
              <a:rPr lang="es-PE" sz="2800" b="1" dirty="0">
                <a:solidFill>
                  <a:schemeClr val="bg1"/>
                </a:solidFill>
              </a:rPr>
            </a:br>
            <a:r>
              <a:rPr lang="es-ES_tradnl" sz="2800" b="1" i="1" dirty="0"/>
              <a:t> </a:t>
            </a:r>
            <a:r>
              <a:rPr lang="es-PE" sz="2800" b="1" dirty="0"/>
              <a:t/>
            </a:r>
            <a:br>
              <a:rPr lang="es-PE" sz="2800" b="1" dirty="0"/>
            </a:br>
            <a:endParaRPr lang="es-PE" sz="2800" b="1" dirty="0"/>
          </a:p>
        </p:txBody>
      </p:sp>
      <p:sp>
        <p:nvSpPr>
          <p:cNvPr id="4" name="Rectángulo 3"/>
          <p:cNvSpPr/>
          <p:nvPr/>
        </p:nvSpPr>
        <p:spPr>
          <a:xfrm>
            <a:off x="757954" y="3194292"/>
            <a:ext cx="7674841" cy="3046988"/>
          </a:xfrm>
          <a:prstGeom prst="rect">
            <a:avLst/>
          </a:prstGeom>
        </p:spPr>
        <p:txBody>
          <a:bodyPr wrap="square">
            <a:spAutoFit/>
          </a:bodyPr>
          <a:lstStyle/>
          <a:p>
            <a:r>
              <a:rPr lang="es-ES_tradnl" sz="24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Hoy, celebramos la fiesta de las fiestas: el solemne DIA DEL SEÑOR.</a:t>
            </a:r>
            <a:endParaRPr lang="es-PE"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a:p>
            <a:r>
              <a:rPr lang="es-ES_tradnl" sz="24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Un día, tal como hoy, la noticia de la resurrección conmovió al mundo: Los enemigos de Jesús no se lo querían creer por lo que significaba de fracaso. Los amigos del Señor no se lo podían creer por la alegría que entrañaba.</a:t>
            </a:r>
            <a:endParaRPr lang="es-PE"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a:p>
            <a:r>
              <a:rPr lang="es-ES_tradnl" sz="24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Con la noticia de que ¡Jesús vive!, también reviven con él la fe, la esperanza y el amor que él proclamó</a:t>
            </a:r>
            <a:r>
              <a:rPr lang="es-ES_tradnl" sz="24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a:t>
            </a:r>
            <a:endParaRPr lang="es-PE" sz="2400"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29450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05686" y="698220"/>
            <a:ext cx="7861397" cy="5416825"/>
          </a:xfrm>
          <a:prstGeom prst="rect">
            <a:avLst/>
          </a:prstGeom>
          <a:scene3d>
            <a:camera prst="orthographicFront"/>
            <a:lightRig rig="threePt" dir="t"/>
          </a:scene3d>
          <a:sp3d>
            <a:bevelT prst="relaxedInset"/>
          </a:sp3d>
        </p:spPr>
      </p:pic>
      <p:sp>
        <p:nvSpPr>
          <p:cNvPr id="3" name="Rectángulo 2"/>
          <p:cNvSpPr/>
          <p:nvPr/>
        </p:nvSpPr>
        <p:spPr>
          <a:xfrm>
            <a:off x="5338956" y="892329"/>
            <a:ext cx="2308645" cy="523220"/>
          </a:xfrm>
          <a:prstGeom prst="rect">
            <a:avLst/>
          </a:prstGeom>
        </p:spPr>
        <p:txBody>
          <a:bodyPr wrap="none">
            <a:spAutoFit/>
          </a:bodyPr>
          <a:lstStyle/>
          <a:p>
            <a:r>
              <a:rPr lang="es-ES_tradnl" sz="2800" b="1" i="1" dirty="0">
                <a:solidFill>
                  <a:srgbClr val="FFFF00"/>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Motivación: </a:t>
            </a:r>
            <a:endParaRPr lang="en-US" sz="2800" dirty="0"/>
          </a:p>
        </p:txBody>
      </p:sp>
      <p:sp>
        <p:nvSpPr>
          <p:cNvPr id="8" name="Rectangle 7"/>
          <p:cNvSpPr>
            <a:spLocks noChangeArrowheads="1"/>
          </p:cNvSpPr>
          <p:nvPr/>
        </p:nvSpPr>
        <p:spPr bwMode="auto">
          <a:xfrm>
            <a:off x="605686" y="2065094"/>
            <a:ext cx="3927681" cy="3964325"/>
          </a:xfrm>
          <a:prstGeom prst="rect">
            <a:avLst/>
          </a:prstGeom>
          <a:noFill/>
          <a:ln w="9525">
            <a:noFill/>
            <a:miter lim="800000"/>
            <a:headEnd/>
            <a:tailEnd/>
          </a:ln>
          <a:effectLst/>
          <a:scene3d>
            <a:camera prst="orthographicFront"/>
            <a:lightRig rig="threePt" dir="t"/>
          </a:scene3d>
          <a:sp3d>
            <a:bevelT prst="slope"/>
          </a:sp3d>
        </p:spPr>
        <p:txBody>
          <a:bodyPr/>
          <a:lstStyle/>
          <a:p>
            <a:r>
              <a:rPr lang="es-ES" sz="2600" b="1" dirty="0" smtClean="0">
                <a:solidFill>
                  <a:schemeClr val="bg1"/>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Hoy </a:t>
            </a:r>
            <a:r>
              <a:rPr lang="es-ES" sz="2600" b="1" dirty="0">
                <a:solidFill>
                  <a:schemeClr val="bg1"/>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como ayer; </a:t>
            </a:r>
            <a:r>
              <a:rPr lang="es-ES" sz="2600" b="1" dirty="0" smtClean="0">
                <a:solidFill>
                  <a:schemeClr val="bg1"/>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            el </a:t>
            </a:r>
            <a:r>
              <a:rPr lang="es-ES" sz="2600" b="1" dirty="0">
                <a:solidFill>
                  <a:schemeClr val="bg1"/>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Señor nos sigue saliendo al encuentro </a:t>
            </a:r>
            <a:r>
              <a:rPr lang="es-ES" sz="2600" b="1" dirty="0" smtClean="0">
                <a:solidFill>
                  <a:schemeClr val="bg1"/>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 y </a:t>
            </a:r>
            <a:r>
              <a:rPr lang="es-ES" sz="2600" b="1" dirty="0">
                <a:solidFill>
                  <a:schemeClr val="bg1"/>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nos convoca para verle y para anunciar la alegre noticia de su resurrección. Lo nuestro es acudir a su cita sabiendo que él va delante de nosotros.</a:t>
            </a:r>
            <a:endParaRPr lang="es-ES" sz="2600" dirty="0">
              <a:solidFill>
                <a:schemeClr val="bg1"/>
              </a:solidFill>
              <a:effectLst>
                <a:outerShdw blurRad="50800" dist="63500" algn="l" rotWithShape="0">
                  <a:prstClr val="black"/>
                </a:outerShdw>
              </a:effectLst>
              <a:latin typeface="Times New Roman" pitchFamily="18" charset="0"/>
            </a:endParaRPr>
          </a:p>
        </p:txBody>
      </p:sp>
      <p:sp>
        <p:nvSpPr>
          <p:cNvPr id="6" name="AutoShape 2"/>
          <p:cNvSpPr>
            <a:spLocks noChangeArrowheads="1"/>
          </p:cNvSpPr>
          <p:nvPr/>
        </p:nvSpPr>
        <p:spPr bwMode="auto">
          <a:xfrm>
            <a:off x="836228" y="966189"/>
            <a:ext cx="3387902" cy="802266"/>
          </a:xfrm>
          <a:prstGeom prst="roundRect">
            <a:avLst>
              <a:gd name="adj" fmla="val 16667"/>
            </a:avLst>
          </a:prstGeom>
          <a:solidFill>
            <a:srgbClr val="F2B057"/>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20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rPr>
              <a:t>¿Qué ME dice el texto?</a:t>
            </a:r>
            <a:endParaRPr lang="es-PE" sz="3600"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0007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1581" y="748803"/>
            <a:ext cx="7680421" cy="5356433"/>
          </a:xfrm>
          <a:prstGeom prst="rect">
            <a:avLst/>
          </a:prstGeom>
          <a:scene3d>
            <a:camera prst="orthographicFront"/>
            <a:lightRig rig="threePt" dir="t"/>
          </a:scene3d>
          <a:sp3d>
            <a:bevelT/>
          </a:sp3d>
        </p:spPr>
      </p:pic>
      <p:sp>
        <p:nvSpPr>
          <p:cNvPr id="2" name="WordArt 6"/>
          <p:cNvSpPr>
            <a:spLocks noChangeArrowheads="1" noChangeShapeType="1" noTextEdit="1"/>
          </p:cNvSpPr>
          <p:nvPr/>
        </p:nvSpPr>
        <p:spPr bwMode="auto">
          <a:xfrm>
            <a:off x="5467533" y="748803"/>
            <a:ext cx="3032094" cy="1781846"/>
          </a:xfrm>
          <a:prstGeom prst="rect">
            <a:avLst/>
          </a:prstGeom>
        </p:spPr>
        <p:txBody>
          <a:bodyPr wrap="none" fromWordArt="1"/>
          <a:lstStyle/>
          <a:p>
            <a:pPr algn="r"/>
            <a:r>
              <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Siempre que </a:t>
            </a:r>
          </a:p>
          <a:p>
            <a:pPr algn="r"/>
            <a:r>
              <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cambiamos   </a:t>
            </a:r>
          </a:p>
          <a:p>
            <a:pPr algn="r"/>
            <a:r>
              <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resucita</a:t>
            </a:r>
          </a:p>
          <a:p>
            <a:pPr algn="r"/>
            <a:r>
              <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algo en mí . </a:t>
            </a:r>
          </a:p>
        </p:txBody>
      </p:sp>
      <p:sp>
        <p:nvSpPr>
          <p:cNvPr id="3" name="WordArt 7"/>
          <p:cNvSpPr>
            <a:spLocks noChangeArrowheads="1" noChangeShapeType="1" noTextEdit="1"/>
          </p:cNvSpPr>
          <p:nvPr/>
        </p:nvSpPr>
        <p:spPr bwMode="auto">
          <a:xfrm>
            <a:off x="2068032" y="3318895"/>
            <a:ext cx="5182771" cy="1368425"/>
          </a:xfrm>
          <a:prstGeom prst="rect">
            <a:avLst/>
          </a:prstGeom>
        </p:spPr>
        <p:txBody>
          <a:bodyPr wrap="none" fromWordArt="1">
            <a:prstTxWarp prst="textPlain">
              <a:avLst>
                <a:gd name="adj" fmla="val 50000"/>
              </a:avLst>
            </a:prstTxWarp>
          </a:bodyPr>
          <a:lstStyle/>
          <a:p>
            <a:pPr algn="ctr"/>
            <a:endParaRPr lang="es-PE" sz="2000" kern="10" spc="360" dirty="0">
              <a:ln w="9525">
                <a:noFill/>
                <a:round/>
                <a:headEnd/>
                <a:tailEnd/>
              </a:ln>
              <a:solidFill>
                <a:schemeClr val="bg1"/>
              </a:solidFill>
              <a:effectLst>
                <a:outerShdw blurRad="50800" dist="63500" algn="l" rotWithShape="0">
                  <a:prstClr val="black"/>
                </a:outerShdw>
              </a:effectLst>
              <a:latin typeface="Comic Sans MS" panose="030F0702030302020204" pitchFamily="66" charset="0"/>
              <a:ea typeface="Adobe Gothic Std B" panose="020B0800000000000000" pitchFamily="34" charset="-128"/>
            </a:endParaRPr>
          </a:p>
        </p:txBody>
      </p:sp>
      <p:sp>
        <p:nvSpPr>
          <p:cNvPr id="9" name="WordArt 6"/>
          <p:cNvSpPr>
            <a:spLocks noChangeArrowheads="1" noChangeShapeType="1" noTextEdit="1"/>
          </p:cNvSpPr>
          <p:nvPr/>
        </p:nvSpPr>
        <p:spPr bwMode="auto">
          <a:xfrm>
            <a:off x="5417030" y="2530649"/>
            <a:ext cx="3032094" cy="1781846"/>
          </a:xfrm>
          <a:prstGeom prst="rect">
            <a:avLst/>
          </a:prstGeom>
        </p:spPr>
        <p:txBody>
          <a:bodyPr wrap="none" fromWordArt="1"/>
          <a:lstStyle/>
          <a:p>
            <a:pPr algn="ctr"/>
            <a:r>
              <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Nosotros, </a:t>
            </a:r>
          </a:p>
          <a:p>
            <a:pPr algn="ctr"/>
            <a:r>
              <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¿hemos </a:t>
            </a:r>
          </a:p>
          <a:p>
            <a:pPr algn="ctr"/>
            <a:r>
              <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 resucitado </a:t>
            </a:r>
          </a:p>
          <a:p>
            <a:pPr algn="ctr"/>
            <a:r>
              <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después  </a:t>
            </a:r>
          </a:p>
          <a:p>
            <a:pPr algn="ctr"/>
            <a:r>
              <a:rPr lang="es-MX" sz="2800" kern="10" dirty="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d</a:t>
            </a:r>
            <a:r>
              <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e esta</a:t>
            </a:r>
          </a:p>
          <a:p>
            <a:pPr algn="ctr"/>
            <a:r>
              <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 Cuaresma?</a:t>
            </a:r>
          </a:p>
          <a:p>
            <a:pPr algn="ctr"/>
            <a:endPar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endParaRPr>
          </a:p>
        </p:txBody>
      </p:sp>
      <p:sp>
        <p:nvSpPr>
          <p:cNvPr id="10" name="WordArt 6"/>
          <p:cNvSpPr>
            <a:spLocks noChangeArrowheads="1" noChangeShapeType="1" noTextEdit="1"/>
          </p:cNvSpPr>
          <p:nvPr/>
        </p:nvSpPr>
        <p:spPr bwMode="auto">
          <a:xfrm>
            <a:off x="5135674" y="5336420"/>
            <a:ext cx="3032094" cy="499956"/>
          </a:xfrm>
          <a:prstGeom prst="rect">
            <a:avLst/>
          </a:prstGeom>
        </p:spPr>
        <p:txBody>
          <a:bodyPr wrap="none" fromWordArt="1"/>
          <a:lstStyle/>
          <a:p>
            <a:pPr algn="r"/>
            <a:r>
              <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¿Qué cambió en ella?</a:t>
            </a:r>
          </a:p>
          <a:p>
            <a:pPr algn="r"/>
            <a:endParaRPr lang="es-MX" sz="2800" kern="10" dirty="0">
              <a:solidFill>
                <a:srgbClr val="FFFF00"/>
              </a:solidFill>
              <a:effectLst>
                <a:glow rad="101600">
                  <a:schemeClr val="tx1">
                    <a:lumMod val="95000"/>
                    <a:lumOff val="5000"/>
                    <a:alpha val="40000"/>
                  </a:schemeClr>
                </a:glow>
                <a:outerShdw blurRad="50800" dist="114300" algn="l" rotWithShape="0">
                  <a:prstClr val="black"/>
                </a:outerShdw>
              </a:effectLst>
              <a:latin typeface="Arial Black"/>
            </a:endParaRPr>
          </a:p>
          <a:p>
            <a:pPr algn="r"/>
            <a:endPar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endParaRPr>
          </a:p>
          <a:p>
            <a:pPr algn="r"/>
            <a:r>
              <a:rPr lang="es-MX"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 </a:t>
            </a:r>
          </a:p>
        </p:txBody>
      </p:sp>
    </p:spTree>
    <p:extLst>
      <p:ext uri="{BB962C8B-B14F-4D97-AF65-F5344CB8AC3E}">
        <p14:creationId xmlns:p14="http://schemas.microsoft.com/office/powerpoint/2010/main" val="24374645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Horizontal)">
                                      <p:cBhvr>
                                        <p:cTn id="11" dur="2000"/>
                                        <p:tgtEl>
                                          <p:spTgt spid="9"/>
                                        </p:tgtEl>
                                      </p:cBhvr>
                                    </p:animEffect>
                                  </p:childTnLst>
                                </p:cTn>
                              </p:par>
                            </p:childTnLst>
                          </p:cTn>
                        </p:par>
                        <p:par>
                          <p:cTn id="12" fill="hold">
                            <p:stCondLst>
                              <p:cond delay="4000"/>
                            </p:stCondLst>
                            <p:childTnLst>
                              <p:par>
                                <p:cTn id="13" presetID="16" presetClass="entr" presetSubtype="2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ucas: Jesús entre pobres y ricos — Biblia y Terer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536" y="745435"/>
            <a:ext cx="7706277" cy="5387008"/>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533260" y="3438939"/>
            <a:ext cx="7706277" cy="2554545"/>
          </a:xfrm>
          <a:prstGeom prst="rect">
            <a:avLst/>
          </a:prstGeom>
        </p:spPr>
        <p:txBody>
          <a:bodyPr wrap="square">
            <a:spAutoFit/>
          </a:bodyPr>
          <a:lstStyle/>
          <a:p>
            <a:pPr marL="342900" indent="-342900" algn="ctr">
              <a:buFont typeface="Wingdings" panose="05000000000000000000" pitchFamily="2" charset="2"/>
              <a:buChar char="Ø"/>
            </a:pPr>
            <a:r>
              <a:rPr lang="es-ES" sz="3200" b="1" dirty="0">
                <a:solidFill>
                  <a:schemeClr val="bg1"/>
                </a:solidFill>
                <a:effectLst>
                  <a:glow rad="101600">
                    <a:prstClr val="black">
                      <a:lumMod val="95000"/>
                      <a:lumOff val="5000"/>
                      <a:alpha val="40000"/>
                    </a:prstClr>
                  </a:glow>
                  <a:outerShdw blurRad="50800" dist="63500" algn="l" rotWithShape="0">
                    <a:prstClr val="black"/>
                  </a:outerShdw>
                </a:effectLst>
                <a:latin typeface="Calibri" panose="020F0502020204030204" pitchFamily="34" charset="0"/>
                <a:cs typeface="Calibri" panose="020F0502020204030204" pitchFamily="34" charset="0"/>
              </a:rPr>
              <a:t>	Ver y creer. El Discípulo Amado vio y creyó. ¿Qué es lo que me lleva a creer que Jesús está vivo, que está presente entre nosotros, hoy, dando vida nueva a los pobres? </a:t>
            </a:r>
            <a:r>
              <a:rPr lang="es-ES_tradnl" sz="3200" b="1" dirty="0" smtClean="0">
                <a:solidFill>
                  <a:schemeClr val="bg1"/>
                </a:solidFill>
                <a:effectLst>
                  <a:glow rad="101600">
                    <a:prstClr val="black">
                      <a:lumMod val="95000"/>
                      <a:lumOff val="5000"/>
                      <a:alpha val="40000"/>
                    </a:prstClr>
                  </a:glow>
                  <a:outerShdw blurRad="50800" dist="63500" algn="l" rotWithShape="0">
                    <a:prstClr val="black"/>
                  </a:outerShdw>
                </a:effectLst>
                <a:latin typeface="Calibri" panose="020F0502020204030204" pitchFamily="34" charset="0"/>
                <a:cs typeface="Calibri" panose="020F0502020204030204" pitchFamily="34" charset="0"/>
              </a:rPr>
              <a:t> </a:t>
            </a:r>
            <a:endParaRPr lang="es-PE"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123544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El rostro de la muerte | Balea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91" y="857586"/>
            <a:ext cx="7787043" cy="537695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WordArt 7"/>
          <p:cNvSpPr>
            <a:spLocks noChangeArrowheads="1" noChangeShapeType="1" noTextEdit="1"/>
          </p:cNvSpPr>
          <p:nvPr/>
        </p:nvSpPr>
        <p:spPr bwMode="auto">
          <a:xfrm>
            <a:off x="442411" y="714711"/>
            <a:ext cx="7498954" cy="1909219"/>
          </a:xfrm>
          <a:prstGeom prst="rect">
            <a:avLst/>
          </a:prstGeom>
        </p:spPr>
        <p:txBody>
          <a:bodyPr wrap="none" fromWordArt="1">
            <a:scene3d>
              <a:camera prst="orthographicFront"/>
              <a:lightRig rig="threePt" dir="t"/>
            </a:scene3d>
            <a:sp3d contourW="50800"/>
          </a:bodyPr>
          <a:lstStyle/>
          <a:p>
            <a:pPr marL="914400" lvl="1" indent="-457200">
              <a:buFont typeface="Wingdings" panose="05000000000000000000" pitchFamily="2" charset="2"/>
              <a:buChar char="Ø"/>
            </a:pPr>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¿Has </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pasado ya por una </a:t>
            </a:r>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experiencia de </a:t>
            </a:r>
          </a:p>
          <a:p>
            <a:pPr lvl="1"/>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pérdida </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o de muerte? </a:t>
            </a:r>
            <a:endPar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a:p>
            <a:pPr lvl="1"/>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Qué te ha dado </a:t>
            </a:r>
            <a:endPar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a:p>
            <a:pPr lvl="1"/>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nueva </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vida </a:t>
            </a:r>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o </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qué </a:t>
            </a:r>
            <a:endPar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a:p>
            <a:pPr lvl="1"/>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te </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ha devuelto </a:t>
            </a:r>
            <a:endPar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a:p>
            <a:pPr lvl="1"/>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esperanza </a:t>
            </a:r>
          </a:p>
          <a:p>
            <a:pPr lvl="1"/>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y </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alegría de vivir? </a:t>
            </a:r>
            <a:endPar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p:txBody>
      </p:sp>
      <p:sp>
        <p:nvSpPr>
          <p:cNvPr id="8" name="WordArt 7"/>
          <p:cNvSpPr>
            <a:spLocks noChangeArrowheads="1" noChangeShapeType="1" noTextEdit="1"/>
          </p:cNvSpPr>
          <p:nvPr/>
        </p:nvSpPr>
        <p:spPr bwMode="auto">
          <a:xfrm>
            <a:off x="442411" y="4971970"/>
            <a:ext cx="7926337" cy="872239"/>
          </a:xfrm>
          <a:prstGeom prst="rect">
            <a:avLst/>
          </a:prstGeom>
        </p:spPr>
        <p:txBody>
          <a:bodyPr wrap="none" fromWordArt="1">
            <a:scene3d>
              <a:camera prst="orthographicFront"/>
              <a:lightRig rig="threePt" dir="t"/>
            </a:scene3d>
            <a:sp3d contourW="50800"/>
          </a:bodyPr>
          <a:lstStyle/>
          <a:p>
            <a:pPr lvl="1" algn="ctr"/>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Qué afirmo en mi interior cuando digo: </a:t>
            </a:r>
            <a:endPar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a:p>
            <a:pPr lvl="1" algn="ctr"/>
            <a:r>
              <a:rPr lang="es-ES" sz="3200" b="1" kern="10" dirty="0" smtClean="0">
                <a:solidFill>
                  <a:srgbClr val="FFFF00"/>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a:t>
            </a:r>
            <a:r>
              <a:rPr lang="es-ES" sz="3200" b="1" kern="10" dirty="0">
                <a:solidFill>
                  <a:srgbClr val="FFFF00"/>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Creo en la Resurrección”?</a:t>
            </a:r>
            <a:endParaRPr lang="es-PE" sz="3200" b="1" kern="10" dirty="0">
              <a:solidFill>
                <a:srgbClr val="FFFF00"/>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p:txBody>
      </p:sp>
    </p:spTree>
    <p:extLst>
      <p:ext uri="{BB962C8B-B14F-4D97-AF65-F5344CB8AC3E}">
        <p14:creationId xmlns:p14="http://schemas.microsoft.com/office/powerpoint/2010/main" val="142886541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9753" y="746326"/>
            <a:ext cx="7664438" cy="5465589"/>
          </a:xfrm>
          <a:prstGeom prst="rect">
            <a:avLst/>
          </a:prstGeom>
          <a:scene3d>
            <a:camera prst="orthographicFront"/>
            <a:lightRig rig="threePt" dir="t"/>
          </a:scene3d>
          <a:sp3d>
            <a:bevelT w="152400" h="50800" prst="softRound"/>
          </a:sp3d>
        </p:spPr>
      </p:pic>
      <p:sp>
        <p:nvSpPr>
          <p:cNvPr id="3" name="WordArt 8"/>
          <p:cNvSpPr>
            <a:spLocks noChangeArrowheads="1" noChangeShapeType="1" noTextEdit="1"/>
          </p:cNvSpPr>
          <p:nvPr/>
        </p:nvSpPr>
        <p:spPr bwMode="auto">
          <a:xfrm>
            <a:off x="1068328" y="4487463"/>
            <a:ext cx="6987289" cy="1027560"/>
          </a:xfrm>
          <a:prstGeom prst="rect">
            <a:avLst/>
          </a:prstGeom>
        </p:spPr>
        <p:txBody>
          <a:bodyPr wrap="none" fromWordArt="1"/>
          <a:lstStyle/>
          <a:p>
            <a:pPr algn="ctr"/>
            <a:r>
              <a:rPr lang="es-PE" sz="3200" b="1" kern="10" dirty="0" smtClean="0">
                <a:ln w="12700">
                  <a:solidFill>
                    <a:srgbClr val="EAEAEA"/>
                  </a:solidFill>
                  <a:round/>
                  <a:headEnd/>
                  <a:tailEnd/>
                </a:ln>
                <a:solidFill>
                  <a:schemeClr val="bg1"/>
                </a:solidFill>
                <a:effectLst>
                  <a:outerShdw blurRad="50800" dist="76200" algn="l" rotWithShape="0">
                    <a:prstClr val="black"/>
                  </a:outerShdw>
                </a:effectLst>
                <a:latin typeface="Arial" panose="020B0604020202020204" pitchFamily="34" charset="0"/>
                <a:cs typeface="Arial" panose="020B0604020202020204" pitchFamily="34" charset="0"/>
              </a:rPr>
              <a:t> ¿</a:t>
            </a:r>
            <a:r>
              <a:rPr lang="es-PE" sz="3200" b="1" kern="10" dirty="0" smtClean="0">
                <a:ln w="12700">
                  <a:solidFill>
                    <a:schemeClr val="accent1">
                      <a:lumMod val="50000"/>
                    </a:schemeClr>
                  </a:solidFill>
                  <a:round/>
                  <a:headEnd/>
                  <a:tailEnd/>
                </a:ln>
                <a:solidFill>
                  <a:schemeClr val="bg1"/>
                </a:solidFill>
                <a:effectLst>
                  <a:outerShdw blurRad="50800" dist="76200" algn="l" rotWithShape="0">
                    <a:prstClr val="black"/>
                  </a:outerShdw>
                </a:effectLst>
                <a:latin typeface="Arial" panose="020B0604020202020204" pitchFamily="34" charset="0"/>
                <a:cs typeface="Arial" panose="020B0604020202020204" pitchFamily="34" charset="0"/>
              </a:rPr>
              <a:t>Cómo podré celebrarlos de </a:t>
            </a:r>
          </a:p>
          <a:p>
            <a:pPr algn="ctr"/>
            <a:r>
              <a:rPr lang="es-PE" sz="3200" b="1" kern="10" dirty="0" smtClean="0">
                <a:ln w="12700">
                  <a:solidFill>
                    <a:schemeClr val="accent1">
                      <a:lumMod val="50000"/>
                    </a:schemeClr>
                  </a:solidFill>
                  <a:round/>
                  <a:headEnd/>
                  <a:tailEnd/>
                </a:ln>
                <a:solidFill>
                  <a:schemeClr val="bg1"/>
                </a:solidFill>
                <a:effectLst>
                  <a:outerShdw blurRad="50800" dist="76200" algn="l" rotWithShape="0">
                    <a:prstClr val="black"/>
                  </a:outerShdw>
                </a:effectLst>
                <a:latin typeface="Arial" panose="020B0604020202020204" pitchFamily="34" charset="0"/>
                <a:cs typeface="Arial" panose="020B0604020202020204" pitchFamily="34" charset="0"/>
              </a:rPr>
              <a:t>la mejor manera posible?</a:t>
            </a:r>
          </a:p>
          <a:p>
            <a:pPr algn="ctr"/>
            <a:endParaRPr lang="es-PE" sz="3200" b="1" kern="10" dirty="0">
              <a:ln w="12700">
                <a:solidFill>
                  <a:srgbClr val="EAEAEA"/>
                </a:solidFill>
                <a:round/>
                <a:headEnd/>
                <a:tailEnd/>
              </a:ln>
              <a:solidFill>
                <a:schemeClr val="bg1"/>
              </a:solidFill>
              <a:effectLst>
                <a:outerShdw blurRad="50800" dist="76200" algn="l" rotWithShape="0">
                  <a:prstClr val="black"/>
                </a:outerShdw>
              </a:effectLst>
              <a:latin typeface="Arial" panose="020B0604020202020204" pitchFamily="34" charset="0"/>
              <a:cs typeface="Arial" panose="020B0604020202020204" pitchFamily="34" charset="0"/>
            </a:endParaRPr>
          </a:p>
        </p:txBody>
      </p:sp>
      <p:sp>
        <p:nvSpPr>
          <p:cNvPr id="2" name="WordArt 8"/>
          <p:cNvSpPr>
            <a:spLocks noChangeArrowheads="1" noChangeShapeType="1" noTextEdit="1"/>
          </p:cNvSpPr>
          <p:nvPr/>
        </p:nvSpPr>
        <p:spPr bwMode="auto">
          <a:xfrm>
            <a:off x="1860851" y="3340575"/>
            <a:ext cx="3207312" cy="849366"/>
          </a:xfrm>
          <a:prstGeom prst="rect">
            <a:avLst/>
          </a:prstGeom>
        </p:spPr>
        <p:txBody>
          <a:bodyPr wrap="none" fromWordArt="1"/>
          <a:lstStyle/>
          <a:p>
            <a:pPr marL="285750" indent="-285750" algn="ctr">
              <a:buFont typeface="Wingdings" panose="05000000000000000000" pitchFamily="2" charset="2"/>
              <a:buChar char="Ø"/>
            </a:pPr>
            <a:r>
              <a:rPr lang="es-PE"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Vienen ahora cincuenta </a:t>
            </a:r>
          </a:p>
          <a:p>
            <a:pPr algn="ctr"/>
            <a:r>
              <a:rPr lang="es-PE"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días de alegría pascual…</a:t>
            </a:r>
          </a:p>
          <a:p>
            <a:pPr algn="ctr"/>
            <a:r>
              <a:rPr lang="es-PE"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 </a:t>
            </a:r>
            <a:endParaRPr lang="es-PE" sz="2800" b="1" kern="10" dirty="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85103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par>
                          <p:cTn id="12" fill="hold">
                            <p:stCondLst>
                              <p:cond delay="2000"/>
                            </p:stCondLst>
                            <p:childTnLst>
                              <p:par>
                                <p:cTn id="13" presetID="54" presetClass="entr" presetSubtype="0" accel="10000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strVal val="#ppt_w*0.05"/>
                                          </p:val>
                                        </p:tav>
                                        <p:tav tm="100000">
                                          <p:val>
                                            <p:strVal val="#ppt_w"/>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anim calcmode="lin" valueType="num">
                                      <p:cBhvr>
                                        <p:cTn id="17" dur="2000" fill="hold"/>
                                        <p:tgtEl>
                                          <p:spTgt spid="3"/>
                                        </p:tgtEl>
                                        <p:attrNameLst>
                                          <p:attrName>ppt_x</p:attrName>
                                        </p:attrNameLst>
                                      </p:cBhvr>
                                      <p:tavLst>
                                        <p:tav tm="0">
                                          <p:val>
                                            <p:strVal val="#ppt_x-.2"/>
                                          </p:val>
                                        </p:tav>
                                        <p:tav tm="100000">
                                          <p:val>
                                            <p:strVal val="#ppt_x"/>
                                          </p:val>
                                        </p:tav>
                                      </p:tavLst>
                                    </p:anim>
                                    <p:anim calcmode="lin" valueType="num">
                                      <p:cBhvr>
                                        <p:cTn id="18" dur="2000" fill="hold"/>
                                        <p:tgtEl>
                                          <p:spTgt spid="3"/>
                                        </p:tgtEl>
                                        <p:attrNameLst>
                                          <p:attrName>ppt_y</p:attrName>
                                        </p:attrNameLst>
                                      </p:cBhvr>
                                      <p:tavLst>
                                        <p:tav tm="0">
                                          <p:val>
                                            <p:strVal val="#ppt_y"/>
                                          </p:val>
                                        </p:tav>
                                        <p:tav tm="100000">
                                          <p:val>
                                            <p:strVal val="#ppt_y"/>
                                          </p:val>
                                        </p:tav>
                                      </p:tavLst>
                                    </p:anim>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70/e7/38/70e738a6cb847e3656bb65fa99c7c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26" y="704088"/>
            <a:ext cx="7708265" cy="544068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 name="WordArt 8"/>
          <p:cNvSpPr>
            <a:spLocks noChangeArrowheads="1" noChangeShapeType="1" noTextEdit="1"/>
          </p:cNvSpPr>
          <p:nvPr/>
        </p:nvSpPr>
        <p:spPr bwMode="auto">
          <a:xfrm>
            <a:off x="870039" y="4057267"/>
            <a:ext cx="7356302" cy="1527049"/>
          </a:xfrm>
          <a:prstGeom prst="rect">
            <a:avLst/>
          </a:prstGeom>
        </p:spPr>
        <p:txBody>
          <a:bodyPr wrap="none" fromWordArt="1"/>
          <a:lstStyle/>
          <a:p>
            <a:pPr marL="285750" indent="-285750" algn="ctr">
              <a:buFont typeface="Wingdings" panose="05000000000000000000" pitchFamily="2" charset="2"/>
              <a:buChar char="Ø"/>
            </a:pPr>
            <a:r>
              <a:rPr lang="es-ES" sz="2800" b="1" kern="10" dirty="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	¿Soy consciente de que todos los </a:t>
            </a:r>
            <a:endParaRPr lang="es-ES"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endParaRPr>
          </a:p>
          <a:p>
            <a:pPr algn="ctr"/>
            <a:r>
              <a:rPr lang="es-ES" sz="2800" b="1" kern="10" dirty="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domingos del año son días de </a:t>
            </a:r>
            <a:endParaRPr lang="es-ES"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endParaRPr>
          </a:p>
          <a:p>
            <a:pPr algn="ctr"/>
            <a:r>
              <a:rPr lang="es-ES"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celebración </a:t>
            </a:r>
            <a:r>
              <a:rPr lang="es-ES" sz="2800" b="1" kern="10" dirty="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pascual por excelencia?</a:t>
            </a:r>
            <a:endParaRPr lang="es-PE"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endParaRPr>
          </a:p>
          <a:p>
            <a:pPr algn="ctr"/>
            <a:r>
              <a:rPr lang="es-PE"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 </a:t>
            </a:r>
            <a:endParaRPr lang="es-PE" sz="2800" b="1" kern="10" dirty="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8528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ultado de imagen para el evangelio Hoy Resucito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46" y="705678"/>
            <a:ext cx="7664142" cy="548527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2 Rectángulo"/>
          <p:cNvSpPr/>
          <p:nvPr/>
        </p:nvSpPr>
        <p:spPr>
          <a:xfrm>
            <a:off x="631953" y="4898200"/>
            <a:ext cx="7829327" cy="1200329"/>
          </a:xfrm>
          <a:prstGeom prst="rect">
            <a:avLst/>
          </a:prstGeom>
          <a:noFill/>
        </p:spPr>
        <p:txBody>
          <a:bodyPr wrap="square" lIns="91440" tIns="45720" rIns="91440" bIns="45720">
            <a:spAutoFit/>
          </a:bodyPr>
          <a:lstStyle/>
          <a:p>
            <a:pPr lvl="0" algn="ctr"/>
            <a:r>
              <a:rPr lang="es-ES_tradnl" sz="2400" b="1" dirty="0" smtClean="0">
                <a:solidFill>
                  <a:srgbClr val="FFFF00"/>
                </a:solidFill>
                <a:effectLst>
                  <a:glow rad="63500">
                    <a:schemeClr val="tx1">
                      <a:lumMod val="95000"/>
                      <a:lumOff val="5000"/>
                      <a:alpha val="40000"/>
                    </a:schemeClr>
                  </a:glow>
                  <a:outerShdw blurRad="50800" dist="63500" algn="l" rotWithShape="0">
                    <a:prstClr val="black"/>
                  </a:outerShdw>
                </a:effectLst>
              </a:rPr>
              <a:t>Luego de un tiempo de meditación personal, compartimos con sencillez nuestra reflexión, lo que el texto ME dice a mi propia realidad y situación personal.</a:t>
            </a:r>
            <a:endParaRPr lang="es-PE" sz="2400" b="1" dirty="0" smtClean="0">
              <a:solidFill>
                <a:srgbClr val="FFFF00"/>
              </a:solidFill>
              <a:effectLst>
                <a:glow rad="63500">
                  <a:schemeClr val="tx1">
                    <a:lumMod val="95000"/>
                    <a:lumOff val="5000"/>
                    <a:alpha val="40000"/>
                  </a:schemeClr>
                </a:glow>
                <a:outerShdw blurRad="50800" dist="63500" algn="l" rotWithShape="0">
                  <a:prstClr val="black"/>
                </a:outerShdw>
              </a:effectLst>
            </a:endParaRPr>
          </a:p>
        </p:txBody>
      </p:sp>
    </p:spTree>
    <p:extLst>
      <p:ext uri="{BB962C8B-B14F-4D97-AF65-F5344CB8AC3E}">
        <p14:creationId xmlns:p14="http://schemas.microsoft.com/office/powerpoint/2010/main" val="116952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as mejores 230 ideas de JESUS RESUCITADO | imagen de cristo, imágenes de  jesus, imagenes de jesucr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51" y="705677"/>
            <a:ext cx="7671713" cy="54116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2"/>
          <p:cNvSpPr>
            <a:spLocks noChangeArrowheads="1"/>
          </p:cNvSpPr>
          <p:nvPr/>
        </p:nvSpPr>
        <p:spPr bwMode="auto">
          <a:xfrm>
            <a:off x="242517" y="4356520"/>
            <a:ext cx="8156047" cy="1760816"/>
          </a:xfrm>
          <a:prstGeom prst="rect">
            <a:avLst/>
          </a:prstGeom>
          <a:noFill/>
          <a:ln w="9525">
            <a:noFill/>
            <a:miter lim="800000"/>
            <a:headEnd/>
            <a:tailEnd/>
          </a:ln>
        </p:spPr>
        <p:txBody>
          <a:bodyPr/>
          <a:lstStyle/>
          <a:p>
            <a:pPr marL="342900" indent="-342900" algn="ctr">
              <a:spcBef>
                <a:spcPct val="20000"/>
              </a:spcBef>
            </a:pPr>
            <a:r>
              <a:rPr lang="es-PE" sz="2800" b="1" dirty="0" smtClean="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    </a:t>
            </a:r>
            <a:r>
              <a:rPr lang="es-ES" sz="2800" b="1" dirty="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Cada vez que oramos nos encontramos de nuevo con el Resucitado, que sale a nuestro encuentro. Adorémosle y dejemos que cambie nuestro temor en </a:t>
            </a:r>
            <a:r>
              <a:rPr lang="es-ES" sz="2800" b="1" dirty="0" smtClean="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alegría.</a:t>
            </a:r>
            <a:endParaRPr lang="es-ES_tradnl" sz="2800" b="1" dirty="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endParaRPr>
          </a:p>
        </p:txBody>
      </p:sp>
      <p:sp>
        <p:nvSpPr>
          <p:cNvPr id="6" name="Rectángulo redondeado 5"/>
          <p:cNvSpPr>
            <a:spLocks noChangeArrowheads="1"/>
          </p:cNvSpPr>
          <p:nvPr/>
        </p:nvSpPr>
        <p:spPr bwMode="auto">
          <a:xfrm>
            <a:off x="853207" y="705677"/>
            <a:ext cx="2946059" cy="877899"/>
          </a:xfrm>
          <a:prstGeom prst="roundRect">
            <a:avLst>
              <a:gd name="adj" fmla="val 16667"/>
            </a:avLst>
          </a:prstGeom>
          <a:solidFill>
            <a:srgbClr val="FFC000"/>
          </a:solidFill>
          <a:ln w="38100">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600" b="1" kern="0" dirty="0">
                <a:ea typeface="Times New Roman" panose="02020603050405020304" pitchFamily="18" charset="0"/>
              </a:rPr>
              <a:t>ORATIO</a:t>
            </a:r>
            <a:endParaRPr lang="es-PE" sz="1600" kern="0" dirty="0">
              <a:ea typeface="Times New Roman" panose="02020603050405020304" pitchFamily="18" charset="0"/>
            </a:endParaRPr>
          </a:p>
          <a:p>
            <a:pPr indent="19050" algn="ctr" fontAlgn="base">
              <a:spcBef>
                <a:spcPct val="0"/>
              </a:spcBef>
              <a:spcAft>
                <a:spcPct val="0"/>
              </a:spcAft>
              <a:defRPr/>
            </a:pPr>
            <a:r>
              <a:rPr lang="es-ES_tradnl" sz="1600" b="1" kern="0" dirty="0">
                <a:ea typeface="Times New Roman" panose="02020603050405020304" pitchFamily="18" charset="0"/>
              </a:rPr>
              <a:t>¿Qué le digo al Señor motivado por su Palabra?</a:t>
            </a:r>
            <a:endParaRPr lang="es-PE" sz="2400" kern="0" dirty="0">
              <a:ea typeface="Times New Roman" panose="02020603050405020304" pitchFamily="18" charset="0"/>
            </a:endParaRPr>
          </a:p>
        </p:txBody>
      </p:sp>
      <p:sp>
        <p:nvSpPr>
          <p:cNvPr id="8" name="Rectangle 12"/>
          <p:cNvSpPr>
            <a:spLocks noChangeArrowheads="1"/>
          </p:cNvSpPr>
          <p:nvPr/>
        </p:nvSpPr>
        <p:spPr bwMode="auto">
          <a:xfrm>
            <a:off x="3169633" y="3478696"/>
            <a:ext cx="3258354" cy="3143471"/>
          </a:xfrm>
          <a:prstGeom prst="rect">
            <a:avLst/>
          </a:prstGeom>
          <a:noFill/>
          <a:ln w="9525">
            <a:noFill/>
            <a:miter lim="800000"/>
            <a:headEnd/>
            <a:tailEnd/>
          </a:ln>
        </p:spPr>
        <p:txBody>
          <a:bodyPr/>
          <a:lstStyle/>
          <a:p>
            <a:pPr marL="342900" indent="-342900" algn="ctr">
              <a:spcBef>
                <a:spcPct val="20000"/>
              </a:spcBef>
            </a:pPr>
            <a:endParaRPr lang="es-ES_tradnl" sz="3200" b="1" dirty="0">
              <a:solidFill>
                <a:srgbClr val="FFFF00"/>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endParaRPr>
          </a:p>
        </p:txBody>
      </p:sp>
      <p:sp>
        <p:nvSpPr>
          <p:cNvPr id="2" name="Rectángulo 1"/>
          <p:cNvSpPr/>
          <p:nvPr/>
        </p:nvSpPr>
        <p:spPr>
          <a:xfrm>
            <a:off x="4798810" y="705677"/>
            <a:ext cx="2133469" cy="523220"/>
          </a:xfrm>
          <a:prstGeom prst="rect">
            <a:avLst/>
          </a:prstGeom>
        </p:spPr>
        <p:txBody>
          <a:bodyPr wrap="none">
            <a:spAutoFit/>
          </a:bodyPr>
          <a:lstStyle/>
          <a:p>
            <a:r>
              <a:rPr lang="es-PE" sz="2800" b="1" dirty="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 Motivación: </a:t>
            </a:r>
            <a:endParaRPr lang="en-US" sz="2800" dirty="0"/>
          </a:p>
        </p:txBody>
      </p:sp>
    </p:spTree>
    <p:extLst>
      <p:ext uri="{BB962C8B-B14F-4D97-AF65-F5344CB8AC3E}">
        <p14:creationId xmlns:p14="http://schemas.microsoft.com/office/powerpoint/2010/main" val="511749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1000"/>
                                        <p:tgtEl>
                                          <p:spTgt spid="5"/>
                                        </p:tgtEl>
                                      </p:cBhvr>
                                    </p:animEffect>
                                  </p:childTnLst>
                                </p:cTn>
                              </p:par>
                            </p:childTnLst>
                          </p:cTn>
                        </p:par>
                        <p:par>
                          <p:cTn id="8" fill="hold">
                            <p:stCondLst>
                              <p:cond delay="1000"/>
                            </p:stCondLst>
                            <p:childTnLst>
                              <p:par>
                                <p:cTn id="9" presetID="16" presetClass="entr" presetSubtype="26"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barn(inHorizontal)">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0102" y="890911"/>
            <a:ext cx="7711772" cy="5364480"/>
          </a:xfrm>
          <a:prstGeom prst="rect">
            <a:avLst/>
          </a:prstGeom>
        </p:spPr>
      </p:pic>
      <p:sp>
        <p:nvSpPr>
          <p:cNvPr id="2" name="WordArt 10"/>
          <p:cNvSpPr>
            <a:spLocks noChangeArrowheads="1" noChangeShapeType="1" noTextEdit="1"/>
          </p:cNvSpPr>
          <p:nvPr/>
        </p:nvSpPr>
        <p:spPr bwMode="auto">
          <a:xfrm>
            <a:off x="1002103" y="700410"/>
            <a:ext cx="7519771" cy="956939"/>
          </a:xfrm>
          <a:prstGeom prst="rect">
            <a:avLst/>
          </a:prstGeom>
          <a:extLst>
            <a:ext uri="{AF507438-7753-43E0-B8FC-AC1667EBCBE1}">
              <a14:hiddenEffects xmlns:a14="http://schemas.microsoft.com/office/drawing/2010/main">
                <a:effectLst/>
              </a14:hiddenEffects>
            </a:ext>
          </a:extLst>
        </p:spPr>
        <p:txBody>
          <a:bodyPr wrap="none" fromWordArt="1"/>
          <a:lstStyle/>
          <a:p>
            <a:pPr algn="ctr"/>
            <a:r>
              <a:rPr lang="es-PE" sz="1600" kern="10" dirty="0" smtClean="0">
                <a:solidFill>
                  <a:schemeClr val="bg1"/>
                </a:solidFill>
                <a:effectLst>
                  <a:outerShdw blurRad="38100" dist="38100" dir="2700000" algn="tl">
                    <a:srgbClr val="000000">
                      <a:alpha val="43137"/>
                    </a:srgbClr>
                  </a:outerShdw>
                </a:effectLst>
                <a:latin typeface="Arial Black"/>
              </a:rPr>
              <a:t>GESTO:   </a:t>
            </a:r>
            <a:r>
              <a:rPr lang="es-PE" sz="1600" b="1" kern="10" dirty="0" smtClean="0">
                <a:solidFill>
                  <a:schemeClr val="bg1"/>
                </a:solidFill>
                <a:effectLst>
                  <a:outerShdw blurRad="38100" dist="38100" dir="2700000" algn="tl">
                    <a:srgbClr val="000000">
                      <a:alpha val="43137"/>
                    </a:srgbClr>
                  </a:outerShdw>
                </a:effectLst>
                <a:latin typeface="Arial Black"/>
              </a:rPr>
              <a:t>Luego de un </a:t>
            </a:r>
            <a:r>
              <a:rPr lang="es-PE" b="1" kern="10" dirty="0" smtClean="0">
                <a:solidFill>
                  <a:schemeClr val="bg1"/>
                </a:solidFill>
                <a:effectLst>
                  <a:outerShdw blurRad="38100" dist="38100" dir="2700000" algn="tl">
                    <a:srgbClr val="000000">
                      <a:alpha val="43137"/>
                    </a:srgbClr>
                  </a:outerShdw>
                </a:effectLst>
                <a:latin typeface="Arial Black"/>
              </a:rPr>
              <a:t>tiempo de </a:t>
            </a:r>
            <a:r>
              <a:rPr lang="es-PE" b="1" kern="10" dirty="0">
                <a:solidFill>
                  <a:schemeClr val="bg1"/>
                </a:solidFill>
                <a:effectLst>
                  <a:outerShdw blurRad="38100" dist="38100" dir="2700000" algn="tl">
                    <a:srgbClr val="000000">
                      <a:alpha val="43137"/>
                    </a:srgbClr>
                  </a:outerShdw>
                </a:effectLst>
                <a:latin typeface="Arial Black"/>
              </a:rPr>
              <a:t>oración </a:t>
            </a:r>
            <a:r>
              <a:rPr lang="es-PE" b="1" kern="10" dirty="0" smtClean="0">
                <a:solidFill>
                  <a:schemeClr val="bg1"/>
                </a:solidFill>
                <a:effectLst>
                  <a:outerShdw blurRad="38100" dist="38100" dir="2700000" algn="tl">
                    <a:srgbClr val="000000">
                      <a:alpha val="43137"/>
                    </a:srgbClr>
                  </a:outerShdw>
                </a:effectLst>
                <a:latin typeface="Arial Black"/>
              </a:rPr>
              <a:t>personal: Yo, Yo: Yo </a:t>
            </a:r>
          </a:p>
          <a:p>
            <a:pPr algn="ctr"/>
            <a:r>
              <a:rPr lang="es-PE" b="1" kern="10" dirty="0" smtClean="0">
                <a:solidFill>
                  <a:schemeClr val="bg1"/>
                </a:solidFill>
                <a:effectLst>
                  <a:outerShdw blurRad="38100" dist="38100" dir="2700000" algn="tl">
                    <a:srgbClr val="000000">
                      <a:alpha val="43137"/>
                    </a:srgbClr>
                  </a:outerShdw>
                </a:effectLst>
                <a:latin typeface="Arial Black"/>
              </a:rPr>
              <a:t>Quiero mostrar el rostro de Jesús resucitado…… </a:t>
            </a:r>
          </a:p>
          <a:p>
            <a:pPr algn="ctr"/>
            <a:r>
              <a:rPr lang="es-MX" b="1" kern="10" dirty="0" smtClean="0">
                <a:solidFill>
                  <a:schemeClr val="bg1"/>
                </a:solidFill>
                <a:effectLst>
                  <a:outerShdw blurRad="38100" dist="38100" dir="2700000" algn="tl">
                    <a:srgbClr val="000000">
                      <a:alpha val="43137"/>
                    </a:srgbClr>
                  </a:outerShdw>
                </a:effectLst>
                <a:latin typeface="Arial Black"/>
              </a:rPr>
              <a:t>(y añade de </a:t>
            </a:r>
            <a:r>
              <a:rPr lang="es-MX" b="1" kern="10" dirty="0" err="1" smtClean="0">
                <a:solidFill>
                  <a:schemeClr val="bg1"/>
                </a:solidFill>
                <a:effectLst>
                  <a:outerShdw blurRad="38100" dist="38100" dir="2700000" algn="tl">
                    <a:srgbClr val="000000">
                      <a:alpha val="43137"/>
                    </a:srgbClr>
                  </a:outerShdw>
                </a:effectLst>
                <a:latin typeface="Arial Black"/>
              </a:rPr>
              <a:t>qqué</a:t>
            </a:r>
            <a:r>
              <a:rPr lang="es-MX" b="1" kern="10" dirty="0" smtClean="0">
                <a:solidFill>
                  <a:schemeClr val="bg1"/>
                </a:solidFill>
                <a:effectLst>
                  <a:outerShdw blurRad="38100" dist="38100" dir="2700000" algn="tl">
                    <a:srgbClr val="000000">
                      <a:alpha val="43137"/>
                    </a:srgbClr>
                  </a:outerShdw>
                </a:effectLst>
                <a:latin typeface="Arial Black"/>
              </a:rPr>
              <a:t> manera </a:t>
            </a:r>
            <a:r>
              <a:rPr lang="es-MX" b="1" kern="10" dirty="0" err="1" smtClean="0">
                <a:solidFill>
                  <a:schemeClr val="bg1"/>
                </a:solidFill>
                <a:effectLst>
                  <a:outerShdw blurRad="38100" dist="38100" dir="2700000" algn="tl">
                    <a:srgbClr val="000000">
                      <a:alpha val="43137"/>
                    </a:srgbClr>
                  </a:outerShdw>
                </a:effectLst>
                <a:latin typeface="Arial Black"/>
              </a:rPr>
              <a:t>epera</a:t>
            </a:r>
            <a:r>
              <a:rPr lang="es-MX" b="1" kern="10" dirty="0" smtClean="0">
                <a:solidFill>
                  <a:schemeClr val="bg1"/>
                </a:solidFill>
                <a:effectLst>
                  <a:outerShdw blurRad="38100" dist="38100" dir="2700000" algn="tl">
                    <a:srgbClr val="000000">
                      <a:alpha val="43137"/>
                    </a:srgbClr>
                  </a:outerShdw>
                </a:effectLst>
                <a:latin typeface="Arial Black"/>
              </a:rPr>
              <a:t> hacerlo).  </a:t>
            </a:r>
          </a:p>
          <a:p>
            <a:pPr algn="ctr"/>
            <a:r>
              <a:rPr lang="es-MX" b="1" kern="10" smtClean="0">
                <a:solidFill>
                  <a:schemeClr val="bg1"/>
                </a:solidFill>
                <a:effectLst>
                  <a:outerShdw blurRad="38100" dist="38100" dir="2700000" algn="tl">
                    <a:srgbClr val="000000">
                      <a:alpha val="43137"/>
                    </a:srgbClr>
                  </a:outerShdw>
                </a:effectLst>
                <a:latin typeface="Arial Black"/>
              </a:rPr>
              <a:t>Luego </a:t>
            </a:r>
            <a:r>
              <a:rPr lang="es-MX" b="1" kern="10" dirty="0" smtClean="0">
                <a:solidFill>
                  <a:schemeClr val="bg1"/>
                </a:solidFill>
                <a:effectLst>
                  <a:outerShdw blurRad="38100" dist="38100" dir="2700000" algn="tl">
                    <a:srgbClr val="000000">
                      <a:alpha val="43137"/>
                    </a:srgbClr>
                  </a:outerShdw>
                </a:effectLst>
                <a:latin typeface="Arial Black"/>
              </a:rPr>
              <a:t>van dejando la vela encendida alrededor de la imagen </a:t>
            </a:r>
          </a:p>
          <a:p>
            <a:pPr algn="ctr"/>
            <a:r>
              <a:rPr lang="es-MX" b="1" kern="10" dirty="0">
                <a:solidFill>
                  <a:schemeClr val="bg1"/>
                </a:solidFill>
                <a:effectLst>
                  <a:outerShdw blurRad="38100" dist="38100" dir="2700000" algn="tl">
                    <a:srgbClr val="000000">
                      <a:alpha val="43137"/>
                    </a:srgbClr>
                  </a:outerShdw>
                </a:effectLst>
                <a:latin typeface="Arial Black"/>
              </a:rPr>
              <a:t>d</a:t>
            </a:r>
            <a:r>
              <a:rPr lang="es-MX" b="1" kern="10" dirty="0" smtClean="0">
                <a:solidFill>
                  <a:schemeClr val="bg1"/>
                </a:solidFill>
                <a:effectLst>
                  <a:outerShdw blurRad="38100" dist="38100" dir="2700000" algn="tl">
                    <a:srgbClr val="000000">
                      <a:alpha val="43137"/>
                    </a:srgbClr>
                  </a:outerShdw>
                </a:effectLst>
                <a:latin typeface="Arial Black"/>
              </a:rPr>
              <a:t>el Resucitado. </a:t>
            </a:r>
            <a:r>
              <a:rPr lang="es-MX" kern="10" dirty="0" smtClean="0">
                <a:solidFill>
                  <a:schemeClr val="bg1"/>
                </a:solidFill>
                <a:effectLst>
                  <a:outerShdw blurRad="38100" dist="38100" dir="2700000" algn="tl">
                    <a:srgbClr val="000000">
                      <a:alpha val="43137"/>
                    </a:srgbClr>
                  </a:outerShdw>
                </a:effectLst>
                <a:latin typeface="Arial Black"/>
              </a:rPr>
              <a:t> </a:t>
            </a:r>
            <a:endParaRPr lang="es-PE" kern="10" dirty="0">
              <a:solidFill>
                <a:schemeClr val="bg1"/>
              </a:solidFill>
              <a:effectLst>
                <a:outerShdw blurRad="38100" dist="38100" dir="2700000" algn="tl">
                  <a:srgbClr val="000000">
                    <a:alpha val="43137"/>
                  </a:srgbClr>
                </a:outerShdw>
              </a:effectLst>
              <a:latin typeface="Arial Black"/>
            </a:endParaRPr>
          </a:p>
        </p:txBody>
      </p:sp>
    </p:spTree>
    <p:extLst>
      <p:ext uri="{BB962C8B-B14F-4D97-AF65-F5344CB8AC3E}">
        <p14:creationId xmlns:p14="http://schemas.microsoft.com/office/powerpoint/2010/main" val="11608860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sto contiene una imagen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54" y="768802"/>
            <a:ext cx="7695281" cy="535767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708055" y="1546787"/>
            <a:ext cx="7814100" cy="1815882"/>
          </a:xfrm>
          <a:prstGeom prst="rect">
            <a:avLst/>
          </a:prstGeom>
          <a:noFill/>
          <a:ln w="9525">
            <a:noFill/>
            <a:miter lim="800000"/>
            <a:headEnd/>
            <a:tailEnd/>
          </a:ln>
          <a:effectLst/>
        </p:spPr>
        <p:txBody>
          <a:bodyPr wrap="square">
            <a:spAutoFit/>
          </a:bodyPr>
          <a:lstStyle/>
          <a:p>
            <a:pPr eaLnBrk="0" hangingPunct="0">
              <a:defRPr/>
            </a:pPr>
            <a:r>
              <a:rPr lang="ca-ES" sz="2800" dirty="0">
                <a:solidFill>
                  <a:schemeClr val="bg1"/>
                </a:solidFill>
                <a:effectLst>
                  <a:outerShdw blurRad="38100" dist="38100" dir="2700000" algn="tl">
                    <a:srgbClr val="000000">
                      <a:alpha val="43137"/>
                    </a:srgbClr>
                  </a:outerShdw>
                </a:effectLst>
                <a:latin typeface="Comic Sans MS" pitchFamily="66" charset="0"/>
              </a:rPr>
              <a:t> </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Den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gracias</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a:t>
            </a:r>
            <a:r>
              <a:rPr lang="ca-ES" sz="2800" b="1" i="1" dirty="0">
                <a:solidFill>
                  <a:schemeClr val="bg1"/>
                </a:solidFill>
                <a:effectLst>
                  <a:outerShdw blurRad="38100" dist="38100" dir="2700000" algn="tl">
                    <a:srgbClr val="000000">
                      <a:alpha val="43137"/>
                    </a:srgbClr>
                  </a:outerShdw>
                </a:effectLst>
                <a:latin typeface="Comic Sans MS" pitchFamily="66" charset="0"/>
              </a:rPr>
              <a:t>al Señor, </a:t>
            </a:r>
            <a:r>
              <a:rPr lang="ca-ES" sz="2800" b="1" i="1" dirty="0" err="1">
                <a:solidFill>
                  <a:schemeClr val="bg1"/>
                </a:solidFill>
                <a:effectLst>
                  <a:outerShdw blurRad="38100" dist="38100" dir="2700000" algn="tl">
                    <a:srgbClr val="000000">
                      <a:alpha val="43137"/>
                    </a:srgbClr>
                  </a:outerShdw>
                </a:effectLst>
                <a:latin typeface="Comic Sans MS" pitchFamily="66" charset="0"/>
              </a:rPr>
              <a:t>porque</a:t>
            </a:r>
            <a:r>
              <a:rPr lang="ca-ES" sz="2800" b="1" i="1" dirty="0">
                <a:solidFill>
                  <a:schemeClr val="bg1"/>
                </a:solidFill>
                <a:effectLst>
                  <a:outerShdw blurRad="38100" dist="38100" dir="2700000" algn="tl">
                    <a:srgbClr val="000000">
                      <a:alpha val="43137"/>
                    </a:srgbClr>
                  </a:outerShdw>
                </a:effectLst>
                <a:latin typeface="Comic Sans MS" pitchFamily="66" charset="0"/>
              </a:rPr>
              <a:t> </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es </a:t>
            </a:r>
            <a:r>
              <a:rPr lang="ca-ES" sz="2800" b="1" i="1" dirty="0" err="1">
                <a:solidFill>
                  <a:schemeClr val="bg1"/>
                </a:solidFill>
                <a:effectLst>
                  <a:outerShdw blurRad="38100" dist="38100" dir="2700000" algn="tl">
                    <a:srgbClr val="000000">
                      <a:alpha val="43137"/>
                    </a:srgbClr>
                  </a:outerShdw>
                </a:effectLst>
                <a:latin typeface="Comic Sans MS" pitchFamily="66" charset="0"/>
              </a:rPr>
              <a:t>bueno</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porque </a:t>
            </a:r>
            <a:r>
              <a:rPr lang="ca-ES" sz="2800" b="1" i="1" dirty="0">
                <a:solidFill>
                  <a:schemeClr val="bg1"/>
                </a:solidFill>
                <a:effectLst>
                  <a:outerShdw blurRad="38100" dist="38100" dir="2700000" algn="tl">
                    <a:srgbClr val="000000">
                      <a:alpha val="43137"/>
                    </a:srgbClr>
                  </a:outerShdw>
                </a:effectLst>
                <a:latin typeface="Comic Sans MS" pitchFamily="66" charset="0"/>
              </a:rPr>
              <a:t>es </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eterna </a:t>
            </a:r>
            <a:r>
              <a:rPr lang="ca-ES" sz="2800" b="1" i="1" dirty="0" err="1">
                <a:solidFill>
                  <a:schemeClr val="bg1"/>
                </a:solidFill>
                <a:effectLst>
                  <a:outerShdw blurRad="38100" dist="38100" dir="2700000" algn="tl">
                    <a:srgbClr val="000000">
                      <a:alpha val="43137"/>
                    </a:srgbClr>
                  </a:outerShdw>
                </a:effectLst>
                <a:latin typeface="Comic Sans MS" pitchFamily="66" charset="0"/>
              </a:rPr>
              <a:t>su</a:t>
            </a:r>
            <a:r>
              <a:rPr lang="ca-ES" sz="2800" b="1" i="1" dirty="0">
                <a:solidFill>
                  <a:schemeClr val="bg1"/>
                </a:solidFill>
                <a:effectLst>
                  <a:outerShdw blurRad="38100" dist="38100" dir="2700000" algn="tl">
                    <a:srgbClr val="000000">
                      <a:alpha val="43137"/>
                    </a:srgbClr>
                  </a:outerShdw>
                </a:effectLst>
                <a:latin typeface="Comic Sans MS" pitchFamily="66" charset="0"/>
              </a:rPr>
              <a:t> </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misericordia.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Diga</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la casa de </a:t>
            </a:r>
            <a:r>
              <a:rPr lang="ca-ES" sz="2800" b="1" i="1" dirty="0">
                <a:solidFill>
                  <a:schemeClr val="bg1"/>
                </a:solidFill>
                <a:effectLst>
                  <a:outerShdw blurRad="38100" dist="38100" dir="2700000" algn="tl">
                    <a:srgbClr val="000000">
                      <a:alpha val="43137"/>
                    </a:srgbClr>
                  </a:outerShdw>
                </a:effectLst>
                <a:latin typeface="Comic Sans MS" pitchFamily="66" charset="0"/>
              </a:rPr>
              <a:t>Israel: </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eterna es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su</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misericordia</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a:t>
            </a:r>
            <a:endParaRPr lang="ca-ES" sz="28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4" name="Text Box 4"/>
          <p:cNvSpPr txBox="1">
            <a:spLocks noChangeArrowheads="1"/>
          </p:cNvSpPr>
          <p:nvPr/>
        </p:nvSpPr>
        <p:spPr bwMode="auto">
          <a:xfrm>
            <a:off x="378199" y="4964338"/>
            <a:ext cx="8025136" cy="1077218"/>
          </a:xfrm>
          <a:prstGeom prst="rect">
            <a:avLst/>
          </a:prstGeom>
          <a:noFill/>
          <a:ln w="9525">
            <a:noFill/>
            <a:miter lim="800000"/>
            <a:headEnd/>
            <a:tailEnd/>
          </a:ln>
        </p:spPr>
        <p:txBody>
          <a:bodyPr wrap="square">
            <a:spAutoFit/>
          </a:bodyPr>
          <a:lstStyle/>
          <a:p>
            <a:pPr algn="ctr" eaLnBrk="0" hangingPunct="0"/>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É</a:t>
            </a:r>
            <a:r>
              <a:rPr lang="ca-ES" sz="3200" b="1" i="1" dirty="0" err="1" smtClean="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ste</a:t>
            </a:r>
            <a:r>
              <a:rPr lang="ca-ES" sz="3200" b="1" i="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el es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día</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en que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actuó</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el Señor</a:t>
            </a:r>
            <a:r>
              <a:rPr lang="ca-ES" sz="3200" b="1" i="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ca-ES" sz="3200" b="1" i="1" dirty="0" err="1" smtClean="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sea</a:t>
            </a:r>
            <a:r>
              <a:rPr lang="ca-ES" sz="3200" b="1" i="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nuestra</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alegría</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y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nuestro</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gozo</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a:t>
            </a:r>
          </a:p>
        </p:txBody>
      </p:sp>
      <p:sp>
        <p:nvSpPr>
          <p:cNvPr id="2" name="Rectángulo 1"/>
          <p:cNvSpPr/>
          <p:nvPr/>
        </p:nvSpPr>
        <p:spPr>
          <a:xfrm>
            <a:off x="1197423" y="662323"/>
            <a:ext cx="2670923" cy="769441"/>
          </a:xfrm>
          <a:prstGeom prst="rect">
            <a:avLst/>
          </a:prstGeom>
          <a:noFill/>
        </p:spPr>
        <p:txBody>
          <a:bodyPr wrap="none" lIns="91440" tIns="45720" rIns="91440" bIns="45720">
            <a:spAutoFit/>
          </a:bodyPr>
          <a:lstStyle/>
          <a:p>
            <a:pPr algn="ctr"/>
            <a:r>
              <a:rPr lang="es-ES" sz="4400" b="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Salmo </a:t>
            </a:r>
            <a:r>
              <a:rPr lang="es-ES" sz="4000" b="1" i="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117</a:t>
            </a:r>
            <a:endParaRPr lang="es-ES" sz="4400" b="1" i="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348970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iterate type="wd">
                                    <p:tmPct val="100000"/>
                                  </p:iterate>
                                  <p:childTnLst>
                                    <p:set>
                                      <p:cBhvr>
                                        <p:cTn id="10" dur="1" fill="hold">
                                          <p:stCondLst>
                                            <p:cond delay="0"/>
                                          </p:stCondLst>
                                        </p:cTn>
                                        <p:tgtEl>
                                          <p:spTgt spid="4"/>
                                        </p:tgtEl>
                                        <p:attrNameLst>
                                          <p:attrName>style.visibility</p:attrName>
                                        </p:attrNameLst>
                                      </p:cBhvr>
                                      <p:to>
                                        <p:strVal val="visible"/>
                                      </p:to>
                                    </p:set>
                                    <p:animEffect transition="in" filter="dissolve">
                                      <p:cBhvr>
                                        <p:cTn id="11"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i.pinimg.com/564x/1e/63/7b/1e637bb688a88cdadcc9023400285da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7465" y="673772"/>
            <a:ext cx="2852058" cy="485881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1484348" y="1070936"/>
            <a:ext cx="7207071" cy="4951162"/>
          </a:xfrm>
          <a:prstGeom prst="rect">
            <a:avLst/>
          </a:prstGeom>
          <a:noFill/>
          <a:ln w="9525">
            <a:noFill/>
            <a:miter lim="800000"/>
            <a:headEnd/>
            <a:tailEnd/>
          </a:ln>
        </p:spPr>
        <p:txBody>
          <a:bodyPr/>
          <a:lstStyle/>
          <a:p>
            <a:pPr marL="342900" indent="-342900" algn="ctr">
              <a:lnSpc>
                <a:spcPct val="90000"/>
              </a:lnSpc>
              <a:spcBef>
                <a:spcPct val="20000"/>
              </a:spcBef>
            </a:pPr>
            <a:r>
              <a:rPr lang="es-ES" sz="2800" b="1" dirty="0" smtClean="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 Oración inicial</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Señor Jesús, te buscaban entre los muertos,</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querían encontrarte en una tumba,</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buscaban a un muerto, pero Tú habías resucitado;</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la muerte no te retuvo,</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estabas vivo y sigues vivo, </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venciste la muerte, resucitando.</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Hoy que celebramos tu victoria,</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tu vida, tu presencia entre nosotros, </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te pedimos que nos ayudes </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a sentir la alegría de saber</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que Tú estás a nuestro </a:t>
            </a:r>
            <a:r>
              <a:rPr lang="es-MX" sz="2400" b="1" dirty="0" smtClean="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lado</a:t>
            </a:r>
            <a:endPar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1906664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6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ab/cd/da/abcdda0739b8ca18e273396f29260890.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155"/>
          <a:stretch/>
        </p:blipFill>
        <p:spPr bwMode="auto">
          <a:xfrm>
            <a:off x="722503" y="740664"/>
            <a:ext cx="7664094" cy="540410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518635" y="660953"/>
            <a:ext cx="7867962" cy="1815882"/>
          </a:xfrm>
          <a:prstGeom prst="rect">
            <a:avLst/>
          </a:prstGeom>
          <a:noFill/>
          <a:ln w="9525">
            <a:noFill/>
            <a:miter lim="800000"/>
            <a:headEnd/>
            <a:tailEnd/>
          </a:ln>
          <a:effectLst/>
        </p:spPr>
        <p:txBody>
          <a:bodyPr wrap="square">
            <a:spAutoFit/>
          </a:bodyPr>
          <a:lstStyle/>
          <a:p>
            <a:pPr algn="ctr" eaLnBrk="0" hangingPunct="0">
              <a:defRPr/>
            </a:pP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La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diestra</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del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Señor</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es </a:t>
            </a:r>
            <a:r>
              <a:rPr lang="ca-ES" sz="2800" i="1" dirty="0"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poderosa,</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a:r>
            <a:b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b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la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diestra</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del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Señor</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a:t>
            </a:r>
            <a:r>
              <a:rPr lang="ca-ES" sz="2800" i="1" dirty="0"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es excelsa, No </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he de morir, </a:t>
            </a:r>
            <a:r>
              <a:rPr lang="ca-ES" sz="2800" i="1" dirty="0" err="1"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viviré</a:t>
            </a:r>
            <a:r>
              <a:rPr lang="ca-ES" sz="2800" i="1" dirty="0"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 para contar  </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las </a:t>
            </a:r>
            <a:r>
              <a:rPr lang="ca-ES" sz="2800" i="1" dirty="0" err="1"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hazañas</a:t>
            </a:r>
            <a:r>
              <a:rPr lang="ca-ES" sz="2800" i="1" dirty="0"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 </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del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Señor</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a:t>
            </a:r>
          </a:p>
        </p:txBody>
      </p:sp>
      <p:sp>
        <p:nvSpPr>
          <p:cNvPr id="3" name="Text Box 3"/>
          <p:cNvSpPr txBox="1">
            <a:spLocks noChangeArrowheads="1"/>
          </p:cNvSpPr>
          <p:nvPr/>
        </p:nvSpPr>
        <p:spPr bwMode="auto">
          <a:xfrm>
            <a:off x="4407408" y="3866704"/>
            <a:ext cx="3979189" cy="2062103"/>
          </a:xfrm>
          <a:prstGeom prst="rect">
            <a:avLst/>
          </a:prstGeom>
          <a:noFill/>
          <a:ln w="9525">
            <a:noFill/>
            <a:miter lim="800000"/>
            <a:headEnd/>
            <a:tailEnd/>
          </a:ln>
          <a:effectLst/>
        </p:spPr>
        <p:txBody>
          <a:bodyPr wrap="square">
            <a:spAutoFit/>
          </a:bodyPr>
          <a:lstStyle/>
          <a:p>
            <a:pPr algn="r" eaLnBrk="0" hangingPunct="0">
              <a:defRPr/>
            </a:pP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É</a:t>
            </a:r>
            <a:r>
              <a:rPr lang="ca-ES" sz="3200" b="1" i="1" spc="50" dirty="0" err="1" smtClean="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ste</a:t>
            </a:r>
            <a:r>
              <a:rPr lang="ca-ES" sz="3200" b="1" i="1" spc="50" dirty="0" smtClean="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es el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día</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en que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actuó</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el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Señor</a:t>
            </a:r>
            <a:r>
              <a:rPr lang="ca-ES" sz="3200" b="1" i="1" spc="50" dirty="0" smtClean="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r>
              <a:rPr lang="ca-ES" sz="3200" b="1" i="1" spc="50" dirty="0" err="1" smtClean="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sea</a:t>
            </a:r>
            <a:r>
              <a:rPr lang="ca-ES" sz="3200" b="1" i="1" spc="50" dirty="0" smtClean="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nuestra</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alegría</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y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nuestro</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gozo</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p>
        </p:txBody>
      </p:sp>
    </p:spTree>
    <p:extLst>
      <p:ext uri="{BB962C8B-B14F-4D97-AF65-F5344CB8AC3E}">
        <p14:creationId xmlns:p14="http://schemas.microsoft.com/office/powerpoint/2010/main" val="36192268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946" y="755718"/>
            <a:ext cx="7603526" cy="5398194"/>
          </a:xfrm>
          <a:prstGeom prst="rect">
            <a:avLst/>
          </a:prstGeom>
          <a:scene3d>
            <a:camera prst="orthographicFront"/>
            <a:lightRig rig="threePt" dir="t"/>
          </a:scene3d>
          <a:sp3d>
            <a:bevelT prst="relaxedInset"/>
          </a:sp3d>
        </p:spPr>
      </p:pic>
      <p:sp>
        <p:nvSpPr>
          <p:cNvPr id="2" name="Text Box 4"/>
          <p:cNvSpPr txBox="1">
            <a:spLocks noChangeArrowheads="1"/>
          </p:cNvSpPr>
          <p:nvPr/>
        </p:nvSpPr>
        <p:spPr bwMode="auto">
          <a:xfrm>
            <a:off x="669244" y="1543729"/>
            <a:ext cx="2960924" cy="4401205"/>
          </a:xfrm>
          <a:prstGeom prst="rect">
            <a:avLst/>
          </a:prstGeom>
          <a:noFill/>
          <a:ln w="9525">
            <a:noFill/>
            <a:miter lim="800000"/>
            <a:headEnd/>
            <a:tailEnd/>
          </a:ln>
          <a:effectLst/>
        </p:spPr>
        <p:txBody>
          <a:bodyPr wrap="square">
            <a:spAutoFit/>
          </a:bodyPr>
          <a:lstStyle/>
          <a:p>
            <a:pPr eaLnBrk="0" hangingPunct="0">
              <a:defRPr/>
            </a:pPr>
            <a:r>
              <a:rPr lang="ca-ES" sz="2800" i="1" dirty="0">
                <a:solidFill>
                  <a:srgbClr val="FFFF00"/>
                </a:solidFill>
                <a:effectLst>
                  <a:glow rad="101600">
                    <a:srgbClr val="C00000">
                      <a:alpha val="60000"/>
                    </a:srgbClr>
                  </a:glow>
                  <a:outerShdw blurRad="50800" dist="38100" algn="l" rotWithShape="0">
                    <a:srgbClr val="5C0000"/>
                  </a:outerShdw>
                </a:effectLst>
                <a:latin typeface="Comic Sans MS" pitchFamily="66" charset="0"/>
              </a:rPr>
              <a:t> </a:t>
            </a:r>
            <a:r>
              <a:rPr lang="ca-ES" sz="28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rPr>
              <a:t>La </a:t>
            </a:r>
            <a:r>
              <a:rPr lang="ca-ES" sz="2800" b="1" i="1" dirty="0" err="1">
                <a:solidFill>
                  <a:schemeClr val="bg1"/>
                </a:solidFill>
                <a:effectLst>
                  <a:glow rad="101600">
                    <a:srgbClr val="C00000">
                      <a:alpha val="60000"/>
                    </a:srgbClr>
                  </a:glow>
                  <a:outerShdw blurRad="50800" dist="38100" algn="l" rotWithShape="0">
                    <a:srgbClr val="5C0000"/>
                  </a:outerShdw>
                </a:effectLst>
                <a:latin typeface="Comic Sans MS" pitchFamily="66" charset="0"/>
              </a:rPr>
              <a:t>piedra</a:t>
            </a:r>
            <a:r>
              <a:rPr lang="ca-ES" sz="28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rPr>
              <a:t> que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desecharon</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los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arquitectos</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es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ahora</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la </a:t>
            </a:r>
            <a:r>
              <a:rPr lang="ca-ES" sz="2800" b="1" i="1" dirty="0" err="1">
                <a:solidFill>
                  <a:schemeClr val="bg1"/>
                </a:solidFill>
                <a:effectLst>
                  <a:glow rad="101600">
                    <a:srgbClr val="C00000">
                      <a:alpha val="60000"/>
                    </a:srgbClr>
                  </a:glow>
                  <a:outerShdw blurRad="50800" dist="38100" algn="l" rotWithShape="0">
                    <a:srgbClr val="5C0000"/>
                  </a:outerShdw>
                </a:effectLst>
                <a:latin typeface="Comic Sans MS" pitchFamily="66" charset="0"/>
              </a:rPr>
              <a:t>piedra</a:t>
            </a:r>
            <a:r>
              <a:rPr lang="ca-ES" sz="28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rPr>
              <a:t> angular</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Es el </a:t>
            </a:r>
            <a:r>
              <a:rPr lang="ca-ES" sz="28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rPr>
              <a:t>Señor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quien</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lo ha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hecho</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ha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sido</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un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milagro</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patente</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a:t>
            </a:r>
            <a:endParaRPr lang="ca-ES" sz="28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endParaRPr>
          </a:p>
        </p:txBody>
      </p:sp>
      <p:sp>
        <p:nvSpPr>
          <p:cNvPr id="4" name="Text Box 3"/>
          <p:cNvSpPr txBox="1">
            <a:spLocks noChangeArrowheads="1"/>
          </p:cNvSpPr>
          <p:nvPr/>
        </p:nvSpPr>
        <p:spPr bwMode="auto">
          <a:xfrm>
            <a:off x="5298845" y="3239370"/>
            <a:ext cx="3086203" cy="2677656"/>
          </a:xfrm>
          <a:prstGeom prst="rect">
            <a:avLst/>
          </a:prstGeom>
          <a:noFill/>
          <a:ln w="9525">
            <a:noFill/>
            <a:miter lim="800000"/>
            <a:headEnd/>
            <a:tailEnd/>
          </a:ln>
          <a:effectLst/>
        </p:spPr>
        <p:txBody>
          <a:bodyPr wrap="square">
            <a:spAutoFit/>
          </a:bodyPr>
          <a:lstStyle/>
          <a:p>
            <a:pPr algn="r" eaLnBrk="0" hangingPunct="0">
              <a:defRPr/>
            </a:pP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É</a:t>
            </a:r>
            <a:r>
              <a:rPr lang="ca-ES" sz="2800" b="1" dirty="0" err="1" smtClean="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ste</a:t>
            </a:r>
            <a:r>
              <a:rPr lang="ca-ES" sz="2800" b="1" dirty="0" smtClean="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es el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día</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en que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actuó</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el Señor:</a:t>
            </a:r>
            <a:b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b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sea</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nuestra</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alegría</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y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nuestro</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gozo</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a:t>
            </a:r>
          </a:p>
        </p:txBody>
      </p:sp>
    </p:spTree>
    <p:extLst>
      <p:ext uri="{BB962C8B-B14F-4D97-AF65-F5344CB8AC3E}">
        <p14:creationId xmlns:p14="http://schemas.microsoft.com/office/powerpoint/2010/main" val="2500706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8161" y="661416"/>
            <a:ext cx="7717536" cy="5446776"/>
          </a:xfrm>
          <a:prstGeom prst="rect">
            <a:avLst/>
          </a:prstGeom>
        </p:spPr>
      </p:pic>
      <p:sp>
        <p:nvSpPr>
          <p:cNvPr id="2" name="Rectángulo 1"/>
          <p:cNvSpPr/>
          <p:nvPr/>
        </p:nvSpPr>
        <p:spPr>
          <a:xfrm>
            <a:off x="4408936" y="983289"/>
            <a:ext cx="1657826" cy="387798"/>
          </a:xfrm>
          <a:prstGeom prst="rect">
            <a:avLst/>
          </a:prstGeom>
        </p:spPr>
        <p:txBody>
          <a:bodyPr wrap="none">
            <a:spAutoFit/>
          </a:bodyPr>
          <a:lstStyle/>
          <a:p>
            <a:pPr algn="ctr">
              <a:lnSpc>
                <a:spcPct val="80000"/>
              </a:lnSpc>
              <a:spcBef>
                <a:spcPct val="20000"/>
              </a:spcBef>
            </a:pPr>
            <a:r>
              <a:rPr lang="es-ES_tradnl" sz="2400" b="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Motivación: </a:t>
            </a:r>
          </a:p>
        </p:txBody>
      </p:sp>
      <p:sp>
        <p:nvSpPr>
          <p:cNvPr id="5" name="Rectangle 6"/>
          <p:cNvSpPr>
            <a:spLocks noChangeArrowheads="1"/>
          </p:cNvSpPr>
          <p:nvPr/>
        </p:nvSpPr>
        <p:spPr bwMode="auto">
          <a:xfrm>
            <a:off x="1260875" y="1371087"/>
            <a:ext cx="6612109" cy="4144565"/>
          </a:xfrm>
          <a:prstGeom prst="rect">
            <a:avLst/>
          </a:prstGeom>
          <a:noFill/>
          <a:ln w="9525">
            <a:noFill/>
            <a:miter lim="800000"/>
            <a:headEnd/>
            <a:tailEnd/>
          </a:ln>
        </p:spPr>
        <p:txBody>
          <a:bodyPr/>
          <a:lstStyle/>
          <a:p>
            <a:pPr algn="ctr">
              <a:lnSpc>
                <a:spcPct val="80000"/>
              </a:lnSpc>
              <a:spcBef>
                <a:spcPct val="20000"/>
              </a:spcBef>
            </a:pPr>
            <a:r>
              <a:rPr lang="es-ES" sz="2600"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Hoy es Santa Luisa de </a:t>
            </a:r>
            <a:r>
              <a:rPr lang="es-ES" sz="2600" dirty="0" err="1">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Marillac</a:t>
            </a:r>
            <a:r>
              <a:rPr lang="es-ES" sz="2600"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 quien nos ayuda a comprender el sentido de la resurrección. Para resucitar con Cristo es necesario dar muerte a todo aquello que se opone a la vida nueva y plena del Resucitado: “El día de Pascua, mi meditación fue el deseo de resucitar con Nuestro Señor, y como sin muerte no hay resurrección, vi que eran mis malas inclinaciones las que debían morir y que debía quedar completamente destruida amortiguando toda mi vivacidad interior, lo que bien veía no podría yo conseguir por mí misma, pero me pareció que nuestro buen Dios me pedía mi consentimiento, que yo le di por entero, para operar El mismo lo que quería ver en mí” (E.24 P. 626)</a:t>
            </a:r>
            <a:endParaRPr lang="es-ES_tradnl" sz="2600"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endParaRPr>
          </a:p>
        </p:txBody>
      </p:sp>
      <p:sp>
        <p:nvSpPr>
          <p:cNvPr id="6" name="Rectangle 7"/>
          <p:cNvSpPr>
            <a:spLocks noChangeArrowheads="1"/>
          </p:cNvSpPr>
          <p:nvPr/>
        </p:nvSpPr>
        <p:spPr bwMode="auto">
          <a:xfrm>
            <a:off x="971600" y="4581128"/>
            <a:ext cx="7367364" cy="864096"/>
          </a:xfrm>
          <a:prstGeom prst="rect">
            <a:avLst/>
          </a:prstGeom>
          <a:noFill/>
          <a:ln w="9525">
            <a:noFill/>
            <a:miter lim="800000"/>
            <a:headEnd/>
            <a:tailEnd/>
          </a:ln>
        </p:spPr>
        <p:txBody>
          <a:bodyPr/>
          <a:lstStyle/>
          <a:p>
            <a:pPr algn="ctr">
              <a:spcBef>
                <a:spcPts val="0"/>
              </a:spcBef>
            </a:pPr>
            <a:endParaRPr lang="es-ES" sz="2400" i="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
        <p:nvSpPr>
          <p:cNvPr id="13" name="Rectangle 6"/>
          <p:cNvSpPr>
            <a:spLocks noChangeArrowheads="1"/>
          </p:cNvSpPr>
          <p:nvPr/>
        </p:nvSpPr>
        <p:spPr bwMode="auto">
          <a:xfrm>
            <a:off x="5615063" y="824760"/>
            <a:ext cx="2891159" cy="4922250"/>
          </a:xfrm>
          <a:prstGeom prst="rect">
            <a:avLst/>
          </a:prstGeom>
          <a:noFill/>
          <a:ln w="9525">
            <a:noFill/>
            <a:miter lim="800000"/>
            <a:headEnd/>
            <a:tailEnd/>
          </a:ln>
        </p:spPr>
        <p:txBody>
          <a:bodyPr/>
          <a:lstStyle/>
          <a:p>
            <a:pPr algn="r">
              <a:lnSpc>
                <a:spcPct val="80000"/>
              </a:lnSpc>
              <a:spcBef>
                <a:spcPct val="20000"/>
              </a:spcBef>
            </a:pPr>
            <a:r>
              <a:rPr lang="es-PE" sz="2400" i="1" dirty="0" smtClean="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rPr>
              <a:t>                                       </a:t>
            </a:r>
            <a:endParaRPr lang="es-ES_tradnl" sz="2400" dirty="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endParaRPr>
          </a:p>
          <a:p>
            <a:pPr algn="r">
              <a:lnSpc>
                <a:spcPct val="80000"/>
              </a:lnSpc>
              <a:spcBef>
                <a:spcPct val="20000"/>
              </a:spcBef>
            </a:pPr>
            <a:endParaRPr lang="es-ES_tradnl" sz="2400" dirty="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231027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1000"/>
                                        <p:tgtEl>
                                          <p:spTgt spid="5"/>
                                        </p:tgtEl>
                                      </p:cBhvr>
                                    </p:animEffect>
                                  </p:childTnLst>
                                </p:cTn>
                              </p:par>
                            </p:childTnLst>
                          </p:cTn>
                        </p:par>
                        <p:par>
                          <p:cTn id="14" fill="hold">
                            <p:stCondLst>
                              <p:cond delay="2000"/>
                            </p:stCondLst>
                            <p:childTnLst>
                              <p:par>
                                <p:cTn id="15" presetID="16" presetClass="entr" presetSubtype="2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Horizontal)">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0399" y="744955"/>
            <a:ext cx="7754873" cy="5489938"/>
          </a:xfrm>
          <a:prstGeom prst="rect">
            <a:avLst/>
          </a:prstGeom>
        </p:spPr>
      </p:pic>
      <p:sp>
        <p:nvSpPr>
          <p:cNvPr id="3" name="Rectangle 8"/>
          <p:cNvSpPr>
            <a:spLocks noChangeArrowheads="1"/>
          </p:cNvSpPr>
          <p:nvPr/>
        </p:nvSpPr>
        <p:spPr bwMode="auto">
          <a:xfrm>
            <a:off x="3157561" y="1782496"/>
            <a:ext cx="5202936" cy="2819109"/>
          </a:xfrm>
          <a:prstGeom prst="rect">
            <a:avLst/>
          </a:prstGeom>
          <a:noFill/>
          <a:ln w="9525">
            <a:noFill/>
            <a:miter lim="800000"/>
            <a:headEnd/>
            <a:tailEnd/>
          </a:ln>
        </p:spPr>
        <p:txBody>
          <a:bodyPr/>
          <a:lstStyle/>
          <a:p>
            <a:pPr algn="ctr">
              <a:lnSpc>
                <a:spcPct val="90000"/>
              </a:lnSpc>
              <a:spcBef>
                <a:spcPct val="20000"/>
              </a:spcBef>
            </a:pPr>
            <a:r>
              <a:rPr lang="es-ES_tradnl" sz="3200" b="1" dirty="0" smtClean="0">
                <a:solidFill>
                  <a:srgbClr val="FFFF00"/>
                </a:solidFill>
                <a:effectLst>
                  <a:outerShdw blurRad="50800" dist="38100" algn="l" rotWithShape="0">
                    <a:prstClr val="black"/>
                  </a:outerShdw>
                </a:effectLst>
              </a:rPr>
              <a:t>Pensar en las actitudes que  debo dar continuamente muerte en mí para transparentar la presencia de Cristo Resucitado en mí.</a:t>
            </a:r>
            <a:endParaRPr lang="es-ES_tradnl" sz="3200" b="1" dirty="0">
              <a:solidFill>
                <a:srgbClr val="FFFF00"/>
              </a:solidFill>
              <a:effectLst>
                <a:outerShdw blurRad="50800" dist="38100" algn="l" rotWithShape="0">
                  <a:prstClr val="black"/>
                </a:outerShdw>
              </a:effectLst>
            </a:endParaRPr>
          </a:p>
        </p:txBody>
      </p:sp>
      <p:sp>
        <p:nvSpPr>
          <p:cNvPr id="2" name="4 Rectángulo"/>
          <p:cNvSpPr/>
          <p:nvPr/>
        </p:nvSpPr>
        <p:spPr>
          <a:xfrm>
            <a:off x="815174" y="555140"/>
            <a:ext cx="6911405" cy="646331"/>
          </a:xfrm>
          <a:prstGeom prst="rect">
            <a:avLst/>
          </a:prstGeom>
        </p:spPr>
        <p:txBody>
          <a:bodyPr wrap="square">
            <a:spAutoFit/>
          </a:bodyPr>
          <a:lstStyle/>
          <a:p>
            <a:pPr marL="1028700" lvl="1" indent="-571500" algn="ctr">
              <a:buFont typeface="Wingdings" panose="05000000000000000000" pitchFamily="2" charset="2"/>
              <a:buChar char="Ø"/>
            </a:pPr>
            <a:r>
              <a:rPr lang="es-ES_tradnl" sz="3600" b="1" dirty="0" smtClean="0">
                <a:solidFill>
                  <a:schemeClr val="bg1"/>
                </a:solidFill>
                <a:effectLst>
                  <a:outerShdw blurRad="38100" dist="38100" dir="2700000" algn="tl">
                    <a:srgbClr val="000000">
                      <a:alpha val="43137"/>
                    </a:srgbClr>
                  </a:outerShdw>
                </a:effectLst>
                <a:latin typeface="Clarendon Blk BT" panose="02040905050505020204" pitchFamily="18" charset="0"/>
              </a:rPr>
              <a:t>Compromiso personal:</a:t>
            </a:r>
            <a:r>
              <a:rPr lang="es-ES_tradnl" sz="3600" dirty="0" smtClean="0">
                <a:solidFill>
                  <a:schemeClr val="bg1"/>
                </a:solidFill>
                <a:effectLst>
                  <a:outerShdw blurRad="38100" dist="38100" dir="2700000" algn="tl">
                    <a:srgbClr val="000000">
                      <a:alpha val="43137"/>
                    </a:srgbClr>
                  </a:outerShdw>
                </a:effectLst>
                <a:latin typeface="Clarendon Blk BT" panose="02040905050505020204" pitchFamily="18" charset="0"/>
              </a:rPr>
              <a:t> </a:t>
            </a:r>
            <a:endParaRPr lang="es-PE" sz="2000" dirty="0">
              <a:solidFill>
                <a:schemeClr val="bg1"/>
              </a:solidFill>
              <a:effectLst>
                <a:outerShdw blurRad="38100" dist="38100" dir="2700000" algn="tl">
                  <a:srgbClr val="000000">
                    <a:alpha val="43137"/>
                  </a:srgbClr>
                </a:outerShdw>
              </a:effectLst>
              <a:latin typeface="Clarendon Blk BT" panose="02040905050505020204" pitchFamily="18" charset="0"/>
            </a:endParaRPr>
          </a:p>
        </p:txBody>
      </p:sp>
    </p:spTree>
    <p:extLst>
      <p:ext uri="{BB962C8B-B14F-4D97-AF65-F5344CB8AC3E}">
        <p14:creationId xmlns:p14="http://schemas.microsoft.com/office/powerpoint/2010/main" val="38793807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 ¡Las Mejores 100 Imágenes Cristianas de Jesús! Grati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774"/>
          <a:stretch/>
        </p:blipFill>
        <p:spPr bwMode="auto">
          <a:xfrm>
            <a:off x="689287" y="692727"/>
            <a:ext cx="7765912" cy="550444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689287" y="1564243"/>
            <a:ext cx="7765912" cy="5293757"/>
          </a:xfrm>
          <a:prstGeom prst="rect">
            <a:avLst/>
          </a:prstGeom>
        </p:spPr>
        <p:txBody>
          <a:bodyPr wrap="square">
            <a:spAutoFit/>
          </a:bodyPr>
          <a:lstStyle/>
          <a:p>
            <a:pPr algn="ctr"/>
            <a:endPar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endParaRPr>
          </a:p>
          <a:p>
            <a:pPr algn="ct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A </a:t>
            </a:r>
            <a:r>
              <a:rPr lang="es-ES" sz="2600" b="1" dirty="0" err="1" smtClean="0">
                <a:solidFill>
                  <a:schemeClr val="bg1"/>
                </a:solidFill>
                <a:effectLst>
                  <a:glow rad="63500">
                    <a:schemeClr val="tx1">
                      <a:lumMod val="95000"/>
                      <a:lumOff val="5000"/>
                      <a:alpha val="40000"/>
                    </a:schemeClr>
                  </a:glow>
                  <a:outerShdw blurRad="50800" dist="101600" algn="l" rotWithShape="0">
                    <a:prstClr val="black"/>
                  </a:outerShdw>
                </a:effectLst>
              </a:rPr>
              <a:t>a</a:t>
            </a: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 vida nueva que nos hacemos </a:t>
            </a:r>
            <a:r>
              <a:rPr lang="es-ES" sz="2600" b="1" dirty="0" err="1" smtClean="0">
                <a:solidFill>
                  <a:schemeClr val="bg1"/>
                </a:solidFill>
                <a:effectLst>
                  <a:glow rad="63500">
                    <a:schemeClr val="tx1">
                      <a:lumMod val="95000"/>
                      <a:lumOff val="5000"/>
                      <a:alpha val="40000"/>
                    </a:schemeClr>
                  </a:glow>
                  <a:outerShdw blurRad="50800" dist="101600" algn="l" rotWithShape="0">
                    <a:prstClr val="black"/>
                  </a:outerShdw>
                </a:effectLst>
              </a:rPr>
              <a:t>hjos</a:t>
            </a: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 de tu amor.</a:t>
            </a:r>
          </a:p>
          <a:p>
            <a:pPr algn="ct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El fuego joven de a primavera</a:t>
            </a:r>
          </a:p>
          <a:p>
            <a:pPr algn="ctr"/>
            <a:r>
              <a:rPr lang="es-ES" sz="2600" b="1" dirty="0">
                <a:solidFill>
                  <a:schemeClr val="bg1"/>
                </a:solidFill>
                <a:effectLst>
                  <a:glow rad="63500">
                    <a:schemeClr val="tx1">
                      <a:lumMod val="95000"/>
                      <a:lumOff val="5000"/>
                      <a:alpha val="40000"/>
                    </a:schemeClr>
                  </a:glow>
                  <a:outerShdw blurRad="50800" dist="101600" algn="l" rotWithShape="0">
                    <a:prstClr val="black"/>
                  </a:outerShdw>
                </a:effectLst>
              </a:rPr>
              <a:t>y</a:t>
            </a: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 la luz del cirio pascual son los signos alegre</a:t>
            </a:r>
          </a:p>
          <a:p>
            <a:pPr algn="ct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del hombre nuevo, </a:t>
            </a:r>
            <a:r>
              <a:rPr lang="es-ES" sz="2600" b="1" dirty="0" err="1" smtClean="0">
                <a:solidFill>
                  <a:schemeClr val="bg1"/>
                </a:solidFill>
                <a:effectLst>
                  <a:glow rad="63500">
                    <a:schemeClr val="tx1">
                      <a:lumMod val="95000"/>
                      <a:lumOff val="5000"/>
                      <a:alpha val="40000"/>
                    </a:schemeClr>
                  </a:glow>
                  <a:outerShdw blurRad="50800" dist="101600" algn="l" rotWithShape="0">
                    <a:prstClr val="black"/>
                  </a:outerShdw>
                </a:effectLst>
              </a:rPr>
              <a:t>liberdo</a:t>
            </a: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 en Cristo.</a:t>
            </a:r>
          </a:p>
          <a:p>
            <a:pPr algn="ctr"/>
            <a:endParaRPr lang="es-ES" sz="2600" b="1" dirty="0">
              <a:solidFill>
                <a:schemeClr val="bg1"/>
              </a:solidFill>
              <a:effectLst>
                <a:glow rad="63500">
                  <a:schemeClr val="tx1">
                    <a:lumMod val="95000"/>
                    <a:lumOff val="5000"/>
                    <a:alpha val="40000"/>
                  </a:schemeClr>
                </a:glow>
                <a:outerShdw blurRad="50800" dist="101600" algn="l" rotWithShape="0">
                  <a:prstClr val="black"/>
                </a:outerShdw>
              </a:effectLst>
            </a:endParaRPr>
          </a:p>
          <a:p>
            <a:pPr algn="ct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Queremos barrer la vieja levadura del pecado</a:t>
            </a:r>
          </a:p>
          <a:p>
            <a:pPr algn="ct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Para ser hombres y mujeres nuevos,</a:t>
            </a:r>
          </a:p>
          <a:p>
            <a:pPr algn="ct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Hijos de tu ternura de Padre,</a:t>
            </a:r>
          </a:p>
          <a:p>
            <a:pPr algn="ct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Invitados a comer el pan y a beber el vino</a:t>
            </a:r>
          </a:p>
          <a:p>
            <a:pPr algn="ct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De la fiesta de tu reino. Amén.</a:t>
            </a:r>
          </a:p>
          <a:p>
            <a:pPr algn="ctr"/>
            <a:endPar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endParaRPr>
          </a:p>
          <a:p>
            <a:pPr algn="ctr"/>
            <a:endPar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endParaRPr>
          </a:p>
        </p:txBody>
      </p:sp>
      <p:pic>
        <p:nvPicPr>
          <p:cNvPr id="6" name="Imagen 5" descr="pascua"/>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4175724" y="6769498"/>
            <a:ext cx="793038" cy="45719"/>
          </a:xfrm>
          <a:prstGeom prst="rect">
            <a:avLst/>
          </a:prstGeom>
          <a:solidFill>
            <a:schemeClr val="bg1"/>
          </a:solidFill>
          <a:ln>
            <a:noFill/>
          </a:ln>
        </p:spPr>
      </p:pic>
    </p:spTree>
    <p:extLst>
      <p:ext uri="{BB962C8B-B14F-4D97-AF65-F5344CB8AC3E}">
        <p14:creationId xmlns:p14="http://schemas.microsoft.com/office/powerpoint/2010/main" val="1856119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8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 ¡Las Mejores 100 Imágenes Cristianas de Jesús!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10" y="695624"/>
            <a:ext cx="7765912" cy="5461199"/>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767754" y="2417338"/>
            <a:ext cx="8402016" cy="4154984"/>
          </a:xfrm>
          <a:prstGeom prst="rect">
            <a:avLst/>
          </a:prstGeom>
        </p:spPr>
        <p:txBody>
          <a:bodyPr wrap="square">
            <a:spAutoFit/>
          </a:bodyPr>
          <a:lstStyle/>
          <a:p>
            <a:pPr algn="ctr"/>
            <a:r>
              <a:rPr lang="es-ES" sz="2400" b="1" dirty="0" smtClean="0">
                <a:solidFill>
                  <a:schemeClr val="bg1"/>
                </a:solidFill>
                <a:effectLst>
                  <a:glow rad="63500">
                    <a:schemeClr val="tx1">
                      <a:lumMod val="95000"/>
                      <a:lumOff val="5000"/>
                      <a:alpha val="40000"/>
                    </a:schemeClr>
                  </a:glow>
                  <a:outerShdw blurRad="50800" dist="101600" algn="l" rotWithShape="0">
                    <a:prstClr val="black"/>
                  </a:outerShdw>
                </a:effectLst>
              </a:rPr>
              <a:t>que </a:t>
            </a: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pueda Él fortalecernos para acercarnos</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a toda persona que no te conozca,</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que pueda hacernos buscar las cosas de arriba,</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en una constante construcción </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de tu Reino en el mundo.</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Que, movidos por tu Palabra,</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creamos y promovamos la vida </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de nuestros hermanos.</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Tú que ahora vives y reinas eternamente.</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Amén.</a:t>
            </a:r>
          </a:p>
          <a:p>
            <a:pPr algn="ctr" eaLnBrk="1" hangingPunct="1">
              <a:buFontTx/>
              <a:buNone/>
            </a:pPr>
            <a:endParaRPr lang="es-PE" sz="2400" b="1" dirty="0">
              <a:solidFill>
                <a:schemeClr val="bg1"/>
              </a:solidFill>
              <a:effectLst>
                <a:glow rad="63500">
                  <a:schemeClr val="tx1">
                    <a:lumMod val="95000"/>
                    <a:lumOff val="5000"/>
                    <a:alpha val="40000"/>
                  </a:schemeClr>
                </a:glow>
                <a:outerShdw blurRad="50800" dist="101600" algn="l" rotWithShape="0">
                  <a:prstClr val="black"/>
                </a:outerShdw>
              </a:effectLst>
            </a:endParaRPr>
          </a:p>
        </p:txBody>
      </p:sp>
      <p:pic>
        <p:nvPicPr>
          <p:cNvPr id="6" name="Imagen 5" descr="pascua"/>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4175724" y="6769498"/>
            <a:ext cx="793038" cy="45719"/>
          </a:xfrm>
          <a:prstGeom prst="rect">
            <a:avLst/>
          </a:prstGeom>
          <a:solidFill>
            <a:schemeClr val="bg1"/>
          </a:solidFill>
          <a:ln>
            <a:noFill/>
          </a:ln>
        </p:spPr>
      </p:pic>
    </p:spTree>
    <p:extLst>
      <p:ext uri="{BB962C8B-B14F-4D97-AF65-F5344CB8AC3E}">
        <p14:creationId xmlns:p14="http://schemas.microsoft.com/office/powerpoint/2010/main" val="4220660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8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254" y="884583"/>
            <a:ext cx="6746171" cy="50935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18591" y="808383"/>
            <a:ext cx="7593496" cy="5456583"/>
          </a:xfrm>
          <a:prstGeom prst="rect">
            <a:avLst/>
          </a:prstGeom>
        </p:spPr>
      </p:pic>
    </p:spTree>
    <p:extLst>
      <p:ext uri="{BB962C8B-B14F-4D97-AF65-F5344CB8AC3E}">
        <p14:creationId xmlns:p14="http://schemas.microsoft.com/office/powerpoint/2010/main" val="382426525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ercania a Jesus resucit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72" y="715617"/>
            <a:ext cx="7813228" cy="5410939"/>
          </a:xfrm>
          <a:prstGeom prst="rect">
            <a:avLst/>
          </a:prstGeom>
          <a:extLst>
            <a:ext uri="{909E8E84-426E-40DD-AFC4-6F175D3DCCD1}">
              <a14:hiddenFill xmlns:a14="http://schemas.microsoft.com/office/drawing/2010/main">
                <a:solidFill>
                  <a:srgbClr val="FFFFFF"/>
                </a:solidFill>
              </a14:hiddenFill>
            </a:ext>
          </a:extLst>
        </p:spPr>
      </p:pic>
      <p:sp>
        <p:nvSpPr>
          <p:cNvPr id="2" name="Rectángulo 1"/>
          <p:cNvSpPr/>
          <p:nvPr/>
        </p:nvSpPr>
        <p:spPr>
          <a:xfrm>
            <a:off x="2149680" y="4657870"/>
            <a:ext cx="5064753" cy="1200329"/>
          </a:xfrm>
          <a:prstGeom prst="rect">
            <a:avLst/>
          </a:prstGeom>
          <a:noFill/>
        </p:spPr>
        <p:txBody>
          <a:bodyPr wrap="square" lIns="91440" tIns="45720" rIns="91440" bIns="45720">
            <a:prstTxWarp prst="textWave2">
              <a:avLst/>
            </a:prstTxWarp>
            <a:spAutoFit/>
          </a:bodyPr>
          <a:lstStyle/>
          <a:p>
            <a:pPr algn="ctr"/>
            <a:r>
              <a:rPr lang="es-ES" sz="3600" b="1" dirty="0" smtClean="0">
                <a:solidFill>
                  <a:schemeClr val="bg1"/>
                </a:solidFill>
                <a:effectLst>
                  <a:outerShdw blurRad="50800" dist="76200" algn="l" rotWithShape="0">
                    <a:prstClr val="black"/>
                  </a:outerShdw>
                </a:effectLst>
                <a:latin typeface="Algerian" panose="04020705040A02060702" pitchFamily="82" charset="0"/>
              </a:rPr>
              <a:t>¡ Feliz  Pascua</a:t>
            </a:r>
          </a:p>
          <a:p>
            <a:pPr algn="ctr"/>
            <a:r>
              <a:rPr lang="es-ES" sz="3600" b="1" dirty="0" smtClean="0">
                <a:solidFill>
                  <a:schemeClr val="bg1"/>
                </a:solidFill>
                <a:effectLst>
                  <a:outerShdw blurRad="50800" dist="76200" algn="l" rotWithShape="0">
                    <a:prstClr val="black"/>
                  </a:outerShdw>
                </a:effectLst>
                <a:latin typeface="Algerian" panose="04020705040A02060702" pitchFamily="82" charset="0"/>
              </a:rPr>
              <a:t> de resurrección !</a:t>
            </a:r>
            <a:endParaRPr lang="es-ES" sz="3600" b="1" dirty="0">
              <a:solidFill>
                <a:schemeClr val="bg1"/>
              </a:solidFill>
              <a:effectLst>
                <a:outerShdw blurRad="50800" dist="76200" algn="l" rotWithShape="0">
                  <a:prstClr val="black"/>
                </a:outerShdw>
              </a:effectLst>
              <a:latin typeface="Algerian" panose="04020705040A02060702" pitchFamily="82" charset="0"/>
            </a:endParaRPr>
          </a:p>
        </p:txBody>
      </p:sp>
      <p:sp>
        <p:nvSpPr>
          <p:cNvPr id="4" name="Text Box 7"/>
          <p:cNvSpPr txBox="1">
            <a:spLocks noChangeArrowheads="1"/>
          </p:cNvSpPr>
          <p:nvPr/>
        </p:nvSpPr>
        <p:spPr bwMode="auto">
          <a:xfrm>
            <a:off x="2309211" y="6317782"/>
            <a:ext cx="5112568" cy="461665"/>
          </a:xfrm>
          <a:prstGeom prst="rect">
            <a:avLst/>
          </a:prstGeom>
          <a:solidFill>
            <a:schemeClr val="accent2">
              <a:lumMod val="50000"/>
            </a:schemeClr>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200" dirty="0">
                <a:solidFill>
                  <a:schemeClr val="bg1"/>
                </a:solidFill>
                <a:latin typeface="Poor Richard" pitchFamily="18" charset="0"/>
              </a:rPr>
              <a:t>Texto de </a:t>
            </a:r>
            <a:r>
              <a:rPr lang="es-PE" sz="1200" dirty="0" err="1">
                <a:solidFill>
                  <a:schemeClr val="bg1"/>
                </a:solidFill>
                <a:latin typeface="Poor Richard" pitchFamily="18" charset="0"/>
              </a:rPr>
              <a:t>Lectio</a:t>
            </a:r>
            <a:r>
              <a:rPr lang="es-PE" sz="1200" dirty="0">
                <a:solidFill>
                  <a:schemeClr val="bg1"/>
                </a:solidFill>
                <a:latin typeface="Poor Richard" pitchFamily="18" charset="0"/>
              </a:rPr>
              <a:t> Divina:  Padre César Chávez  </a:t>
            </a:r>
            <a:r>
              <a:rPr lang="es-PE" sz="1200" dirty="0" err="1">
                <a:solidFill>
                  <a:schemeClr val="bg1"/>
                </a:solidFill>
                <a:latin typeface="Poor Richard" pitchFamily="18" charset="0"/>
              </a:rPr>
              <a:t>Alva</a:t>
            </a:r>
            <a:r>
              <a:rPr lang="es-PE" sz="1200" dirty="0">
                <a:solidFill>
                  <a:schemeClr val="bg1"/>
                </a:solidFill>
                <a:latin typeface="Poor Richard" pitchFamily="18" charset="0"/>
              </a:rPr>
              <a:t> (Chuno) </a:t>
            </a:r>
            <a:r>
              <a:rPr lang="es-PE" sz="1200" dirty="0" err="1">
                <a:solidFill>
                  <a:schemeClr val="bg1"/>
                </a:solidFill>
                <a:latin typeface="Poor Richard" pitchFamily="18" charset="0"/>
              </a:rPr>
              <a:t>C.ongregación</a:t>
            </a:r>
            <a:r>
              <a:rPr lang="es-PE" sz="1200" dirty="0">
                <a:solidFill>
                  <a:schemeClr val="bg1"/>
                </a:solidFill>
                <a:latin typeface="Poor Richard" pitchFamily="18" charset="0"/>
              </a:rPr>
              <a:t> de la Misión.</a:t>
            </a:r>
          </a:p>
          <a:p>
            <a:pPr algn="ctr" fontAlgn="base">
              <a:spcAft>
                <a:spcPct val="0"/>
              </a:spcAft>
              <a:defRPr/>
            </a:pPr>
            <a:r>
              <a:rPr lang="es-PE" sz="1200" dirty="0">
                <a:solidFill>
                  <a:schemeClr val="bg1"/>
                </a:solidFill>
                <a:latin typeface="Poor Richard" pitchFamily="18" charset="0"/>
              </a:rPr>
              <a:t> </a:t>
            </a:r>
            <a:r>
              <a:rPr lang="es-PE" sz="1200" dirty="0" err="1">
                <a:solidFill>
                  <a:schemeClr val="bg1"/>
                </a:solidFill>
                <a:latin typeface="Poor Richard" pitchFamily="18" charset="0"/>
              </a:rPr>
              <a:t>Power</a:t>
            </a:r>
            <a:r>
              <a:rPr lang="es-PE" sz="1200" dirty="0">
                <a:solidFill>
                  <a:schemeClr val="bg1"/>
                </a:solidFill>
                <a:latin typeface="Poor Richard" pitchFamily="18" charset="0"/>
              </a:rPr>
              <a:t> Point :  Sor Pilar Caycho Vela  - Hija de la Caridad de San Vicente de </a:t>
            </a:r>
            <a:r>
              <a:rPr lang="es-PE" sz="1200" dirty="0" smtClean="0">
                <a:solidFill>
                  <a:schemeClr val="bg1"/>
                </a:solidFill>
                <a:latin typeface="Poor Richard" pitchFamily="18" charset="0"/>
              </a:rPr>
              <a:t>Paúl</a:t>
            </a:r>
            <a:endParaRPr lang="es-PE" sz="1200" dirty="0">
              <a:solidFill>
                <a:schemeClr val="bg1"/>
              </a:solidFill>
              <a:latin typeface="Poor Richard" pitchFamily="18" charset="0"/>
            </a:endParaRPr>
          </a:p>
        </p:txBody>
      </p:sp>
    </p:spTree>
    <p:extLst>
      <p:ext uri="{BB962C8B-B14F-4D97-AF65-F5344CB8AC3E}">
        <p14:creationId xmlns:p14="http://schemas.microsoft.com/office/powerpoint/2010/main" val="3279905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9" presetClass="path" presetSubtype="0" fill="hold" grpId="1" nodeType="withEffect">
                                  <p:stCondLst>
                                    <p:cond delay="0"/>
                                  </p:stCondLst>
                                  <p:iterate type="lt">
                                    <p:tmPct val="8000"/>
                                  </p:iterate>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9" dur="2000" fill="hold"/>
                                        <p:tgtEl>
                                          <p:spTgt spid="2"/>
                                        </p:tgtEl>
                                        <p:attrNameLst>
                                          <p:attrName>ppt_x</p:attrName>
                                          <p:attrName>ppt_y</p:attrName>
                                        </p:attrNameLst>
                                      </p:cBhvr>
                                    </p:animMotion>
                                  </p:childTnLst>
                                </p:cTn>
                              </p:par>
                            </p:childTnLst>
                          </p:cTn>
                        </p:par>
                        <p:par>
                          <p:cTn id="10" fill="hold">
                            <p:stCondLst>
                              <p:cond delay="6160"/>
                            </p:stCondLst>
                            <p:childTnLst>
                              <p:par>
                                <p:cTn id="11" presetID="16" presetClass="entr" presetSubtype="2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3343551" y="1098657"/>
            <a:ext cx="5227783" cy="3076180"/>
          </a:xfrm>
          <a:prstGeom prst="rect">
            <a:avLst/>
          </a:prstGeom>
          <a:noFill/>
          <a:ln w="9525">
            <a:noFill/>
            <a:miter lim="800000"/>
            <a:headEnd/>
            <a:tailEnd/>
          </a:ln>
        </p:spPr>
        <p:txBody>
          <a:bodyPr/>
          <a:lstStyle/>
          <a:p>
            <a:pPr marL="342900" indent="-342900" algn="ctr">
              <a:lnSpc>
                <a:spcPct val="90000"/>
              </a:lnSpc>
              <a:spcBef>
                <a:spcPct val="20000"/>
              </a:spcBef>
            </a:pPr>
            <a:r>
              <a:rPr lang="es-ES" sz="2400" b="1" dirty="0" smtClean="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 </a:t>
            </a:r>
            <a:r>
              <a:rPr lang="es-MX" sz="2400" b="1" dirty="0" smtClean="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porque </a:t>
            </a: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estás vivo, porque estás resucitado.</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Haznos experimentar el gozo</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y la paz que sintieron tus discípulos </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al verte resucitado y así ser capaces de dar razón </a:t>
            </a:r>
            <a:r>
              <a:rPr lang="es-MX" sz="2400" b="1" dirty="0" smtClean="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de </a:t>
            </a: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nuestra fe en ti,</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como el crucificado que ha resucitado.</a:t>
            </a:r>
          </a:p>
          <a:p>
            <a:pPr marL="342900" indent="-342900" algn="ctr">
              <a:lnSpc>
                <a:spcPct val="90000"/>
              </a:lnSpc>
              <a:spcBef>
                <a:spcPct val="20000"/>
              </a:spcBef>
            </a:pPr>
            <a:r>
              <a:rPr lang="es-MX"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Que así sea.</a:t>
            </a:r>
          </a:p>
          <a:p>
            <a:pPr marL="342900" indent="-342900" algn="ctr">
              <a:lnSpc>
                <a:spcPct val="90000"/>
              </a:lnSpc>
              <a:spcBef>
                <a:spcPct val="20000"/>
              </a:spcBef>
            </a:pPr>
            <a:endParaRPr lang="es-ES"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endParaRPr>
          </a:p>
        </p:txBody>
      </p:sp>
      <p:pic>
        <p:nvPicPr>
          <p:cNvPr id="3074" name="Picture 2" descr="Imagen de Story Pi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606" y="1021830"/>
            <a:ext cx="2881745" cy="51213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34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6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tumba de jesús resucitado como en la biblia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92" y="808804"/>
            <a:ext cx="7667625" cy="543545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4463" y="808804"/>
            <a:ext cx="4096512" cy="871728"/>
          </a:xfrm>
          <a:prstGeom prst="roundRect">
            <a:avLst/>
          </a:prstGeom>
        </p:spPr>
      </p:pic>
      <p:sp>
        <p:nvSpPr>
          <p:cNvPr id="7" name="Rectangle 9"/>
          <p:cNvSpPr>
            <a:spLocks noChangeArrowheads="1"/>
          </p:cNvSpPr>
          <p:nvPr/>
        </p:nvSpPr>
        <p:spPr bwMode="auto">
          <a:xfrm>
            <a:off x="3109948" y="2465624"/>
            <a:ext cx="5262217" cy="3778636"/>
          </a:xfrm>
          <a:prstGeom prst="rect">
            <a:avLst/>
          </a:prstGeom>
          <a:noFill/>
          <a:ln w="9525">
            <a:noFill/>
            <a:miter lim="800000"/>
            <a:headEnd/>
            <a:tailEnd/>
          </a:ln>
        </p:spPr>
        <p:txBody>
          <a:bodyPr/>
          <a:lstStyle/>
          <a:p>
            <a:pPr marL="342900" indent="-342900" algn="ctr">
              <a:lnSpc>
                <a:spcPct val="90000"/>
              </a:lnSpc>
              <a:spcBef>
                <a:spcPct val="20000"/>
              </a:spcBef>
            </a:pPr>
            <a:r>
              <a:rPr lang="es-ES" sz="2400" b="1" dirty="0" smtClean="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A </a:t>
            </a:r>
            <a:r>
              <a:rPr lang="es-ES" sz="24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Jesús le habían enterrado en un sepulcro nuevo, habían corrido una pesada piedra a la puerta, y se habían ido a cumplir con la obligación de descansar el sábado. Pero al llegar el domingo, sus discípulos allí se encontraron con la sorpresa. ¿Cuál fue su reacción? escuchemos y veamos cuál es también la nuestra. </a:t>
            </a:r>
          </a:p>
        </p:txBody>
      </p:sp>
      <p:sp>
        <p:nvSpPr>
          <p:cNvPr id="3" name="Rectángulo 2"/>
          <p:cNvSpPr/>
          <p:nvPr/>
        </p:nvSpPr>
        <p:spPr>
          <a:xfrm>
            <a:off x="5254186" y="1611413"/>
            <a:ext cx="1790875" cy="461665"/>
          </a:xfrm>
          <a:prstGeom prst="rect">
            <a:avLst/>
          </a:prstGeom>
        </p:spPr>
        <p:txBody>
          <a:bodyPr wrap="none">
            <a:spAutoFit/>
          </a:bodyPr>
          <a:lstStyle/>
          <a:p>
            <a:r>
              <a:rPr lang="es-ES_tradnl" sz="2400" b="1" i="1" dirty="0" smtClean="0">
                <a:solidFill>
                  <a:schemeClr val="bg1"/>
                </a:solidFill>
                <a:latin typeface="Arial" panose="020B0604020202020204" pitchFamily="34" charset="0"/>
                <a:ea typeface="Times New Roman" panose="02020603050405020304" pitchFamily="18" charset="0"/>
              </a:rPr>
              <a:t>Motivación</a:t>
            </a:r>
            <a:endParaRPr lang="es-PE" sz="2400" dirty="0">
              <a:solidFill>
                <a:schemeClr val="bg1"/>
              </a:solidFill>
            </a:endParaRPr>
          </a:p>
        </p:txBody>
      </p:sp>
    </p:spTree>
    <p:extLst>
      <p:ext uri="{BB962C8B-B14F-4D97-AF65-F5344CB8AC3E}">
        <p14:creationId xmlns:p14="http://schemas.microsoft.com/office/powerpoint/2010/main" val="2590548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6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49" y="708625"/>
            <a:ext cx="7730032" cy="5452030"/>
          </a:xfrm>
          <a:prstGeom prst="rect">
            <a:avLst/>
          </a:prstGeom>
        </p:spPr>
      </p:pic>
      <p:sp>
        <p:nvSpPr>
          <p:cNvPr id="2" name="WordArt 6" descr="Vertical estrecha"/>
          <p:cNvSpPr>
            <a:spLocks noChangeArrowheads="1" noChangeShapeType="1" noTextEdit="1"/>
          </p:cNvSpPr>
          <p:nvPr/>
        </p:nvSpPr>
        <p:spPr bwMode="auto">
          <a:xfrm>
            <a:off x="894837" y="880408"/>
            <a:ext cx="2303463" cy="360040"/>
          </a:xfrm>
          <a:prstGeom prst="rect">
            <a:avLst/>
          </a:prstGeom>
        </p:spPr>
        <p:txBody>
          <a:bodyPr wrap="none" fromWordArt="1">
            <a:prstTxWarp prst="textCurveUp">
              <a:avLst>
                <a:gd name="adj" fmla="val 0"/>
              </a:avLst>
            </a:prstTxWarp>
          </a:bodyPr>
          <a:lstStyle/>
          <a:p>
            <a:pPr algn="ctr"/>
            <a:r>
              <a:rPr lang="es-PE" sz="3200" b="1"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Rounded MT Bold" panose="020F0704030504030204" pitchFamily="34" charset="0"/>
              </a:rPr>
              <a:t>Juan 20, 1-9</a:t>
            </a:r>
          </a:p>
        </p:txBody>
      </p:sp>
      <p:sp>
        <p:nvSpPr>
          <p:cNvPr id="3" name="Rectangle 3"/>
          <p:cNvSpPr>
            <a:spLocks noChangeArrowheads="1"/>
          </p:cNvSpPr>
          <p:nvPr/>
        </p:nvSpPr>
        <p:spPr bwMode="auto">
          <a:xfrm>
            <a:off x="795131" y="2132310"/>
            <a:ext cx="3269973" cy="3539430"/>
          </a:xfrm>
          <a:prstGeom prst="rect">
            <a:avLst/>
          </a:prstGeom>
          <a:noFill/>
          <a:ln w="9525">
            <a:noFill/>
            <a:miter lim="800000"/>
            <a:headEnd/>
            <a:tailEnd/>
          </a:ln>
          <a:effectLst>
            <a:softEdge rad="317500"/>
          </a:effectLst>
        </p:spPr>
        <p:txBody>
          <a:bodyPr wrap="square">
            <a:spAutoFit/>
          </a:bodyPr>
          <a:lstStyle/>
          <a:p>
            <a:pPr>
              <a:defRPr/>
            </a:pPr>
            <a:r>
              <a:rPr lang="es-ES" sz="2800" b="1" dirty="0">
                <a:solidFill>
                  <a:schemeClr val="bg1"/>
                </a:solidFill>
                <a:effectLst>
                  <a:glow rad="101600">
                    <a:schemeClr val="tx1">
                      <a:lumMod val="95000"/>
                      <a:lumOff val="5000"/>
                      <a:alpha val="60000"/>
                    </a:schemeClr>
                  </a:glow>
                  <a:outerShdw blurRad="50800" dist="88900" algn="l" rotWithShape="0">
                    <a:srgbClr val="5C0000"/>
                  </a:outerShdw>
                </a:effectLst>
                <a:latin typeface="Georgia" panose="02040502050405020303" pitchFamily="18" charset="0"/>
              </a:rPr>
              <a:t>El </a:t>
            </a:r>
            <a:r>
              <a:rPr lang="es-ES" sz="2800" b="1" dirty="0" smtClean="0">
                <a:solidFill>
                  <a:schemeClr val="bg1"/>
                </a:solidFill>
                <a:effectLst>
                  <a:glow rad="101600">
                    <a:schemeClr val="tx1">
                      <a:lumMod val="95000"/>
                      <a:lumOff val="5000"/>
                      <a:alpha val="60000"/>
                    </a:schemeClr>
                  </a:glow>
                  <a:outerShdw blurRad="50800" dist="88900" algn="l" rotWithShape="0">
                    <a:srgbClr val="5C0000"/>
                  </a:outerShdw>
                </a:effectLst>
                <a:latin typeface="Georgia" panose="02040502050405020303" pitchFamily="18" charset="0"/>
              </a:rPr>
              <a:t>primer </a:t>
            </a:r>
            <a:r>
              <a:rPr lang="es-ES" sz="2800" b="1" dirty="0">
                <a:solidFill>
                  <a:schemeClr val="bg1"/>
                </a:solidFill>
                <a:effectLst>
                  <a:glow rad="101600">
                    <a:schemeClr val="tx1">
                      <a:lumMod val="95000"/>
                      <a:lumOff val="5000"/>
                      <a:alpha val="60000"/>
                    </a:schemeClr>
                  </a:glow>
                  <a:outerShdw blurRad="50800" dist="88900" algn="l" rotWithShape="0">
                    <a:srgbClr val="5C0000"/>
                  </a:outerShdw>
                </a:effectLst>
                <a:latin typeface="Georgia" panose="02040502050405020303" pitchFamily="18" charset="0"/>
              </a:rPr>
              <a:t>día de la semana, María Magdalena fue al sepulcro muy temprano, cuando aún estaba oscuro, </a:t>
            </a:r>
          </a:p>
        </p:txBody>
      </p:sp>
      <p:sp>
        <p:nvSpPr>
          <p:cNvPr id="5" name="AutoShape 2" descr="5 lecciones desde la experiencia pascual de María Magdale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17493595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55981" y="729674"/>
            <a:ext cx="7782339" cy="550487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909430" y="924340"/>
            <a:ext cx="7275443" cy="523220"/>
          </a:xfrm>
          <a:prstGeom prst="rect">
            <a:avLst/>
          </a:prstGeom>
          <a:noFill/>
          <a:ln w="9525">
            <a:noFill/>
            <a:miter lim="800000"/>
            <a:headEnd/>
            <a:tailEnd/>
          </a:ln>
          <a:effectLst/>
        </p:spPr>
        <p:txBody>
          <a:bodyPr wrap="square">
            <a:spAutoFit/>
          </a:bodyPr>
          <a:lstStyle/>
          <a:p>
            <a:pPr algn="ctr" eaLnBrk="0" hangingPunct="0">
              <a:defRPr/>
            </a:pPr>
            <a:r>
              <a:rPr lang="es-ES" sz="2800" b="1" dirty="0" smtClean="0">
                <a:solidFill>
                  <a:schemeClr val="bg1"/>
                </a:solidFill>
                <a:effectLst>
                  <a:glow rad="228600">
                    <a:schemeClr val="tx1">
                      <a:lumMod val="95000"/>
                      <a:lumOff val="5000"/>
                      <a:alpha val="40000"/>
                    </a:schemeClr>
                  </a:glow>
                  <a:outerShdw blurRad="50800" dist="76200" algn="l" rotWithShape="0">
                    <a:srgbClr val="5C0000"/>
                  </a:outerShdw>
                </a:effectLst>
                <a:latin typeface="Georgia" pitchFamily="18" charset="0"/>
              </a:rPr>
              <a:t>y vio la </a:t>
            </a:r>
            <a:r>
              <a:rPr lang="es-ES" sz="2800" b="1" dirty="0">
                <a:solidFill>
                  <a:schemeClr val="bg1"/>
                </a:solidFill>
                <a:effectLst>
                  <a:glow rad="228600">
                    <a:schemeClr val="tx1">
                      <a:lumMod val="95000"/>
                      <a:lumOff val="5000"/>
                      <a:alpha val="40000"/>
                    </a:schemeClr>
                  </a:glow>
                  <a:outerShdw blurRad="50800" dist="76200" algn="l" rotWithShape="0">
                    <a:srgbClr val="5C0000"/>
                  </a:outerShdw>
                </a:effectLst>
                <a:latin typeface="Georgia" pitchFamily="18" charset="0"/>
              </a:rPr>
              <a:t>piedra </a:t>
            </a:r>
            <a:r>
              <a:rPr lang="es-ES" sz="2800" b="1" dirty="0" smtClean="0">
                <a:solidFill>
                  <a:schemeClr val="bg1"/>
                </a:solidFill>
                <a:effectLst>
                  <a:glow rad="228600">
                    <a:schemeClr val="tx1">
                      <a:lumMod val="95000"/>
                      <a:lumOff val="5000"/>
                      <a:alpha val="40000"/>
                    </a:schemeClr>
                  </a:glow>
                  <a:outerShdw blurRad="50800" dist="76200" algn="l" rotWithShape="0">
                    <a:srgbClr val="5C0000"/>
                  </a:outerShdw>
                </a:effectLst>
                <a:latin typeface="Georgia" pitchFamily="18" charset="0"/>
              </a:rPr>
              <a:t>quitada del sepulcro.</a:t>
            </a:r>
            <a:r>
              <a:rPr lang="es-ES" sz="2800" b="1" dirty="0">
                <a:solidFill>
                  <a:schemeClr val="bg1"/>
                </a:solidFill>
                <a:effectLst>
                  <a:glow rad="101600">
                    <a:schemeClr val="tx1">
                      <a:lumMod val="95000"/>
                      <a:lumOff val="5000"/>
                      <a:alpha val="60000"/>
                    </a:schemeClr>
                  </a:glow>
                  <a:outerShdw blurRad="50800" dist="88900" algn="l" rotWithShape="0">
                    <a:srgbClr val="5C0000"/>
                  </a:outerShdw>
                </a:effectLst>
                <a:latin typeface="Georgia" panose="02040502050405020303" pitchFamily="18" charset="0"/>
              </a:rPr>
              <a:t> </a:t>
            </a:r>
            <a:endParaRPr lang="es-ES" sz="2800" b="1" dirty="0">
              <a:solidFill>
                <a:schemeClr val="bg1"/>
              </a:solidFill>
              <a:effectLst>
                <a:glow rad="228600">
                  <a:schemeClr val="tx1">
                    <a:lumMod val="95000"/>
                    <a:lumOff val="5000"/>
                    <a:alpha val="40000"/>
                  </a:schemeClr>
                </a:glow>
                <a:outerShdw blurRad="50800" dist="76200" algn="l" rotWithShape="0">
                  <a:srgbClr val="5C0000"/>
                </a:outerShdw>
              </a:effectLst>
              <a:latin typeface="Georgia" pitchFamily="18" charset="0"/>
            </a:endParaRPr>
          </a:p>
        </p:txBody>
      </p:sp>
    </p:spTree>
    <p:extLst>
      <p:ext uri="{BB962C8B-B14F-4D97-AF65-F5344CB8AC3E}">
        <p14:creationId xmlns:p14="http://schemas.microsoft.com/office/powerpoint/2010/main" val="22406198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0436" y="723486"/>
            <a:ext cx="7767781" cy="5426766"/>
          </a:xfrm>
          <a:prstGeom prst="rect">
            <a:avLst/>
          </a:prstGeom>
        </p:spPr>
      </p:pic>
      <p:sp>
        <p:nvSpPr>
          <p:cNvPr id="2" name="Rectangle 5"/>
          <p:cNvSpPr>
            <a:spLocks noChangeArrowheads="1"/>
          </p:cNvSpPr>
          <p:nvPr/>
        </p:nvSpPr>
        <p:spPr bwMode="auto">
          <a:xfrm>
            <a:off x="4510014" y="2991678"/>
            <a:ext cx="3698617" cy="2677656"/>
          </a:xfrm>
          <a:prstGeom prst="rect">
            <a:avLst/>
          </a:prstGeom>
          <a:noFill/>
          <a:ln w="9525">
            <a:noFill/>
            <a:miter lim="800000"/>
            <a:headEnd/>
            <a:tailEnd/>
          </a:ln>
          <a:effectLst>
            <a:glow rad="228600">
              <a:schemeClr val="accent1">
                <a:satMod val="175000"/>
                <a:alpha val="40000"/>
              </a:schemeClr>
            </a:glow>
          </a:effectLst>
        </p:spPr>
        <p:txBody>
          <a:bodyPr wrap="square">
            <a:spAutoFit/>
          </a:bodyPr>
          <a:lstStyle/>
          <a:p>
            <a:pPr algn="ctr" eaLnBrk="0" hangingPunct="0">
              <a:defRPr/>
            </a:pPr>
            <a:r>
              <a:rPr lang="es-ES" sz="2800" b="1" dirty="0" smtClean="0">
                <a:solidFill>
                  <a:schemeClr val="bg1"/>
                </a:solidFill>
                <a:effectLst>
                  <a:glow rad="101600">
                    <a:schemeClr val="tx1">
                      <a:lumMod val="95000"/>
                      <a:lumOff val="5000"/>
                      <a:alpha val="60000"/>
                    </a:schemeClr>
                  </a:glow>
                  <a:outerShdw blurRad="50800" dist="76200" algn="l" rotWithShape="0">
                    <a:srgbClr val="5C0000"/>
                  </a:outerShdw>
                </a:effectLst>
                <a:latin typeface="Georgia" pitchFamily="18" charset="0"/>
              </a:rPr>
              <a:t>Echó  a correr y fue donde estaba Simón Pedro y               el otro discípulo,              a quien tanto quería Jesús,</a:t>
            </a:r>
            <a:endParaRPr lang="es-ES" sz="2800" b="1" dirty="0">
              <a:solidFill>
                <a:schemeClr val="bg1"/>
              </a:solidFill>
              <a:effectLst>
                <a:glow rad="101600">
                  <a:schemeClr val="tx1">
                    <a:lumMod val="95000"/>
                    <a:lumOff val="5000"/>
                    <a:alpha val="60000"/>
                  </a:schemeClr>
                </a:glow>
                <a:outerShdw blurRad="50800" dist="76200" algn="l" rotWithShape="0">
                  <a:srgbClr val="5C0000"/>
                </a:outerShdw>
              </a:effectLst>
              <a:latin typeface="Georgia" pitchFamily="18" charset="0"/>
            </a:endParaRPr>
          </a:p>
        </p:txBody>
      </p:sp>
    </p:spTree>
    <p:extLst>
      <p:ext uri="{BB962C8B-B14F-4D97-AF65-F5344CB8AC3E}">
        <p14:creationId xmlns:p14="http://schemas.microsoft.com/office/powerpoint/2010/main" val="25856991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81" y="745433"/>
            <a:ext cx="7684743" cy="5406890"/>
          </a:xfrm>
          <a:prstGeom prst="rect">
            <a:avLst/>
          </a:prstGeom>
          <a:effectLst>
            <a:softEdge rad="31750"/>
          </a:effectLst>
        </p:spPr>
      </p:pic>
      <p:sp>
        <p:nvSpPr>
          <p:cNvPr id="2" name="Rectangle 6"/>
          <p:cNvSpPr>
            <a:spLocks noChangeArrowheads="1"/>
          </p:cNvSpPr>
          <p:nvPr/>
        </p:nvSpPr>
        <p:spPr bwMode="auto">
          <a:xfrm>
            <a:off x="4966307" y="745433"/>
            <a:ext cx="3294670" cy="3539430"/>
          </a:xfrm>
          <a:prstGeom prst="rect">
            <a:avLst/>
          </a:prstGeom>
          <a:noFill/>
          <a:ln w="9525">
            <a:noFill/>
            <a:miter lim="800000"/>
            <a:headEnd/>
            <a:tailEnd/>
          </a:ln>
          <a:effectLst/>
          <a:scene3d>
            <a:camera prst="orthographicFront"/>
            <a:lightRig rig="threePt" dir="t"/>
          </a:scene3d>
          <a:sp3d>
            <a:bevelT w="101600" prst="riblet"/>
          </a:sp3d>
        </p:spPr>
        <p:txBody>
          <a:bodyPr wrap="square">
            <a:spAutoFit/>
          </a:bodyPr>
          <a:lstStyle/>
          <a:p>
            <a:pPr algn="r" eaLnBrk="0" hangingPunct="0">
              <a:defRPr/>
            </a:pPr>
            <a:r>
              <a:rPr lang="es-ES" sz="2800" b="1" dirty="0" smtClean="0">
                <a:solidFill>
                  <a:schemeClr val="tx1">
                    <a:lumMod val="95000"/>
                    <a:lumOff val="5000"/>
                  </a:schemeClr>
                </a:solidFill>
                <a:effectLst>
                  <a:outerShdw blurRad="38100" dist="38100" dir="2700000" algn="tl">
                    <a:srgbClr val="000000"/>
                  </a:outerShdw>
                </a:effectLst>
                <a:latin typeface="Georgia" pitchFamily="18" charset="0"/>
              </a:rPr>
              <a:t>y les </a:t>
            </a:r>
            <a:r>
              <a:rPr lang="es-ES" sz="2800" b="1" dirty="0">
                <a:solidFill>
                  <a:schemeClr val="tx1">
                    <a:lumMod val="95000"/>
                    <a:lumOff val="5000"/>
                  </a:schemeClr>
                </a:solidFill>
                <a:effectLst>
                  <a:outerShdw blurRad="38100" dist="38100" dir="2700000" algn="tl">
                    <a:srgbClr val="000000"/>
                  </a:outerShdw>
                </a:effectLst>
                <a:latin typeface="Georgia" pitchFamily="18" charset="0"/>
              </a:rPr>
              <a:t>dijo:</a:t>
            </a:r>
            <a:br>
              <a:rPr lang="es-ES" sz="2800" b="1" dirty="0">
                <a:solidFill>
                  <a:schemeClr val="tx1">
                    <a:lumMod val="95000"/>
                    <a:lumOff val="5000"/>
                  </a:schemeClr>
                </a:solidFill>
                <a:effectLst>
                  <a:outerShdw blurRad="38100" dist="38100" dir="2700000" algn="tl">
                    <a:srgbClr val="000000"/>
                  </a:outerShdw>
                </a:effectLst>
                <a:latin typeface="Georgia" pitchFamily="18" charset="0"/>
              </a:rPr>
            </a:br>
            <a:r>
              <a:rPr lang="es-ES" sz="2800" b="1" dirty="0" smtClean="0">
                <a:solidFill>
                  <a:schemeClr val="tx1">
                    <a:lumMod val="95000"/>
                    <a:lumOff val="5000"/>
                  </a:schemeClr>
                </a:solidFill>
                <a:effectLst>
                  <a:outerShdw blurRad="38100" dist="38100" dir="2700000" algn="tl">
                    <a:srgbClr val="000000"/>
                  </a:outerShdw>
                </a:effectLst>
                <a:latin typeface="Georgia" pitchFamily="18" charset="0"/>
              </a:rPr>
              <a:t>- Se </a:t>
            </a:r>
            <a:r>
              <a:rPr lang="es-ES" sz="2800" b="1" dirty="0">
                <a:solidFill>
                  <a:schemeClr val="tx1">
                    <a:lumMod val="95000"/>
                    <a:lumOff val="5000"/>
                  </a:schemeClr>
                </a:solidFill>
                <a:effectLst>
                  <a:outerShdw blurRad="38100" dist="38100" dir="2700000" algn="tl">
                    <a:srgbClr val="000000"/>
                  </a:outerShdw>
                </a:effectLst>
                <a:latin typeface="Georgia" pitchFamily="18" charset="0"/>
              </a:rPr>
              <a:t>han llevado del sepulcro al </a:t>
            </a:r>
            <a:r>
              <a:rPr lang="es-ES" sz="2800" b="1" dirty="0" smtClean="0">
                <a:solidFill>
                  <a:schemeClr val="tx1">
                    <a:lumMod val="95000"/>
                    <a:lumOff val="5000"/>
                  </a:schemeClr>
                </a:solidFill>
                <a:effectLst>
                  <a:outerShdw blurRad="38100" dist="38100" dir="2700000" algn="tl">
                    <a:srgbClr val="000000"/>
                  </a:outerShdw>
                </a:effectLst>
                <a:latin typeface="Georgia" pitchFamily="18" charset="0"/>
              </a:rPr>
              <a:t>Señor </a:t>
            </a:r>
            <a:r>
              <a:rPr lang="es-ES" sz="2800" b="1" dirty="0">
                <a:solidFill>
                  <a:schemeClr val="tx1">
                    <a:lumMod val="95000"/>
                    <a:lumOff val="5000"/>
                  </a:schemeClr>
                </a:solidFill>
                <a:effectLst>
                  <a:outerShdw blurRad="38100" dist="38100" dir="2700000" algn="tl">
                    <a:srgbClr val="000000"/>
                  </a:outerShdw>
                </a:effectLst>
                <a:latin typeface="Georgia" pitchFamily="18" charset="0"/>
              </a:rPr>
              <a:t>y no sabemos </a:t>
            </a:r>
            <a:r>
              <a:rPr lang="es-ES" sz="2800" b="1" dirty="0" smtClean="0">
                <a:solidFill>
                  <a:schemeClr val="tx1">
                    <a:lumMod val="95000"/>
                    <a:lumOff val="5000"/>
                  </a:schemeClr>
                </a:solidFill>
                <a:effectLst>
                  <a:outerShdw blurRad="38100" dist="38100" dir="2700000" algn="tl">
                    <a:srgbClr val="000000"/>
                  </a:outerShdw>
                </a:effectLst>
                <a:latin typeface="Georgia" pitchFamily="18" charset="0"/>
              </a:rPr>
              <a:t>		dónde </a:t>
            </a:r>
            <a:r>
              <a:rPr lang="es-ES" sz="2800" b="1" dirty="0">
                <a:solidFill>
                  <a:schemeClr val="tx1">
                    <a:lumMod val="95000"/>
                    <a:lumOff val="5000"/>
                  </a:schemeClr>
                </a:solidFill>
                <a:effectLst>
                  <a:outerShdw blurRad="38100" dist="38100" dir="2700000" algn="tl">
                    <a:srgbClr val="000000"/>
                  </a:outerShdw>
                </a:effectLst>
                <a:latin typeface="Georgia" pitchFamily="18" charset="0"/>
              </a:rPr>
              <a:t>lo han </a:t>
            </a:r>
            <a:r>
              <a:rPr lang="es-ES" sz="2800" b="1" dirty="0" smtClean="0">
                <a:solidFill>
                  <a:schemeClr val="tx1">
                    <a:lumMod val="95000"/>
                    <a:lumOff val="5000"/>
                  </a:schemeClr>
                </a:solidFill>
                <a:effectLst>
                  <a:outerShdw blurRad="38100" dist="38100" dir="2700000" algn="tl">
                    <a:srgbClr val="000000"/>
                  </a:outerShdw>
                </a:effectLst>
                <a:latin typeface="Georgia" pitchFamily="18" charset="0"/>
              </a:rPr>
              <a:t>		puesto. </a:t>
            </a:r>
            <a:endParaRPr lang="es-ES" sz="2800" b="1" dirty="0">
              <a:solidFill>
                <a:schemeClr val="tx1">
                  <a:lumMod val="95000"/>
                  <a:lumOff val="5000"/>
                </a:schemeClr>
              </a:solidFill>
              <a:effectLst>
                <a:outerShdw blurRad="38100" dist="38100" dir="2700000" algn="tl">
                  <a:srgbClr val="000000"/>
                </a:outerShdw>
              </a:effectLst>
              <a:latin typeface="Georgia" pitchFamily="18" charset="0"/>
            </a:endParaRPr>
          </a:p>
        </p:txBody>
      </p:sp>
    </p:spTree>
    <p:extLst>
      <p:ext uri="{BB962C8B-B14F-4D97-AF65-F5344CB8AC3E}">
        <p14:creationId xmlns:p14="http://schemas.microsoft.com/office/powerpoint/2010/main" val="7240566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2028</TotalTime>
  <Words>1273</Words>
  <Application>Microsoft Office PowerPoint</Application>
  <PresentationFormat>Presentación en pantalla (4:3)</PresentationFormat>
  <Paragraphs>144</Paragraphs>
  <Slides>37</Slides>
  <Notes>0</Notes>
  <HiddenSlides>0</HiddenSlides>
  <MMClips>1</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37</vt:i4>
      </vt:variant>
    </vt:vector>
  </HeadingPairs>
  <TitlesOfParts>
    <vt:vector size="58" baseType="lpstr">
      <vt:lpstr>Adobe Gothic Std B</vt:lpstr>
      <vt:lpstr>Algerian</vt:lpstr>
      <vt:lpstr>Arial</vt:lpstr>
      <vt:lpstr>Arial Black</vt:lpstr>
      <vt:lpstr>Arial Narrow</vt:lpstr>
      <vt:lpstr>Arial Rounded MT Bold</vt:lpstr>
      <vt:lpstr>Calibri</vt:lpstr>
      <vt:lpstr>Calibri Light</vt:lpstr>
      <vt:lpstr>Clarendon Blk BT</vt:lpstr>
      <vt:lpstr>Comic Sans MS</vt:lpstr>
      <vt:lpstr>Eras Bold ITC</vt:lpstr>
      <vt:lpstr>Franklin Gothic Demi</vt:lpstr>
      <vt:lpstr>Franklin Gothic Demi Cond</vt:lpstr>
      <vt:lpstr>Georgia</vt:lpstr>
      <vt:lpstr>Gill Sans MT</vt:lpstr>
      <vt:lpstr>Goudy Old Style</vt:lpstr>
      <vt:lpstr>Poor Richard</vt:lpstr>
      <vt:lpstr>Tekton Pro</vt:lpstr>
      <vt:lpstr>Times New Roman</vt:lpstr>
      <vt:lpstr>Wingdings</vt:lpstr>
      <vt:lpstr>Tema de Office</vt:lpstr>
      <vt:lpstr>Presentación de PowerPoint</vt:lpstr>
      <vt:lpstr>    AMBIENTACIÓN: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214</cp:revision>
  <dcterms:created xsi:type="dcterms:W3CDTF">2019-04-14T17:19:11Z</dcterms:created>
  <dcterms:modified xsi:type="dcterms:W3CDTF">2024-03-27T15:23:49Z</dcterms:modified>
</cp:coreProperties>
</file>