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8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36" r:id="rId13"/>
    <p:sldId id="311" r:id="rId14"/>
    <p:sldId id="316" r:id="rId15"/>
    <p:sldId id="317" r:id="rId16"/>
    <p:sldId id="337" r:id="rId17"/>
    <p:sldId id="319" r:id="rId18"/>
    <p:sldId id="318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38" r:id="rId27"/>
    <p:sldId id="327" r:id="rId28"/>
    <p:sldId id="328" r:id="rId29"/>
    <p:sldId id="329" r:id="rId30"/>
    <p:sldId id="341" r:id="rId31"/>
    <p:sldId id="348" r:id="rId32"/>
    <p:sldId id="332" r:id="rId33"/>
    <p:sldId id="333" r:id="rId34"/>
    <p:sldId id="334" r:id="rId35"/>
    <p:sldId id="335" r:id="rId3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2A69-6FC9-4137-88C9-72454302CAB2}" type="datetimeFigureOut">
              <a:rPr lang="es-PE" smtClean="0"/>
              <a:t>20/02/2024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2B69-4E50-4FCB-992A-546ACFCCBB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93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4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F85B-9E53-4814-812A-B4412DC65C30}" type="slidenum">
              <a:rPr lang="es-PE" smtClean="0">
                <a:solidFill>
                  <a:srgbClr val="000000"/>
                </a:solidFill>
              </a:rPr>
              <a:pPr/>
              <a:t>34</a:t>
            </a:fld>
            <a:endParaRPr lang="es-P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C3938-1482-454A-894D-5286D134A7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678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87EF-9E69-4A82-9C27-EE9BE75F4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302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2451-7299-4AEB-8C7D-304F65BB4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638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E143-2836-4581-B8AB-0D5C99F7D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652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3514-2750-494F-B624-16B78427C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28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7E5B-35EF-421B-92C3-87886C887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829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AF4F-3C0F-4278-A5E2-D6E289374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595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B867-8F13-4F1D-9BB5-F8E12C7CF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901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94E5-2C9D-4C57-B310-6DA7EE3F7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685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BA7F-1F26-48F1-863A-83BA521D9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343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B7CC-AFE9-4991-8318-E442010AA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B5499-720F-44F4-B7A9-7D4750E3FB1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http://tbn0.google.com/images?q=tbn:aUKow2g3klI65M:http://cetese.org/cetese/cuaresma.gif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hyperlink" Target="http://cetese.org/cetese/cuaresma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pe/url?sa=i&amp;rct=j&amp;q=&amp;esrc=s&amp;frm=1&amp;source=images&amp;cd=&amp;cad=rja&amp;uact=8&amp;docid=6J43UnuH8fdUvM&amp;tbnid=-x_GU94F31M9GM:&amp;ved=0CAYQjRw&amp;url=http://cpcr-caldes.blogspot.com/2012/11/sed-vosotros-el-corazon-y-los-brazos-de.html&amp;ei=WnYeU8nHPM-s0AGWsYHABg&amp;bvm=bv.62788935,d.eW0&amp;psig=AFQjCNFszFws-F-JA-EtV-wBnsWRiaZ-xg&amp;ust=1394590853944340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510250" y="527951"/>
            <a:ext cx="5090450" cy="663577"/>
            <a:chOff x="751" y="-1865"/>
            <a:chExt cx="7835" cy="749"/>
          </a:xfrm>
        </p:grpSpPr>
        <p:sp>
          <p:nvSpPr>
            <p:cNvPr id="5" name="Rectangle 114"/>
            <p:cNvSpPr>
              <a:spLocks noChangeArrowheads="1"/>
            </p:cNvSpPr>
            <p:nvPr/>
          </p:nvSpPr>
          <p:spPr bwMode="auto">
            <a:xfrm>
              <a:off x="751" y="-1865"/>
              <a:ext cx="7835" cy="749"/>
            </a:xfrm>
            <a:prstGeom prst="rect">
              <a:avLst/>
            </a:prstGeom>
            <a:solidFill>
              <a:srgbClr val="660066"/>
            </a:solidFill>
            <a:ln w="28575">
              <a:solidFill>
                <a:srgbClr val="FFFF00"/>
              </a:solidFill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" name="Text Box 115"/>
            <p:cNvSpPr txBox="1">
              <a:spLocks noChangeArrowheads="1"/>
            </p:cNvSpPr>
            <p:nvPr/>
          </p:nvSpPr>
          <p:spPr bwMode="auto">
            <a:xfrm>
              <a:off x="2280" y="-1777"/>
              <a:ext cx="6198" cy="57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r">
                <a:defRPr/>
              </a:pPr>
              <a:r>
                <a:rPr lang="es-ES_tradnl" sz="1100" b="1" kern="0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1º  CUARESMA–Ciclo C </a:t>
              </a:r>
              <a:r>
                <a:rPr lang="es-ES_tradnl" sz="1100" b="1" kern="0" dirty="0">
                  <a:solidFill>
                    <a:srgbClr val="660066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NO TENTARÁS AL SEÑOR, TU DIOS</a:t>
              </a:r>
              <a:endParaRPr lang="es-PE" sz="1200" kern="0" dirty="0">
                <a:solidFill>
                  <a:srgbClr val="660066"/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8 Rectángulo"/>
          <p:cNvSpPr/>
          <p:nvPr/>
        </p:nvSpPr>
        <p:spPr>
          <a:xfrm>
            <a:off x="5551069" y="480291"/>
            <a:ext cx="31236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Marcos 1, 12-15</a:t>
            </a:r>
            <a:endParaRPr lang="es-E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13" descr="Ver imagen en tamaño completo">
            <a:hlinkClick r:id="rId5"/>
          </p:cNvPr>
          <p:cNvPicPr/>
          <p:nvPr/>
        </p:nvPicPr>
        <p:blipFill>
          <a:blip r:embed="rId6" r:link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2" y="715782"/>
            <a:ext cx="635876" cy="39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54264" y="6079027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de Portada: Padre Erik Félix CM.</a:t>
            </a:r>
            <a:endParaRPr lang="es-PE" sz="1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026" name="Picture 2" descr="https://lh3.googleusercontent.com/pw/ABLVV84RjNKT4aSq1TdcC5_qglT2WCE_-VUfOniYAUh6dBhIXYV1Ewj_vgs62Fz1TuC2vD4q2FmpBioEAsaRsmAWjiaPPeqDl7C8BBZog4qeeRd2jk1XxLkG8O5OmvQG1pMp2XLhqiYtuXrjgSN51UhyJYQVBnC-mFOOoM8JPTswEl7hccvOcxIQOxCb7VJLBF5vfHtp4h8CbrHTIcTn4H7CPGc04wnMe-eaqKe852TfYbmAyqQhUK2_gg8U5-SkSFxNpv2Yzc0XtQQy61tmns_NgPik0Lsm1jVfPzHVGs4yR2FCF7DPlr8_y4NEG_gm1CnGRIGIYfa9U50Zb6isxJDnkrCx2Qtp7A-xldbauAAkqdHs9zBywGdjokAHbTwJMopR1DczyIJTlrgopvNocy8K8ez473DzTZyTnbfIPJAowXvGEiXUlV8l_88fMXz_jwvErOASlTM5uvCjex45rlpgyQ1Ad0YRV60mUOJJMzF3I99KJuPhsTbZ5UZfowTWVieJ08Xd2iqND2Erx89Y7B3mjXbYLamfrERPiorA1yBFeOHiBhyu0sY0iHriMMB-EjPIpccxpdAksgn0C519ynMIdUGbNqT2NtgHw3ZWiQoKdK7rWj8pPz6AVzMNRay06QtiXSY_74lM4YPSADm73WqDRp_gUUEveI9puRGDvUj5HyyRsFwBt0EMBqO-_F7FY0_19lMTohWp0sfnST8vDVXyAJ-9aMadTgk8X5wNR6FE77hcoGUPhPx6Vsp8qP61hm1VcYdZ8WboTLtCyyxSCwSQpoJn7GQqDjFcKW6qNjecEW8zyGy9wDXc_71PwA3_MFLXjBX-jfgjqXa63cE_eQ_AV01Oxep0fRTniUBjwzjPxWBupgIAOE2Mr3CqDQkZWiIDe3E0VvDCytJ4JAvAzwjkwVnPgIbv=w1920-h730-s-no-gm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8" y="514467"/>
            <a:ext cx="8145967" cy="58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250958" y="6002690"/>
            <a:ext cx="234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de Febrero 2024</a:t>
            </a:r>
            <a:endParaRPr lang="es-PE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39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/>
        </p:blipFill>
        <p:spPr>
          <a:xfrm>
            <a:off x="559907" y="518358"/>
            <a:ext cx="8057620" cy="5808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0436" y="4619194"/>
            <a:ext cx="76604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“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Maestro, ¡qué bien se está aquí! Vamos a hacer tres tiendas, 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una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para ti, otra para Moisés y otra para Elías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”.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1" y="474013"/>
            <a:ext cx="8161870" cy="5843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7441" y="4602668"/>
            <a:ext cx="80282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No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sabía lo que decía, porque estaban asustados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.  Se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formó una nube que los cubrió, y salió una voz de la nube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: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6898" y="350261"/>
            <a:ext cx="5669829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21277" r="27010" b="14769"/>
          <a:stretch/>
        </p:blipFill>
        <p:spPr>
          <a:xfrm>
            <a:off x="508001" y="486547"/>
            <a:ext cx="8174181" cy="5886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349" y="212436"/>
            <a:ext cx="4019742" cy="122228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74097" y="1886129"/>
            <a:ext cx="34099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“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Éste es mi Hijo amado; escúchenlo”.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3200" b="1" dirty="0" smtClean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De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pronto, al mirar alrededor,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45925" y="3902065"/>
            <a:ext cx="34099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“,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no vieron a nadie más que a Jesús solo con ellos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.</a:t>
            </a:r>
            <a:endParaRPr lang="es-MX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4" y="549777"/>
            <a:ext cx="8187783" cy="5814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1800" y="854655"/>
            <a:ext cx="811035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“Cuando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bajaban de la montaña, 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                                    Jesús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les mandó: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“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No cuenten a nadie lo que ustedes han visto, hasta que el Hijo del hombre resucite de entre los muertos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”.</a:t>
            </a:r>
            <a:endParaRPr lang="es-MX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MX" sz="3200" b="1" dirty="0" smtClean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MX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3200" b="1" dirty="0" smtClean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Esto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se les quedo grabado y discutían qué querría decir aquello de “resucitar de entre los muertos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”.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509872"/>
            <a:ext cx="8251846" cy="5789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1187624" y="427789"/>
            <a:ext cx="71287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</a:t>
            </a:r>
            <a:r>
              <a:rPr lang="es-E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 </a:t>
            </a:r>
            <a:r>
              <a:rPr lang="es-E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Lectura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6518" y="3291955"/>
            <a:ext cx="3799918" cy="22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6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¿</a:t>
            </a:r>
            <a:r>
              <a:rPr lang="es-MX" sz="36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Con </a:t>
            </a:r>
            <a:r>
              <a:rPr lang="es-MX" sz="36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quiénes sube Jesús a la montaña? ¿Qué sucede </a:t>
            </a:r>
            <a:r>
              <a:rPr lang="es-MX" sz="36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allí</a:t>
            </a:r>
            <a:r>
              <a:rPr lang="es-MX" sz="36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?</a:t>
            </a: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ES" sz="360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5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" y="525610"/>
            <a:ext cx="8148991" cy="58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285852" y="1643050"/>
            <a:ext cx="49292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spc="15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endParaRPr lang="es-ES_tradnl" sz="3600" b="1" spc="150" dirty="0">
              <a:ln w="11430"/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0304" y="4981935"/>
            <a:ext cx="6212216" cy="7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11807" y="3334310"/>
            <a:ext cx="4385275" cy="140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 </a:t>
            </a:r>
            <a:r>
              <a:rPr lang="es-MX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¿¿Con que imágenes se describe la transfiguración de </a:t>
            </a:r>
            <a:r>
              <a:rPr lang="es-MX" sz="3600" dirty="0" err="1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Jesus</a:t>
            </a:r>
            <a:r>
              <a:rPr lang="es-MX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?</a:t>
            </a:r>
            <a:endParaRPr lang="es-MX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516373"/>
            <a:ext cx="8148991" cy="58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285852" y="1643050"/>
            <a:ext cx="49292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spc="15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endParaRPr lang="es-ES_tradnl" sz="3600" b="1" spc="150" dirty="0">
              <a:ln w="11430"/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0304" y="4981935"/>
            <a:ext cx="6212216" cy="7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PE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53774" y="3572988"/>
            <a:ext cx="4385275" cy="140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MX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¿¿</a:t>
            </a:r>
            <a:r>
              <a:rPr lang="es-MX" sz="36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Qué puede significar la presencia de Moisés y Elías</a:t>
            </a:r>
            <a:r>
              <a:rPr lang="es-MX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?</a:t>
            </a:r>
            <a:endParaRPr lang="es-MX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502276"/>
            <a:ext cx="8059917" cy="5863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96395" y="629925"/>
            <a:ext cx="6804891" cy="11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MX" sz="4400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•</a:t>
            </a:r>
            <a:r>
              <a:rPr lang="es-MX" sz="4400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	¿Cómo reaccionaron Pedro y </a:t>
            </a:r>
            <a:endParaRPr lang="es-MX" sz="4400" dirty="0" smtClean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los </a:t>
            </a:r>
            <a:r>
              <a:rPr lang="es-MX" sz="4400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demás discípulos?</a:t>
            </a:r>
            <a:endParaRPr lang="es-PE" sz="4400" dirty="0" smtClean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 </a:t>
            </a:r>
            <a:endParaRPr lang="es-PE" sz="4400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4400" b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9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3" y="508000"/>
            <a:ext cx="8171147" cy="58501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47484" y="4467836"/>
            <a:ext cx="6925098" cy="161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 ¿</a:t>
            </a:r>
            <a:r>
              <a:rPr lang="es-MX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Cuál </a:t>
            </a:r>
            <a:r>
              <a:rPr lang="es-MX" sz="36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es la indicación de la voz del cielo?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ús está hablando con sus discípulos en el desierto. | Foto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16483"/>
          <a:stretch/>
        </p:blipFill>
        <p:spPr bwMode="auto">
          <a:xfrm>
            <a:off x="535709" y="477981"/>
            <a:ext cx="8137236" cy="59043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7882" y="4823067"/>
            <a:ext cx="8113690" cy="67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¿</a:t>
            </a:r>
            <a:r>
              <a:rPr lang="es-PE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Qué </a:t>
            </a:r>
            <a:r>
              <a:rPr lang="es-PE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les ordena Jesús al bajar de la montaña?</a:t>
            </a:r>
            <a:endParaRPr lang="es-PE" sz="4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4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transfiguracion del señ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3549"/>
          <a:stretch/>
        </p:blipFill>
        <p:spPr bwMode="auto">
          <a:xfrm>
            <a:off x="514894" y="314286"/>
            <a:ext cx="8175297" cy="60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14895" y="314286"/>
            <a:ext cx="3825026" cy="537749"/>
            <a:chOff x="710" y="582"/>
            <a:chExt cx="6686" cy="718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710" y="582"/>
              <a:ext cx="6686" cy="718"/>
            </a:xfrm>
            <a:prstGeom prst="rect">
              <a:avLst/>
            </a:prstGeom>
            <a:gradFill rotWithShape="0">
              <a:gsLst>
                <a:gs pos="0">
                  <a:srgbClr val="FFD966"/>
                </a:gs>
                <a:gs pos="50000">
                  <a:srgbClr val="FFC000"/>
                </a:gs>
                <a:gs pos="100000">
                  <a:srgbClr val="FFD966"/>
                </a:gs>
              </a:gsLst>
              <a:lin ang="5400000" scaled="1"/>
            </a:gradFill>
            <a:ln w="12700">
              <a:solidFill>
                <a:srgbClr val="FFC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39" y="625"/>
              <a:ext cx="5828" cy="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PE" sz="1100" b="1" i="0" u="none" strike="noStrike" cap="none" normalizeH="0" baseline="0" dirty="0" smtClean="0">
                  <a:ln>
                    <a:noFill/>
                  </a:ln>
                  <a:solidFill>
                    <a:srgbClr val="806000"/>
                  </a:solidFill>
                  <a:effectLst/>
                  <a:latin typeface="Arial Rounded MT Bold" panose="020F0704030504030204" pitchFamily="34" charset="0"/>
                </a:rPr>
                <a:t>LECTIO DIVINA II Domingo de Cuaresma–                     SE TRANSFIGURÓ ANTE ELLOS</a:t>
              </a:r>
              <a:endParaRPr kumimoji="0" lang="es-P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29887" y="394410"/>
            <a:ext cx="32359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</a:rPr>
              <a:t>Marcos 9, 2-10</a:t>
            </a:r>
            <a:endParaRPr lang="es-ES" sz="28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</a:endParaRPr>
          </a:p>
        </p:txBody>
      </p:sp>
      <p:sp>
        <p:nvSpPr>
          <p:cNvPr id="12" name="3 CuadroTexto"/>
          <p:cNvSpPr txBox="1"/>
          <p:nvPr/>
        </p:nvSpPr>
        <p:spPr>
          <a:xfrm>
            <a:off x="937688" y="4470400"/>
            <a:ext cx="7233379" cy="1264622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spc="1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nard MT Condensed" panose="02050806060905020404" pitchFamily="18" charset="0"/>
                <a:ea typeface="Adobe Fan Heiti Std B" pitchFamily="34" charset="-128"/>
                <a:cs typeface="Aharoni" panose="02010803020104030203" pitchFamily="2" charset="-79"/>
              </a:rPr>
              <a:t>“Se transfiguró ante ellos”</a:t>
            </a:r>
            <a:endParaRPr lang="es-ES" sz="3600" b="1" spc="150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ernard MT Condensed" panose="02050806060905020404" pitchFamily="18" charset="0"/>
              <a:ea typeface="Adobe Fan Heiti Std B" pitchFamily="34" charset="-128"/>
              <a:cs typeface="Aharoni" panose="02010803020104030203" pitchFamily="2" charset="-79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42202" y="6052204"/>
            <a:ext cx="294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ln>
                  <a:solidFill>
                    <a:srgbClr val="7D1D7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  </a:t>
            </a:r>
            <a:r>
              <a:rPr lang="es-ES" sz="2000" b="1" dirty="0" smtClean="0">
                <a:ln>
                  <a:solidFill>
                    <a:srgbClr val="7D1D7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25 de </a:t>
            </a:r>
            <a:r>
              <a:rPr lang="es-ES" sz="2000" b="1" dirty="0">
                <a:ln>
                  <a:solidFill>
                    <a:srgbClr val="7D1D7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agosto </a:t>
            </a:r>
            <a:r>
              <a:rPr lang="es-ES" sz="2000" b="1" dirty="0" smtClean="0">
                <a:ln>
                  <a:solidFill>
                    <a:srgbClr val="7D1D7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2024</a:t>
            </a:r>
            <a:endParaRPr lang="es-ES" sz="2000" b="1" dirty="0">
              <a:ln>
                <a:solidFill>
                  <a:srgbClr val="7D1D78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2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 loop="1">
            <p:snd r:embed="rId2" name="Grupo Nucanchi - Paz en la tormenta.wav"/>
          </p:stSnd>
        </p:sndAc>
      </p:transition>
    </mc:Choice>
    <mc:Fallback xmlns="">
      <p:transition spd="slow">
        <p:fade/>
        <p:sndAc>
          <p:stSnd loop="1">
            <p:snd r:embed="rId4" name="Grupo Nucanchi - Paz en la torme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526474"/>
            <a:ext cx="8152368" cy="58760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19467" y="4437112"/>
            <a:ext cx="7159958" cy="85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2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¿Qué pasó con los discípulos al escuchar la voz? </a:t>
            </a:r>
            <a:r>
              <a:rPr lang="es-PE" sz="32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¿Cómo se sintieron? </a:t>
            </a:r>
            <a:endParaRPr lang="es-PE" sz="3200" dirty="0" smtClean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¿</a:t>
            </a:r>
            <a:r>
              <a:rPr lang="es-PE" sz="32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Qué les dijo Jesús luego a ellos?</a:t>
            </a: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Rockwell Condensed" panose="020606030504050201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508104" y="2861767"/>
            <a:ext cx="2106851" cy="122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Triangle">
              <a:avLst>
                <a:gd name="adj" fmla="val 16577"/>
              </a:avLst>
            </a:prstTxWarp>
          </a:bodyPr>
          <a:lstStyle/>
          <a:p>
            <a:pPr marL="34290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ILAR\Pictures\616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" y="630651"/>
            <a:ext cx="8196440" cy="57147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00100" y="85723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</a:t>
            </a:r>
            <a:endParaRPr lang="es-PE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18355" y="1452523"/>
            <a:ext cx="64926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i="1" u="sng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  <a:cs typeface="Aparajita" pitchFamily="34" charset="0"/>
              </a:rPr>
              <a:t>Motivación: </a:t>
            </a:r>
            <a:endParaRPr lang="es-MX" sz="2800" b="1" i="1" u="sng" dirty="0" smtClean="0">
              <a:solidFill>
                <a:schemeClr val="bg1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  <a:cs typeface="Aparajita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i="1" u="sng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  <a:cs typeface="Aparajita" pitchFamily="34" charset="0"/>
              </a:rPr>
              <a:t>A los </a:t>
            </a:r>
            <a:r>
              <a:rPr lang="es-MX" sz="2800" b="1" i="1" u="sng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  <a:cs typeface="Aparajita" pitchFamily="34" charset="0"/>
              </a:rPr>
              <a:t>primeros discípulos no les fue fácil entender que su Maestro iba camino a Jerusalén, que moriría en la cruz. Por eso Jesús les hizo subir a hasta el monte de la transfiguración, para que vieran, escucharan y experimentaran lo que les esperaba al final del camino.  Hoy también a nosotros el Señor nos invita a tener la misma experiencia.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MX" sz="2800" b="1" i="1" u="sng" dirty="0">
              <a:solidFill>
                <a:schemeClr val="bg1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  <a:cs typeface="Aparajita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73701" y="630650"/>
            <a:ext cx="3151753" cy="802266"/>
          </a:xfrm>
          <a:prstGeom prst="roundRect">
            <a:avLst>
              <a:gd name="adj" fmla="val 16667"/>
            </a:avLst>
          </a:prstGeom>
          <a:solidFill>
            <a:srgbClr val="FFC42D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lang="es-PE" sz="3200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3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xpositorsud.files.wordpress.com/2008/07/parson-first-vision_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87790"/>
            <a:ext cx="8142630" cy="5857591"/>
          </a:xfrm>
          <a:prstGeom prst="roundRect">
            <a:avLst>
              <a:gd name="adj" fmla="val 20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3912063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•</a:t>
            </a:r>
            <a:r>
              <a:rPr lang="es-MX" sz="28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	¿Qué experiencia tienes de Jesús Transfigurado? ¿Creo que la transfiguración hoy en mi vida se puede dar a través de una fuerte experiencia de encuentro con Jesús en la oración y en la vida sacramental?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FFFF00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96482"/>
            <a:ext cx="8242479" cy="6004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CuadroTexto"/>
          <p:cNvSpPr txBox="1"/>
          <p:nvPr/>
        </p:nvSpPr>
        <p:spPr>
          <a:xfrm>
            <a:off x="4723370" y="1262757"/>
            <a:ext cx="34781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•	Este es mi Hijo amado, escúchenlo… </a:t>
            </a:r>
            <a:r>
              <a:rPr lang="es-MX" sz="32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                                          ¿</a:t>
            </a: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 qué puede cambiar tu vida la escucha de la Palabra? ¿A qué te compromete?</a:t>
            </a:r>
            <a:endParaRPr lang="es-ES" sz="3200" b="1" dirty="0">
              <a:solidFill>
                <a:srgbClr val="FFFFFF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0959_UHsM9g/UfTHbAnjq1I/AAAAAAAAWSU/T3IduDPLJqw/s400/Vigilia+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7240"/>
            <a:ext cx="8191086" cy="58466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99184" y="4194954"/>
            <a:ext cx="54661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•</a:t>
            </a:r>
            <a:r>
              <a:rPr lang="es-MX" sz="36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	¿Escucho y obedezco al Hijo amado y predilecto del Padre?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5994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59" y="454440"/>
            <a:ext cx="81524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•	¿En qué momentos de tu </a:t>
            </a:r>
            <a:r>
              <a:rPr lang="es-MX" sz="3600" b="1" dirty="0" smtClean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 vida </a:t>
            </a: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se te hace más difícil seguir a Jesús?</a:t>
            </a:r>
            <a:endParaRPr lang="es-ES" sz="3600" b="1" dirty="0">
              <a:solidFill>
                <a:srgbClr val="FFFF00"/>
              </a:solidFill>
              <a:effectLst>
                <a:glow rad="101600">
                  <a:srgbClr val="361B00">
                    <a:alpha val="60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452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59" y="620688"/>
            <a:ext cx="77011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•</a:t>
            </a: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 </a:t>
            </a:r>
            <a:r>
              <a:rPr lang="es-MX" sz="3600" b="1" dirty="0" smtClean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¿</a:t>
            </a: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Arial" charset="0"/>
              </a:rPr>
              <a:t>Encuentras en este texto algunas ideas que te animen a superar las dificultades?</a:t>
            </a:r>
            <a:endParaRPr lang="es-ES" sz="3600" b="1" dirty="0">
              <a:solidFill>
                <a:srgbClr val="FFFF00"/>
              </a:solidFill>
              <a:effectLst>
                <a:glow rad="101600">
                  <a:srgbClr val="361B00">
                    <a:alpha val="6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7637"/>
            <a:ext cx="8152413" cy="3902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5499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NM_SBs3OqqI/UK1jOit395I/AAAAAAAAHZo/cWSr2-PU3aE/s1600/st+sacre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2" y="468007"/>
            <a:ext cx="8117151" cy="59022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8062" y="857232"/>
            <a:ext cx="206819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Motivación: </a:t>
            </a:r>
            <a:endParaRPr lang="es-PE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9931" y="1516644"/>
            <a:ext cx="5625122" cy="25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¡</a:t>
            </a:r>
            <a:endParaRPr lang="es-PE" sz="2800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1376" y="551133"/>
            <a:ext cx="3334328" cy="61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Motivación</a:t>
            </a:r>
            <a:r>
              <a:rPr lang="es-MX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: </a:t>
            </a:r>
            <a:endParaRPr lang="es-MX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PE" sz="2800" b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37323" y="554315"/>
            <a:ext cx="2248934" cy="8760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le digo al Señor motivado por su Palabra?</a:t>
            </a:r>
            <a:endParaRPr lang="es-PE" sz="3200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7322" y="3756306"/>
            <a:ext cx="8274169" cy="25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MX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En </a:t>
            </a:r>
            <a:r>
              <a:rPr lang="es-MX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el camino de la Cuaresma, Jesús se nos muestra también transfigurado a nosotros. Es una llamada para que aprendamos a descubrir su presencia en el camino del seguimiento y para que vivamos con esperanza estos días de conversión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s-PE" sz="2800" b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3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-2MZ6-2m9rk8/Uf__grWuQyI/AAAAAAAAJTE/YOzo6G7ik-E/s1600/Santo+Evangelio+transfigu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4" y="535709"/>
            <a:ext cx="8154052" cy="58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Rectángulo"/>
          <p:cNvSpPr/>
          <p:nvPr/>
        </p:nvSpPr>
        <p:spPr>
          <a:xfrm>
            <a:off x="494974" y="4858816"/>
            <a:ext cx="807947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	Cada participante escoge uno o dos papeles con las actitudes de Jesús, y hace una breve oración pidiendo a Dios que le conceda o le aumente las actitudes elegidas. La asamblea responde: “Queremos ser transfigurados por Ti, Señor”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	Se puede, también, recitar el salmo responsorial que corresponde a este domingo (salmo 115). </a:t>
            </a:r>
          </a:p>
        </p:txBody>
      </p:sp>
    </p:spTree>
    <p:extLst>
      <p:ext uri="{BB962C8B-B14F-4D97-AF65-F5344CB8AC3E}">
        <p14:creationId xmlns:p14="http://schemas.microsoft.com/office/powerpoint/2010/main" val="29905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El Señor reina alegrese la ti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498764"/>
            <a:ext cx="8141318" cy="5914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813643" y="693220"/>
            <a:ext cx="2188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ca-E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Salmo</a:t>
            </a:r>
            <a:r>
              <a:rPr lang="ca-E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ca-E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115</a:t>
            </a:r>
            <a:r>
              <a:rPr lang="ca-E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endParaRPr lang="ca-E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79199" y="5111809"/>
            <a:ext cx="43273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2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Caminaré en presencia del Señor</a:t>
            </a:r>
            <a:endParaRPr lang="es-ES_tradnl" sz="32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9951" y="1628734"/>
            <a:ext cx="36472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 err="1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Teníaa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Fe,  aún  cuando dije: ¡Qué desgraciado soy!  Mucho le cuesta al Señor la muerte de sus fieles.</a:t>
            </a:r>
            <a:endParaRPr lang="es-ES_tradnl" sz="28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ción de la mañana semanal: ¡Jesucristo ha resucitado!. La resurrección  es el contagio de la esperan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/>
          <a:stretch/>
        </p:blipFill>
        <p:spPr bwMode="auto">
          <a:xfrm>
            <a:off x="524705" y="508000"/>
            <a:ext cx="8175949" cy="58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4706" y="5989219"/>
            <a:ext cx="824496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Cantos sugeridos:</a:t>
            </a:r>
            <a:r>
              <a:rPr lang="es-PE" sz="2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MX" sz="2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Caminaré en presencia del Señor; Cristo está </a:t>
            </a:r>
            <a:r>
              <a:rPr lang="es-MX" sz="20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conmigo</a:t>
            </a:r>
            <a:endParaRPr lang="es-PE" sz="2000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5693" y="3706237"/>
            <a:ext cx="8244961" cy="218656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s-ES_tradnl" sz="2400" kern="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n-ea"/>
              </a:rPr>
              <a:t> </a:t>
            </a:r>
            <a:r>
              <a:rPr lang="es-ES_tradnl" sz="2400" u="sng" kern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Ambientación</a:t>
            </a:r>
            <a:r>
              <a:rPr lang="es-ES_tradnl" sz="2400" kern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: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de Jesús (resucitado, de la 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Misericordia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Alrededor papeles con los siguientes rasgos de Jesús: 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amor–</a:t>
            </a:r>
            <a:r>
              <a:rPr lang="es-MX" sz="20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entrea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MX" sz="20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perdó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conversión – 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vida–sanación–acogida–compasión–ternura–felicidad–salvación–alabanza –obediencia 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oración – misericordia 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–diálogo–fraternidad–justicia–paz 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MX" sz="2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confianza–trabajo– </a:t>
            </a:r>
            <a:r>
              <a:rPr lang="es-MX" sz="2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 – intercesión – verdad – compañía – cercanía – paciencia – unidad – alegría – servicio – compromiso – comunión – fidelidad – fortaleza – desprendimiento – humildad</a:t>
            </a:r>
            <a:endParaRPr lang="es-PE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PE" sz="2000" kern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6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" y="481693"/>
            <a:ext cx="8255358" cy="5894614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1633" y="3646926"/>
            <a:ext cx="7820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500050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Señor yo soy tu siervo,, siervo tuyo, hijo de tu esclava: rompiste mis cadenas. Te ofrecerá un sacrificio de alabanza, invocando tu nombre Señor. </a:t>
            </a:r>
            <a:endParaRPr lang="ca-ES" sz="2400" b="1" i="1" dirty="0">
              <a:solidFill>
                <a:srgbClr val="FFFFFF"/>
              </a:solidFill>
              <a:effectLst>
                <a:glow rad="101600">
                  <a:srgbClr val="500050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2997" y="5305110"/>
            <a:ext cx="6804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solidFill>
                  <a:srgbClr val="0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2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PE" sz="32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Caminaré en presencia del Señor.</a:t>
            </a:r>
            <a:endParaRPr lang="es-ES_tradnl" sz="3200" b="1" i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minando en presencia de Dios - Mi vida en 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9" y="473507"/>
            <a:ext cx="8129443" cy="59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86561" y="1708730"/>
            <a:ext cx="41817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Cumpliré al Señor mis votos en presencia de todo el pueblo, en el atrio de la casa del Señor, en medio de ti Jerusalén. </a:t>
            </a:r>
            <a:endParaRPr lang="es-ES_tradnl" sz="28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2997" y="5305110"/>
            <a:ext cx="6804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solidFill>
                  <a:srgbClr val="0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2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PE" sz="32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Caminaré en presencia del Señor.</a:t>
            </a:r>
            <a:endParaRPr lang="es-ES_tradnl" sz="3200" b="1" i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24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8" y="442343"/>
            <a:ext cx="8136350" cy="5986166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98197" y="544131"/>
            <a:ext cx="5797716" cy="56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200" i="1" dirty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 </a:t>
            </a:r>
            <a:r>
              <a:rPr lang="es-PE" sz="2200" b="1" i="1" dirty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Motivación</a:t>
            </a:r>
            <a:r>
              <a:rPr lang="es-PE" sz="2200" b="1" i="1" dirty="0" smtClean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: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200" b="1" i="1" dirty="0" smtClean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 Para san Vicente, </a:t>
            </a:r>
            <a:r>
              <a:rPr lang="es-PE" sz="2200" b="1" i="1" dirty="0" err="1" smtClean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Jesus</a:t>
            </a:r>
            <a:r>
              <a:rPr lang="es-PE" sz="2200" b="1" i="1" dirty="0" smtClean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 es el esplendor del                               Padre y la luz que ilumina a toda persona </a:t>
            </a:r>
            <a:r>
              <a:rPr lang="es-MX" sz="2200" b="1" i="1" dirty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, la imagen perfecta del hombre nuevo, de la mujer nueva. Por eso nos invita a contemplarlo: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200" b="1" i="1" dirty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 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200" b="1" i="1" dirty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Miremos al Hijo de Dios: ¡qué corazón tan caritativo! ¡Qué llama de amor! Jesús mío, dinos, por favor, qué es lo que te ha sacado del cielo para venir a sufrir la maldición de la tierra y todas las persecuciones y tormentos que has recibido. ¡Oh Salvador! ¡Fuente de amor humillado hasta nosotros y hasta un suplicio infame! ¿Quién ha amado en esto al prójimo más que tú? Viniste a exponerte a todas nuestras miserias, a tomar la forma de pecador, a llevar una vida de sufrimiento y a padecer por nosotros una muerte ignominiosa; ¿hay amor semejante? ¿Quién podría amar de una forma tan supereminente? (XI, 555)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200" b="1" dirty="0" smtClean="0">
              <a:solidFill>
                <a:schemeClr val="bg1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ea typeface="Segoe UI Symbol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200" b="1" dirty="0">
                <a:solidFill>
                  <a:schemeClr val="bg1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	</a:t>
            </a:r>
            <a:endParaRPr lang="es-ES" sz="2200" b="1" dirty="0">
              <a:solidFill>
                <a:schemeClr val="bg1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8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8" y="548680"/>
            <a:ext cx="8174748" cy="59861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9 Rectángulo"/>
          <p:cNvSpPr/>
          <p:nvPr/>
        </p:nvSpPr>
        <p:spPr>
          <a:xfrm>
            <a:off x="611560" y="548680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2800" b="1" dirty="0">
                <a:solidFill>
                  <a:srgbClr val="FFFF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tencil" pitchFamily="82" charset="0"/>
              </a:rPr>
              <a:t>COMPROMISO: </a:t>
            </a:r>
            <a:endParaRPr lang="es-PE" sz="2800" dirty="0">
              <a:solidFill>
                <a:srgbClr val="FFFF00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Stencil" pitchFamily="82" charset="0"/>
            </a:endParaRPr>
          </a:p>
        </p:txBody>
      </p:sp>
      <p:sp>
        <p:nvSpPr>
          <p:cNvPr id="7170" name="AutoShape 2" descr="http://animalesmartos.files.wordpress.com/2008/11/ladrill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2 Rectángulo"/>
          <p:cNvSpPr/>
          <p:nvPr/>
        </p:nvSpPr>
        <p:spPr>
          <a:xfrm>
            <a:off x="1569858" y="1071900"/>
            <a:ext cx="70107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FFFFFF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•	Cuaresma: un tiempo para SUBIR: dedicar un buen tiempo a la contemplación de Jesús mediante la oración. Un tiempo para BAJAR: ¿qué acciones puedes realizar esta semana para “transfigurar” tu realidad personal, familiar, comunitaria…?</a:t>
            </a:r>
            <a:endParaRPr lang="es-PE" sz="3200" b="1" dirty="0">
              <a:solidFill>
                <a:srgbClr val="FFFFFF"/>
              </a:solidFill>
              <a:effectLst>
                <a:glow rad="2286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" y="521630"/>
            <a:ext cx="8100811" cy="5870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99543" y="1704566"/>
            <a:ext cx="8301412" cy="45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0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 smtClean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Conocedor </a:t>
            </a: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de nuestra debilidad,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has querido animar la fe de tus discípulos,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oh Cristo transfigurado en el monte.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La luz de tu presencia es, sin embargo,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un momento tan sólo de tu marcha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hacia la entrega en el dolor y la muerte de la cruz.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Concédenos a nosotros, también,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caminar en esta cuaresma por la vía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de la voluntad del Padre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que nos haga renacer más allá de todo lo que esperamos.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Haznos especialmente cercanos al que sufre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y es probado en su angustia,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para que nosotros mismos te descubramos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MX" sz="2000" b="1" kern="0" dirty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presente y probado en ellos. Amén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000" b="1" kern="0" dirty="0" smtClean="0">
                <a:ln w="1143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s-ES_tradnl" sz="2000" b="1" kern="0" dirty="0">
              <a:ln w="11430"/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12996" y="657622"/>
            <a:ext cx="2177199" cy="40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Kristen ITC" pitchFamily="66" charset="0"/>
                <a:ea typeface="Times New Roman" pitchFamily="18" charset="0"/>
                <a:cs typeface="Arial" pitchFamily="34" charset="0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22242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r="19441"/>
          <a:stretch/>
        </p:blipFill>
        <p:spPr>
          <a:xfrm>
            <a:off x="526102" y="502817"/>
            <a:ext cx="8211498" cy="5918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0390" y="6421763"/>
            <a:ext cx="4608512" cy="38472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  <a:r>
              <a:rPr lang="es-PE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       </a:t>
            </a:r>
            <a:endParaRPr lang="es-PE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4" name="WordArt 89"/>
          <p:cNvSpPr>
            <a:spLocks noChangeArrowheads="1" noChangeShapeType="1" noTextEdit="1"/>
          </p:cNvSpPr>
          <p:nvPr/>
        </p:nvSpPr>
        <p:spPr bwMode="auto">
          <a:xfrm>
            <a:off x="2444016" y="575390"/>
            <a:ext cx="4400155" cy="5733045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619658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kern="10" dirty="0">
                <a:ln w="9525">
                  <a:noFill/>
                  <a:round/>
                  <a:headEnd/>
                  <a:tailEnd/>
                </a:ln>
                <a:solidFill>
                  <a:srgbClr val="FFD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lt"/>
              </a:rPr>
              <a:t>Oh María sin pecado concebida ruega por nosotros que recurrimos a ti</a:t>
            </a:r>
          </a:p>
        </p:txBody>
      </p: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282" y="10163204"/>
            <a:ext cx="854839" cy="9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2" y="478555"/>
            <a:ext cx="8172400" cy="5931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9634" name="Picture 2" descr="http://4.bp.blogspot.com/_Aa4C33RTSKo/TFt3aysbZcI/AAAAAAAAQBg/pt6-NUe5GVw/s400/Avatar+Blanca+Palo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4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5748380" y="1469397"/>
            <a:ext cx="2870914" cy="3949796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81238" y="658398"/>
            <a:ext cx="5366980" cy="55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    AMBIENTACIÓN: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Escuchar </a:t>
            </a: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a Jesús es una característica esencial del cristiano. Hoy nos propone vivir con Él la experiencia del monte Tabor, donde Dios nos invita a escuchar a su Hijo predilecto.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Si seguimos su camino, nuestras vidas y nuestro mundo tienen futuro, aunque antes tengamos que pasar por la cruz. Caminemos con gozo, con la certeza de que, si Dios está con nosotros, ¿quién estará contra nosotros?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solidFill>
                <a:srgbClr val="FFFF00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4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8" y="553178"/>
            <a:ext cx="7958671" cy="58145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0021" y="425561"/>
            <a:ext cx="463333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Oración inicial</a:t>
            </a:r>
            <a:endParaRPr lang="es-PE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i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i="1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Sólo Dios puede dar la fe...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tú puedes dar testimonio de ella.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Sólo Dios puede dar la esperanza...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tú puedes devolverla a tu hermano.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Sólo Dios puede dar el amor...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tú puedes enseñar a amar.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Sólo Dios puede dar la paz...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tú puedes sembrar la unión.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Sólo Dios puede dar la fuerza...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tú puedes animar al desanimado.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Sólo Dios es el camino...  pero tú puedes señalárselo a otros. Sólo Dios es la luz... pero tú puedes hacer que brille a los ojos de todos. Sólo Dios puede hacer lo que parece imposible...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tú puedes hacer lo posible. </a:t>
            </a:r>
          </a:p>
          <a:p>
            <a:pPr algn="ctr">
              <a:spcAft>
                <a:spcPts val="0"/>
              </a:spcAft>
            </a:pPr>
            <a:r>
              <a:rPr lang="es-MX" sz="2000" b="1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¡Gracias, Señor! </a:t>
            </a:r>
          </a:p>
          <a:p>
            <a:pPr algn="ctr">
              <a:spcAft>
                <a:spcPts val="0"/>
              </a:spcAft>
            </a:pPr>
            <a:endParaRPr lang="es-PE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09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89" r="12387"/>
          <a:stretch/>
        </p:blipFill>
        <p:spPr>
          <a:xfrm>
            <a:off x="502277" y="505829"/>
            <a:ext cx="8216850" cy="5885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502277" y="1414508"/>
            <a:ext cx="3761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kern="0" dirty="0" smtClean="0">
                <a:solidFill>
                  <a:srgbClr val="FFFFFF"/>
                </a:solidFill>
                <a:effectLst>
                  <a:glow rad="63500">
                    <a:srgbClr val="C00000"/>
                  </a:glow>
                  <a:outerShdw blurRad="165100" dist="101600" dir="12000000" algn="l" rotWithShape="0">
                    <a:srgbClr val="000000"/>
                  </a:outerShdw>
                </a:effectLst>
                <a:latin typeface="Segoe UI Symbol" pitchFamily="34" charset="0"/>
                <a:ea typeface="Segoe UI Symbol" pitchFamily="34" charset="0"/>
              </a:rPr>
              <a:t>Motivación:                                         </a:t>
            </a:r>
            <a:r>
              <a:rPr lang="es-MX" sz="2400" kern="0" dirty="0" smtClean="0">
                <a:solidFill>
                  <a:srgbClr val="FFFFFF"/>
                </a:solidFill>
                <a:effectLst>
                  <a:glow rad="63500">
                    <a:srgbClr val="C00000"/>
                  </a:glow>
                  <a:outerShdw blurRad="165100" dist="101600" dir="12000000" algn="l" rotWithShape="0">
                    <a:srgbClr val="000000"/>
                  </a:outerShdw>
                </a:effectLst>
                <a:latin typeface="Segoe UI Symbol" pitchFamily="34" charset="0"/>
                <a:ea typeface="Segoe UI Symbol" pitchFamily="34" charset="0"/>
              </a:rPr>
              <a:t>El </a:t>
            </a:r>
            <a:r>
              <a:rPr lang="es-MX" sz="2400" kern="0" dirty="0">
                <a:solidFill>
                  <a:srgbClr val="FFFFFF"/>
                </a:solidFill>
                <a:effectLst>
                  <a:glow rad="63500">
                    <a:srgbClr val="C00000"/>
                  </a:glow>
                  <a:outerShdw blurRad="165100" dist="101600" dir="12000000" algn="l" rotWithShape="0">
                    <a:srgbClr val="000000"/>
                  </a:outerShdw>
                </a:effectLst>
                <a:latin typeface="Segoe UI Symbol" pitchFamily="34" charset="0"/>
                <a:ea typeface="Segoe UI Symbol" pitchFamily="34" charset="0"/>
              </a:rPr>
              <a:t>evangelio de hoy nos </a:t>
            </a:r>
            <a:r>
              <a:rPr lang="es-MX" sz="2400" kern="0" dirty="0" smtClean="0">
                <a:solidFill>
                  <a:srgbClr val="FFFFFF"/>
                </a:solidFill>
                <a:effectLst>
                  <a:glow rad="63500">
                    <a:srgbClr val="C00000"/>
                  </a:glow>
                  <a:outerShdw blurRad="165100" dist="101600" dir="12000000" algn="l" rotWithShape="0">
                    <a:srgbClr val="000000"/>
                  </a:outerShdw>
                </a:effectLst>
                <a:latin typeface="Segoe UI Symbol" pitchFamily="34" charset="0"/>
                <a:ea typeface="Segoe UI Symbol" pitchFamily="34" charset="0"/>
              </a:rPr>
              <a:t>presenta </a:t>
            </a:r>
            <a:r>
              <a:rPr lang="es-MX" sz="2400" kern="0" dirty="0">
                <a:solidFill>
                  <a:srgbClr val="FFFFFF"/>
                </a:solidFill>
                <a:effectLst>
                  <a:glow rad="63500">
                    <a:srgbClr val="C00000"/>
                  </a:glow>
                  <a:outerShdw blurRad="165100" dist="101600" dir="12000000" algn="l" rotWithShape="0">
                    <a:srgbClr val="000000"/>
                  </a:outerShdw>
                </a:effectLst>
                <a:latin typeface="Segoe UI Symbol" pitchFamily="34" charset="0"/>
                <a:ea typeface="Segoe UI Symbol" pitchFamily="34" charset="0"/>
              </a:rPr>
              <a:t>un anticipo de la gloria de Jesús Resucitado. Para robustecer su fe, Jesús se manifiesta a tres de sus discípulos, para que cuando le vean humillado en la cruz sigan confiando en él y en la causa del Reino de Dios. Escuchemos:</a:t>
            </a:r>
            <a:endParaRPr lang="es-ES_tradnl" sz="2400" kern="0" dirty="0">
              <a:solidFill>
                <a:srgbClr val="FFFFFF"/>
              </a:solidFill>
              <a:effectLst>
                <a:glow rad="63500">
                  <a:srgbClr val="C00000"/>
                </a:glow>
                <a:outerShdw blurRad="165100" dist="101600" dir="12000000" algn="l" rotWithShape="0">
                  <a:srgbClr val="000000"/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73679" y="505828"/>
            <a:ext cx="2298830" cy="908680"/>
          </a:xfrm>
          <a:prstGeom prst="roundRect">
            <a:avLst>
              <a:gd name="adj" fmla="val 16667"/>
            </a:avLst>
          </a:prstGeom>
          <a:solidFill>
            <a:srgbClr val="FFC42D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es-PE" sz="1600" b="1" dirty="0" smtClean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Marcos  9, 2-10</a:t>
            </a:r>
            <a:endParaRPr lang="es-PE" sz="2800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684" r="14366"/>
          <a:stretch/>
        </p:blipFill>
        <p:spPr>
          <a:xfrm>
            <a:off x="459948" y="471055"/>
            <a:ext cx="8252022" cy="5927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9875" y="5096955"/>
            <a:ext cx="83720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En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aquel tiempo, Jesús se llevó a Pedro, a Santiago y a Juan, subió únicamente con ellos. 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1667" y="685861"/>
            <a:ext cx="212968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Marcos  9, 2-10</a:t>
            </a:r>
            <a:endParaRPr lang="es-PE" sz="4000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7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2951" r="1445" b="4096"/>
          <a:stretch/>
        </p:blipFill>
        <p:spPr>
          <a:xfrm>
            <a:off x="484117" y="471054"/>
            <a:ext cx="8226079" cy="59102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9843" y="4811668"/>
            <a:ext cx="81103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Sus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vestidos se volvieron de una blancura deslumbrante, como nadie en el mundo podría blanquearlos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.</a:t>
            </a:r>
            <a:endParaRPr lang="es-MX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1" y="466924"/>
            <a:ext cx="8187628" cy="5924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123" y="4638554"/>
            <a:ext cx="8302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Se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les aparecieron Elías y Moisés, conversando con Jesús.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Entonces Pedro tomó la palabra y dijo a Jesús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rgbClr val="00001A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eehand521 BT" panose="03080802030307080304" pitchFamily="66" charset="0"/>
              </a:rPr>
              <a:t>:</a:t>
            </a:r>
            <a:endParaRPr lang="es-MX" sz="3200" b="1" dirty="0">
              <a:solidFill>
                <a:schemeClr val="bg1"/>
              </a:solidFill>
              <a:effectLst>
                <a:glow rad="101600">
                  <a:srgbClr val="00001A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1045</Words>
  <Application>Microsoft Office PowerPoint</Application>
  <PresentationFormat>Presentación en pantalla (4:3)</PresentationFormat>
  <Paragraphs>118</Paragraphs>
  <Slides>35</Slides>
  <Notes>3</Notes>
  <HiddenSlides>0</HiddenSlides>
  <MMClips>2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8" baseType="lpstr">
      <vt:lpstr>Adobe Fan Heiti Std B</vt:lpstr>
      <vt:lpstr>Aharoni</vt:lpstr>
      <vt:lpstr>Aparajita</vt:lpstr>
      <vt:lpstr>Arial</vt:lpstr>
      <vt:lpstr>Arial Black</vt:lpstr>
      <vt:lpstr>Arial Narrow</vt:lpstr>
      <vt:lpstr>Arial Rounded MT Bold</vt:lpstr>
      <vt:lpstr>Bauhaus 93</vt:lpstr>
      <vt:lpstr>Berlin Sans FB Demi</vt:lpstr>
      <vt:lpstr>Bernard MT Condensed</vt:lpstr>
      <vt:lpstr>Britannic Bold</vt:lpstr>
      <vt:lpstr>Brush Script MT</vt:lpstr>
      <vt:lpstr>Calibri</vt:lpstr>
      <vt:lpstr>Comic Sans MS</vt:lpstr>
      <vt:lpstr>Freehand521 BT</vt:lpstr>
      <vt:lpstr>Kristen ITC</vt:lpstr>
      <vt:lpstr>Poor Richard</vt:lpstr>
      <vt:lpstr>Rockwell Condensed</vt:lpstr>
      <vt:lpstr>Segoe UI Symbol</vt:lpstr>
      <vt:lpstr>Stencil</vt:lpstr>
      <vt:lpstr>Times New Roman</vt:lpstr>
      <vt:lpstr>Wingdings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168</cp:revision>
  <dcterms:created xsi:type="dcterms:W3CDTF">2019-03-04T13:49:28Z</dcterms:created>
  <dcterms:modified xsi:type="dcterms:W3CDTF">2024-02-20T13:27:13Z</dcterms:modified>
</cp:coreProperties>
</file>