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56" r:id="rId2"/>
  </p:sldMasterIdLst>
  <p:notesMasterIdLst>
    <p:notesMasterId r:id="rId39"/>
  </p:notesMasterIdLst>
  <p:sldIdLst>
    <p:sldId id="465" r:id="rId3"/>
    <p:sldId id="466" r:id="rId4"/>
    <p:sldId id="389" r:id="rId5"/>
    <p:sldId id="385" r:id="rId6"/>
    <p:sldId id="404" r:id="rId7"/>
    <p:sldId id="361" r:id="rId8"/>
    <p:sldId id="409" r:id="rId9"/>
    <p:sldId id="410" r:id="rId10"/>
    <p:sldId id="411" r:id="rId11"/>
    <p:sldId id="412" r:id="rId12"/>
    <p:sldId id="413" r:id="rId13"/>
    <p:sldId id="414" r:id="rId14"/>
    <p:sldId id="462" r:id="rId15"/>
    <p:sldId id="415" r:id="rId16"/>
    <p:sldId id="416" r:id="rId17"/>
    <p:sldId id="417" r:id="rId18"/>
    <p:sldId id="455" r:id="rId19"/>
    <p:sldId id="418" r:id="rId20"/>
    <p:sldId id="456" r:id="rId21"/>
    <p:sldId id="419" r:id="rId22"/>
    <p:sldId id="420" r:id="rId23"/>
    <p:sldId id="421" r:id="rId24"/>
    <p:sldId id="457" r:id="rId25"/>
    <p:sldId id="422" r:id="rId26"/>
    <p:sldId id="423" r:id="rId27"/>
    <p:sldId id="424" r:id="rId28"/>
    <p:sldId id="437" r:id="rId29"/>
    <p:sldId id="463" r:id="rId30"/>
    <p:sldId id="441" r:id="rId31"/>
    <p:sldId id="442" r:id="rId32"/>
    <p:sldId id="443" r:id="rId33"/>
    <p:sldId id="448" r:id="rId34"/>
    <p:sldId id="467" r:id="rId35"/>
    <p:sldId id="464" r:id="rId36"/>
    <p:sldId id="452" r:id="rId37"/>
    <p:sldId id="402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D"/>
    <a:srgbClr val="FFCCFF"/>
    <a:srgbClr val="CCFF99"/>
    <a:srgbClr val="FFCC00"/>
    <a:srgbClr val="ABE9FF"/>
    <a:srgbClr val="000000"/>
    <a:srgbClr val="001E00"/>
    <a:srgbClr val="003300"/>
    <a:srgbClr val="FFD4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8051" autoAdjust="0"/>
    <p:restoredTop sz="94671" autoAdjust="0"/>
  </p:normalViewPr>
  <p:slideViewPr>
    <p:cSldViewPr>
      <p:cViewPr varScale="1">
        <p:scale>
          <a:sx n="82" d="100"/>
          <a:sy n="82" d="100"/>
        </p:scale>
        <p:origin x="26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187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FEC619E-81B5-4110-8764-394558C93A1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86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C619E-81B5-4110-8764-394558C93A1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10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C619E-81B5-4110-8764-394558C93A1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5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C619E-81B5-4110-8764-394558C93A1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87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1A2321-90C3-498B-BBC2-2850D975B0AF}" type="slidenum">
              <a:rPr lang="en-US"/>
              <a:pPr/>
              <a:t>28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C619E-81B5-4110-8764-394558C93A1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75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C619E-81B5-4110-8764-394558C93A1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2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D3E32-0734-4BF7-B9F4-E480108A71C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9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A7BFD-6A83-4D3E-9CE2-DA12E741C11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101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BFBA6-E5FD-4A03-9A1B-4EC0DE3907D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92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3692C-9DB6-4221-8A16-4CBCFBE35A9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95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A4292-8382-45AE-B7A1-0D42D718D3E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65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6E6F1-B94B-47B0-A989-C53E66E3976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01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83954-EA0F-4E1A-8017-2C0EE14B6FF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055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A59E3-A7D7-439B-B986-A899ABC7111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43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58FB6-6D09-42E4-B72C-80D0D2F84D3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50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B0EC3-876C-4C8C-BDCB-17513491B2F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16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ECABA-8410-469E-8772-7E15556DEA2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9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79CDE-3FC9-4B7E-9104-5AE7B0BA5D7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79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9E908-AD52-476A-8BD6-4839D0F2436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39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45785-091D-45C2-8167-C45B87E80A4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74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906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AAF46-4BFE-4113-BB68-FC8852D8AF4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57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A412C-6F14-4280-A5BA-EB10F98F5B0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A2145-5B18-4CDD-9320-8CAA1572303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3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C0AF5-BAB2-4B4E-AE01-7591D92709F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9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AEF03-3E4E-404B-9DF4-BDA70565A1D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15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AD21F-47EE-4EC9-A612-B1C17ED7036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51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F5AA9-9987-4717-BE59-C699DBC9927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6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6D6C8-1ED6-4198-B771-E65BB33B2D2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0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1752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879127-3594-45FA-A2EB-8318B179B329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‹Nº›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92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5225"/>
            <a:ext cx="1752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665720-B775-4D5E-8121-B1201754FCC6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‹Nº›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7154"/>
            <a:ext cx="8568952" cy="6408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8 CuadroTexto"/>
          <p:cNvSpPr txBox="1"/>
          <p:nvPr/>
        </p:nvSpPr>
        <p:spPr>
          <a:xfrm>
            <a:off x="4427984" y="6102828"/>
            <a:ext cx="4143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</a:rPr>
              <a:t> Domingo 4</a:t>
            </a:r>
            <a:r>
              <a:rPr lang="es-PE" b="1" kern="0" dirty="0" smtClean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 </a:t>
            </a:r>
            <a:r>
              <a:rPr kumimoji="0" lang="es-PE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</a:rPr>
              <a:t>de Febrero 2024</a:t>
            </a:r>
            <a:endParaRPr kumimoji="0" lang="es-PE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95536" y="6237312"/>
            <a:ext cx="23631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600" i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Imagen</a:t>
            </a:r>
            <a:r>
              <a:rPr lang="es-ES_tradnl" sz="1600" i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Erick Félix, CM</a:t>
            </a:r>
            <a:endParaRPr lang="es-PE" sz="1600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4079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 loop="1">
            <p:snd r:embed="rId2" name="el mar.wav"/>
          </p:stSnd>
        </p:sndAc>
      </p:transition>
    </mc:Choice>
    <mc:Fallback xmlns="">
      <p:transition spd="slow">
        <p:fade/>
        <p:sndAc>
          <p:stSnd loop="1">
            <p:snd r:embed="rId4" name="el ma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t="1152" r="1290" b="1966"/>
          <a:stretch/>
        </p:blipFill>
        <p:spPr>
          <a:xfrm>
            <a:off x="467544" y="188640"/>
            <a:ext cx="8280921" cy="6336704"/>
          </a:xfrm>
          <a:prstGeom prst="rect">
            <a:avLst/>
          </a:prstGeom>
        </p:spPr>
      </p:pic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467544" y="4442336"/>
            <a:ext cx="8165910" cy="193899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s-ES" sz="3000" b="1" u="none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808080"/>
                  </a:outerShdw>
                </a:effectLst>
                <a:latin typeface="Lucida Sans" panose="020B0602030504020204" pitchFamily="34" charset="0"/>
                <a:cs typeface="Times New Roman" pitchFamily="18" charset="0"/>
              </a:rPr>
              <a:t>Curó a muchos enfermos de diversos males y expulsó a muchos demonios; y como los demonios lo conocían,                     no les permitía hablar.</a:t>
            </a:r>
            <a:endParaRPr lang="es-ES" sz="3000" b="1" u="none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808080"/>
                </a:outerShdw>
              </a:effectLst>
              <a:latin typeface="Lucida Sans" panose="020B0602030504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341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Y Jesús, de madrugada, se fue a orar ¿y nosotros? - Yo Influy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3635896" y="332656"/>
            <a:ext cx="511256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3200" b="1" u="none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Lucida Sans" panose="020B0602030504020204" pitchFamily="34" charset="0"/>
                <a:cs typeface="Times New Roman" pitchFamily="18" charset="0"/>
              </a:rPr>
              <a:t>Se levantó de </a:t>
            </a:r>
            <a:r>
              <a:rPr lang="es-ES" sz="3200" b="1" u="none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Lucida Sans" panose="020B0602030504020204" pitchFamily="34" charset="0"/>
                <a:cs typeface="Times New Roman" pitchFamily="18" charset="0"/>
              </a:rPr>
              <a:t>madrugada, </a:t>
            </a:r>
            <a:r>
              <a:rPr lang="es-ES" sz="3200" b="1" u="none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Lucida Sans" panose="020B0602030504020204" pitchFamily="34" charset="0"/>
                <a:cs typeface="Times New Roman" pitchFamily="18" charset="0"/>
              </a:rPr>
              <a:t> se </a:t>
            </a:r>
            <a:r>
              <a:rPr lang="es-ES" sz="3200" b="1" u="none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Lucida Sans" panose="020B0602030504020204" pitchFamily="34" charset="0"/>
                <a:cs typeface="Times New Roman" pitchFamily="18" charset="0"/>
              </a:rPr>
              <a:t>fue a un lugar solitario y allí se puso a orar. </a:t>
            </a:r>
            <a:endParaRPr lang="es-ES" sz="3200" b="1" i="1" u="none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Lucida Sans" panose="020B0602030504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22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l que quiera ser grande entre vosotros, que sea vuestro servidor&quot; - La  reposteria de las monj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1103176" y="332859"/>
            <a:ext cx="728524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3200" b="1" u="none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Lucida Sans" panose="020B0602030504020204" pitchFamily="34" charset="0"/>
                <a:cs typeface="Times New Roman" pitchFamily="18" charset="0"/>
              </a:rPr>
              <a:t>Simón </a:t>
            </a:r>
            <a:r>
              <a:rPr lang="es-ES" sz="3200" b="1" u="none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Lucida Sans" panose="020B0602030504020204" pitchFamily="34" charset="0"/>
                <a:cs typeface="Times New Roman" pitchFamily="18" charset="0"/>
              </a:rPr>
              <a:t>y </a:t>
            </a:r>
            <a:r>
              <a:rPr lang="es-ES" sz="3200" b="1" u="none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Lucida Sans" panose="020B0602030504020204" pitchFamily="34" charset="0"/>
                <a:cs typeface="Times New Roman" pitchFamily="18" charset="0"/>
              </a:rPr>
              <a:t>surs</a:t>
            </a:r>
            <a:r>
              <a:rPr lang="es-ES" sz="3200" b="1" u="none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Lucida Sans" panose="020B0602030504020204" pitchFamily="34" charset="0"/>
                <a:cs typeface="Times New Roman" pitchFamily="18" charset="0"/>
              </a:rPr>
              <a:t> </a:t>
            </a:r>
            <a:r>
              <a:rPr lang="es-ES" sz="3200" b="1" u="none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Lucida Sans" panose="020B0602030504020204" pitchFamily="34" charset="0"/>
                <a:cs typeface="Times New Roman" pitchFamily="18" charset="0"/>
              </a:rPr>
              <a:t>compañeros </a:t>
            </a:r>
            <a:r>
              <a:rPr lang="es-ES" sz="3200" b="1" u="none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Lucida Sans" panose="020B0602030504020204" pitchFamily="34" charset="0"/>
                <a:cs typeface="Times New Roman" pitchFamily="18" charset="0"/>
              </a:rPr>
              <a:t>fueron y,  al </a:t>
            </a:r>
            <a:r>
              <a:rPr lang="es-ES" sz="3200" b="1" u="none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Lucida Sans" panose="020B0602030504020204" pitchFamily="34" charset="0"/>
                <a:cs typeface="Times New Roman" pitchFamily="18" charset="0"/>
              </a:rPr>
              <a:t>encontarlo</a:t>
            </a:r>
            <a:r>
              <a:rPr lang="es-ES" sz="3200" b="1" u="none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Lucida Sans" panose="020B0602030504020204" pitchFamily="34" charset="0"/>
                <a:cs typeface="Times New Roman" pitchFamily="18" charset="0"/>
              </a:rPr>
              <a:t>  le dijeron: </a:t>
            </a:r>
            <a:endParaRPr lang="es-ES" sz="3200" b="1" i="1" u="none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Lucida Sans" panose="020B0602030504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60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8930"/>
            <a:ext cx="8289026" cy="6246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9552" y="5448126"/>
            <a:ext cx="80648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3200" b="1" u="none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Lucida Sans" pitchFamily="34" charset="0"/>
                <a:cs typeface="Times New Roman" pitchFamily="18" charset="0"/>
              </a:rPr>
              <a:t>“Todo el mundo te busca”.           </a:t>
            </a:r>
            <a:endParaRPr lang="es-ES" sz="3200" b="1" i="1" u="none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Lucida San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318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0871"/>
            <a:ext cx="8280920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683568" y="290871"/>
            <a:ext cx="77048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s-ES" sz="3200" b="1" u="none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Times New Roman" pitchFamily="18" charset="0"/>
              </a:rPr>
              <a:t>El le respondió:</a:t>
            </a:r>
            <a:endParaRPr lang="es-ES" sz="3200" b="1" u="none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83568" y="692696"/>
            <a:ext cx="770485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s-ES" sz="3200" b="1" u="none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Lucida Sans" pitchFamily="34" charset="0"/>
                <a:cs typeface="Times New Roman" pitchFamily="18" charset="0"/>
              </a:rPr>
              <a:t>– </a:t>
            </a:r>
            <a:r>
              <a:rPr lang="es-ES" sz="3200" b="1" i="1" u="none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Lucida Sans" pitchFamily="34" charset="0"/>
                <a:cs typeface="Times New Roman" pitchFamily="18" charset="0"/>
              </a:rPr>
              <a:t>Vamos a otra parte, a los pueblos </a:t>
            </a:r>
            <a:r>
              <a:rPr lang="es-ES" sz="3200" b="1" i="1" u="none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Lucida Sans" pitchFamily="34" charset="0"/>
                <a:cs typeface="Times New Roman" pitchFamily="18" charset="0"/>
              </a:rPr>
              <a:t>cercanos, </a:t>
            </a:r>
            <a:r>
              <a:rPr lang="es-ES" sz="3200" b="1" i="1" u="none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Lucida Sans" pitchFamily="34" charset="0"/>
                <a:cs typeface="Times New Roman" pitchFamily="18" charset="0"/>
              </a:rPr>
              <a:t>para predicar también </a:t>
            </a:r>
            <a:r>
              <a:rPr lang="es-ES" sz="3200" b="1" i="1" u="none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Lucida Sans" pitchFamily="34" charset="0"/>
                <a:cs typeface="Times New Roman" pitchFamily="18" charset="0"/>
              </a:rPr>
              <a:t>allí; que para eso </a:t>
            </a:r>
            <a:r>
              <a:rPr lang="es-ES" sz="3200" b="1" i="1" u="none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Lucida Sans" pitchFamily="34" charset="0"/>
                <a:cs typeface="Times New Roman" pitchFamily="18" charset="0"/>
              </a:rPr>
              <a:t>he venido. </a:t>
            </a:r>
            <a:endParaRPr lang="es-ES" sz="3200" b="1" u="none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Lucida San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323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autoUpdateAnimBg="0"/>
      <p:bldP spid="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3"/>
          <a:stretch/>
        </p:blipFill>
        <p:spPr>
          <a:xfrm>
            <a:off x="467543" y="404664"/>
            <a:ext cx="8280921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465920" y="476672"/>
            <a:ext cx="806489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2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Lucida Bright" panose="02040602050505020304" pitchFamily="18" charset="0"/>
                <a:cs typeface="Times New Roman" pitchFamily="18" charset="0"/>
              </a:rPr>
              <a:t> </a:t>
            </a:r>
            <a:r>
              <a:rPr lang="es-ES" sz="32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Lucida Bright" panose="02040602050505020304" pitchFamily="18" charset="0"/>
                <a:cs typeface="Times New Roman" pitchFamily="18" charset="0"/>
              </a:rPr>
              <a:t>Así recorrió toda </a:t>
            </a:r>
            <a:r>
              <a:rPr lang="es-ES" sz="3200" b="1" u="none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Lucida Bright" panose="02040602050505020304" pitchFamily="18" charset="0"/>
                <a:cs typeface="Times New Roman" pitchFamily="18" charset="0"/>
              </a:rPr>
              <a:t>Galilea</a:t>
            </a:r>
            <a:r>
              <a:rPr lang="es-ES" sz="3200" b="1" u="none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Lucida Bright" panose="02040602050505020304" pitchFamily="18" charset="0"/>
                <a:cs typeface="Times New Roman" pitchFamily="18" charset="0"/>
              </a:rPr>
              <a:t>, </a:t>
            </a:r>
            <a:r>
              <a:rPr lang="es-ES" sz="3200" b="1" u="none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Lucida Bright" panose="02040602050505020304" pitchFamily="18" charset="0"/>
                <a:cs typeface="Times New Roman" pitchFamily="18" charset="0"/>
              </a:rPr>
              <a:t>predicando en las Sinagogas y expulsando  </a:t>
            </a:r>
            <a:r>
              <a:rPr lang="es-ES" sz="3200" b="1" u="none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Lucida Bright" panose="02040602050505020304" pitchFamily="18" charset="0"/>
                <a:cs typeface="Times New Roman" pitchFamily="18" charset="0"/>
              </a:rPr>
              <a:t>demonios.</a:t>
            </a:r>
          </a:p>
        </p:txBody>
      </p:sp>
    </p:spTree>
    <p:extLst>
      <p:ext uri="{BB962C8B-B14F-4D97-AF65-F5344CB8AC3E}">
        <p14:creationId xmlns:p14="http://schemas.microsoft.com/office/powerpoint/2010/main" val="2741213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jacquie\Pictures\30279_135119496501599_100000106476142_376458_4849562_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82" y="275039"/>
            <a:ext cx="8359089" cy="6250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2390707" y="275039"/>
            <a:ext cx="642976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s-ES_tradnl" sz="3600" b="1" u="none" spc="50" dirty="0">
                <a:ln w="11430"/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Preguntas para la lectura: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endParaRPr lang="es-ES_tradnl" sz="3600" b="1" i="1" u="none" spc="50" dirty="0">
              <a:ln w="11430"/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4871" name="WordArt 7"/>
          <p:cNvSpPr>
            <a:spLocks noChangeArrowheads="1" noChangeShapeType="1" noTextEdit="1"/>
          </p:cNvSpPr>
          <p:nvPr/>
        </p:nvSpPr>
        <p:spPr bwMode="auto">
          <a:xfrm>
            <a:off x="1148426" y="5104606"/>
            <a:ext cx="6985000" cy="98869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E" sz="1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¿En qué lugares se ubica </a:t>
            </a:r>
            <a:endParaRPr lang="es-PE" sz="18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</a:endParaRPr>
          </a:p>
          <a:p>
            <a:r>
              <a:rPr lang="es-PE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toda </a:t>
            </a:r>
            <a:r>
              <a:rPr lang="es-PE" sz="1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la actividad de Jesús?</a:t>
            </a:r>
          </a:p>
        </p:txBody>
      </p:sp>
    </p:spTree>
    <p:extLst>
      <p:ext uri="{BB962C8B-B14F-4D97-AF65-F5344CB8AC3E}">
        <p14:creationId xmlns:p14="http://schemas.microsoft.com/office/powerpoint/2010/main" val="951007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esús Sana a la Suegra de Pedr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2" b="6300"/>
          <a:stretch/>
        </p:blipFill>
        <p:spPr bwMode="auto">
          <a:xfrm>
            <a:off x="467544" y="404664"/>
            <a:ext cx="8280920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4872" name="WordArt 8"/>
          <p:cNvSpPr>
            <a:spLocks noChangeArrowheads="1" noChangeShapeType="1" noTextEdit="1"/>
          </p:cNvSpPr>
          <p:nvPr/>
        </p:nvSpPr>
        <p:spPr bwMode="auto">
          <a:xfrm>
            <a:off x="4427984" y="1412776"/>
            <a:ext cx="4392488" cy="103728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E" sz="1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/>
              </a:rPr>
              <a:t>¿Qué sucede en la </a:t>
            </a:r>
            <a:endParaRPr lang="es-PE" sz="18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rial Black"/>
            </a:endParaRPr>
          </a:p>
          <a:p>
            <a:pPr algn="ctr"/>
            <a:r>
              <a:rPr lang="es-PE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/>
              </a:rPr>
              <a:t>casa </a:t>
            </a:r>
            <a:r>
              <a:rPr lang="es-PE" sz="1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/>
              </a:rPr>
              <a:t>de Pedro? </a:t>
            </a:r>
          </a:p>
        </p:txBody>
      </p:sp>
      <p:sp>
        <p:nvSpPr>
          <p:cNvPr id="164873" name="WordArt 9"/>
          <p:cNvSpPr>
            <a:spLocks noChangeArrowheads="1" noChangeShapeType="1" noTextEdit="1"/>
          </p:cNvSpPr>
          <p:nvPr/>
        </p:nvSpPr>
        <p:spPr bwMode="auto">
          <a:xfrm>
            <a:off x="827584" y="3284984"/>
            <a:ext cx="4885556" cy="144016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E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Rockwell Condensed" panose="02060603050405020104" pitchFamily="18" charset="0"/>
              </a:rPr>
              <a:t>¿Cómo sana Jesús</a:t>
            </a:r>
          </a:p>
          <a:p>
            <a:r>
              <a:rPr lang="es-PE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Rockwell Condensed" panose="02060603050405020104" pitchFamily="18" charset="0"/>
              </a:rPr>
              <a:t> a la suegra de Pedro? </a:t>
            </a:r>
          </a:p>
        </p:txBody>
      </p:sp>
      <p:sp>
        <p:nvSpPr>
          <p:cNvPr id="164874" name="WordArt 10"/>
          <p:cNvSpPr>
            <a:spLocks noChangeArrowheads="1" noChangeShapeType="1" noTextEdit="1"/>
          </p:cNvSpPr>
          <p:nvPr/>
        </p:nvSpPr>
        <p:spPr bwMode="auto">
          <a:xfrm>
            <a:off x="1115616" y="5445224"/>
            <a:ext cx="7344816" cy="749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E" sz="1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¿Qué es lo que ella hace una vez curada?</a:t>
            </a:r>
          </a:p>
        </p:txBody>
      </p:sp>
    </p:spTree>
    <p:extLst>
      <p:ext uri="{BB962C8B-B14F-4D97-AF65-F5344CB8AC3E}">
        <p14:creationId xmlns:p14="http://schemas.microsoft.com/office/powerpoint/2010/main" val="91823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2" grpId="0"/>
      <p:bldP spid="164873" grpId="0"/>
      <p:bldP spid="1648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Un padre pidiéndole a Jesús que cure a su hijo endemoni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20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8965" name="WordArt 5"/>
          <p:cNvSpPr>
            <a:spLocks noChangeArrowheads="1" noChangeShapeType="1" noTextEdit="1"/>
          </p:cNvSpPr>
          <p:nvPr/>
        </p:nvSpPr>
        <p:spPr bwMode="auto">
          <a:xfrm>
            <a:off x="683568" y="476672"/>
            <a:ext cx="4392612" cy="7191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E" sz="1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/>
              </a:rPr>
              <a:t>¿Qué hace Jesús al atardecer? </a:t>
            </a:r>
          </a:p>
        </p:txBody>
      </p:sp>
      <p:sp>
        <p:nvSpPr>
          <p:cNvPr id="168966" name="WordArt 6"/>
          <p:cNvSpPr>
            <a:spLocks noChangeArrowheads="1" noChangeShapeType="1" noTextEdit="1"/>
          </p:cNvSpPr>
          <p:nvPr/>
        </p:nvSpPr>
        <p:spPr bwMode="auto">
          <a:xfrm>
            <a:off x="683568" y="3933056"/>
            <a:ext cx="2952328" cy="208823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E" sz="1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/>
              </a:rPr>
              <a:t>¿Cómo </a:t>
            </a:r>
            <a:endParaRPr lang="es-PE" sz="18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 Black"/>
            </a:endParaRPr>
          </a:p>
          <a:p>
            <a:r>
              <a:rPr lang="es-PE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/>
              </a:rPr>
              <a:t>Actúa </a:t>
            </a:r>
          </a:p>
          <a:p>
            <a:r>
              <a:rPr lang="es-PE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/>
              </a:rPr>
              <a:t>con </a:t>
            </a:r>
            <a:r>
              <a:rPr lang="es-PE" sz="1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/>
              </a:rPr>
              <a:t>nlos</a:t>
            </a:r>
            <a:r>
              <a:rPr lang="es-PE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/>
              </a:rPr>
              <a:t> </a:t>
            </a:r>
          </a:p>
          <a:p>
            <a:r>
              <a:rPr lang="es-PE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/>
              </a:rPr>
              <a:t>endemoniados</a:t>
            </a:r>
            <a:r>
              <a:rPr lang="es-PE" sz="1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2457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5" grpId="0"/>
      <p:bldP spid="1689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352928" cy="6192688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68967" name="WordArt 7"/>
          <p:cNvSpPr>
            <a:spLocks noChangeArrowheads="1" noChangeShapeType="1" noTextEdit="1"/>
          </p:cNvSpPr>
          <p:nvPr/>
        </p:nvSpPr>
        <p:spPr bwMode="auto">
          <a:xfrm>
            <a:off x="1541781" y="692696"/>
            <a:ext cx="6918651" cy="7921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E" sz="1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¿Qué hace Jesús antes del amanecer?             </a:t>
            </a:r>
          </a:p>
        </p:txBody>
      </p:sp>
      <p:sp>
        <p:nvSpPr>
          <p:cNvPr id="168968" name="WordArt 8"/>
          <p:cNvSpPr>
            <a:spLocks noChangeArrowheads="1" noChangeShapeType="1" noTextEdit="1"/>
          </p:cNvSpPr>
          <p:nvPr/>
        </p:nvSpPr>
        <p:spPr bwMode="auto">
          <a:xfrm>
            <a:off x="611560" y="3140967"/>
            <a:ext cx="2664296" cy="86413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E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¿Por qué?</a:t>
            </a:r>
          </a:p>
        </p:txBody>
      </p:sp>
    </p:spTree>
    <p:extLst>
      <p:ext uri="{BB962C8B-B14F-4D97-AF65-F5344CB8AC3E}">
        <p14:creationId xmlns:p14="http://schemas.microsoft.com/office/powerpoint/2010/main" val="246611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7" grpId="0"/>
      <p:bldP spid="1689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23528" y="6487452"/>
            <a:ext cx="54564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Padres Vicentinos- Hijas de la Caridad</a:t>
            </a:r>
            <a:endParaRPr lang="es-PE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 descr="milag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26" y="247871"/>
            <a:ext cx="8535860" cy="6323739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159557" y="4869160"/>
            <a:ext cx="6790397" cy="109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Stop">
              <a:avLst/>
            </a:prstTxWarp>
            <a:spAutoFit/>
          </a:bodyPr>
          <a:lstStyle/>
          <a:p>
            <a:pPr algn="ctr">
              <a:defRPr/>
            </a:pPr>
            <a:r>
              <a:rPr lang="es-E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trenuous 3D" pitchFamily="2" charset="0"/>
                <a:cs typeface="Times New Roman" pitchFamily="18" charset="0"/>
              </a:rPr>
              <a:t>	</a:t>
            </a:r>
            <a:r>
              <a:rPr lang="es-E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trenuous 3D" pitchFamily="2" charset="0"/>
                <a:cs typeface="Times New Roman" pitchFamily="18" charset="0"/>
              </a:rPr>
              <a:t>CURÓ A MUCHOS  ENFERMOS</a:t>
            </a:r>
            <a:endParaRPr lang="es-E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trenuous 3D" pitchFamily="2" charset="0"/>
              <a:cs typeface="Times New Roman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948685" y="764704"/>
            <a:ext cx="35909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Marcos 1,29-39</a:t>
            </a:r>
          </a:p>
        </p:txBody>
      </p:sp>
      <p:sp>
        <p:nvSpPr>
          <p:cNvPr id="16" name="7 Rectángulo"/>
          <p:cNvSpPr/>
          <p:nvPr/>
        </p:nvSpPr>
        <p:spPr>
          <a:xfrm>
            <a:off x="4935703" y="377326"/>
            <a:ext cx="3871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DOMINGO</a:t>
            </a:r>
            <a:r>
              <a:rPr lang="es-ES_tradnl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5</a:t>
            </a:r>
            <a:r>
              <a:rPr lang="es-ES_tradnl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</a:rPr>
              <a:t>º</a:t>
            </a:r>
            <a:r>
              <a:rPr lang="es-ES_tradnl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es-ES_tradnl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TO –Ciclo B</a:t>
            </a:r>
            <a:endParaRPr lang="es-PE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26511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ateo 4, 12-17. 23-25: Jesús recorría toda Galilea, proclamando el  evangelio del reino. – Boosco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8" y="269234"/>
            <a:ext cx="8294856" cy="6239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7942" name="WordArt 6"/>
          <p:cNvSpPr>
            <a:spLocks noChangeArrowheads="1" noChangeShapeType="1" noTextEdit="1"/>
          </p:cNvSpPr>
          <p:nvPr/>
        </p:nvSpPr>
        <p:spPr bwMode="auto">
          <a:xfrm>
            <a:off x="808403" y="3357190"/>
            <a:ext cx="7830400" cy="935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E" sz="1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/>
              </a:rPr>
              <a:t>A la mañana siguiente, todos buscan a Jesús, </a:t>
            </a:r>
          </a:p>
        </p:txBody>
      </p:sp>
      <p:sp>
        <p:nvSpPr>
          <p:cNvPr id="167943" name="WordArt 7"/>
          <p:cNvSpPr>
            <a:spLocks noChangeArrowheads="1" noChangeShapeType="1" noTextEdit="1"/>
          </p:cNvSpPr>
          <p:nvPr/>
        </p:nvSpPr>
        <p:spPr bwMode="auto">
          <a:xfrm>
            <a:off x="971600" y="4301559"/>
            <a:ext cx="4714875" cy="935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E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chemeClr val="accent2"/>
                  </a:outerShdw>
                </a:effectLst>
                <a:latin typeface="Arial Black"/>
              </a:rPr>
              <a:t>¿qué responde Él? </a:t>
            </a:r>
          </a:p>
        </p:txBody>
      </p:sp>
      <p:sp>
        <p:nvSpPr>
          <p:cNvPr id="167944" name="WordArt 8"/>
          <p:cNvSpPr>
            <a:spLocks noChangeArrowheads="1" noChangeShapeType="1" noTextEdit="1"/>
          </p:cNvSpPr>
          <p:nvPr/>
        </p:nvSpPr>
        <p:spPr bwMode="auto">
          <a:xfrm>
            <a:off x="5796136" y="5085184"/>
            <a:ext cx="2016224" cy="74748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E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/>
              </a:rPr>
              <a:t>¿Por qué?</a:t>
            </a:r>
          </a:p>
        </p:txBody>
      </p:sp>
      <p:pic>
        <p:nvPicPr>
          <p:cNvPr id="167945" name="Picture 9" descr="Bot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08725"/>
            <a:ext cx="2000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50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2" grpId="0" animBg="1"/>
      <p:bldP spid="167943" grpId="0"/>
      <p:bldP spid="1679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pinimg.com/564x/39/1c/19/391c19a15d7e5f96855464177ff781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18" y="260648"/>
            <a:ext cx="8352928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366022" y="3789040"/>
            <a:ext cx="823842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ES_tradnl" sz="2800" b="1" u="none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La </a:t>
            </a:r>
            <a:r>
              <a:rPr lang="es-MX" sz="28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actividad </a:t>
            </a:r>
            <a:r>
              <a:rPr lang="es-MX" sz="28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de Jesús y sus palabras, la relación que tiene con la gente y con los discípulos, su cercanía con Dios, no son para nosotros hechos del pasado. Su preocupación por los que sufren y el anuncio de la Buena Noticia del Reino definen el estilo de vida de los discípulos de todos los tiempos.</a:t>
            </a:r>
            <a:endParaRPr lang="es-ES" sz="2800" b="1" u="none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29" y="349001"/>
            <a:ext cx="3340608" cy="919962"/>
          </a:xfrm>
          <a:prstGeom prst="round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932040" y="556699"/>
            <a:ext cx="2114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Motivación: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13998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s.21rs.es/kamiano/files/2010/07/Buen-samaritano-m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36904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ángulo 1"/>
          <p:cNvSpPr/>
          <p:nvPr/>
        </p:nvSpPr>
        <p:spPr>
          <a:xfrm>
            <a:off x="611560" y="548680"/>
            <a:ext cx="4176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kern="10" spc="50" dirty="0">
                <a:ln w="11430"/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A la luz </a:t>
            </a:r>
            <a:r>
              <a:rPr lang="es-PE" b="1" kern="10" spc="50" dirty="0" smtClean="0">
                <a:ln w="11430"/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del texto                      de </a:t>
            </a:r>
            <a:r>
              <a:rPr lang="es-PE" b="1" kern="10" spc="50" dirty="0">
                <a:ln w="11430"/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hoy</a:t>
            </a:r>
            <a:r>
              <a:rPr lang="es-PE" b="1" kern="10" spc="50" dirty="0" smtClean="0">
                <a:ln w="11430"/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,                                           ¿</a:t>
            </a:r>
            <a:r>
              <a:rPr lang="es-PE" b="1" kern="10" spc="50" dirty="0">
                <a:ln w="11430"/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qué has </a:t>
            </a:r>
            <a:r>
              <a:rPr lang="es-PE" b="1" kern="10" spc="50" dirty="0" smtClean="0">
                <a:ln w="11430"/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aprendido</a:t>
            </a:r>
            <a:endParaRPr lang="es-PE" b="1" kern="10" spc="50" dirty="0">
              <a:ln w="11430"/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  <a:p>
            <a:r>
              <a:rPr lang="es-PE" b="1" kern="10" spc="50" dirty="0">
                <a:ln w="11430"/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 sobre </a:t>
            </a:r>
            <a:r>
              <a:rPr lang="es-PE" b="1" kern="10" spc="50" dirty="0" smtClean="0">
                <a:ln w="11430"/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Jesús</a:t>
            </a:r>
            <a:r>
              <a:rPr lang="es-PE" b="1" kern="10" spc="50" dirty="0">
                <a:ln w="11430"/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8449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Skd_t-WsPAY/Tv5fjUXhlSI/AAAAAAAABrc/npKM2qL2EyE/s400/Al%2Bfinalizar%2Bel%2Ba%25C3%25B1o..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92888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7157" name="WordArt 5"/>
          <p:cNvSpPr>
            <a:spLocks noChangeArrowheads="1" noChangeShapeType="1" noTextEdit="1"/>
          </p:cNvSpPr>
          <p:nvPr/>
        </p:nvSpPr>
        <p:spPr bwMode="auto">
          <a:xfrm>
            <a:off x="1691680" y="620688"/>
            <a:ext cx="5399087" cy="898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E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¿Dejo que Jesús cure </a:t>
            </a:r>
          </a:p>
          <a:p>
            <a:r>
              <a:rPr lang="es-PE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mis enfermedades? </a:t>
            </a:r>
          </a:p>
        </p:txBody>
      </p:sp>
      <p:sp>
        <p:nvSpPr>
          <p:cNvPr id="177158" name="WordArt 6"/>
          <p:cNvSpPr>
            <a:spLocks noChangeArrowheads="1" noChangeShapeType="1" noTextEdit="1"/>
          </p:cNvSpPr>
          <p:nvPr/>
        </p:nvSpPr>
        <p:spPr bwMode="auto">
          <a:xfrm>
            <a:off x="755576" y="2060848"/>
            <a:ext cx="3816424" cy="187220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E" sz="1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erlin Sans FB Demi" pitchFamily="34" charset="0"/>
              </a:rPr>
              <a:t>¿Llevo a otros enfermos </a:t>
            </a:r>
          </a:p>
          <a:p>
            <a:r>
              <a:rPr lang="es-PE" sz="1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erlin Sans FB Demi" pitchFamily="34" charset="0"/>
              </a:rPr>
              <a:t>hasta Jesús </a:t>
            </a:r>
            <a:r>
              <a:rPr lang="es-PE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erlin Sans FB Demi" pitchFamily="34" charset="0"/>
              </a:rPr>
              <a:t>para </a:t>
            </a:r>
          </a:p>
          <a:p>
            <a:r>
              <a:rPr lang="es-PE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erlin Sans FB Demi" pitchFamily="34" charset="0"/>
              </a:rPr>
              <a:t>que </a:t>
            </a:r>
            <a:r>
              <a:rPr lang="es-PE" sz="1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erlin Sans FB Demi" pitchFamily="34" charset="0"/>
              </a:rPr>
              <a:t>los sane?</a:t>
            </a:r>
          </a:p>
        </p:txBody>
      </p:sp>
    </p:spTree>
    <p:extLst>
      <p:ext uri="{BB962C8B-B14F-4D97-AF65-F5344CB8AC3E}">
        <p14:creationId xmlns:p14="http://schemas.microsoft.com/office/powerpoint/2010/main" val="336974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7" grpId="0"/>
      <p:bldP spid="1771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80" name="Picture 4" descr="100399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6" b="9818"/>
          <a:stretch>
            <a:fillRect/>
          </a:stretch>
        </p:blipFill>
        <p:spPr bwMode="auto">
          <a:xfrm>
            <a:off x="467544" y="408457"/>
            <a:ext cx="8208912" cy="6116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8182" name="WordArt 6"/>
          <p:cNvSpPr>
            <a:spLocks noChangeArrowheads="1" noChangeShapeType="1" noTextEdit="1"/>
          </p:cNvSpPr>
          <p:nvPr/>
        </p:nvSpPr>
        <p:spPr bwMode="auto">
          <a:xfrm>
            <a:off x="2987824" y="1772816"/>
            <a:ext cx="2881312" cy="1368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E" sz="1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¿Cómo es nuestra </a:t>
            </a:r>
          </a:p>
          <a:p>
            <a:pPr algn="ctr"/>
            <a:r>
              <a:rPr lang="es-PE" sz="1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vida de oración? </a:t>
            </a:r>
          </a:p>
        </p:txBody>
      </p:sp>
      <p:sp>
        <p:nvSpPr>
          <p:cNvPr id="178183" name="WordArt 7"/>
          <p:cNvSpPr>
            <a:spLocks noChangeArrowheads="1" noChangeShapeType="1" noTextEdit="1"/>
          </p:cNvSpPr>
          <p:nvPr/>
        </p:nvSpPr>
        <p:spPr bwMode="auto">
          <a:xfrm>
            <a:off x="1750591" y="3933056"/>
            <a:ext cx="5642818" cy="208823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">
              <a:avLst/>
            </a:prstTxWarp>
          </a:bodyPr>
          <a:lstStyle/>
          <a:p>
            <a:pPr algn="ctr"/>
            <a:r>
              <a:rPr lang="es-PE" kern="10" dirty="0">
                <a:solidFill>
                  <a:srgbClr val="ABE9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Rockwell Extra Bold" pitchFamily="18" charset="0"/>
              </a:rPr>
              <a:t>¿Qué experiencias</a:t>
            </a:r>
          </a:p>
          <a:p>
            <a:pPr algn="ctr"/>
            <a:r>
              <a:rPr lang="es-PE" kern="10" dirty="0">
                <a:solidFill>
                  <a:srgbClr val="ABE9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Rockwell Extra Bold" pitchFamily="18" charset="0"/>
              </a:rPr>
              <a:t> tenemos de encuentro </a:t>
            </a:r>
          </a:p>
          <a:p>
            <a:pPr algn="ctr"/>
            <a:r>
              <a:rPr lang="es-PE" kern="10" dirty="0">
                <a:solidFill>
                  <a:srgbClr val="ABE9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Rockwell Extra Bold" pitchFamily="18" charset="0"/>
              </a:rPr>
              <a:t>con Dios?</a:t>
            </a:r>
          </a:p>
        </p:txBody>
      </p:sp>
    </p:spTree>
    <p:extLst>
      <p:ext uri="{BB962C8B-B14F-4D97-AF65-F5344CB8AC3E}">
        <p14:creationId xmlns:p14="http://schemas.microsoft.com/office/powerpoint/2010/main" val="187606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2" grpId="0" animBg="1"/>
      <p:bldP spid="17818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▷ 100 Imágenes cristianas de Jesús Orando | Oracion al padre celestial,  Imagenes de jesus orando, Jesús ora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85720" cy="6325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3656794" y="260648"/>
            <a:ext cx="492675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ES_tradnl" sz="360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Jesús tiene tiempo para orar, expulsar demonios, curar, anunciar el evangelio… </a:t>
            </a:r>
          </a:p>
          <a:p>
            <a:pPr marL="342900" indent="-342900" algn="ctr">
              <a:spcBef>
                <a:spcPct val="20000"/>
              </a:spcBef>
            </a:pPr>
            <a:endParaRPr lang="es-ES_tradnl" sz="3600" b="1" i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51176" y="3356992"/>
            <a:ext cx="435327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ES_tradnl" sz="3200" b="1" u="none" dirty="0" smtClean="0">
                <a:cs typeface="Times New Roman" pitchFamily="18" charset="0"/>
              </a:rPr>
              <a:t>¿</a:t>
            </a:r>
            <a:r>
              <a:rPr lang="es-ES_tradnl" sz="3200" b="1" u="none" dirty="0">
                <a:cs typeface="Times New Roman" pitchFamily="18" charset="0"/>
              </a:rPr>
              <a:t>en qué medida nuestra vida responde al Proyecto de Dios</a:t>
            </a:r>
            <a:r>
              <a:rPr lang="es-ES_tradnl" sz="3200" b="1" u="none" dirty="0" smtClean="0">
                <a:cs typeface="Times New Roman" pitchFamily="18" charset="0"/>
              </a:rPr>
              <a:t>?</a:t>
            </a:r>
          </a:p>
          <a:p>
            <a:pPr marL="342900" indent="-342900" algn="ctr">
              <a:spcBef>
                <a:spcPct val="20000"/>
              </a:spcBef>
            </a:pPr>
            <a:r>
              <a:rPr lang="es-MX" sz="3200" b="1" dirty="0">
                <a:cs typeface="Times New Roman" pitchFamily="18" charset="0"/>
              </a:rPr>
              <a:t>¿A qué dedicas el tiempo de tu jornada?</a:t>
            </a:r>
            <a:endParaRPr lang="es-ES_tradnl" sz="3200" b="1" u="none" dirty="0" smtClean="0"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s-ES_tradnl" sz="3200" b="1" u="none" dirty="0" smtClean="0">
                <a:cs typeface="Times New Roman" pitchFamily="18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</a:pPr>
            <a:endParaRPr lang="es-ES_tradnl" sz="3200" b="1" u="none" dirty="0"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s-ES_tradnl" sz="3200" b="1" i="1" u="none" dirty="0">
              <a:cs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942020" y="4221088"/>
            <a:ext cx="3024336" cy="140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s-ES_tradnl" sz="3600" b="1" i="1" u="none" dirty="0">
              <a:solidFill>
                <a:srgbClr val="FFD47D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45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8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300"/>
                            </p:stCondLst>
                            <p:childTnLst>
                              <p:par>
                                <p:cTn id="19" presetID="5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9" grpId="0"/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zar Imágenes, Fotos y Fondos de pantalla para Descargar Gra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260648"/>
            <a:ext cx="8280920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4326" name="Rectangle 6"/>
          <p:cNvSpPr>
            <a:spLocks noChangeArrowheads="1"/>
          </p:cNvSpPr>
          <p:nvPr/>
        </p:nvSpPr>
        <p:spPr bwMode="auto">
          <a:xfrm>
            <a:off x="827584" y="548680"/>
            <a:ext cx="7704856" cy="135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ES_tradnl" sz="3200" b="1" i="1" u="none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charset="0"/>
              </a:rPr>
              <a:t>El Reino se iba manifestando en cada paso que daba Jesús.</a:t>
            </a:r>
          </a:p>
          <a:p>
            <a:pPr marL="342900" indent="-342900" algn="r">
              <a:spcBef>
                <a:spcPct val="20000"/>
              </a:spcBef>
            </a:pPr>
            <a:endParaRPr lang="es-ES_tradnl" sz="3200" b="1" i="1" u="none" dirty="0"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Arial" charset="0"/>
            </a:endParaRPr>
          </a:p>
          <a:p>
            <a:pPr marL="342900" indent="-342900" algn="r">
              <a:spcBef>
                <a:spcPct val="20000"/>
              </a:spcBef>
            </a:pPr>
            <a:r>
              <a:rPr lang="es-ES_tradnl" sz="3200" b="1" i="1" u="none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charset="0"/>
              </a:rPr>
              <a:t> </a:t>
            </a:r>
            <a:endParaRPr lang="es-ES" sz="3200" b="1" u="none" dirty="0"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211960" y="3645024"/>
            <a:ext cx="4464050" cy="263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s-ES_tradnl" sz="3200" b="1" i="1" u="none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charset="0"/>
              </a:rPr>
              <a:t> </a:t>
            </a:r>
            <a:r>
              <a:rPr lang="es-ES_tradnl" sz="3200" b="1" u="none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charset="0"/>
              </a:rPr>
              <a:t>¿Qué signos del Reino descubrimos hoy en nuestro camino que animen nuestra esperanza?</a:t>
            </a:r>
            <a:endParaRPr lang="es-ES" sz="3200" b="1" u="none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66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6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AS ENTENDIDO LA NECESIDAD DE ORAR? – Iglesia Plenitud en Cristo –  Asambleas de Dios, Panam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433019"/>
            <a:ext cx="8352928" cy="6092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7403" name="Rectangle 11"/>
          <p:cNvSpPr>
            <a:spLocks noGrp="1" noChangeArrowheads="1"/>
          </p:cNvSpPr>
          <p:nvPr>
            <p:ph idx="1"/>
          </p:nvPr>
        </p:nvSpPr>
        <p:spPr>
          <a:xfrm>
            <a:off x="442788" y="1700808"/>
            <a:ext cx="8233668" cy="1224136"/>
          </a:xfrm>
          <a:noFill/>
          <a:ln/>
        </p:spPr>
        <p:txBody>
          <a:bodyPr/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s-MX" sz="2800" b="1" i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Hacer </a:t>
            </a:r>
            <a:r>
              <a:rPr lang="es-MX" sz="2800" b="1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silencio y orar para comprender la voluntad de Dios. Escuchar su voz, intimar con Él. Que nuestras manos sean las suyas que cuidan al enfermo; que nuestro corazón sea el suyo </a:t>
            </a:r>
            <a:r>
              <a:rPr lang="es-MX" sz="2600" b="1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que</a:t>
            </a:r>
            <a:r>
              <a:rPr lang="es-MX" sz="2800" b="1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ame al enemigo; que nuestra voz sea su Palabra encarnada que anuncia vida, salvación, esperanza, paz</a:t>
            </a:r>
            <a:r>
              <a:rPr lang="es-MX" sz="2800" b="1" i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…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s-MX" sz="2800" b="1" i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s-MX" sz="2800" b="1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a todos sus hijos e hijas.</a:t>
            </a:r>
            <a:endParaRPr lang="es-ES_tradnl" sz="2800" b="1" i="1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8" y="433018"/>
            <a:ext cx="2658086" cy="109737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355918" y="994862"/>
            <a:ext cx="357020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s-ES_tradnl" sz="3200" b="1" i="1" dirty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Motivación: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55072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7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7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7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3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7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7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7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7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87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2898"/>
            <a:ext cx="8280920" cy="626244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9" name="8 Rectángulo"/>
          <p:cNvSpPr/>
          <p:nvPr/>
        </p:nvSpPr>
        <p:spPr>
          <a:xfrm>
            <a:off x="384546" y="260648"/>
            <a:ext cx="80038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Luego de un tiempo de oración personal, compartimos en grupos nuestra oración (o todos juntos)</a:t>
            </a:r>
            <a:endParaRPr lang="es-PE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s-ES_tradnl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mano de cartulina escribir qué es lo que hoy podemos hacer ante esas situaciones de enfermedad y dolor</a:t>
            </a:r>
            <a:r>
              <a:rPr lang="es-ES_tradnl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PE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39552" y="6156012"/>
            <a:ext cx="8136904" cy="369332"/>
          </a:xfrm>
          <a:prstGeom prst="rect">
            <a:avLst/>
          </a:prstGeom>
          <a:solidFill>
            <a:srgbClr val="0033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lvl="0" algn="ctr"/>
            <a:r>
              <a:rPr lang="es-ES_tradnl" sz="1800" dirty="0" smtClean="0">
                <a:solidFill>
                  <a:srgbClr val="FFFFFF"/>
                </a:solidFill>
              </a:rPr>
              <a:t>Se </a:t>
            </a:r>
            <a:r>
              <a:rPr lang="es-ES_tradnl" sz="1800" dirty="0">
                <a:solidFill>
                  <a:srgbClr val="FFFFFF"/>
                </a:solidFill>
              </a:rPr>
              <a:t>puede, también, recitar el salmo </a:t>
            </a:r>
            <a:r>
              <a:rPr lang="es-ES_tradnl" sz="1800" dirty="0" smtClean="0">
                <a:solidFill>
                  <a:srgbClr val="FFFFFF"/>
                </a:solidFill>
              </a:rPr>
              <a:t>146 responsorial </a:t>
            </a:r>
            <a:r>
              <a:rPr lang="es-ES_tradnl" sz="1800" dirty="0">
                <a:solidFill>
                  <a:srgbClr val="FFFFFF"/>
                </a:solidFill>
              </a:rPr>
              <a:t>que corresponde a este domingo.</a:t>
            </a:r>
            <a:endParaRPr lang="es-PE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6685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i.pinimg.com/564x/20/41/aa/2041aa816a2f138895519a99480274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9"/>
          <a:stretch/>
        </p:blipFill>
        <p:spPr bwMode="auto">
          <a:xfrm>
            <a:off x="467544" y="188640"/>
            <a:ext cx="8208912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469058" y="44624"/>
            <a:ext cx="2590774" cy="1200329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FF9E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s-ES_tradnl" sz="3600" i="1" u="none" dirty="0" smtClean="0">
                <a:solidFill>
                  <a:srgbClr val="FFFFFF"/>
                </a:solidFill>
                <a:latin typeface="Comic Sans MS" pitchFamily="66" charset="0"/>
              </a:rPr>
              <a:t>Salmo </a:t>
            </a:r>
            <a:r>
              <a:rPr lang="es-ES_tradnl" sz="7200" i="1" u="none" dirty="0" smtClean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es-ES_tradnl" sz="2800" i="1" u="none" dirty="0">
                <a:solidFill>
                  <a:srgbClr val="FFFFFF"/>
                </a:solidFill>
                <a:latin typeface="Comic Sans MS" pitchFamily="66" charset="0"/>
              </a:rPr>
              <a:t>146 </a:t>
            </a:r>
            <a:endParaRPr lang="es-ES_tradnl" sz="7200" u="none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1473200" y="4781550"/>
            <a:ext cx="6554788" cy="13112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s-ES_tradnl" sz="3600" b="1" i="1" u="none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000" i="1" u="none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Alabad al Señor que sana</a:t>
            </a:r>
            <a:br>
              <a:rPr lang="es-ES_tradnl" sz="4000" i="1" u="none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s-ES_tradnl" sz="4000" i="1" u="none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los corazones destrozados.</a:t>
            </a:r>
            <a:endParaRPr lang="es-ES_tradnl" sz="3600" b="1" i="1" u="none" dirty="0">
              <a:solidFill>
                <a:schemeClr val="bg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470563" y="1007441"/>
            <a:ext cx="6557425" cy="350865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9E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19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sz="3600" i="1" u="none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es-ES" sz="3100" i="1" u="none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Verdana" pitchFamily="34" charset="0"/>
                <a:cs typeface="Times New Roman" pitchFamily="18" charset="0"/>
              </a:rPr>
              <a:t>¡Qué bueno es cantar </a:t>
            </a:r>
            <a:r>
              <a:rPr lang="es-ES" sz="3100" i="1" u="none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Verdana" pitchFamily="34" charset="0"/>
                <a:cs typeface="Times New Roman" pitchFamily="18" charset="0"/>
              </a:rPr>
              <a:t>                         a </a:t>
            </a:r>
            <a:r>
              <a:rPr lang="es-ES" sz="3100" i="1" u="none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Verdana" pitchFamily="34" charset="0"/>
                <a:cs typeface="Times New Roman" pitchFamily="18" charset="0"/>
              </a:rPr>
              <a:t>nuestro Dios,</a:t>
            </a:r>
            <a:br>
              <a:rPr lang="es-ES" sz="3100" i="1" u="none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Verdana" pitchFamily="34" charset="0"/>
                <a:cs typeface="Times New Roman" pitchFamily="18" charset="0"/>
              </a:rPr>
            </a:br>
            <a:r>
              <a:rPr lang="es-ES" sz="3100" i="1" u="none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Verdana" pitchFamily="34" charset="0"/>
                <a:cs typeface="Times New Roman" pitchFamily="18" charset="0"/>
              </a:rPr>
              <a:t>qué agradable y merecida </a:t>
            </a:r>
            <a:r>
              <a:rPr lang="es-ES" sz="3100" i="1" u="none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Verdana" pitchFamily="34" charset="0"/>
                <a:cs typeface="Times New Roman" pitchFamily="18" charset="0"/>
              </a:rPr>
              <a:t>                        su </a:t>
            </a:r>
            <a:r>
              <a:rPr lang="es-ES" sz="3100" i="1" u="none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Verdana" pitchFamily="34" charset="0"/>
                <a:cs typeface="Times New Roman" pitchFamily="18" charset="0"/>
              </a:rPr>
              <a:t>alabanza!</a:t>
            </a:r>
            <a:br>
              <a:rPr lang="es-ES" sz="3100" i="1" u="none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Verdana" pitchFamily="34" charset="0"/>
                <a:cs typeface="Times New Roman" pitchFamily="18" charset="0"/>
              </a:rPr>
            </a:br>
            <a:r>
              <a:rPr lang="es-ES" sz="3100" i="1" u="none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Verdana" pitchFamily="34" charset="0"/>
                <a:cs typeface="Times New Roman" pitchFamily="18" charset="0"/>
              </a:rPr>
              <a:t>El Señor reconstruye Jerusalén,</a:t>
            </a:r>
            <a:br>
              <a:rPr lang="es-ES" sz="3100" i="1" u="none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Verdana" pitchFamily="34" charset="0"/>
                <a:cs typeface="Times New Roman" pitchFamily="18" charset="0"/>
              </a:rPr>
            </a:br>
            <a:r>
              <a:rPr lang="es-ES" sz="3100" i="1" u="none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Verdana" pitchFamily="34" charset="0"/>
                <a:cs typeface="Times New Roman" pitchFamily="18" charset="0"/>
              </a:rPr>
              <a:t>congrega a los dispersos de Israel;</a:t>
            </a:r>
            <a:r>
              <a:rPr lang="es-ES" sz="3100" i="1" u="none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endParaRPr lang="es-ES_tradnl" sz="3100" i="1" u="none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43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/>
      <p:bldP spid="1095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2898"/>
            <a:ext cx="8280920" cy="626244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2" name="2 Marcador de contenido"/>
          <p:cNvSpPr txBox="1">
            <a:spLocks/>
          </p:cNvSpPr>
          <p:nvPr/>
        </p:nvSpPr>
        <p:spPr>
          <a:xfrm>
            <a:off x="575556" y="273831"/>
            <a:ext cx="8280920" cy="901463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>
              <a:spcAft>
                <a:spcPts val="0"/>
              </a:spcAft>
            </a:pPr>
            <a:r>
              <a:rPr lang="es-ES_tradnl" b="1" kern="0" dirty="0" smtClean="0">
                <a:solidFill>
                  <a:srgbClr val="FFFF00"/>
                </a:solidFill>
                <a:latin typeface="Times New Roman"/>
              </a:rPr>
              <a:t>Ambientación:</a:t>
            </a:r>
            <a:r>
              <a:rPr lang="es-ES_tradnl" b="1" kern="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/>
              </a:rPr>
              <a:t> </a:t>
            </a:r>
            <a:r>
              <a:rPr lang="es-ES_tradnl" dirty="0">
                <a:solidFill>
                  <a:schemeClr val="bg1">
                    <a:lumMod val="20000"/>
                    <a:lumOff val="80000"/>
                  </a:schemeClr>
                </a:solidFill>
              </a:rPr>
              <a:t>Imágenes de diversas enfermedades y dolencias de hoy, botiquín, al centro de todo una vela grande. </a:t>
            </a:r>
            <a:endParaRPr lang="es-PE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algn="just">
              <a:spcAft>
                <a:spcPts val="0"/>
              </a:spcAft>
            </a:pPr>
            <a:endParaRPr lang="es-PE" kern="0" dirty="0">
              <a:solidFill>
                <a:schemeClr val="bg1">
                  <a:lumMod val="20000"/>
                  <a:lumOff val="80000"/>
                </a:schemeClr>
              </a:solidFill>
              <a:latin typeface="Times New Roman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67694" y="5923621"/>
            <a:ext cx="7696644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Cantos sugeridos: </a:t>
            </a:r>
            <a:r>
              <a:rPr lang="es-PE" sz="2000" dirty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wis721 BT" pitchFamily="34" charset="0"/>
              </a:rPr>
              <a:t>Con nosotros está y no le conocemos.</a:t>
            </a:r>
            <a:endParaRPr lang="es-ES_tradnl" sz="2000" dirty="0" smtClean="0">
              <a:solidFill>
                <a:schemeClr val="accent3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Swis721 BT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763688" y="955394"/>
            <a:ext cx="7531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Opcional</a:t>
            </a:r>
            <a:r>
              <a:rPr lang="es-ES_tradnl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Una mano de cartulina para cada participante</a:t>
            </a:r>
            <a:endParaRPr lang="es-PE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833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3591"/>
            <a:ext cx="8280920" cy="6135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971600" y="4941168"/>
            <a:ext cx="76723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s-ES_tradnl" sz="4000" b="1" i="1" u="none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Alabad al Señor que sana</a:t>
            </a:r>
            <a:br>
              <a:rPr lang="es-ES_tradnl" sz="4000" b="1" i="1" u="none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s-ES_tradnl" sz="4000" b="1" i="1" u="none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los corazones destrozados.</a:t>
            </a:r>
            <a:endParaRPr lang="es-ES_tradnl" sz="3600" b="1" i="1" u="none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611560" y="782702"/>
            <a:ext cx="7416824" cy="286232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s-ES" sz="3600" u="none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Sana a los que tienen quebrantado </a:t>
            </a:r>
            <a:br>
              <a:rPr lang="es-ES" sz="3600" u="none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</a:br>
            <a:r>
              <a:rPr lang="es-ES" sz="3600" u="none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el corazón, y venda sus </a:t>
            </a:r>
            <a:r>
              <a:rPr lang="es-ES" sz="3600" u="none" dirty="0" smtClean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heridas; cuenta </a:t>
            </a:r>
            <a:r>
              <a:rPr lang="es-ES" sz="3600" u="none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el número </a:t>
            </a:r>
            <a:r>
              <a:rPr lang="es-ES" sz="3600" u="none" dirty="0" smtClean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de </a:t>
            </a:r>
            <a:r>
              <a:rPr lang="es-ES" sz="3600" u="none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las estrellas,</a:t>
            </a:r>
            <a:br>
              <a:rPr lang="es-ES" sz="3600" u="none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</a:br>
            <a:r>
              <a:rPr lang="es-ES" sz="3600" u="none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y llama a cada una por </a:t>
            </a:r>
            <a:r>
              <a:rPr lang="es-ES" sz="3600" u="none" dirty="0" smtClean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su nombre</a:t>
            </a:r>
            <a:r>
              <a:rPr lang="es-ES" sz="3600" u="none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.</a:t>
            </a:r>
            <a:endParaRPr lang="es-ES_tradnl" sz="3600" u="none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17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autoUpdateAnimBg="0"/>
      <p:bldP spid="11059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564x/fc/c9/85/fcc9859415f2d661f68680b5ef5774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08912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1043608" y="5217112"/>
            <a:ext cx="6554787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C032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s-ES_tradnl" sz="4000" i="1" u="none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Alabad al Señor que sana</a:t>
            </a:r>
            <a:br>
              <a:rPr lang="es-ES_tradnl" sz="4000" i="1" u="none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</a:br>
            <a:r>
              <a:rPr lang="es-ES_tradnl" sz="4000" i="1" u="none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los corazones destrozados.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683568" y="3396647"/>
            <a:ext cx="7802860" cy="163121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C032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sz="3600" b="1" u="none" dirty="0">
                <a:solidFill>
                  <a:srgbClr val="FFFF00"/>
                </a:solidFill>
                <a:effectLst>
                  <a:outerShdw blurRad="60007" dist="310007" dir="7680000" sx="14000" sy="14000" kx="1300200" algn="ctr" rotWithShape="0">
                    <a:srgbClr val="C00000"/>
                  </a:outerShdw>
                </a:effectLst>
                <a:latin typeface="Comic Sans MS" pitchFamily="66" charset="0"/>
              </a:rPr>
              <a:t> </a:t>
            </a:r>
            <a:r>
              <a:rPr lang="es-ES" sz="3200" b="1" i="1" u="none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x="14000" sy="14000" kx="1300200" algn="ctr" rotWithShape="0">
                    <a:srgbClr val="C00000"/>
                  </a:outerShdw>
                </a:effectLst>
                <a:latin typeface="Comic Sans MS" pitchFamily="66" charset="0"/>
                <a:cs typeface="Times New Roman" pitchFamily="18" charset="0"/>
              </a:rPr>
              <a:t>Grande es nuestro Señor, </a:t>
            </a:r>
            <a:r>
              <a:rPr lang="es-ES" sz="3200" b="1" i="1" u="none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x="14000" sy="14000" kx="1300200" algn="ctr" rotWithShape="0">
                    <a:srgbClr val="C00000"/>
                  </a:outerShdw>
                </a:effectLst>
                <a:latin typeface="Comic Sans MS" pitchFamily="66" charset="0"/>
                <a:cs typeface="Times New Roman" pitchFamily="18" charset="0"/>
              </a:rPr>
              <a:t>omnipotente,su</a:t>
            </a:r>
            <a:r>
              <a:rPr lang="es-ES" sz="3200" b="1" i="1" u="none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x="14000" sy="14000" kx="1300200" algn="ctr" rotWithShape="0">
                    <a:srgbClr val="C0000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3200" b="1" i="1" u="none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x="14000" sy="14000" kx="1300200" algn="ctr" rotWithShape="0">
                    <a:srgbClr val="C00000"/>
                  </a:outerShdw>
                </a:effectLst>
                <a:latin typeface="Comic Sans MS" pitchFamily="66" charset="0"/>
                <a:cs typeface="Times New Roman" pitchFamily="18" charset="0"/>
              </a:rPr>
              <a:t>sabiduría no tiene </a:t>
            </a:r>
            <a:r>
              <a:rPr lang="es-ES" sz="3200" b="1" i="1" u="none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x="14000" sy="14000" kx="1300200" algn="ctr" rotWithShape="0">
                    <a:srgbClr val="C00000"/>
                  </a:outerShdw>
                </a:effectLst>
                <a:latin typeface="Comic Sans MS" pitchFamily="66" charset="0"/>
                <a:cs typeface="Times New Roman" pitchFamily="18" charset="0"/>
              </a:rPr>
              <a:t>límite.El</a:t>
            </a:r>
            <a:r>
              <a:rPr lang="es-ES" sz="3200" b="1" i="1" u="none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x="14000" sy="14000" kx="1300200" algn="ctr" rotWithShape="0">
                    <a:srgbClr val="C0000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3200" b="1" i="1" u="none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x="14000" sy="14000" kx="1300200" algn="ctr" rotWithShape="0">
                    <a:srgbClr val="C00000"/>
                  </a:outerShdw>
                </a:effectLst>
                <a:latin typeface="Comic Sans MS" pitchFamily="66" charset="0"/>
                <a:cs typeface="Times New Roman" pitchFamily="18" charset="0"/>
              </a:rPr>
              <a:t>Señor levanta a los humildes.</a:t>
            </a:r>
            <a:endParaRPr lang="es-ES_tradnl" sz="3200" b="1" i="1" u="none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0007" dist="310007" dir="7680000" sx="14000" sy="14000" kx="1300200" algn="ctr" rotWithShape="0">
                  <a:srgbClr val="C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1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autoUpdateAnimBg="0"/>
      <p:bldP spid="111620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564x/b3/41/20/b34120e04ed73ce196ffd9a9cbbc99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260648"/>
            <a:ext cx="8280920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5658" name="Rectangle 10"/>
          <p:cNvSpPr>
            <a:spLocks noChangeArrowheads="1"/>
          </p:cNvSpPr>
          <p:nvPr/>
        </p:nvSpPr>
        <p:spPr bwMode="auto">
          <a:xfrm>
            <a:off x="3227183" y="332656"/>
            <a:ext cx="5377265" cy="10801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es-ES_tradnl" b="1" u="none" dirty="0" smtClean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  </a:t>
            </a:r>
            <a:r>
              <a:rPr lang="es-ES_tradnl" b="1" u="none" dirty="0" smtClean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Motivación:</a:t>
            </a:r>
            <a:r>
              <a:rPr lang="es-ES_tradnl" b="1" u="none" dirty="0" smtClean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San </a:t>
            </a:r>
            <a:r>
              <a:rPr lang="es-ES_tradnl" b="1" u="none" dirty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Vicente anima a las hijas de la Caridad a valorar su vocación tan especial</a:t>
            </a:r>
            <a:r>
              <a:rPr lang="es-ES_tradnl" b="1" u="none" dirty="0" smtClean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:</a:t>
            </a:r>
            <a:endParaRPr lang="es-ES" b="1" u="none" dirty="0"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Agency FB" panose="020B0503020202020204" pitchFamily="34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332118" y="568951"/>
            <a:ext cx="1713931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_tradnl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Script MT Bold" pitchFamily="66" charset="0"/>
              </a:rPr>
              <a:t>Motivación: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33082"/>
            <a:ext cx="2808313" cy="1007686"/>
          </a:xfrm>
          <a:prstGeom prst="roundRect">
            <a:avLst/>
          </a:prstGeom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59532" y="1431201"/>
            <a:ext cx="8352928" cy="40724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_tradnl" b="1" u="none" dirty="0" smtClean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  </a:t>
            </a:r>
            <a:r>
              <a:rPr lang="es-MX" b="1" dirty="0" smtClean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MX" b="1" dirty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En efecto, no sería hacer lo bastante por Dios y por el prójimo </a:t>
            </a:r>
            <a:r>
              <a:rPr lang="es-MX" b="1" i="1" dirty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darles</a:t>
            </a:r>
            <a:r>
              <a:rPr lang="es-MX" b="1" dirty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alimento y remedio a los pobres enfermos, si no se les ayudase según los designios de Dios en el servicio espiritual que les debemos. Cuando sirvan a los pobres de esta forma, serán verdaderas Hijas de la Caridad, esto es, hijas de Dios, e imitarán a Jesucristo; porque, hermanas mías, </a:t>
            </a:r>
            <a:r>
              <a:rPr lang="es-MX" b="1" dirty="0" smtClean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                                                  ¿</a:t>
            </a:r>
            <a:r>
              <a:rPr lang="es-MX" b="1" dirty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cómo servía él a los pobres? </a:t>
            </a:r>
            <a:r>
              <a:rPr lang="es-MX" b="1" dirty="0" smtClean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                                            Les </a:t>
            </a:r>
            <a:r>
              <a:rPr lang="es-MX" b="1" dirty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servía corporal y espiritualmente, </a:t>
            </a:r>
            <a:r>
              <a:rPr lang="es-MX" b="1" dirty="0" smtClean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                                                 iba </a:t>
            </a:r>
            <a:r>
              <a:rPr lang="es-MX" b="1" dirty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de una parte para otra, curaba a </a:t>
            </a:r>
            <a:r>
              <a:rPr lang="es-MX" b="1" dirty="0" smtClean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                                                los </a:t>
            </a:r>
            <a:r>
              <a:rPr lang="es-MX" b="1" dirty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enfermos, y les daba el dinero </a:t>
            </a:r>
            <a:r>
              <a:rPr lang="es-MX" b="1" dirty="0" smtClean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                                                             que </a:t>
            </a:r>
            <a:r>
              <a:rPr lang="es-MX" b="1" dirty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tenía, y los instruía en su </a:t>
            </a:r>
            <a:r>
              <a:rPr lang="es-MX" b="1" dirty="0" smtClean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                                                              salvación</a:t>
            </a:r>
            <a:r>
              <a:rPr lang="es-MX" b="1" dirty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. ¡Qué felicidad, hijas mías, </a:t>
            </a:r>
            <a:r>
              <a:rPr lang="es-MX" b="1" dirty="0" smtClean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                                                  que </a:t>
            </a:r>
            <a:r>
              <a:rPr lang="es-MX" b="1" dirty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Dios les haya escogido para </a:t>
            </a:r>
            <a:r>
              <a:rPr lang="es-MX" b="1" dirty="0" smtClean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                                             continuar </a:t>
            </a:r>
            <a:r>
              <a:rPr lang="es-MX" b="1" dirty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el ejercicio de su Hijo </a:t>
            </a:r>
            <a:r>
              <a:rPr lang="es-MX" b="1" dirty="0" smtClean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                                                            en </a:t>
            </a:r>
            <a:r>
              <a:rPr lang="es-MX" b="1" dirty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la tierra! (IX,73)</a:t>
            </a:r>
            <a:endParaRPr lang="es-ES" b="1" u="none" dirty="0"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5817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8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564x/b3/41/20/b34120e04ed73ce196ffd9a9cbbc993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" t="41682" r="-818" b="7697"/>
          <a:stretch/>
        </p:blipFill>
        <p:spPr bwMode="auto">
          <a:xfrm flipH="1">
            <a:off x="431540" y="332656"/>
            <a:ext cx="8280920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5658" name="Rectangle 10"/>
          <p:cNvSpPr>
            <a:spLocks noChangeArrowheads="1"/>
          </p:cNvSpPr>
          <p:nvPr/>
        </p:nvSpPr>
        <p:spPr bwMode="auto">
          <a:xfrm>
            <a:off x="3227183" y="332656"/>
            <a:ext cx="5377265" cy="10801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es-ES_tradnl" b="1" u="none" dirty="0" smtClean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  </a:t>
            </a:r>
            <a:endParaRPr lang="es-ES" b="1" u="none" dirty="0"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Agency FB" panose="020B0503020202020204" pitchFamily="34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51520" y="980728"/>
            <a:ext cx="5400600" cy="33843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MX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   De </a:t>
            </a:r>
            <a:r>
              <a:rPr lang="es-MX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la misma manera, a los misioneros les recuerda que Jesús evangelizó de palabra y de obra: “…de modo que, si hay algunos entre nosotros que crean que están en la Misión para evangelizar a los pobres y no para cuidarlos, para remediar sus necesidades espirituales y no las temporales, les diré que tenemos que asistirles y hacer que les asistan de todas las maneras, nosotros y los demás. Hacer esto es evangelizar de palabra y de obra; es lo más perfecto; y es lo que nuestro Señor practicó y tienen que practicar los que lo representan en la tierra</a:t>
            </a:r>
            <a:r>
              <a:rPr lang="es-MX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”                                  </a:t>
            </a:r>
            <a:r>
              <a:rPr lang="es-MX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(XI, 393</a:t>
            </a:r>
            <a:r>
              <a:rPr lang="es-MX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)</a:t>
            </a:r>
            <a:endParaRPr lang="es-ES" b="1" u="none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516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8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pinimg.com/564x/0f/d0/f4/0fd0f4394bf20244346864b192369bf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01"/>
          <a:stretch/>
        </p:blipFill>
        <p:spPr bwMode="auto">
          <a:xfrm>
            <a:off x="395536" y="260648"/>
            <a:ext cx="8280920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ectangle 3"/>
          <p:cNvSpPr txBox="1">
            <a:spLocks/>
          </p:cNvSpPr>
          <p:nvPr/>
        </p:nvSpPr>
        <p:spPr>
          <a:xfrm>
            <a:off x="3779912" y="1484784"/>
            <a:ext cx="3528392" cy="309634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s-PE" sz="2600" dirty="0" smtClean="0">
                <a:solidFill>
                  <a:srgbClr val="C0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Dialogar en nuestras comunidades, grupos, familia, sobre las enfermedades que hoy existen en nuestros ambientes y qué podemos hacer para remediarlas.</a:t>
            </a:r>
            <a:endParaRPr lang="es-ES" sz="2600" dirty="0" smtClean="0">
              <a:solidFill>
                <a:srgbClr val="C00000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82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pinimg.com/564x/b9/51/3b/b9513bfde50103241239ed54f8840d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3507"/>
            <a:ext cx="8280920" cy="6303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611560" y="1036745"/>
            <a:ext cx="5904656" cy="491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MX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Te </a:t>
            </a:r>
            <a:r>
              <a:rPr lang="es-MX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alabamos, Padre, </a:t>
            </a:r>
            <a:r>
              <a:rPr lang="es-MX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</a:t>
            </a:r>
            <a:r>
              <a:rPr lang="es-MX" b="1" dirty="0" err="1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orque</a:t>
            </a:r>
            <a:r>
              <a:rPr lang="es-MX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Jesús                                      </a:t>
            </a:r>
            <a:r>
              <a:rPr lang="es-MX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pasó haciendo el bien </a:t>
            </a:r>
          </a:p>
          <a:p>
            <a:pPr marL="342900" indent="-342900">
              <a:spcBef>
                <a:spcPct val="20000"/>
              </a:spcBef>
            </a:pPr>
            <a:r>
              <a:rPr lang="es-MX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y curando a los oprimidos por la enfermedad.</a:t>
            </a:r>
          </a:p>
          <a:p>
            <a:pPr marL="342900" indent="-342900">
              <a:spcBef>
                <a:spcPct val="20000"/>
              </a:spcBef>
            </a:pPr>
            <a:r>
              <a:rPr lang="es-MX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Él cargó con nuestras dolencias, sanándonos con su dolor. Y con sus milagros en favor de los pobres y enfermos inauguró la esperada salvación del reino de Dios para el hombre que tú amas con ternura de Padre.</a:t>
            </a:r>
          </a:p>
          <a:p>
            <a:pPr marL="342900" indent="-342900">
              <a:spcBef>
                <a:spcPct val="20000"/>
              </a:spcBef>
            </a:pPr>
            <a:r>
              <a:rPr lang="es-MX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Concédenos, Padre, imitar la madurez de su diálogo contigo, la profundidad de su oración </a:t>
            </a:r>
            <a:r>
              <a:rPr lang="es-MX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y </a:t>
            </a:r>
            <a:r>
              <a:rPr lang="es-MX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la generosidad de su entrega.</a:t>
            </a:r>
          </a:p>
          <a:p>
            <a:pPr marL="342900" indent="-342900">
              <a:spcBef>
                <a:spcPct val="20000"/>
              </a:spcBef>
            </a:pPr>
            <a:r>
              <a:rPr lang="es-MX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                  Amén</a:t>
            </a:r>
            <a:r>
              <a:rPr lang="es-MX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endParaRPr lang="es-ES_tradnl" b="1" u="none" dirty="0"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 Narrow" panose="020B0606020202030204" pitchFamily="34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259632" y="221499"/>
            <a:ext cx="2446504" cy="601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r>
              <a:rPr lang="es-ES_tradnl" sz="3200" b="1" dirty="0">
                <a:solidFill>
                  <a:srgbClr val="FFFFFF"/>
                </a:solidFill>
                <a:latin typeface="Script MT Bold" pitchFamily="66" charset="0"/>
              </a:rPr>
              <a:t>Oración final </a:t>
            </a:r>
          </a:p>
        </p:txBody>
      </p:sp>
    </p:spTree>
    <p:extLst>
      <p:ext uri="{BB962C8B-B14F-4D97-AF65-F5344CB8AC3E}">
        <p14:creationId xmlns:p14="http://schemas.microsoft.com/office/powerpoint/2010/main" val="355991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256">
        <p14:doors/>
      </p:transition>
    </mc:Choice>
    <mc:Fallback xmlns="">
      <p:transition spd="slow" advTm="122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4337050" y="136207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endParaRPr lang="es-ES" sz="3600" b="1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charset="0"/>
            </a:endParaRPr>
          </a:p>
        </p:txBody>
      </p:sp>
      <p:pic>
        <p:nvPicPr>
          <p:cNvPr id="11266" name="Picture 2" descr="Virgen María fondo de pantalla | Pxfu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70" y="332656"/>
            <a:ext cx="8096250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403073" y="6391387"/>
            <a:ext cx="4572003" cy="400110"/>
          </a:xfrm>
          <a:prstGeom prst="rect">
            <a:avLst/>
          </a:prstGeom>
          <a:solidFill>
            <a:srgbClr val="4D0566"/>
          </a:solidFill>
          <a:ln w="9525">
            <a:solidFill>
              <a:srgbClr val="FF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Texto de </a:t>
            </a:r>
            <a:r>
              <a:rPr lang="es-PE" sz="1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Lectio</a:t>
            </a: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Divina:  Padre César Chávez  </a:t>
            </a:r>
            <a:r>
              <a:rPr lang="es-PE" sz="1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Alva</a:t>
            </a: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(Chuno) </a:t>
            </a:r>
            <a:r>
              <a:rPr lang="es-PE" sz="1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C.ongregación</a:t>
            </a: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de la Misión.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1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Power</a:t>
            </a: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Point :  Sor Pilar </a:t>
            </a:r>
            <a:r>
              <a:rPr lang="es-PE" sz="1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Caycho</a:t>
            </a: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Vela  - Hija de la Caridad de San Vicente de </a:t>
            </a:r>
            <a:r>
              <a:rPr lang="es-PE" sz="1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Paúl</a:t>
            </a:r>
            <a:endParaRPr lang="es-PE" sz="1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18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piel de los niños: características y cómo mantenerla s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6520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4 Rectángulo"/>
          <p:cNvSpPr/>
          <p:nvPr/>
        </p:nvSpPr>
        <p:spPr>
          <a:xfrm>
            <a:off x="4932040" y="260648"/>
            <a:ext cx="2840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s-ES_tradnl" b="1" dirty="0" smtClean="0">
                <a:solidFill>
                  <a:srgbClr val="FFFF00"/>
                </a:solidFill>
                <a:effectLst>
                  <a:glow rad="101600">
                    <a:srgbClr val="000032">
                      <a:alpha val="60000"/>
                    </a:srgbClr>
                  </a:glow>
                </a:effectLst>
              </a:rPr>
              <a:t>AMBIENTACIÓN: </a:t>
            </a:r>
            <a:endParaRPr lang="es-ES_tradnl" b="1" i="1" dirty="0">
              <a:solidFill>
                <a:srgbClr val="FFFF00"/>
              </a:solidFill>
              <a:effectLst>
                <a:glow rad="101600">
                  <a:srgbClr val="000032">
                    <a:alpha val="60000"/>
                  </a:srgbClr>
                </a:glow>
              </a:effectLst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2000" y="802275"/>
            <a:ext cx="4032447" cy="5723069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s-MX" sz="2400" b="1" i="1" dirty="0" smtClean="0">
                <a:solidFill>
                  <a:srgbClr val="FFFF0D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 Cond" pitchFamily="34" charset="0"/>
              </a:rPr>
              <a:t>La </a:t>
            </a:r>
            <a:r>
              <a:rPr lang="es-MX" sz="2400" b="1" i="1" dirty="0">
                <a:solidFill>
                  <a:srgbClr val="FFFF0D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 Cond" pitchFamily="34" charset="0"/>
              </a:rPr>
              <a:t>vida humana es el gran regalo de Dios para todos, y ésta </a:t>
            </a:r>
            <a:r>
              <a:rPr lang="es-MX" sz="2400" b="1" i="1" dirty="0" smtClean="0">
                <a:solidFill>
                  <a:srgbClr val="FFFF0D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 Cond" pitchFamily="34" charset="0"/>
              </a:rPr>
              <a:t>se va </a:t>
            </a:r>
            <a:r>
              <a:rPr lang="es-MX" sz="2400" b="1" i="1" dirty="0">
                <a:solidFill>
                  <a:srgbClr val="FFFF0D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 Cond" pitchFamily="34" charset="0"/>
              </a:rPr>
              <a:t>construyendo en el servicio a las personas, </a:t>
            </a:r>
          </a:p>
          <a:p>
            <a:pPr algn="ctr">
              <a:buFontTx/>
              <a:buNone/>
            </a:pPr>
            <a:endParaRPr lang="es-MX" sz="2400" b="1" i="1" dirty="0" smtClean="0">
              <a:solidFill>
                <a:srgbClr val="FFFF0D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Tekton Pro Cond" pitchFamily="34" charset="0"/>
            </a:endParaRPr>
          </a:p>
          <a:p>
            <a:pPr algn="ctr">
              <a:buFontTx/>
              <a:buNone/>
            </a:pPr>
            <a:endParaRPr lang="es-MX" sz="2400" b="1" i="1" dirty="0">
              <a:solidFill>
                <a:srgbClr val="FFFF0D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Tekton Pro Cond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66821" y="3743771"/>
            <a:ext cx="8385235" cy="2781573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None/>
            </a:pPr>
            <a:r>
              <a:rPr lang="es-MX" sz="2400" b="1" i="1" dirty="0" smtClean="0">
                <a:solidFill>
                  <a:srgbClr val="FFFF0D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 Cond" pitchFamily="34" charset="0"/>
              </a:rPr>
              <a:t>en </a:t>
            </a:r>
            <a:r>
              <a:rPr lang="es-MX" sz="2400" b="1" i="1" dirty="0">
                <a:solidFill>
                  <a:srgbClr val="FFFF0D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 Cond" pitchFamily="34" charset="0"/>
              </a:rPr>
              <a:t>la entrega a las </a:t>
            </a:r>
            <a:r>
              <a:rPr lang="es-MX" sz="2400" b="1" i="1" dirty="0" smtClean="0">
                <a:solidFill>
                  <a:srgbClr val="FFFF0D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 Cond" pitchFamily="34" charset="0"/>
              </a:rPr>
              <a:t>causas </a:t>
            </a:r>
            <a:r>
              <a:rPr lang="es-MX" sz="2400" b="1" i="1" dirty="0">
                <a:solidFill>
                  <a:srgbClr val="FFFF0D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 Cond" pitchFamily="34" charset="0"/>
              </a:rPr>
              <a:t>nobles que ayudan a otros a vivir con dignidad. </a:t>
            </a:r>
          </a:p>
          <a:p>
            <a:pPr algn="ctr">
              <a:buFontTx/>
              <a:buNone/>
            </a:pPr>
            <a:r>
              <a:rPr lang="es-MX" sz="2400" b="1" i="1" dirty="0">
                <a:solidFill>
                  <a:srgbClr val="FFFF0D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 Cond" pitchFamily="34" charset="0"/>
              </a:rPr>
              <a:t>Para nosotros, el sentido de la vida ha de ser el anuncio </a:t>
            </a:r>
            <a:r>
              <a:rPr lang="es-MX" sz="2400" b="1" i="1" dirty="0" smtClean="0">
                <a:solidFill>
                  <a:srgbClr val="FFFF0D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 Cond" pitchFamily="34" charset="0"/>
              </a:rPr>
              <a:t>del Evangelio</a:t>
            </a:r>
            <a:r>
              <a:rPr lang="es-MX" sz="2400" b="1" i="1" dirty="0">
                <a:solidFill>
                  <a:srgbClr val="FFFF0D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 Cond" pitchFamily="34" charset="0"/>
              </a:rPr>
              <a:t>, un anuncio con palabras pero sobre todo con hechos</a:t>
            </a:r>
            <a:r>
              <a:rPr lang="es-MX" sz="2400" b="1" i="1" dirty="0" smtClean="0">
                <a:solidFill>
                  <a:srgbClr val="FFFF0D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 Cond" pitchFamily="34" charset="0"/>
              </a:rPr>
              <a:t>, con </a:t>
            </a:r>
            <a:r>
              <a:rPr lang="es-MX" sz="2400" b="1" i="1" dirty="0">
                <a:solidFill>
                  <a:srgbClr val="FFFF0D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 Cond" pitchFamily="34" charset="0"/>
              </a:rPr>
              <a:t>prácticas liberadoras, cercanas y solidarias, que </a:t>
            </a:r>
            <a:r>
              <a:rPr lang="es-MX" sz="2400" b="1" i="1" dirty="0" smtClean="0">
                <a:solidFill>
                  <a:srgbClr val="FFFF0D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 Cond" pitchFamily="34" charset="0"/>
              </a:rPr>
              <a:t>sean expresión </a:t>
            </a:r>
            <a:r>
              <a:rPr lang="es-MX" sz="2400" b="1" i="1" dirty="0">
                <a:solidFill>
                  <a:srgbClr val="FFFF0D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 Cond" pitchFamily="34" charset="0"/>
              </a:rPr>
              <a:t>del gran amor de nuestro Dios.</a:t>
            </a:r>
            <a:endParaRPr lang="es-ES_tradnl" sz="2400" b="1" i="1" dirty="0">
              <a:solidFill>
                <a:srgbClr val="FFFF0D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Tekton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7119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3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8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3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96.200+ Biblia Fotografías de stock, fotos e imágenes libres de derechos -  iStock | Dios, Orar, 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2656"/>
            <a:ext cx="8496944" cy="62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645207" y="332656"/>
            <a:ext cx="7561089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_tradnl" sz="3200" b="1" u="none" dirty="0">
                <a:solidFill>
                  <a:srgbClr val="FFCC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1. Oración </a:t>
            </a:r>
            <a:r>
              <a:rPr lang="es-ES_tradnl" sz="3200" b="1" u="none" dirty="0" smtClean="0">
                <a:solidFill>
                  <a:srgbClr val="FFCC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inicial</a:t>
            </a:r>
            <a:endParaRPr lang="es-ES_tradnl" sz="3200" b="1" u="none" dirty="0">
              <a:solidFill>
                <a:srgbClr val="FFCC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45207" y="764704"/>
            <a:ext cx="7772400" cy="19446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s-ES_tradnl" b="1" u="none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101600">
                    <a:srgbClr val="000800">
                      <a:alpha val="60000"/>
                    </a:srgbClr>
                  </a:glow>
                </a:effectLst>
                <a:latin typeface="Tekton Pro" pitchFamily="34" charset="0"/>
              </a:rPr>
              <a:t> </a:t>
            </a:r>
            <a:r>
              <a:rPr lang="es-MX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101600">
                    <a:srgbClr val="000800">
                      <a:alpha val="60000"/>
                    </a:srgbClr>
                  </a:glow>
                </a:effectLst>
                <a:latin typeface="Tekton Pro" pitchFamily="34" charset="0"/>
              </a:rPr>
              <a:t>Señor, tu Palabra, que todo lo sostiene y crea, y es siempre nueva cada día, es la que cura las heridas y males del alma.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s-MX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101600">
                    <a:srgbClr val="000800">
                      <a:alpha val="60000"/>
                    </a:srgbClr>
                  </a:glow>
                </a:effectLst>
                <a:latin typeface="Tekton Pro" pitchFamily="34" charset="0"/>
              </a:rPr>
              <a:t>Acércate a nosotros y extiende tu mano fuerte, para que podamos dejarnos levantar, podamos resucitar y comenzar a ser tus discípulos, tus siervos.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s-MX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101600">
                    <a:srgbClr val="000800">
                      <a:alpha val="60000"/>
                    </a:srgbClr>
                  </a:glow>
                </a:effectLst>
                <a:latin typeface="Tekton Pro" pitchFamily="34" charset="0"/>
              </a:rPr>
              <a:t>Llévanos contigo, en el silencio,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s-MX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101600">
                    <a:srgbClr val="000800">
                      <a:alpha val="60000"/>
                    </a:srgbClr>
                  </a:glow>
                </a:effectLst>
                <a:latin typeface="Tekton Pro" pitchFamily="34" charset="0"/>
              </a:rPr>
              <a:t>en el desierto florido de tu compañía </a:t>
            </a:r>
            <a:r>
              <a:rPr lang="es-MX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101600">
                    <a:srgbClr val="000800">
                      <a:alpha val="60000"/>
                    </a:srgbClr>
                  </a:glow>
                </a:effectLst>
                <a:latin typeface="Tekton Pro" pitchFamily="34" charset="0"/>
              </a:rPr>
              <a:t>y                                   allí enséñanos </a:t>
            </a:r>
            <a:r>
              <a:rPr lang="es-MX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101600">
                    <a:srgbClr val="000800">
                      <a:alpha val="60000"/>
                    </a:srgbClr>
                  </a:glow>
                </a:effectLst>
                <a:latin typeface="Tekton Pro" pitchFamily="34" charset="0"/>
              </a:rPr>
              <a:t>a rezar, con tu voz,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s-MX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101600">
                    <a:srgbClr val="000800">
                      <a:alpha val="60000"/>
                    </a:srgbClr>
                  </a:glow>
                </a:effectLst>
                <a:latin typeface="Tekton Pro" pitchFamily="34" charset="0"/>
              </a:rPr>
              <a:t>con tu palabra para que también nosotros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s-MX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101600">
                    <a:srgbClr val="000800">
                      <a:alpha val="60000"/>
                    </a:srgbClr>
                  </a:glow>
                </a:effectLst>
                <a:latin typeface="Tekton Pro" pitchFamily="34" charset="0"/>
              </a:rPr>
              <a:t>lleguemos a ser anunciadores del Reino.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s-MX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101600">
                    <a:srgbClr val="000800">
                      <a:alpha val="60000"/>
                    </a:srgbClr>
                  </a:glow>
                </a:effectLst>
                <a:latin typeface="Tekton Pro" pitchFamily="34" charset="0"/>
              </a:rPr>
              <a:t>Manda ahora sobre nosotros tu Espíritu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s-MX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101600">
                    <a:srgbClr val="000800">
                      <a:alpha val="60000"/>
                    </a:srgbClr>
                  </a:glow>
                </a:effectLst>
                <a:latin typeface="Tekton Pro" pitchFamily="34" charset="0"/>
              </a:rPr>
              <a:t>con abundancia para que te escuchemos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s-MX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101600">
                    <a:srgbClr val="000800">
                      <a:alpha val="60000"/>
                    </a:srgbClr>
                  </a:glow>
                </a:effectLst>
                <a:latin typeface="Tekton Pro" pitchFamily="34" charset="0"/>
              </a:rPr>
              <a:t>con todo el corazón y con toda el alma. Amén.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s-ES_tradnl" b="1" u="none" dirty="0">
              <a:solidFill>
                <a:schemeClr val="bg1">
                  <a:lumMod val="20000"/>
                  <a:lumOff val="80000"/>
                </a:schemeClr>
              </a:solidFill>
              <a:effectLst>
                <a:glow rad="101600">
                  <a:srgbClr val="000800">
                    <a:alpha val="60000"/>
                  </a:srgbClr>
                </a:glow>
              </a:effectLst>
              <a:latin typeface="Tekton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1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ómo en el quehacer diario encontramos la manifestación de Dios? | Ovalle  H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8620"/>
            <a:ext cx="8402687" cy="6323397"/>
          </a:xfrm>
          <a:prstGeom prst="rect">
            <a:avLst/>
          </a:prstGeom>
          <a:noFill/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110793" y="404886"/>
            <a:ext cx="1670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Motivación</a:t>
            </a:r>
            <a:endParaRPr lang="es-PE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878579" y="1587716"/>
            <a:ext cx="2829324" cy="3291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_tradnl" sz="2800" b="1" u="none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Schadow BT" panose="02060504050505030204" pitchFamily="18" charset="0"/>
              </a:rPr>
              <a:t>Motivación: </a:t>
            </a:r>
          </a:p>
          <a:p>
            <a:pPr>
              <a:spcBef>
                <a:spcPct val="20000"/>
              </a:spcBef>
            </a:pPr>
            <a:endParaRPr lang="es-ES_tradnl" sz="2800" b="1" u="none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Schadow BT" panose="02060504050505030204" pitchFamily="18" charset="0"/>
            </a:endParaRPr>
          </a:p>
          <a:p>
            <a:pPr algn="ctr">
              <a:spcBef>
                <a:spcPct val="20000"/>
              </a:spcBef>
            </a:pPr>
            <a:endParaRPr lang="es-MX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Schadow BT" panose="02060504050505030204" pitchFamily="18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683568" y="4314254"/>
            <a:ext cx="7426452" cy="180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l">
              <a:spcBef>
                <a:spcPct val="20000"/>
              </a:spcBef>
            </a:pPr>
            <a:endParaRPr lang="es-ES" sz="3200" b="1" u="none" dirty="0">
              <a:solidFill>
                <a:srgbClr val="FFFF0D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Script MT Bold" pitchFamily="66" charset="0"/>
            </a:endParaRPr>
          </a:p>
        </p:txBody>
      </p:sp>
      <p:sp>
        <p:nvSpPr>
          <p:cNvPr id="11" name="Rectángulo redondeado 10"/>
          <p:cNvSpPr>
            <a:spLocks noChangeArrowheads="1"/>
          </p:cNvSpPr>
          <p:nvPr/>
        </p:nvSpPr>
        <p:spPr bwMode="auto">
          <a:xfrm>
            <a:off x="532802" y="260648"/>
            <a:ext cx="3175101" cy="108012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>
              <a:spcAft>
                <a:spcPts val="0"/>
              </a:spcAft>
            </a:pPr>
            <a:r>
              <a:rPr lang="es-ES_tradnl" sz="2000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LECTIO</a:t>
            </a:r>
            <a:endParaRPr lang="es-PE" sz="2000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" algn="ctr">
              <a:spcAft>
                <a:spcPts val="0"/>
              </a:spcAft>
            </a:pPr>
            <a:r>
              <a:rPr lang="es-ES_tradnl" sz="20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¿Qué dice el texto?</a:t>
            </a:r>
            <a:endParaRPr lang="es-PE" sz="2000" dirty="0">
              <a:solidFill>
                <a:srgbClr val="88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" algn="ctr">
              <a:spcAft>
                <a:spcPts val="0"/>
              </a:spcAft>
            </a:pPr>
            <a:r>
              <a:rPr lang="es-ES_tradnl" sz="20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Marcos 1, 29-39</a:t>
            </a:r>
            <a:endParaRPr lang="es-PE" sz="2000" dirty="0">
              <a:solidFill>
                <a:srgbClr val="88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04607" y="2636912"/>
            <a:ext cx="5075505" cy="33626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ES_tradnl" b="1" u="none" dirty="0" smtClean="0">
                <a:solidFill>
                  <a:srgbClr val="FFCC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Jesús entra en la historia </a:t>
            </a:r>
            <a:r>
              <a:rPr lang="es-MX" b="1" dirty="0">
                <a:solidFill>
                  <a:srgbClr val="FFCC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la historia de las personas para que tengan vida plena, para liberarla de los yugos que la esclavizan: la enfermedad, los malos espíritus… Nadie queda excluido. Jesús cumple la voluntad del Padre, que quiere la salvación llegue a todos los rincones de la tierra. Escuchemos</a:t>
            </a:r>
            <a:r>
              <a:rPr lang="es-MX" b="1" dirty="0" smtClean="0">
                <a:solidFill>
                  <a:srgbClr val="FFCC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:</a:t>
            </a:r>
            <a:endParaRPr lang="es-MX" b="1" dirty="0">
              <a:solidFill>
                <a:srgbClr val="FFCC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8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mingo IV: Jesús continúa en la sinagoga de Nazaret | Familia Francisca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23"/>
          <a:stretch/>
        </p:blipFill>
        <p:spPr bwMode="auto">
          <a:xfrm>
            <a:off x="467544" y="260648"/>
            <a:ext cx="8280920" cy="6264696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683568" y="4365104"/>
            <a:ext cx="8064896" cy="20621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s-ES" sz="3200" b="1" u="none" dirty="0" smtClean="0">
                <a:solidFill>
                  <a:srgbClr val="CCFF99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114300">
                    <a:srgbClr val="C00000"/>
                  </a:innerShdw>
                </a:effectLst>
                <a:latin typeface="Lucida Sans" pitchFamily="34" charset="0"/>
                <a:ea typeface="Adobe Fan Heiti Std B" pitchFamily="34" charset="-128"/>
                <a:cs typeface="Times New Roman" pitchFamily="18" charset="0"/>
              </a:rPr>
              <a:t>En aquel Tiempo, al </a:t>
            </a:r>
            <a:r>
              <a:rPr lang="es-ES" sz="3200" b="1" u="none" dirty="0">
                <a:solidFill>
                  <a:srgbClr val="CCFF99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114300">
                    <a:srgbClr val="C00000"/>
                  </a:innerShdw>
                </a:effectLst>
                <a:latin typeface="Lucida Sans" pitchFamily="34" charset="0"/>
                <a:ea typeface="Adobe Fan Heiti Std B" pitchFamily="34" charset="-128"/>
                <a:cs typeface="Times New Roman" pitchFamily="18" charset="0"/>
              </a:rPr>
              <a:t>salir </a:t>
            </a:r>
            <a:r>
              <a:rPr lang="es-ES" sz="3200" b="1" u="none" dirty="0" smtClean="0">
                <a:solidFill>
                  <a:srgbClr val="CCFF99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114300">
                    <a:srgbClr val="C00000"/>
                  </a:innerShdw>
                </a:effectLst>
                <a:latin typeface="Lucida Sans" pitchFamily="34" charset="0"/>
                <a:ea typeface="Adobe Fan Heiti Std B" pitchFamily="34" charset="-128"/>
                <a:cs typeface="Times New Roman" pitchFamily="18" charset="0"/>
              </a:rPr>
              <a:t>Jesús y sus discípulos de </a:t>
            </a:r>
            <a:r>
              <a:rPr lang="es-ES" sz="3200" b="1" u="none" dirty="0">
                <a:solidFill>
                  <a:srgbClr val="CCFF99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114300">
                    <a:srgbClr val="C00000"/>
                  </a:innerShdw>
                </a:effectLst>
                <a:latin typeface="Lucida Sans" pitchFamily="34" charset="0"/>
                <a:ea typeface="Adobe Fan Heiti Std B" pitchFamily="34" charset="-128"/>
                <a:cs typeface="Times New Roman" pitchFamily="18" charset="0"/>
              </a:rPr>
              <a:t>la sinagoga, </a:t>
            </a:r>
            <a:r>
              <a:rPr lang="es-ES" sz="3200" b="1" u="none" dirty="0" smtClean="0">
                <a:solidFill>
                  <a:srgbClr val="CCFF99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114300">
                    <a:srgbClr val="C00000"/>
                  </a:innerShdw>
                </a:effectLst>
                <a:latin typeface="Lucida Sans" pitchFamily="34" charset="0"/>
                <a:ea typeface="Adobe Fan Heiti Std B" pitchFamily="34" charset="-128"/>
                <a:cs typeface="Times New Roman" pitchFamily="18" charset="0"/>
              </a:rPr>
              <a:t> fue con Santiago y Juan a casa de Simón y Andrés.  </a:t>
            </a:r>
            <a:endParaRPr lang="es-ES" sz="3200" b="1" u="none" dirty="0">
              <a:solidFill>
                <a:srgbClr val="CCFF99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innerShdw blurRad="114300">
                  <a:srgbClr val="C00000"/>
                </a:innerShdw>
              </a:effectLst>
              <a:latin typeface="Lucida Sans" pitchFamily="34" charset="0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2195736" y="332656"/>
            <a:ext cx="6265863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ES_tradnl" sz="3200" b="1" i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Marcos </a:t>
            </a:r>
            <a:r>
              <a:rPr lang="es-ES_tradnl" sz="3200" b="1" i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1, 29-39</a:t>
            </a:r>
            <a:r>
              <a:rPr lang="es-ES_tradnl" sz="3200" b="1" i="1" u="none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1586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/>
      <p:bldP spid="1259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axtv.org/photos/img_men_1312_2012-1-11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1850"/>
            <a:ext cx="8100392" cy="612068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827584" y="401850"/>
            <a:ext cx="7632186" cy="20621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s-ES" sz="3200" b="1" u="none" dirty="0" smtClean="0">
                <a:solidFill>
                  <a:srgbClr val="FFFFFF"/>
                </a:solidFill>
                <a:latin typeface="Lucida Sans" panose="020B0602030504020204" pitchFamily="34" charset="0"/>
                <a:cs typeface="Times New Roman" pitchFamily="18" charset="0"/>
              </a:rPr>
              <a:t>La </a:t>
            </a:r>
            <a:r>
              <a:rPr lang="es-ES" sz="3200" b="1" u="none" dirty="0">
                <a:solidFill>
                  <a:srgbClr val="FFFFFF"/>
                </a:solidFill>
                <a:latin typeface="Lucida Sans" panose="020B0602030504020204" pitchFamily="34" charset="0"/>
                <a:cs typeface="Times New Roman" pitchFamily="18" charset="0"/>
              </a:rPr>
              <a:t>suegra de Simón estaba en cama con </a:t>
            </a:r>
            <a:r>
              <a:rPr lang="es-ES" sz="3200" b="1" u="none" dirty="0" smtClean="0">
                <a:solidFill>
                  <a:srgbClr val="FFFFFF"/>
                </a:solidFill>
                <a:latin typeface="Lucida Sans" panose="020B0602030504020204" pitchFamily="34" charset="0"/>
                <a:cs typeface="Times New Roman" pitchFamily="18" charset="0"/>
              </a:rPr>
              <a:t>fiebre; se lo dijeron a Jesús y él se acercó, la tomó</a:t>
            </a:r>
          </a:p>
          <a:p>
            <a:r>
              <a:rPr lang="es-ES" sz="3200" b="1" dirty="0">
                <a:solidFill>
                  <a:srgbClr val="FFFFFF"/>
                </a:solidFill>
                <a:latin typeface="Lucida Sans" panose="020B0602030504020204" pitchFamily="34" charset="0"/>
                <a:cs typeface="Times New Roman" pitchFamily="18" charset="0"/>
              </a:rPr>
              <a:t>d</a:t>
            </a:r>
            <a:r>
              <a:rPr lang="es-ES" sz="3200" b="1" dirty="0" smtClean="0">
                <a:solidFill>
                  <a:srgbClr val="FFFFFF"/>
                </a:solidFill>
                <a:latin typeface="Lucida Sans" panose="020B0602030504020204" pitchFamily="34" charset="0"/>
                <a:cs typeface="Times New Roman" pitchFamily="18" charset="0"/>
              </a:rPr>
              <a:t>e la </a:t>
            </a:r>
            <a:r>
              <a:rPr lang="es-ES" sz="3200" b="1" dirty="0" err="1" smtClean="0">
                <a:solidFill>
                  <a:srgbClr val="FFFFFF"/>
                </a:solidFill>
                <a:latin typeface="Lucida Sans" panose="020B0602030504020204" pitchFamily="34" charset="0"/>
                <a:cs typeface="Times New Roman" pitchFamily="18" charset="0"/>
              </a:rPr>
              <a:t>mnao</a:t>
            </a:r>
            <a:r>
              <a:rPr lang="es-ES" sz="3200" b="1" dirty="0" smtClean="0">
                <a:solidFill>
                  <a:srgbClr val="FFFFFF"/>
                </a:solidFill>
                <a:latin typeface="Lucida Sans" panose="020B0602030504020204" pitchFamily="34" charset="0"/>
                <a:cs typeface="Times New Roman" pitchFamily="18" charset="0"/>
              </a:rPr>
              <a:t> y la levantó.</a:t>
            </a:r>
            <a:endParaRPr lang="es-ES" sz="3200" b="1" u="none" dirty="0">
              <a:solidFill>
                <a:srgbClr val="FFFFFF"/>
              </a:solidFill>
              <a:latin typeface="Lucida Sans" panose="020B0602030504020204" pitchFamily="34" charset="0"/>
              <a:cs typeface="Times New Roman" pitchFamily="18" charset="0"/>
            </a:endParaRP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4067282" y="4221088"/>
            <a:ext cx="4392488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/>
            <a:r>
              <a:rPr lang="es-ES" sz="3200" b="1" u="none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/>
                  </a:outerShdw>
                </a:effectLst>
                <a:latin typeface="Lucida Sans" pitchFamily="34" charset="0"/>
                <a:cs typeface="Times New Roman" pitchFamily="18" charset="0"/>
              </a:rPr>
              <a:t>Se le pasó la               fiebre y </a:t>
            </a:r>
            <a:r>
              <a:rPr lang="es-ES" sz="3200" b="1" u="none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/>
                  </a:outerShdw>
                </a:effectLst>
                <a:latin typeface="Lucida Sans" pitchFamily="34" charset="0"/>
                <a:cs typeface="Times New Roman" pitchFamily="18" charset="0"/>
              </a:rPr>
              <a:t>se puso a </a:t>
            </a:r>
            <a:r>
              <a:rPr lang="es-ES" sz="3200" b="1" u="none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/>
                  </a:outerShdw>
                </a:effectLst>
                <a:latin typeface="Lucida Sans" pitchFamily="34" charset="0"/>
                <a:cs typeface="Times New Roman" pitchFamily="18" charset="0"/>
              </a:rPr>
              <a:t>servirles</a:t>
            </a:r>
            <a:r>
              <a:rPr lang="es-ES" sz="3200" b="1" u="none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/>
                  </a:outerShdw>
                </a:effectLst>
                <a:latin typeface="Lucida Sans" pitchFamily="34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34966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animBg="1" autoUpdateAnimBg="0"/>
      <p:bldP spid="1269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esús curó a muchos enfermos, que sufrían de diversos males, y expulsó a  muchos demonios | La Banda Di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1388029" y="5301208"/>
            <a:ext cx="6136299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3200" b="1" u="none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Lucida Sans" panose="020B0602030504020204" pitchFamily="34" charset="0"/>
                <a:cs typeface="Times New Roman" pitchFamily="18" charset="0"/>
              </a:rPr>
              <a:t>La </a:t>
            </a:r>
            <a:r>
              <a:rPr lang="es-ES" sz="3200" b="1" u="none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Lucida Sans" panose="020B0602030504020204" pitchFamily="34" charset="0"/>
                <a:cs typeface="Times New Roman" pitchFamily="18" charset="0"/>
              </a:rPr>
              <a:t>población entera se agolpaba a la puerta. </a:t>
            </a: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539552" y="131148"/>
            <a:ext cx="843198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sz="3200" b="1" u="none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Lucida Sans" panose="020B0602030504020204" pitchFamily="34" charset="0"/>
                <a:cs typeface="Times New Roman" pitchFamily="18" charset="0"/>
              </a:rPr>
              <a:t> </a:t>
            </a:r>
            <a:r>
              <a:rPr lang="es-ES" sz="3200" b="1" u="none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Lucida Sans" panose="020B0602030504020204" pitchFamily="34" charset="0"/>
                <a:cs typeface="Times New Roman" pitchFamily="18" charset="0"/>
              </a:rPr>
              <a:t>Al </a:t>
            </a:r>
            <a:r>
              <a:rPr lang="es-ES" sz="3200" b="1" u="none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Lucida Sans" panose="020B0602030504020204" pitchFamily="34" charset="0"/>
                <a:cs typeface="Lucida Sans Unicode" panose="020B0602030504020204" pitchFamily="34" charset="0"/>
              </a:rPr>
              <a:t>atardecer</a:t>
            </a:r>
            <a:r>
              <a:rPr lang="es-ES" sz="3200" b="1" u="none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Lucida Sans" panose="020B0602030504020204" pitchFamily="34" charset="0"/>
                <a:cs typeface="Times New Roman" pitchFamily="18" charset="0"/>
              </a:rPr>
              <a:t>, cuando ya se había puesto el sol, le llevaron todos los enfermos y </a:t>
            </a:r>
            <a:endParaRPr lang="es-ES" sz="3200" b="1" u="none" dirty="0" smtClean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Lucida Sans" panose="020B0602030504020204" pitchFamily="34" charset="0"/>
              <a:cs typeface="Times New Roman" pitchFamily="18" charset="0"/>
            </a:endParaRPr>
          </a:p>
          <a:p>
            <a:r>
              <a:rPr lang="es-ES" sz="3200" b="1" u="none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Lucida Sans" panose="020B0602030504020204" pitchFamily="34" charset="0"/>
                <a:cs typeface="Times New Roman" pitchFamily="18" charset="0"/>
              </a:rPr>
              <a:t>endemoniados</a:t>
            </a:r>
            <a:r>
              <a:rPr lang="es-ES" sz="3200" b="1" u="none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Lucida Sans" panose="020B0602030504020204" pitchFamily="34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20980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autoUpdateAnimBg="0"/>
      <p:bldP spid="128005" grpId="0" autoUpdateAnimBg="0"/>
    </p:bldLst>
  </p:timing>
</p:sld>
</file>

<file path=ppt/theme/theme1.xml><?xml version="1.0" encoding="utf-8"?>
<a:theme xmlns:a="http://schemas.openxmlformats.org/drawingml/2006/main" name="1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lormaster">
  <a:themeElements>
    <a:clrScheme name="1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5413</TotalTime>
  <Words>1396</Words>
  <Application>Microsoft Office PowerPoint</Application>
  <PresentationFormat>Presentación en pantalla (4:3)</PresentationFormat>
  <Paragraphs>117</Paragraphs>
  <Slides>36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28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36</vt:i4>
      </vt:variant>
    </vt:vector>
  </HeadingPairs>
  <TitlesOfParts>
    <vt:vector size="66" baseType="lpstr">
      <vt:lpstr>Malgun Gothic Semilight</vt:lpstr>
      <vt:lpstr>Adobe Fan Heiti Std B</vt:lpstr>
      <vt:lpstr>Agency FB</vt:lpstr>
      <vt:lpstr>Arial</vt:lpstr>
      <vt:lpstr>Arial Black</vt:lpstr>
      <vt:lpstr>Arial Narrow</vt:lpstr>
      <vt:lpstr>Arial Rounded MT Bold</vt:lpstr>
      <vt:lpstr>Berlin Sans FB Demi</vt:lpstr>
      <vt:lpstr>Cascadia Mono SemiBold</vt:lpstr>
      <vt:lpstr>Comic Sans MS</vt:lpstr>
      <vt:lpstr>Lucida Bright</vt:lpstr>
      <vt:lpstr>Lucida Sans</vt:lpstr>
      <vt:lpstr>Lucida Sans Unicode</vt:lpstr>
      <vt:lpstr>Microsoft Sans Serif</vt:lpstr>
      <vt:lpstr>Poor Richard</vt:lpstr>
      <vt:lpstr>Rockwell Condensed</vt:lpstr>
      <vt:lpstr>Rockwell Extra Bold</vt:lpstr>
      <vt:lpstr>Schadow BT</vt:lpstr>
      <vt:lpstr>Script MT Bold</vt:lpstr>
      <vt:lpstr>Segoe UI Black</vt:lpstr>
      <vt:lpstr>Square721 BT</vt:lpstr>
      <vt:lpstr>Strenuous 3D</vt:lpstr>
      <vt:lpstr>Swis721 BT</vt:lpstr>
      <vt:lpstr>Tekton Pro</vt:lpstr>
      <vt:lpstr>Tekton Pro Cond</vt:lpstr>
      <vt:lpstr>Times</vt:lpstr>
      <vt:lpstr>Times New Roman</vt:lpstr>
      <vt:lpstr>Verdana</vt:lpstr>
      <vt:lpstr>1_colormaster</vt:lpstr>
      <vt:lpstr>2_colormaster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</dc:title>
  <dc:creator>Regina</dc:creator>
  <cp:lastModifiedBy>Admin</cp:lastModifiedBy>
  <cp:revision>312</cp:revision>
  <dcterms:created xsi:type="dcterms:W3CDTF">2002-12-29T13:35:40Z</dcterms:created>
  <dcterms:modified xsi:type="dcterms:W3CDTF">2024-01-31T15:21:12Z</dcterms:modified>
</cp:coreProperties>
</file>