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99" r:id="rId2"/>
    <p:sldId id="298" r:id="rId3"/>
    <p:sldId id="296" r:id="rId4"/>
    <p:sldId id="259" r:id="rId5"/>
    <p:sldId id="30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30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7" r:id="rId28"/>
    <p:sldId id="294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426"/>
    <a:srgbClr val="354C1C"/>
    <a:srgbClr val="660066"/>
    <a:srgbClr val="441A54"/>
    <a:srgbClr val="FDFBE9"/>
    <a:srgbClr val="FFE243"/>
    <a:srgbClr val="FFFF7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15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B34E-2EE0-4B7D-9298-FB7BF7CEB9AB}" type="datetimeFigureOut">
              <a:rPr lang="es-PE" smtClean="0"/>
              <a:t>12/12/2023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CBBF-E37F-4FB9-A2EB-49C98BDE21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01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D50D-02A0-4D0B-BF73-CE6D74194E67}" type="slidenum">
              <a:rPr lang="es-E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CBBF-E37F-4FB9-A2EB-49C98BDE2152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559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0E1F6-3BFC-47C6-8810-D495E55B3F3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B1E1C-60CA-4AE3-8DF6-C318A73019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6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C65DE-9C1C-45A6-9DE2-760BF222B34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591D3-291B-42AB-B0E8-F85DC4D32BC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DF97-D98F-4C08-9AF5-181D5DBFFC1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D1D11-7738-4BA1-9CFF-4F937E7C971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8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F371-95DC-446B-ADD3-98269E58B3F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5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4FF3F-9912-4CB1-A910-EC46375B9E4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E768-F28B-4A1A-BDCB-35569E25AA8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8DA84-3902-4130-86A8-85C76770629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4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C376F-03A0-4BD4-AEA1-DC1B148C88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8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95B5E8-2362-43C2-9AD5-FF09F3D2920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79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7 Nostalgia de D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5" y="506519"/>
            <a:ext cx="8098973" cy="5838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92115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7" y="480904"/>
            <a:ext cx="8150832" cy="5863911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14595" y="1458267"/>
            <a:ext cx="257524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Y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le dijeron: – “</a:t>
            </a:r>
            <a:r>
              <a:rPr lang="es-E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¿Quién eres?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Para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que podamos dar una respuesta a los que nos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han </a:t>
            </a:r>
            <a:r>
              <a:rPr lang="es-PE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enviado. ¿Qué dices de ti mismo?”.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2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1" y="463856"/>
            <a:ext cx="8034652" cy="587162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42938" y="1286526"/>
            <a:ext cx="2735534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Entre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los enviados había 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fariseos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y le preguntaron: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– 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“Entonces, </a:t>
            </a: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¿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P</a:t>
            </a: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or 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qué  bautizas?, </a:t>
            </a: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si 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tú no </a:t>
            </a: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eres            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el Mesías</a:t>
            </a: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,              ni 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Elías, </a:t>
            </a:r>
            <a:r>
              <a:rPr lang="es-PE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ni                     el Profeta?”.</a:t>
            </a:r>
            <a:endParaRPr lang="es-ES" sz="2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6" y="437655"/>
            <a:ext cx="8068668" cy="5925823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35412" y="1346838"/>
            <a:ext cx="308364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Juan  les respondió: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– </a:t>
            </a:r>
            <a:r>
              <a:rPr lang="es-ES" sz="2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“Yo bautizo con agua; pero en medio de ustedes hay uno que no conocen. </a:t>
            </a:r>
            <a:r>
              <a:rPr lang="es-PE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PE" sz="28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que viene detrás de mí, y al que no soy digno de desatar la correa de sus sandalias”. 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95936" y="3645024"/>
            <a:ext cx="4716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4" y="499184"/>
            <a:ext cx="8075891" cy="5864293"/>
          </a:xfrm>
          <a:prstGeom prst="rect">
            <a:avLst/>
          </a:prstGeom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935895" y="2109975"/>
            <a:ext cx="2819565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Esto </a:t>
            </a: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pasaba en Betania, en la otra orilla del Jordán, </a:t>
            </a:r>
            <a:r>
              <a:rPr lang="es-E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donde </a:t>
            </a: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estaba Juan bautizando.</a:t>
            </a: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42/40/f9/4240f9e588f6ea6c2ab5c48316d20ba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t="22994" r="18300" b="11527"/>
          <a:stretch/>
        </p:blipFill>
        <p:spPr bwMode="auto">
          <a:xfrm>
            <a:off x="578497" y="569168"/>
            <a:ext cx="8063518" cy="579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76" y="1024936"/>
            <a:ext cx="5327779" cy="2614004"/>
          </a:xfrm>
          <a:prstGeom prst="ellipse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48068" y="501716"/>
            <a:ext cx="4685213" cy="523220"/>
          </a:xfrm>
          <a:prstGeom prst="rect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Preguntas para la lectura:</a:t>
            </a:r>
            <a:endParaRPr lang="es-ES" sz="28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223554" y="4399704"/>
            <a:ext cx="6334242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2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Vv. 6-8: ¿Qué se dice de Juan en estos versículos? </a:t>
            </a:r>
            <a:r>
              <a:rPr lang="es-PE" sz="3200" b="1" dirty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¿Cuál es su función respecto a Jesús</a:t>
            </a:r>
            <a:r>
              <a:rPr lang="es-PE" sz="3200" b="1" dirty="0" smtClean="0">
                <a:solidFill>
                  <a:srgbClr val="800000"/>
                </a:solidFill>
                <a:effectLst>
                  <a:glow rad="101600">
                    <a:srgbClr val="FFFFFF"/>
                  </a:glow>
                </a:effectLst>
              </a:rPr>
              <a:t>?</a:t>
            </a:r>
            <a:endParaRPr lang="es-ES" sz="3200" b="1" dirty="0" smtClean="0">
              <a:solidFill>
                <a:srgbClr val="8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9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5a/ba/6d/5aba6d6e1d24f44036435638ea3cb8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5"/>
          <a:stretch/>
        </p:blipFill>
        <p:spPr bwMode="auto">
          <a:xfrm>
            <a:off x="535396" y="479914"/>
            <a:ext cx="8112214" cy="58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11" y="1502269"/>
            <a:ext cx="4553393" cy="3172368"/>
          </a:xfrm>
          <a:prstGeom prst="rect">
            <a:avLst/>
          </a:prstGeom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76768" y="715080"/>
            <a:ext cx="278630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800" b="1" i="1" dirty="0" smtClean="0">
                <a:effectLst>
                  <a:glow rad="101600">
                    <a:srgbClr val="27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Vv. 20-22: ¿Con qué personajes tratan los fariseos de identificar al Bautista? </a:t>
            </a:r>
            <a:endParaRPr lang="es-ES" sz="2800" b="1" i="1" dirty="0" smtClean="0">
              <a:effectLst>
                <a:glow rad="101600">
                  <a:srgbClr val="27060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8444" y="5094228"/>
            <a:ext cx="6994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2800" b="1" i="1" dirty="0" smtClean="0">
                <a:effectLst>
                  <a:glow rad="101600">
                    <a:srgbClr val="27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¿</a:t>
            </a:r>
            <a:r>
              <a:rPr lang="es-PE" sz="2800" b="1" i="1" dirty="0">
                <a:effectLst>
                  <a:glow rad="101600">
                    <a:srgbClr val="27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Cómo responde Juan a cada una de sus preguntas</a:t>
            </a:r>
            <a:r>
              <a:rPr lang="es-PE" sz="2800" b="1" i="1" dirty="0" smtClean="0">
                <a:effectLst>
                  <a:glow rad="101600">
                    <a:srgbClr val="2706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?</a:t>
            </a:r>
            <a:endParaRPr lang="es-ES" sz="2800" b="1" i="1" dirty="0" smtClean="0">
              <a:effectLst>
                <a:glow rad="101600">
                  <a:srgbClr val="27060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c5/ed/1f/c5ed1fdb721faa6b75973c6356dbac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" y="619123"/>
            <a:ext cx="8107437" cy="57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7"/>
          <a:stretch/>
        </p:blipFill>
        <p:spPr>
          <a:xfrm>
            <a:off x="814293" y="1575042"/>
            <a:ext cx="3236101" cy="453650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Rectángulo 1"/>
          <p:cNvSpPr/>
          <p:nvPr/>
        </p:nvSpPr>
        <p:spPr>
          <a:xfrm>
            <a:off x="4399592" y="1481732"/>
            <a:ext cx="3690049" cy="440120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i="1" dirty="0">
                <a:effectLst/>
                <a:latin typeface="Arial Narrow" panose="020B0606020202030204" pitchFamily="34" charset="0"/>
                <a:cs typeface="Times New Roman" pitchFamily="18" charset="0"/>
              </a:rPr>
              <a:t>23 </a:t>
            </a:r>
            <a:r>
              <a:rPr lang="es-PE" sz="20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Él contestó: “Yo no soy la voz que grita en el desierto: “Allanen el  camino del Señor”, como dijo el profeta Isaías”. </a:t>
            </a:r>
            <a:r>
              <a:rPr lang="es-PE" sz="16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24 </a:t>
            </a:r>
            <a:r>
              <a:rPr lang="es-PE" sz="20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Entre los enviados había  fariseos </a:t>
            </a:r>
            <a:r>
              <a:rPr lang="es-PE" sz="16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25 </a:t>
            </a:r>
            <a:r>
              <a:rPr lang="es-PE" sz="20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y le preguntaron: – “Entonces, ¿por qué  bautizas?, si tú no eres el Mesías, ni Elías, ni el Profeta”. </a:t>
            </a:r>
            <a:r>
              <a:rPr lang="es-PE" sz="16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26</a:t>
            </a:r>
            <a:r>
              <a:rPr lang="es-PE" sz="20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Juan les respondió: – “Yo bautizo con agua; pero en medio de ustedes hay uno que no conocen.</a:t>
            </a:r>
            <a:r>
              <a:rPr lang="es-PE" sz="16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27 </a:t>
            </a:r>
            <a:r>
              <a:rPr lang="es-PE" sz="2000" b="1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que viene detrás de mí, y al que no soy digno de desatar la correa de sus sandalias”. </a:t>
            </a:r>
            <a:endParaRPr lang="es-PE" sz="2000" b="1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</a:effectLst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2070" y="432507"/>
            <a:ext cx="81074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23-27: Juan se identifica.</a:t>
            </a:r>
            <a:r>
              <a:rPr lang="es-PE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¿De qué manera lo hace? </a:t>
            </a:r>
            <a:r>
              <a:rPr lang="es-ES_tradnl" sz="3200" b="1" dirty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¿Con quién </a:t>
            </a:r>
            <a:r>
              <a:rPr lang="es-ES_tradnl" sz="3200" b="1" dirty="0" smtClean="0">
                <a:solidFill>
                  <a:srgbClr val="C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identifica?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814293" y="3933056"/>
            <a:ext cx="2700300" cy="11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72000" y="4613306"/>
            <a:ext cx="3096343" cy="14136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5122" name="Picture 2" descr="Resultado de imagen para juan bautista bautiza con ag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56" y="1945355"/>
            <a:ext cx="2189552" cy="14597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9e/f7/d0/9ef7d0dd046151aae20faedb07385d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8" y="532080"/>
            <a:ext cx="8038776" cy="58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08409" y="2618721"/>
            <a:ext cx="321653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4400" b="1" dirty="0" smtClean="0">
                <a:solidFill>
                  <a:schemeClr val="bg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_tradnl" sz="4400" b="1" dirty="0">
                <a:solidFill>
                  <a:schemeClr val="bg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dice esa “voz</a:t>
            </a:r>
            <a:r>
              <a:rPr lang="es-ES_tradnl" sz="4400" b="1" dirty="0" smtClean="0">
                <a:solidFill>
                  <a:schemeClr val="bg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”?</a:t>
            </a:r>
            <a:endParaRPr lang="es-ES_tradnl" sz="4400" b="1" dirty="0">
              <a:solidFill>
                <a:schemeClr val="bg1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814293" y="3933056"/>
            <a:ext cx="2700300" cy="1157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572000" y="4613306"/>
            <a:ext cx="3096343" cy="141369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5122" name="Picture 2" descr="Resultado de imagen para juan bautista bautiza con a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56" y="1945355"/>
            <a:ext cx="2189552" cy="14597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.pinimg.com/564x/0f/d0/f4/0fd0f4394bf20244346864b192369b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3" y="477489"/>
            <a:ext cx="8008921" cy="59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pinimg.com/564x/0f/d0/f4/0fd0f4394bf20244346864b192369b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4"/>
          <a:stretch/>
        </p:blipFill>
        <p:spPr bwMode="auto">
          <a:xfrm flipH="1">
            <a:off x="608053" y="714647"/>
            <a:ext cx="7963628" cy="39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29"/>
          <a:stretch/>
        </p:blipFill>
        <p:spPr>
          <a:xfrm>
            <a:off x="1763486" y="1176312"/>
            <a:ext cx="3689914" cy="29353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3918857" y="477489"/>
            <a:ext cx="2765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u="sng" kern="1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Motivación</a:t>
            </a:r>
            <a:r>
              <a:rPr lang="es-PE" sz="24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:</a:t>
            </a:r>
            <a:endParaRPr lang="es-PE" sz="2400" b="1" i="1" kern="1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larendon Blk BT" panose="020409050505050202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8053" y="3615330"/>
            <a:ext cx="8039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Juan </a:t>
            </a:r>
            <a:r>
              <a:rPr lang="es-PE" sz="2400" b="1" kern="1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es sólo una “voz” que clama.  </a:t>
            </a:r>
            <a:r>
              <a:rPr lang="es-PE" sz="24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                             Conoce </a:t>
            </a:r>
            <a:r>
              <a:rPr lang="es-PE" sz="2400" b="1" kern="1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sus carencias </a:t>
            </a:r>
            <a:r>
              <a:rPr lang="es-PE" sz="24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 y </a:t>
            </a:r>
            <a:r>
              <a:rPr lang="es-PE" sz="2400" b="1" kern="1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sabe que sólo Jesús puede llenarlas. Por eso es una figura tan importante en el Adviento y </a:t>
            </a:r>
            <a:r>
              <a:rPr lang="es-PE" sz="24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puede </a:t>
            </a:r>
            <a:r>
              <a:rPr lang="es-PE" sz="2400" b="1" kern="1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ayudarnos a vivir este tiempo de espera ahondando nuestro deseo de que el Señor se haga  presente en medio de nosotros</a:t>
            </a:r>
            <a:r>
              <a:rPr lang="es-PE" sz="2400" b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</a:rPr>
              <a:t>.</a:t>
            </a:r>
            <a:endParaRPr lang="es-PE" sz="2400" b="1" kern="1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larendon Blk BT" panose="0204090505050502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0"/>
          <a:stretch/>
        </p:blipFill>
        <p:spPr>
          <a:xfrm>
            <a:off x="541957" y="477489"/>
            <a:ext cx="2929031" cy="10112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b0/65/00/b065007aef54c39acf2489e9cfab6b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" y="498736"/>
            <a:ext cx="7961957" cy="57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34179" y="3715524"/>
            <a:ext cx="734177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s-ES_tradnl" sz="29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itchFamily="34" charset="0"/>
              </a:rPr>
              <a:t>¿Cómo puedo aprovechar este tiempo de Adviento para conocer mejor a Jesús y relacionarme con él de un modo más personal y cercano?</a:t>
            </a:r>
            <a:endParaRPr lang="pt-BR" sz="29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6" y="456077"/>
            <a:ext cx="8118779" cy="5917184"/>
          </a:xfrm>
          <a:prstGeom prst="rect">
            <a:avLst/>
          </a:prstGeom>
        </p:spPr>
      </p:pic>
      <p:sp>
        <p:nvSpPr>
          <p:cNvPr id="8" name="WordArt 24" descr="5FM"/>
          <p:cNvSpPr>
            <a:spLocks noChangeArrowheads="1" noChangeShapeType="1" noTextEdit="1"/>
          </p:cNvSpPr>
          <p:nvPr/>
        </p:nvSpPr>
        <p:spPr bwMode="auto">
          <a:xfrm>
            <a:off x="1048579" y="3676771"/>
            <a:ext cx="5571512" cy="18623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fromWordArt="1">
            <a:prstTxWarp prst="textCurveUp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800" b="1" kern="10" dirty="0" smtClean="0">
                <a:ln w="50800"/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lgerian" pitchFamily="82" charset="0"/>
                <a:cs typeface="Arial"/>
              </a:rPr>
              <a:t>Testigo   de  la   luz</a:t>
            </a:r>
            <a:endParaRPr lang="es-PE" sz="4800" b="1" kern="10" dirty="0">
              <a:ln w="50800"/>
              <a:effectLst>
                <a:outerShdw blurRad="50800" dist="38100" dir="10800000" algn="r" rotWithShape="0">
                  <a:srgbClr val="C00000"/>
                </a:outerShdw>
              </a:effectLst>
              <a:latin typeface="Algerian" pitchFamily="82" charset="0"/>
              <a:cs typeface="Arial"/>
            </a:endParaRPr>
          </a:p>
        </p:txBody>
      </p:sp>
      <p:pic>
        <p:nvPicPr>
          <p:cNvPr id="9" name="Picture 11" descr="etoile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52" y="1963854"/>
            <a:ext cx="674688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7003" y="6970343"/>
            <a:ext cx="338437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rgbClr val="DADADA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17 Diciembre 2023 </a:t>
            </a:r>
            <a:endParaRPr lang="es-ES" sz="1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rgbClr val="DADADA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93568" y="532277"/>
            <a:ext cx="3653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Juan 1, 6-8.19-28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5171" y="537545"/>
            <a:ext cx="4122007" cy="620804"/>
            <a:chOff x="847" y="767"/>
            <a:chExt cx="5520" cy="582"/>
          </a:xfrm>
          <a:solidFill>
            <a:srgbClr val="95028F"/>
          </a:solidFill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847" y="767"/>
              <a:ext cx="5520" cy="582"/>
            </a:xfrm>
            <a:prstGeom prst="rect">
              <a:avLst/>
            </a:prstGeom>
            <a:grpFill/>
            <a:ln w="12700">
              <a:solidFill>
                <a:srgbClr val="FFFF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879" y="850"/>
              <a:ext cx="4488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19050"/>
              <a:r>
                <a:rPr lang="es-ES_tradnl" sz="1100" b="1" dirty="0">
                  <a:solidFill>
                    <a:srgbClr val="7030A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–III DOMINGO ADVIENTO- </a:t>
              </a:r>
              <a:r>
                <a:rPr lang="es-ES_tradnl" sz="1100" b="1" dirty="0" smtClean="0">
                  <a:solidFill>
                    <a:srgbClr val="7030A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“B</a:t>
              </a:r>
              <a:r>
                <a:rPr lang="es-ES_tradnl" sz="1100" b="1" dirty="0">
                  <a:solidFill>
                    <a:srgbClr val="7030A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”</a:t>
              </a:r>
              <a:endParaRPr lang="es-PE" sz="120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ctr"/>
              <a:r>
                <a:rPr lang="es-ES_tradnl" sz="1400" b="1" dirty="0" smtClean="0">
                  <a:solidFill>
                    <a:srgbClr val="990099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   TESTIGO DE LA LUZ</a:t>
              </a:r>
              <a:endParaRPr lang="es-PE" sz="1400" dirty="0" smtClean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400" dirty="0">
                <a:solidFill>
                  <a:srgbClr val="7A0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18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9" y="582917"/>
            <a:ext cx="608459" cy="4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27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3" y="551135"/>
            <a:ext cx="8106408" cy="5784351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1203" y="5705241"/>
            <a:ext cx="8142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s-PE" sz="2800" dirty="0" smtClean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sea creíble para quienes </a:t>
            </a:r>
            <a:r>
              <a:rPr lang="es-PE" sz="2800" dirty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me rodean</a:t>
            </a:r>
            <a:r>
              <a:rPr lang="es-PE" sz="2800" dirty="0" smtClean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?</a:t>
            </a:r>
            <a:endParaRPr lang="pt-BR" sz="2800" dirty="0">
              <a:effectLst>
                <a:outerShdw blurRad="50800" dist="50800" dir="18900000" algn="b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69251" y="349200"/>
            <a:ext cx="8178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fontAlgn="base" hangingPunct="0">
              <a:buFont typeface="Wingdings" panose="05000000000000000000" pitchFamily="2" charset="2"/>
              <a:buChar char="Ø"/>
            </a:pPr>
            <a:r>
              <a:rPr lang="es-ES_tradnl" sz="2800" dirty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¿Qué </a:t>
            </a:r>
            <a:r>
              <a:rPr lang="es-ES_tradnl" sz="2800" dirty="0" smtClean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testimonio </a:t>
            </a:r>
            <a:r>
              <a:rPr lang="es-ES_tradnl" sz="2800" dirty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debo dar para que </a:t>
            </a:r>
            <a:r>
              <a:rPr lang="es-PE" sz="2800" dirty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lo que anuncie </a:t>
            </a:r>
            <a:r>
              <a:rPr lang="es-PE" sz="2800" dirty="0" smtClean="0">
                <a:effectLst>
                  <a:outerShdw blurRad="50800" dist="50800" dir="18900000" algn="b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pt-BR" sz="2800" dirty="0">
              <a:effectLst>
                <a:outerShdw blurRad="50800" dist="50800" dir="18900000" algn="b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7974" y="2334359"/>
            <a:ext cx="30159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endParaRPr lang="pt-BR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474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/>
        </p:blipFill>
        <p:spPr>
          <a:xfrm>
            <a:off x="519025" y="494521"/>
            <a:ext cx="8055806" cy="5812972"/>
          </a:xfrm>
          <a:prstGeom prst="rect">
            <a:avLst/>
          </a:prstGeom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126507" y="1310907"/>
            <a:ext cx="344832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s-ES_tradnl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¿Qué significa hoy, para mí ser “testigo de la luz”? </a:t>
            </a:r>
            <a:endParaRPr lang="pt-BR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93390" y="5030157"/>
            <a:ext cx="7601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¿Qué situaciones </a:t>
            </a:r>
            <a:r>
              <a:rPr lang="es-ES_tradnl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es-ES_tradnl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oscuridad me gustaría iluminar? </a:t>
            </a:r>
            <a:r>
              <a:rPr lang="es-ES_tradnl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¿</a:t>
            </a:r>
            <a:r>
              <a:rPr lang="es-ES_tradnl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Cómo?</a:t>
            </a:r>
            <a:endParaRPr lang="es-PE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1573674" y="5784210"/>
            <a:ext cx="2192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endParaRPr lang="pt-BR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3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  <p:bldP spid="2" grpId="0"/>
      <p:bldP spid="14848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d0/21/6d/d0216d676b4a7e10d121d37925b9a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0" y="530046"/>
            <a:ext cx="7993314" cy="57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89677" y="4835445"/>
            <a:ext cx="8119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effectLst>
                  <a:glow rad="101600">
                    <a:srgbClr val="0054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 </a:t>
            </a:r>
            <a:r>
              <a:rPr lang="es-MX" sz="2800" b="1" dirty="0">
                <a:effectLst>
                  <a:glow rad="101600">
                    <a:srgbClr val="0054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adviento ha de vivirse en clima de oración porque lo que esperamos sólo puede ser pedido humildemente y recibido como un don</a:t>
            </a:r>
            <a:r>
              <a:rPr lang="es-MX" sz="2800" b="1" dirty="0" smtClean="0">
                <a:effectLst>
                  <a:glow rad="101600">
                    <a:srgbClr val="0054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s-PE" sz="2800" b="1" dirty="0" smtClean="0">
                <a:effectLst>
                  <a:glow rad="101600">
                    <a:srgbClr val="00542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s-PE" sz="2800" b="1" dirty="0">
              <a:effectLst>
                <a:glow rad="101600">
                  <a:srgbClr val="00542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9746" y="1772365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Motivación</a:t>
            </a:r>
            <a:r>
              <a:rPr lang="es-ES_tradnl" sz="28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0" y="530046"/>
            <a:ext cx="3377184" cy="11155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vangeliodelDía | Primer Testimonio de Juan | La Pampa Día x D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2" y="541173"/>
            <a:ext cx="8001135" cy="57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7923" y="5106924"/>
            <a:ext cx="81523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2400" b="1" dirty="0" smtClean="0"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Luego 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un tiempo de oración personal, podemos compartir en voz alta nuestra oración, siempre dirigiéndonos a Dios mediante la alabanza, la acción de gracias o la súplica confiada. 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                                                                                         </a:t>
            </a:r>
            <a:endParaRPr lang="es-PE" sz="2400" b="1" dirty="0">
              <a:solidFill>
                <a:srgbClr val="FFFFFF"/>
              </a:solidFill>
              <a:effectLst>
                <a:outerShdw blurRad="50800" dist="63500" dir="18900000" algn="b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21/68/70/216870da97b26d292bf4197382606b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" y="485671"/>
            <a:ext cx="8145902" cy="58373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75337" y="226646"/>
            <a:ext cx="2673170" cy="1098708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S</a:t>
            </a:r>
            <a:r>
              <a:rPr lang="es-ES_tradnl" sz="2800" b="1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almo</a:t>
            </a:r>
            <a:r>
              <a:rPr lang="es-ES_tradnl" sz="6600" b="1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s-ES_tradnl" sz="3200" b="1" i="1" dirty="0" err="1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Lc</a:t>
            </a:r>
            <a:r>
              <a:rPr lang="es-ES_tradnl" sz="3200" b="1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 1</a:t>
            </a:r>
            <a:r>
              <a:rPr lang="es-ES_tradnl" sz="3200" i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endParaRPr lang="es-ES_tradnl" sz="3200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40909" y="2218843"/>
            <a:ext cx="5067412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Proclama mi alma la grandeza del Señor, se alegra mi espíritu en Dios, </a:t>
            </a:r>
            <a:r>
              <a:rPr lang="es-ES" sz="2800" b="1" dirty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mi </a:t>
            </a:r>
            <a:r>
              <a:rPr lang="es-ES" sz="2800" b="1" dirty="0" smtClean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Salvador; porque </a:t>
            </a:r>
            <a:r>
              <a:rPr lang="es-ES" sz="2800" b="1" dirty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ha </a:t>
            </a:r>
            <a:r>
              <a:rPr lang="es-ES" sz="2800" b="1" dirty="0" smtClean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mirado la humillación </a:t>
            </a:r>
            <a:r>
              <a:rPr lang="es-ES" sz="2800" b="1" dirty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de su </a:t>
            </a:r>
            <a:r>
              <a:rPr lang="es-ES" sz="2800" b="1" dirty="0" smtClean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  <a:cs typeface="Times New Roman" pitchFamily="18" charset="0"/>
              </a:rPr>
              <a:t>esclava. Desde ahora me felicitarán todas las generaciones.</a:t>
            </a:r>
            <a:endParaRPr lang="es-ES_tradnl" sz="2800" b="1" dirty="0">
              <a:effectLst>
                <a:glow rad="101600">
                  <a:srgbClr val="A50021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98614" y="5160274"/>
            <a:ext cx="405991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Se alegra mí espíritu en Dios, mi salvador. </a:t>
            </a:r>
            <a:endParaRPr lang="es-ES_tradnl" sz="2800" b="1" dirty="0">
              <a:effectLst>
                <a:glow rad="101600">
                  <a:srgbClr val="A50021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6" y="518534"/>
            <a:ext cx="8128214" cy="5807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80360" y="476340"/>
            <a:ext cx="8145629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Porque el Poderoso ha hecho obras grandes por mí; su nombre es santo y su misericordia llega a sus fieles de generación </a:t>
            </a:r>
            <a:r>
              <a:rPr lang="es-ES" sz="2800" b="1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en </a:t>
            </a:r>
            <a:r>
              <a:rPr lang="es-ES" sz="2800" b="1" i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rgbClr val="A50021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generación.</a:t>
            </a:r>
            <a:endParaRPr lang="es-ES_tradnl" sz="2800" b="1" i="1" dirty="0">
              <a:ln>
                <a:solidFill>
                  <a:sysClr val="windowText" lastClr="000000"/>
                </a:solidFill>
              </a:ln>
              <a:effectLst>
                <a:glow rad="101600">
                  <a:srgbClr val="A50021">
                    <a:alpha val="60000"/>
                  </a:srgb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46065" y="5185657"/>
            <a:ext cx="405991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Se alegra mí espíritu en Dios, mi salvador. </a:t>
            </a:r>
            <a:endParaRPr lang="es-ES_tradnl" sz="2800" b="1" dirty="0">
              <a:effectLst>
                <a:glow rad="101600">
                  <a:srgbClr val="A50021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2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8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.pinimg.com/564x/bf/32/b5/bf32b540337c0d312461c8af676be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8" y="508066"/>
            <a:ext cx="8122832" cy="5859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230363" y="508066"/>
            <a:ext cx="3359845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</a:rPr>
              <a:t> A los </a:t>
            </a:r>
            <a:r>
              <a:rPr lang="es-E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  <a:cs typeface="Times New Roman" pitchFamily="18" charset="0"/>
              </a:rPr>
              <a:t>hambrientos los colma de bienes y a los ricos los despide vacíos. Auxilia a Israel, </a:t>
            </a:r>
            <a:r>
              <a:rPr lang="es-E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  <a:cs typeface="Times New Roman" pitchFamily="18" charset="0"/>
              </a:rPr>
              <a:t> su </a:t>
            </a:r>
            <a:r>
              <a:rPr lang="es-E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  <a:cs typeface="Times New Roman" pitchFamily="18" charset="0"/>
              </a:rPr>
              <a:t>siervo, acordándose de su </a:t>
            </a:r>
            <a:r>
              <a:rPr lang="es-E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itchFamily="66" charset="0"/>
                <a:cs typeface="Times New Roman" pitchFamily="18" charset="0"/>
              </a:rPr>
              <a:t>misericordia.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68282" y="5156210"/>
            <a:ext cx="405991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FFFF00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Se alegra mí espíritu en Dios, mi salvador. </a:t>
            </a:r>
            <a:endParaRPr lang="es-ES_tradnl" sz="2800" b="1" dirty="0">
              <a:solidFill>
                <a:srgbClr val="FFFF00"/>
              </a:solidFill>
              <a:effectLst>
                <a:glow rad="101600">
                  <a:srgbClr val="A50021">
                    <a:alpha val="6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4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b4/e4/e8/b4e4e846b8fc238504aee29e74882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3" y="525870"/>
            <a:ext cx="8020514" cy="5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98863" y="1400227"/>
            <a:ext cx="7623027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Sigamos </a:t>
            </a:r>
            <a:r>
              <a:rPr lang="es-ES_tradnl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meditando el </a:t>
            </a:r>
            <a:r>
              <a:rPr lang="es-ES_tradnl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mensaje </a:t>
            </a:r>
            <a:r>
              <a:rPr lang="es-ES_tradnl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 Adviento del </a:t>
            </a:r>
            <a:r>
              <a:rPr lang="es-ES_tradnl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</a:t>
            </a:r>
          </a:p>
          <a:p>
            <a:pPr algn="ctr"/>
            <a:r>
              <a:rPr lang="es-PE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abemo</a:t>
            </a:r>
            <a:r>
              <a:rPr lang="es-ES_tradnl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</a:t>
            </a:r>
            <a:r>
              <a:rPr lang="es-ES_tradnl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 </a:t>
            </a:r>
            <a:r>
              <a:rPr lang="es-ES_tradnl" b="1" i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Tomaž</a:t>
            </a:r>
            <a:r>
              <a:rPr lang="es-ES_tradnl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</a:t>
            </a:r>
            <a:r>
              <a:rPr lang="es-ES_tradnl" b="1" i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Mavrič</a:t>
            </a:r>
            <a:r>
              <a:rPr lang="es-ES_tradnl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CM. Superior General</a:t>
            </a:r>
            <a:r>
              <a:rPr lang="es-ES_tradnl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.</a:t>
            </a:r>
          </a:p>
          <a:p>
            <a:pPr algn="ctr"/>
            <a:r>
              <a:rPr lang="es-MX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Queridas </a:t>
            </a:r>
            <a:r>
              <a:rPr lang="es-MX" sz="23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hermanas y hermanos, el tiempo del Adviento nos ofrece una magnífica ocasión para profundizar y fortalecer este tercer pilar de nuestra espiritualidad </a:t>
            </a:r>
            <a:r>
              <a:rPr lang="es-MX" sz="23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vicenciana</a:t>
            </a:r>
            <a:r>
              <a:rPr lang="es-MX" sz="23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la Eucaristía, este «amor inventivo hasta el infinito», ¡este lugar en el que lo encontramos todo! Con este fin, les sugiero adoptar las siguientes prácticas para vivificar, renovar o profundizar el lugar de la Eucaristía en nuestra vida</a:t>
            </a:r>
            <a:r>
              <a:rPr lang="es-MX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</a:t>
            </a:r>
          </a:p>
          <a:p>
            <a:pPr algn="ctr"/>
            <a:r>
              <a:rPr lang="es-MX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• Antes </a:t>
            </a:r>
            <a:r>
              <a:rPr lang="es-MX" sz="23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 la celebración de la Santa Misa, dediquemos tiempo, en silencio, a prepararnos para acompañar a Jesús en su </a:t>
            </a:r>
            <a:r>
              <a:rPr lang="es-MX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camino </a:t>
            </a:r>
            <a:r>
              <a:rPr lang="es-MX" sz="23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del calvario, de la cruz, de </a:t>
            </a:r>
            <a:r>
              <a:rPr lang="es-MX" sz="23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                                                    su muerte  y </a:t>
            </a:r>
            <a:r>
              <a:rPr lang="es-MX" sz="23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 la resurrección.</a:t>
            </a:r>
            <a:endParaRPr lang="es-PE" sz="23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6" name="Rectángulo redondeado 5"/>
          <p:cNvSpPr>
            <a:spLocks noChangeArrowheads="1"/>
          </p:cNvSpPr>
          <p:nvPr/>
        </p:nvSpPr>
        <p:spPr bwMode="auto">
          <a:xfrm>
            <a:off x="859742" y="526457"/>
            <a:ext cx="2920145" cy="908682"/>
          </a:xfrm>
          <a:prstGeom prst="roundRect">
            <a:avLst>
              <a:gd name="adj" fmla="val 16667"/>
            </a:avLst>
          </a:prstGeom>
          <a:solidFill>
            <a:srgbClr val="C00000">
              <a:alpha val="41000"/>
            </a:srgbClr>
          </a:solidFill>
          <a:ln w="28575">
            <a:solidFill>
              <a:schemeClr val="bg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>
              <a:spcAft>
                <a:spcPts val="0"/>
              </a:spcAft>
            </a:pPr>
            <a:r>
              <a:rPr lang="es-ES_tradnl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CONTEMPLATIO</a:t>
            </a:r>
            <a:endParaRPr lang="es-PE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ctr">
              <a:spcAft>
                <a:spcPts val="0"/>
              </a:spcAft>
            </a:pPr>
            <a:r>
              <a:rPr lang="es-ES_tradnl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¿Qué me lleva a hacer el texto</a:t>
            </a:r>
            <a:r>
              <a:rPr lang="es-ES_tradnl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s-PE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48675" y="71904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Motivación: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88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b4/e4/e8/b4e4e846b8fc238504aee29e74882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3" y="525870"/>
            <a:ext cx="8020514" cy="5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951723" y="469884"/>
            <a:ext cx="721256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/>
            <a:r>
              <a:rPr lang="es-ES_tradnl" sz="2300" b="1" dirty="0" smtClean="0">
                <a:effectLst>
                  <a:glow rad="88900">
                    <a:schemeClr val="tx2">
                      <a:lumMod val="10000"/>
                      <a:alpha val="40000"/>
                    </a:schemeClr>
                  </a:glow>
                </a:effectLst>
                <a:latin typeface="Tekton Pro" panose="020F0603020208020904"/>
              </a:rPr>
              <a:t>. </a:t>
            </a:r>
            <a:r>
              <a:rPr lang="es-ES_tradnl" b="1" dirty="0">
                <a:latin typeface="Tekton Pro" panose="020F0603020208020904"/>
              </a:rPr>
              <a:t>Después de la celebración de la </a:t>
            </a:r>
            <a:r>
              <a:rPr lang="es-ES_tradnl" b="1" dirty="0" smtClean="0">
                <a:latin typeface="Tekton Pro" panose="020F0603020208020904"/>
              </a:rPr>
              <a:t>                                                Santa </a:t>
            </a:r>
            <a:r>
              <a:rPr lang="es-ES_tradnl" b="1" dirty="0">
                <a:latin typeface="Tekton Pro" panose="020F0603020208020904"/>
              </a:rPr>
              <a:t>Misa, dediquemos un tiempo, en silencio, a dar gracias a Jesús por tener la posibilidad de dar testimonio y de participar una y otra vez en su sacrificio, su muerte y su resurrección.</a:t>
            </a:r>
            <a:endParaRPr lang="es-PE" b="1" dirty="0">
              <a:latin typeface="Tekton Pro" panose="020F0603020208020904"/>
            </a:endParaRPr>
          </a:p>
          <a:p>
            <a:pPr lvl="0" algn="ctr"/>
            <a:r>
              <a:rPr lang="es-ES_tradnl" b="1" dirty="0" smtClean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.Dediquemos </a:t>
            </a:r>
            <a:r>
              <a:rPr lang="es-ES_tradnl" b="1" dirty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al menos media hora, una vez por semana, a la adoración ante el Santísimo Sacramento en comunidad, o participemos en la adoración en la parroquia o allí donde se propone la adoración del Santísimo Sacramento.</a:t>
            </a:r>
            <a:endParaRPr lang="es-PE" b="1" dirty="0">
              <a:effectLst>
                <a:glow rad="101600">
                  <a:srgbClr val="005426">
                    <a:alpha val="60000"/>
                  </a:srgbClr>
                </a:glow>
              </a:effectLst>
              <a:latin typeface="Tekton Pro" panose="020F0603020208020904"/>
            </a:endParaRPr>
          </a:p>
          <a:p>
            <a:pPr lvl="0" algn="ctr"/>
            <a:r>
              <a:rPr lang="es-ES_tradnl" b="1" smtClean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. Cada </a:t>
            </a:r>
            <a:r>
              <a:rPr lang="es-ES_tradnl" b="1" dirty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vez que salgamos de casa para ir a alguna parte, detengámonos en la capilla de la Comunidad, o al pasar delante de una iglesia, entremos un momento para pedirle a Jesús en el tabernáculo que nos acompañe allí donde vamos, en el servicio que estamos </a:t>
            </a:r>
            <a:r>
              <a:rPr lang="es-ES_tradnl" b="1" dirty="0" smtClean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                                llamados </a:t>
            </a:r>
            <a:r>
              <a:rPr lang="es-ES_tradnl" b="1" dirty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a prestar, en la tarea que </a:t>
            </a:r>
            <a:r>
              <a:rPr lang="es-ES_tradnl" b="1" dirty="0" smtClean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                                     quisiéramos </a:t>
            </a:r>
            <a:r>
              <a:rPr lang="es-ES_tradnl" b="1" dirty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realizar</a:t>
            </a:r>
            <a:r>
              <a:rPr lang="es-ES_tradnl" b="1" dirty="0" smtClean="0">
                <a:effectLst>
                  <a:glow rad="101600">
                    <a:srgbClr val="005426">
                      <a:alpha val="60000"/>
                    </a:srgbClr>
                  </a:glow>
                </a:effectLst>
                <a:latin typeface="Tekton Pro" panose="020F0603020208020904"/>
              </a:rPr>
              <a:t>.</a:t>
            </a:r>
            <a:endParaRPr lang="es-ES_tradnl" sz="2000" b="1" dirty="0">
              <a:effectLst>
                <a:glow rad="101600">
                  <a:srgbClr val="005426">
                    <a:alpha val="60000"/>
                  </a:srgbClr>
                </a:glow>
              </a:effectLst>
              <a:latin typeface="Tekton Pro" panose="020F0603020208020904"/>
            </a:endParaRPr>
          </a:p>
        </p:txBody>
      </p:sp>
    </p:spTree>
    <p:extLst>
      <p:ext uri="{BB962C8B-B14F-4D97-AF65-F5344CB8AC3E}">
        <p14:creationId xmlns:p14="http://schemas.microsoft.com/office/powerpoint/2010/main" val="22938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424978"/>
            <a:ext cx="8267918" cy="6010655"/>
          </a:xfrm>
          <a:prstGeom prst="rect">
            <a:avLst/>
          </a:prstGeom>
        </p:spPr>
      </p:pic>
      <p:sp>
        <p:nvSpPr>
          <p:cNvPr id="152586" name="WordArt 10"/>
          <p:cNvSpPr>
            <a:spLocks noChangeArrowheads="1" noChangeShapeType="1" noTextEdit="1"/>
          </p:cNvSpPr>
          <p:nvPr/>
        </p:nvSpPr>
        <p:spPr bwMode="auto">
          <a:xfrm>
            <a:off x="2153276" y="583811"/>
            <a:ext cx="4608661" cy="2998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kern="10" cap="all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Compromiso </a:t>
            </a:r>
            <a:r>
              <a:rPr lang="es-PE" sz="3600" b="1" kern="10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: </a:t>
            </a:r>
            <a:endParaRPr lang="es-PE" sz="3600" b="1" kern="10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767808" y="4136981"/>
            <a:ext cx="7379595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3200" b="1" spc="50" dirty="0">
                <a:ln w="9525" cmpd="sng">
                  <a:solidFill>
                    <a:srgbClr val="262127"/>
                  </a:solidFill>
                  <a:prstDash val="solid"/>
                </a:ln>
                <a:effectLst>
                  <a:glow rad="38100">
                    <a:srgbClr val="000000">
                      <a:alpha val="40000"/>
                    </a:srgbClr>
                  </a:glow>
                </a:effectLst>
                <a:latin typeface="Britannic Bold" panose="020B0903060703020204" pitchFamily="34" charset="0"/>
              </a:rPr>
              <a:t>En nuestro grupo, familia, comunidad: realizar alguna obra de caridad que sea un </a:t>
            </a:r>
            <a:r>
              <a:rPr lang="es-ES_tradnl" sz="2800" b="1" spc="50" dirty="0">
                <a:ln w="9525" cmpd="sng">
                  <a:solidFill>
                    <a:srgbClr val="262127"/>
                  </a:solidFill>
                  <a:prstDash val="solid"/>
                </a:ln>
                <a:effectLst>
                  <a:glow rad="38100">
                    <a:srgbClr val="000000">
                      <a:alpha val="40000"/>
                    </a:srgbClr>
                  </a:glow>
                </a:effectLst>
                <a:latin typeface="Britannic Bold" panose="020B0903060703020204" pitchFamily="34" charset="0"/>
              </a:rPr>
              <a:t>reflejo</a:t>
            </a:r>
            <a:r>
              <a:rPr lang="es-ES_tradnl" sz="3200" b="1" spc="50" dirty="0">
                <a:ln w="9525" cmpd="sng">
                  <a:solidFill>
                    <a:srgbClr val="262127"/>
                  </a:solidFill>
                  <a:prstDash val="solid"/>
                </a:ln>
                <a:effectLst>
                  <a:glow rad="38100">
                    <a:srgbClr val="000000">
                      <a:alpha val="40000"/>
                    </a:srgbClr>
                  </a:glow>
                </a:effectLst>
                <a:latin typeface="Britannic Bold" panose="020B0903060703020204" pitchFamily="34" charset="0"/>
              </a:rPr>
              <a:t> de la luz y del amor del Señor.</a:t>
            </a:r>
            <a:endParaRPr lang="es-ES" sz="3200" b="1" spc="50" dirty="0">
              <a:ln w="9525" cmpd="sng">
                <a:solidFill>
                  <a:srgbClr val="262127"/>
                </a:solidFill>
                <a:prstDash val="solid"/>
              </a:ln>
              <a:effectLst>
                <a:glow rad="38100">
                  <a:srgbClr val="000000">
                    <a:alpha val="40000"/>
                  </a:srgbClr>
                </a:glo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54171" y="4390061"/>
            <a:ext cx="27325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0d/73/4d/0d734d5629598667b4e46581a4ea5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0" y="518432"/>
            <a:ext cx="8040765" cy="58374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n png - imagen transparente descarga gratui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0000">
                        <a14:backgroundMark x1="54556" y1="71154" x2="54556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34"/>
          <a:stretch/>
        </p:blipFill>
        <p:spPr bwMode="auto">
          <a:xfrm>
            <a:off x="1794446" y="3867150"/>
            <a:ext cx="6401126" cy="20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484766" y="391896"/>
            <a:ext cx="7967981" cy="8449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</a:pPr>
            <a:r>
              <a:rPr lang="es-MX" sz="2400" b="1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Narrow"/>
                <a:ea typeface="Times New Roman"/>
                <a:cs typeface="Tahoma"/>
              </a:rPr>
              <a:t>Ambientación: Corona de adviento, 3ª vela encendida; una biblia abierta </a:t>
            </a: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Narrow"/>
                <a:ea typeface="Times New Roman"/>
                <a:cs typeface="Tahoma"/>
              </a:rPr>
              <a:t>y una vela </a:t>
            </a:r>
            <a:r>
              <a:rPr lang="es-MX" sz="2400" b="1" dirty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Narrow"/>
                <a:ea typeface="Times New Roman"/>
                <a:cs typeface="Tahoma"/>
              </a:rPr>
              <a:t>grande</a:t>
            </a:r>
            <a:r>
              <a:rPr lang="es-MX" sz="24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Narrow"/>
                <a:ea typeface="Times New Roman"/>
                <a:cs typeface="Tahoma"/>
              </a:rPr>
              <a:t>.</a:t>
            </a:r>
            <a:endParaRPr lang="es-MX" sz="2400" b="1" dirty="0"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Narrow"/>
              <a:ea typeface="Times New Roman"/>
              <a:cs typeface="Tahoma"/>
            </a:endParaRPr>
          </a:p>
        </p:txBody>
      </p:sp>
      <p:pic>
        <p:nvPicPr>
          <p:cNvPr id="1032" name="Picture 8" descr="https://i.pinimg.com/564x/e0/61/91/e06191b80f82b026a88f42802bd3404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6" b="96614" l="9707" r="89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83" y="1206596"/>
            <a:ext cx="4219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98410" y="5647968"/>
            <a:ext cx="8103896" cy="707886"/>
          </a:xfrm>
          <a:prstGeom prst="rect">
            <a:avLst/>
          </a:prstGeom>
          <a:noFill/>
          <a:ln>
            <a:solidFill>
              <a:srgbClr val="00542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Cantos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sugeridos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:  Ven , ven Señor  no tardes, Un pueblo camina por el mundo.</a:t>
            </a:r>
            <a:endParaRPr lang="es-PE" sz="2000" b="1" dirty="0" smtClean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9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3" y="438539"/>
            <a:ext cx="8241905" cy="5906280"/>
          </a:xfrm>
          <a:prstGeom prst="rect">
            <a:avLst/>
          </a:prstGeom>
        </p:spPr>
      </p:pic>
      <p:sp>
        <p:nvSpPr>
          <p:cNvPr id="172038" name="WordArt 6"/>
          <p:cNvSpPr>
            <a:spLocks noChangeArrowheads="1" noChangeShapeType="1" noTextEdit="1"/>
          </p:cNvSpPr>
          <p:nvPr/>
        </p:nvSpPr>
        <p:spPr bwMode="auto">
          <a:xfrm>
            <a:off x="3272371" y="577328"/>
            <a:ext cx="2329939" cy="234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Oración Final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76845" y="1418305"/>
            <a:ext cx="6296298" cy="44191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Gracias, Señor, 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                                            por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enviarnos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mensajeros 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delante de Ti.</a:t>
            </a:r>
            <a:endParaRPr lang="es-PE" sz="2400" b="1" dirty="0">
              <a:effectLst>
                <a:glow rad="101600">
                  <a:srgbClr val="001A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Así como enviaste a Juan, el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Bautista que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te abriera camino,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hoy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somos conscientes que  después de tantos años podemos creer en ti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, 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porque hubo muchos mensajeros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                                que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llevaron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tu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luz a los demás. </a:t>
            </a:r>
            <a:endParaRPr lang="es-PE" sz="2400" b="1" dirty="0">
              <a:effectLst>
                <a:glow rad="101600">
                  <a:srgbClr val="001A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Te pedimos que,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así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como nos das la luz,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                      también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nos des la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fuerza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de caminar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en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la luz.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Y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muy especialmente te pedimos que nos enseñes a conducir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 </a:t>
            </a:r>
            <a:r>
              <a:rPr lang="es-ES_tradnl" sz="2400" b="1" dirty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nuestros hermanos a tu luz verdadera. </a:t>
            </a:r>
            <a:r>
              <a:rPr lang="es-ES_tradnl" sz="2400" b="1" dirty="0" smtClean="0">
                <a:effectLst>
                  <a:glow rad="101600">
                    <a:srgbClr val="001A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Amén</a:t>
            </a:r>
            <a:endParaRPr lang="es-PE" sz="2400" b="1" dirty="0">
              <a:effectLst>
                <a:glow rad="101600">
                  <a:srgbClr val="001A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2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3" y="438395"/>
            <a:ext cx="8120316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" t="-13758" r="1102" b="13758"/>
          <a:stretch/>
        </p:blipFill>
        <p:spPr>
          <a:xfrm>
            <a:off x="989730" y="6080437"/>
            <a:ext cx="6772656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08/cd/4b/08cd4b4019a92bb100f31d229e9ab9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6" y="513234"/>
            <a:ext cx="8093222" cy="58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548616" y="3254082"/>
            <a:ext cx="8093222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ES" sz="28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</a:t>
            </a:r>
            <a:r>
              <a:rPr lang="es-MX" sz="2800" b="1" i="1" dirty="0" smtClean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Este </a:t>
            </a:r>
            <a:r>
              <a:rPr lang="es-MX" sz="2800" b="1" i="1" dirty="0">
                <a:solidFill>
                  <a:srgbClr val="FFFFFF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tercer domingo de Adviento, nos empuja a vivir con alegría. Todavía no es la alegría desbordante de la Navidad, pero sí es la alegría propia de quienes saben que con Jesucristo sus vidas pueden cambiar, y este mundo puede ser distinto. Que la espera del Señor nos haga estar siempre atentos y a la escucha de su Palabra mientras nos disponemos para recibirle.</a:t>
            </a:r>
            <a:endParaRPr lang="pt-BR" sz="2800" b="1" i="1" dirty="0">
              <a:solidFill>
                <a:srgbClr val="FFFFFF"/>
              </a:solidFill>
              <a:effectLst>
                <a:glow rad="228600">
                  <a:schemeClr val="bg1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1258895" y="252893"/>
            <a:ext cx="4314825" cy="390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8616" y="612981"/>
            <a:ext cx="306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PE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AMBIENTACIÓN: </a:t>
            </a:r>
            <a:endParaRPr lang="es-PE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5042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9a/a2/ff/9aa2ff71a3b62f6ec18b8561beac47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5" y="572150"/>
            <a:ext cx="8024329" cy="57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11"/>
          <p:cNvSpPr>
            <a:spLocks noChangeArrowheads="1" noChangeShapeType="1" noTextEdit="1"/>
          </p:cNvSpPr>
          <p:nvPr/>
        </p:nvSpPr>
        <p:spPr bwMode="auto">
          <a:xfrm>
            <a:off x="3048352" y="572150"/>
            <a:ext cx="3126025" cy="2377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kern="1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Oración inicial</a:t>
            </a:r>
          </a:p>
        </p:txBody>
      </p:sp>
      <p:sp>
        <p:nvSpPr>
          <p:cNvPr id="98314" name="WordArt 10"/>
          <p:cNvSpPr>
            <a:spLocks noChangeArrowheads="1" noChangeShapeType="1" noTextEdit="1"/>
          </p:cNvSpPr>
          <p:nvPr/>
        </p:nvSpPr>
        <p:spPr bwMode="auto">
          <a:xfrm>
            <a:off x="511318" y="809898"/>
            <a:ext cx="7615646" cy="1789412"/>
          </a:xfrm>
          <a:prstGeom prst="rect">
            <a:avLst/>
          </a:prstGeom>
        </p:spPr>
        <p:txBody>
          <a:bodyPr wrap="none" fromWordAr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dirty="0" smtClean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Se </a:t>
            </a: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Se hace breve Se hace breve, oh Cristo,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el tiempo que falta a tu venida.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Sólo el temor de no </a:t>
            </a:r>
            <a:r>
              <a:rPr lang="es-MX" sz="2000" dirty="0" smtClean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reconocerte nos </a:t>
            </a: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hace hoy detenernos a </a:t>
            </a:r>
            <a:r>
              <a:rPr lang="es-MX" sz="2000" dirty="0" smtClean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suplicar: Purifica </a:t>
            </a: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nuestro corazón para encontrarte,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abre nuestras manos para socorrerte</a:t>
            </a:r>
            <a:r>
              <a:rPr lang="es-MX" sz="2000" dirty="0" smtClean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, ensancha </a:t>
            </a: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nuestro </a:t>
            </a:r>
            <a:endParaRPr lang="es-MX" sz="2000" dirty="0" smtClean="0">
              <a:solidFill>
                <a:srgbClr val="FFFFFF"/>
              </a:solidFill>
              <a:effectLst>
                <a:glow rad="165100">
                  <a:schemeClr val="accent4">
                    <a:lumMod val="10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Eras Demi ITC" panose="020B08050305040208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amor </a:t>
            </a:r>
            <a:r>
              <a:rPr lang="es-MX" sz="2000" dirty="0">
                <a:solidFill>
                  <a:srgbClr val="FFFFFF"/>
                </a:solidFill>
                <a:effectLst>
                  <a:glow rad="165100">
                    <a:schemeClr val="accent4">
                      <a:lumMod val="10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Eras Demi ITC" panose="020B0805030504020804" pitchFamily="34" charset="0"/>
              </a:rPr>
              <a:t>para amarte.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solidFill>
                <a:srgbClr val="FFFFFF"/>
              </a:solidFill>
              <a:effectLst>
                <a:glow rad="165100">
                  <a:schemeClr val="accent4">
                    <a:lumMod val="10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511318" y="2853202"/>
            <a:ext cx="3454193" cy="3200400"/>
          </a:xfrm>
          <a:prstGeom prst="rect">
            <a:avLst/>
          </a:prstGeom>
        </p:spPr>
        <p:txBody>
          <a:bodyPr wrap="none" fromWordArt="1"/>
          <a:lstStyle/>
          <a:p>
            <a:r>
              <a:rPr lang="es-ES_tradnl" sz="2000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En </a:t>
            </a:r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todos aquellos a los </a:t>
            </a:r>
            <a:endParaRPr lang="es-ES_tradnl" sz="2000" dirty="0" smtClean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que </a:t>
            </a:r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vendrás en primer lugar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como consolador y Salvador: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los pequeños de la tierra,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los olvidados de todos,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los que urgen con </a:t>
            </a:r>
            <a:r>
              <a:rPr lang="es-ES_tradnl" sz="2000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sus</a:t>
            </a:r>
          </a:p>
          <a:p>
            <a:r>
              <a:rPr lang="es-ES_tradnl" sz="2000" dirty="0" smtClean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lágrimas </a:t>
            </a:r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tu retorno.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Y aviva esta alegría nuestra,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pues Tú llevarás a término para gloria del Padre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_tradnl" sz="2000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las horas que aún faltan para tu encuentro. Amén.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r>
              <a:rPr lang="es-ES" sz="2000" i="1" dirty="0">
                <a:effectLst>
                  <a:glow rad="101600">
                    <a:schemeClr val="bg1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 </a:t>
            </a:r>
            <a:endParaRPr lang="es-PE" sz="2000" dirty="0"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 smtClean="0">
              <a:solidFill>
                <a:srgbClr val="FFFFFF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FFFFFF"/>
              </a:solidFill>
              <a:effectLst>
                <a:glow rad="101600">
                  <a:schemeClr val="bg1">
                    <a:lumMod val="50000"/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5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b4/52/34/b45234ecea5037c4ecb76fc1fdeeaf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/>
          <a:stretch/>
        </p:blipFill>
        <p:spPr bwMode="auto">
          <a:xfrm>
            <a:off x="540912" y="483155"/>
            <a:ext cx="8055072" cy="58739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95701" y="2134722"/>
            <a:ext cx="26342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ES" sz="2400" b="1" i="1" dirty="0"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 </a:t>
            </a:r>
            <a:r>
              <a:rPr lang="es-MX" sz="2400" b="1" dirty="0" smtClean="0"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La </a:t>
            </a:r>
            <a:r>
              <a:rPr lang="es-MX" sz="2400" b="1" dirty="0"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venida del Señor tiene precursores, mensajeros que van por delante allanándole el camino. Esa fue la misión de Juan Bautista, </a:t>
            </a:r>
            <a:r>
              <a:rPr lang="es-MX" sz="2400" b="1" dirty="0" smtClean="0"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cuya</a:t>
            </a:r>
            <a:endParaRPr lang="pt-BR" sz="2400" b="1" dirty="0">
              <a:effectLst>
                <a:glow rad="101600">
                  <a:srgbClr val="1E0F00">
                    <a:alpha val="60000"/>
                  </a:srgb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40912" y="541340"/>
            <a:ext cx="3039292" cy="1189964"/>
          </a:xfrm>
          <a:prstGeom prst="roundRect">
            <a:avLst>
              <a:gd name="adj" fmla="val 20321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LECTIO :                           </a:t>
            </a:r>
            <a:r>
              <a:rPr lang="es-P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dice el texto? </a:t>
            </a:r>
            <a:r>
              <a:rPr lang="es-P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Juan </a:t>
            </a:r>
            <a:r>
              <a:rPr lang="es-PE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1,6-8.19-28 </a:t>
            </a:r>
            <a:endParaRPr lang="es-P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10880" y="483155"/>
            <a:ext cx="2430315" cy="57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2400" b="1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presencia en medio de Israel hace presentir ya próxima la llegada de Cristo. </a:t>
            </a:r>
            <a:endParaRPr lang="pt-BR" sz="2400" b="1" dirty="0">
              <a:effectLst>
                <a:glow rad="101600">
                  <a:srgbClr val="1E0F00">
                    <a:alpha val="60000"/>
                  </a:srgbClr>
                </a:glow>
              </a:effectLst>
              <a:latin typeface="Candara" panose="020E0502030303020204" pitchFamily="34" charset="0"/>
            </a:endParaRPr>
          </a:p>
          <a:p>
            <a:pPr algn="ctr"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ES_tradnl" sz="2400" b="1" dirty="0" smtClean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Él </a:t>
            </a:r>
            <a:r>
              <a:rPr lang="es-ES_tradnl" sz="2400" b="1" dirty="0"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no es el Mesías esperado, sino sólo una voz que clama para que todos se preparen a acoger la luz que llega con Jesús.</a:t>
            </a:r>
            <a:endParaRPr lang="pt-BR" sz="2400" b="1" dirty="0">
              <a:effectLst>
                <a:glow rad="101600">
                  <a:srgbClr val="1E0F00">
                    <a:alpha val="60000"/>
                  </a:srgbClr>
                </a:glo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92625" y="613102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s-ES" sz="2800" b="1" dirty="0">
                <a:effectLst>
                  <a:glow rad="101600">
                    <a:srgbClr val="1E0F00">
                      <a:alpha val="60000"/>
                    </a:srgbClr>
                  </a:glow>
                </a:effectLst>
                <a:latin typeface="Candara" panose="020E0502030303020204" pitchFamily="34" charset="0"/>
              </a:rPr>
              <a:t>Motivación: </a:t>
            </a:r>
          </a:p>
        </p:txBody>
      </p:sp>
    </p:spTree>
    <p:extLst>
      <p:ext uri="{BB962C8B-B14F-4D97-AF65-F5344CB8AC3E}">
        <p14:creationId xmlns:p14="http://schemas.microsoft.com/office/powerpoint/2010/main" val="321372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0" y="513194"/>
            <a:ext cx="8097236" cy="58222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59153" y="424619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800" b="1" smtClean="0">
                <a:solidFill>
                  <a:srgbClr val="FFFFFF"/>
                </a:solidFill>
                <a:effectLst>
                  <a:glow rad="63500">
                    <a:srgbClr val="270603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latin typeface="Times New Roman" pitchFamily="18" charset="0"/>
              </a:rPr>
              <a:t>Juan 1,6-8.19-28</a:t>
            </a:r>
            <a:endParaRPr lang="es-ES" sz="2800" b="1" dirty="0">
              <a:solidFill>
                <a:srgbClr val="FFFFFF"/>
              </a:solidFill>
              <a:effectLst>
                <a:glow rad="63500">
                  <a:srgbClr val="270603">
                    <a:alpha val="40000"/>
                  </a:srgbClr>
                </a:glow>
                <a:outerShdw blurRad="50800" dist="889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4907708" y="1050476"/>
            <a:ext cx="284603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Surgió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un hombre, enviado por Dios, que se llamaba Juan: é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ste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venía como testigo, para dar testimonio de  la luz,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para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que por él todos vinieran a la fe.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No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era él la luz, sino testigo de la luz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es-ES" sz="2300" dirty="0">
              <a:solidFill>
                <a:schemeClr val="bg1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6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2" y="457574"/>
            <a:ext cx="8084042" cy="5887242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617409" y="877056"/>
            <a:ext cx="3173652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Y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éste fue el testimonio de Juan, cuando los judíos enviaron desde Jerusalén sacerdotes y levitas a Juan,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a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que le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preguntaran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: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“¿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Tú quién eres?”.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Él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confesó sin reservas:</a:t>
            </a: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“Yo no soy el Mesías”. </a:t>
            </a:r>
            <a:endParaRPr lang="es-ES" sz="2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3" y="462633"/>
            <a:ext cx="8102084" cy="5863521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905558" y="1349194"/>
            <a:ext cx="269889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Le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preguntaron: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</a:t>
            </a:r>
            <a:r>
              <a:rPr lang="es-ES" sz="2300" i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-“¿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Entonces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, ¿qué?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          ¿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Eres tú, Elías?”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                                       Él dijo:                   –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“No lo soy”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“¿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Eres tú el profeta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?”.  </a:t>
            </a:r>
            <a:r>
              <a:rPr lang="es-ES" sz="23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Respondió: </a:t>
            </a:r>
            <a:r>
              <a:rPr lang="es-ES" sz="23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                    </a:t>
            </a:r>
            <a:r>
              <a:rPr lang="es-ES" sz="2300" i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–“</a:t>
            </a:r>
            <a:r>
              <a:rPr lang="es-ES" sz="2300" i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No”.</a:t>
            </a:r>
            <a:endParaRPr lang="es-ES" sz="23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plain horizontal">
  <a:themeElements>
    <a:clrScheme name="plain horizonta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plain horizont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horizont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horizont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horizont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 Lectio Divina  III B domingo de Adviento ciclo B" id="{5C9DC535-B582-4C43-9F63-7FD2E9C66694}" vid="{5B16651F-14DC-440C-827D-54D19210F7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Lectio Divina  III B domingo de Adviento ciclo B</Template>
  <TotalTime>683</TotalTime>
  <Words>1454</Words>
  <Application>Microsoft Office PowerPoint</Application>
  <PresentationFormat>Presentación en pantalla (4:3)</PresentationFormat>
  <Paragraphs>86</Paragraphs>
  <Slides>31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53" baseType="lpstr">
      <vt:lpstr>Algerian</vt:lpstr>
      <vt:lpstr>Arial</vt:lpstr>
      <vt:lpstr>Arial Black</vt:lpstr>
      <vt:lpstr>Arial Narrow</vt:lpstr>
      <vt:lpstr>Arial Rounded MT Bold</vt:lpstr>
      <vt:lpstr>Arial Unicode MS</vt:lpstr>
      <vt:lpstr>Britannic Bold</vt:lpstr>
      <vt:lpstr>Calibri</vt:lpstr>
      <vt:lpstr>Calibri Light</vt:lpstr>
      <vt:lpstr>Candara</vt:lpstr>
      <vt:lpstr>Clarendon Blk BT</vt:lpstr>
      <vt:lpstr>Comic Sans MS</vt:lpstr>
      <vt:lpstr>Eras Demi ITC</vt:lpstr>
      <vt:lpstr>Georgia</vt:lpstr>
      <vt:lpstr>Impact</vt:lpstr>
      <vt:lpstr>Rockwell Extra Bold</vt:lpstr>
      <vt:lpstr>Swis721 BT</vt:lpstr>
      <vt:lpstr>Tahoma</vt:lpstr>
      <vt:lpstr>Tekton Pro</vt:lpstr>
      <vt:lpstr>Times New Roman</vt:lpstr>
      <vt:lpstr>Wingdings</vt:lpstr>
      <vt:lpstr>plain horizontal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80</cp:revision>
  <dcterms:created xsi:type="dcterms:W3CDTF">2023-12-10T20:56:29Z</dcterms:created>
  <dcterms:modified xsi:type="dcterms:W3CDTF">2023-12-12T17:36:51Z</dcterms:modified>
</cp:coreProperties>
</file>