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89" r:id="rId4"/>
    <p:sldId id="290" r:id="rId5"/>
    <p:sldId id="259" r:id="rId6"/>
    <p:sldId id="260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F3FF"/>
    <a:srgbClr val="FDC95B"/>
    <a:srgbClr val="F0EDFC"/>
    <a:srgbClr val="6B156D"/>
    <a:srgbClr val="D3D7F3"/>
    <a:srgbClr val="CACEED"/>
    <a:srgbClr val="DFDBF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550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3D139E1-85AA-49AE-9725-20EAF34898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BC9B245-EC74-4E7F-B879-3BCFD2F096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B5FE162-3573-4287-9886-CE9773DC8D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7425E-D124-4053-B49F-99E6BF3204B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8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FCECF-613F-4776-A05F-BF39C10A568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7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11D47-BD05-49DE-A8FE-0C8F6B9913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7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ACD3-8DAA-4679-92E2-408D0AA54A3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0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D12FB-C550-4672-BC18-C8214BFB41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D947-2CAF-4159-8796-90EEE9851A1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DC7B9-7BA0-4FE7-A52A-01986720B2B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7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025D1-6B3E-420C-94C8-068754B239D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1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F10065E-1A96-44BD-AF1C-BE1C69EC08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C5CCF-1AE2-455C-8BA2-1C524FE81B5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C6C1-399F-437B-8B99-F222C408DF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7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B97A5-BF5B-4211-9428-C5F338F660C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6518A5-9F63-4312-AB66-0E70EBF34F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641D7B-827B-4CE2-8524-F41F4D2C1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4DAF4F-5ECD-43D8-9DC9-98709F3D6A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4966FB-B46E-4A89-9A88-5274542983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F5F425C-0E00-470B-8C2C-7CA5282E6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7862975-D17E-41E8-82B8-675F44A2F8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FE1C4F2-421A-44A1-9F78-5203344A04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BDDE6-5DF2-4D9C-AB8A-D6D9F45B6F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72C7A-06BA-474C-9AB5-2AA46E0BBA7C}" type="slidenum">
              <a:rPr lang="en-US" smtClean="0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05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2" y="485808"/>
            <a:ext cx="8160263" cy="5943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1703" y="6106499"/>
            <a:ext cx="1110343" cy="32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7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de Portada</a:t>
            </a:r>
            <a:endParaRPr lang="en-US" sz="700" b="1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7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Érick Félix, CM</a:t>
            </a:r>
            <a:endParaRPr lang="en-US" sz="700" b="1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9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ATARDECER Instrumental 140kb.wav"/>
          </p:stSnd>
        </p:sndAc>
      </p:transition>
    </mc:Choice>
    <mc:Fallback xmlns="">
      <p:transition spd="slow">
        <p:fade/>
        <p:sndAc>
          <p:stSnd loop="1">
            <p:snd r:embed="rId4" name="ATARDECER Instrumental 140k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77/9d/b1/779db15c58c134cda26f1f4d368bae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/>
          <a:stretch/>
        </p:blipFill>
        <p:spPr bwMode="auto">
          <a:xfrm>
            <a:off x="432867" y="511383"/>
            <a:ext cx="8135061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8" y="511383"/>
            <a:ext cx="5819994" cy="2847279"/>
          </a:xfrm>
          <a:prstGeom prst="wedgeRoundRectCallout">
            <a:avLst>
              <a:gd name="adj1" fmla="val -58903"/>
              <a:gd name="adj2" fmla="val 9907"/>
              <a:gd name="adj3" fmla="val 16667"/>
            </a:avLst>
          </a:prstGeom>
          <a:ln w="28575">
            <a:solidFill>
              <a:srgbClr val="FFFF00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99045" y="397087"/>
            <a:ext cx="60621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Estén atentos, pues no saben cuándo vendrá el dueño de la casa, </a:t>
            </a: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si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al atardecer, a media noche,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o al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canto del gallo o al amanecer; </a:t>
            </a:r>
            <a:endParaRPr lang="es-ES" sz="3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475488"/>
            <a:ext cx="8098536" cy="5897880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31799" y="475488"/>
            <a:ext cx="84222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no sea que venga inesperadamente  y los encuentre dormidos. </a:t>
            </a:r>
          </a:p>
        </p:txBody>
      </p:sp>
    </p:spTree>
    <p:extLst>
      <p:ext uri="{BB962C8B-B14F-4D97-AF65-F5344CB8AC3E}">
        <p14:creationId xmlns:p14="http://schemas.microsoft.com/office/powerpoint/2010/main" val="5355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77/9d/b1/779db15c58c134cda26f1f4d368bae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/>
          <a:stretch/>
        </p:blipFill>
        <p:spPr bwMode="auto">
          <a:xfrm>
            <a:off x="460299" y="483951"/>
            <a:ext cx="8135061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2692" y="1565730"/>
            <a:ext cx="57919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Lo que les digo a ustedes se lo digo a todos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: “¡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estén vigilantes !”</a:t>
            </a:r>
            <a:endParaRPr lang="es-ES" sz="32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9c/6e/d9/9c6ed9ead19423da11c86d7f4c6c62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5" y="509169"/>
            <a:ext cx="8130163" cy="58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Jesús hablando con algunos de sus apóstoles en el monte de los Ol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40" y="1047741"/>
            <a:ext cx="2813175" cy="43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57274" y="1601657"/>
            <a:ext cx="31233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b="1" i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¿Cuál es la exhortación que dirige Jesús a los discípulos? </a:t>
            </a:r>
            <a:endParaRPr lang="es-ES" b="1" i="1" dirty="0">
              <a:solidFill>
                <a:schemeClr val="accent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67493" y="509169"/>
            <a:ext cx="6041694" cy="64633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Preguntas para la Lectura</a:t>
            </a:r>
          </a:p>
        </p:txBody>
      </p:sp>
    </p:spTree>
    <p:extLst>
      <p:ext uri="{BB962C8B-B14F-4D97-AF65-F5344CB8AC3E}">
        <p14:creationId xmlns:p14="http://schemas.microsoft.com/office/powerpoint/2010/main" val="33962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9c/6e/d9/9c6ed9ead19423da11c86d7f4c6c62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470367"/>
            <a:ext cx="8177350" cy="59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Jesús habl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76" y="832072"/>
            <a:ext cx="2808433" cy="43641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88" y="1111452"/>
            <a:ext cx="1100485" cy="791867"/>
          </a:xfrm>
          <a:prstGeom prst="wedgeRoundRectCallout">
            <a:avLst>
              <a:gd name="adj1" fmla="val -83732"/>
              <a:gd name="adj2" fmla="val 51032"/>
              <a:gd name="adj3" fmla="val 16667"/>
            </a:avLst>
          </a:prstGeom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78699" y="1111452"/>
            <a:ext cx="3056309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rgbClr val="CCCCFF">
                    <a:lumMod val="10000"/>
                  </a:srgbClr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¿Por qué insiste </a:t>
            </a:r>
            <a:endParaRPr lang="es-ES_tradnl" sz="3200" b="1" dirty="0" smtClean="0">
              <a:solidFill>
                <a:srgbClr val="CCCCFF">
                  <a:lumMod val="10000"/>
                </a:srgbClr>
              </a:solidFill>
              <a:effectLst>
                <a:glow rad="101600">
                  <a:srgbClr val="FFFFFF"/>
                </a:glow>
              </a:effectLst>
              <a:latin typeface="Arial Narrow" panose="020B0606020202030204" pitchFamily="34" charset="0"/>
              <a:ea typeface="Segoe UI Emoji" panose="020B0502040204020203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rgbClr val="CCCCFF">
                    <a:lumMod val="10000"/>
                  </a:srgbClr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en la función del portero? </a:t>
            </a:r>
            <a:r>
              <a:rPr lang="es-PE" sz="3200" b="1" dirty="0">
                <a:solidFill>
                  <a:srgbClr val="CCCCFF">
                    <a:lumMod val="10000"/>
                  </a:srgbClr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¿Qué actitud debe tener el discípulo</a:t>
            </a:r>
            <a:r>
              <a:rPr lang="es-PE" sz="3200" b="1" dirty="0" smtClean="0">
                <a:solidFill>
                  <a:srgbClr val="CCCCFF">
                    <a:lumMod val="10000"/>
                  </a:srgbClr>
                </a:solidFill>
                <a:effectLst>
                  <a:glow rad="101600">
                    <a:srgbClr val="FFFFFF"/>
                  </a:glo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?</a:t>
            </a:r>
            <a:r>
              <a:rPr lang="es-ES_tradnl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 </a:t>
            </a:r>
            <a:endParaRPr lang="es-ES_tradnl" sz="3200" b="1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egoe UI Emoji" panose="020B0502040204020203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accent3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¿</a:t>
            </a:r>
            <a:r>
              <a:rPr lang="es-ES_tradnl" sz="3200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accent3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Cómo debe  esperar</a:t>
            </a:r>
            <a:r>
              <a:rPr lang="es-ES_tradnl" sz="3200" b="1" dirty="0" smtClean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accent3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?</a:t>
            </a:r>
            <a:endParaRPr lang="es-ES" sz="3200" b="1" dirty="0">
              <a:solidFill>
                <a:schemeClr val="accent2">
                  <a:lumMod val="10000"/>
                </a:schemeClr>
              </a:solidFill>
              <a:effectLst>
                <a:glow rad="101600">
                  <a:schemeClr val="accent3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egoe UI Emoji" panose="020B0502040204020203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73709" y="5517232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_tradnl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s-ES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9c/6e/d9/9c6ed9ead19423da11c86d7f4c6c62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9" y="499539"/>
            <a:ext cx="8166621" cy="5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co griego dorado redondo para diseño.... | Premium Vector #Freepik #vector #mar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700"/>
          <a:stretch/>
        </p:blipFill>
        <p:spPr bwMode="auto">
          <a:xfrm>
            <a:off x="1639390" y="633337"/>
            <a:ext cx="2853479" cy="46860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79" y="1604741"/>
            <a:ext cx="1943099" cy="2743200"/>
          </a:xfrm>
          <a:prstGeom prst="ellipse">
            <a:avLst/>
          </a:prstGeom>
          <a:ln w="57150">
            <a:solidFill>
              <a:srgbClr val="FDC95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572000" y="677656"/>
            <a:ext cx="3059723" cy="48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 Semibold" pitchFamily="2" charset="0"/>
              </a:rPr>
              <a:t>¿Qué relación existe entre la actitud de vigilancia y el anuncio de la venida </a:t>
            </a:r>
            <a:r>
              <a:rPr lang="es-MX" sz="3200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 Semibold" pitchFamily="2" charset="0"/>
              </a:rPr>
              <a:t>inesperada del  Hijo del hombre</a:t>
            </a:r>
            <a:r>
              <a:rPr lang="es-MX" sz="3200" b="1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 Semibold" pitchFamily="2" charset="0"/>
              </a:rPr>
              <a:t>?</a:t>
            </a:r>
            <a:endParaRPr lang="es-ES" sz="3200" b="1" dirty="0">
              <a:solidFill>
                <a:schemeClr val="accent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 Semibold" pitchFamily="2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9435" y="5685157"/>
            <a:ext cx="6773836" cy="5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17/7c/2a/177c2a668acf5367b276b5069185c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6" y="474135"/>
            <a:ext cx="8209044" cy="59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230504" y="545123"/>
            <a:ext cx="282092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s-ES_tradnl" sz="24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Motivación</a:t>
            </a:r>
            <a:r>
              <a:rPr lang="es-ES_tradnl" sz="24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es-ES_tradnl" sz="24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7676" y="474135"/>
            <a:ext cx="3512824" cy="915050"/>
          </a:xfrm>
          <a:prstGeom prst="roundRect">
            <a:avLst>
              <a:gd name="adj" fmla="val 16667"/>
            </a:avLst>
          </a:prstGeom>
          <a:solidFill>
            <a:srgbClr val="95028F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ME dice el texto?</a:t>
            </a:r>
            <a:endParaRPr lang="es-PE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87676" y="2754018"/>
            <a:ext cx="8202947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s-ES_tradnl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</a:rPr>
              <a:t>Todo discípulo sabe que Cristo ya ha venido y vive a la espera de su vuelta definitiva. </a:t>
            </a:r>
            <a:r>
              <a:rPr lang="es-PE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</a:rPr>
              <a:t>Por eso celebramos anualmente la primera llegada y vamos configurando nuestra vida como una constante espera. Por eso hoy las palabras de Jesús, en las que nos promete su venida y nos pide que estemos vigilantes, vuelven a sonar con fuerza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</a:rPr>
              <a:t>.</a:t>
            </a:r>
            <a:endParaRPr lang="es-ES_tradnl" sz="24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11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61/fa/b8/61fab807bb3e3feec18ca09299677b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9" y="460986"/>
            <a:ext cx="8105427" cy="5939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497" y="1657652"/>
            <a:ext cx="404898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* Los 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cristianos afirmamos que Jesucristo ha venido, viene y vendrá. </a:t>
            </a:r>
          </a:p>
          <a:p>
            <a:pPr algn="ctr" eaLnBrk="1" fontAlgn="base" hangingPunct="1">
              <a:spcAft>
                <a:spcPct val="0"/>
              </a:spcAft>
            </a:pPr>
            <a:endParaRPr lang="es-ES_tradnl" sz="3200" b="1" dirty="0" smtClean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algn="r" rotWithShape="0">
                  <a:srgbClr val="2E0000"/>
                </a:outerShdw>
              </a:effectLst>
              <a:latin typeface="Arial Narrow" panose="020B0606020202030204" pitchFamily="34" charset="0"/>
              <a:ea typeface="Segoe UI Emoji" panose="020B0502040204020203" pitchFamily="34" charset="0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es-ES_tradnl" sz="32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¿</a:t>
            </a: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Alimento mi fe </a:t>
            </a:r>
            <a:r>
              <a:rPr lang="es-ES_tradnl" sz="32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con </a:t>
            </a: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esta </a:t>
            </a:r>
            <a:r>
              <a:rPr lang="es-ES_tradnl" sz="32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srgbClr val="2E0000"/>
                  </a:outerShdw>
                </a:effectLst>
                <a:latin typeface="Arial Narrow" panose="020B0606020202030204" pitchFamily="34" charset="0"/>
                <a:ea typeface="Segoe UI Emoji" panose="020B0502040204020203" pitchFamily="34" charset="0"/>
              </a:rPr>
              <a:t>certeza?</a:t>
            </a:r>
            <a:endParaRPr lang="es-ES" sz="3200" b="1" dirty="0">
              <a:solidFill>
                <a:srgbClr val="FFFFFF"/>
              </a:solidFill>
              <a:effectLst>
                <a:outerShdw blurRad="50800" dist="38100" dir="10800000" algn="r" rotWithShape="0">
                  <a:srgbClr val="0066FF">
                    <a:lumMod val="50000"/>
                  </a:srgbClr>
                </a:outerShdw>
              </a:effectLst>
              <a:latin typeface="Arial Narrow" panose="020B0606020202030204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mbres de mujeres que oran en la Biblia: ¿Quiénes son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7"/>
          <a:stretch/>
        </p:blipFill>
        <p:spPr bwMode="auto">
          <a:xfrm>
            <a:off x="512622" y="486779"/>
            <a:ext cx="8077463" cy="5896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12622" y="509207"/>
            <a:ext cx="692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* ¿Qué debo cambiar en mi vida para vivir adecuadamente el adviento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?</a:t>
            </a:r>
            <a:endParaRPr lang="es-ES_tradnl" sz="3600" b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47420" y="4437112"/>
            <a:ext cx="28850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99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2622" y="2498120"/>
            <a:ext cx="288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</a:t>
            </a:r>
            <a:r>
              <a:rPr lang="es-ES_tradnl" sz="4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Por dónde podría empezar? </a:t>
            </a:r>
            <a:endParaRPr lang="es-E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" y="504781"/>
            <a:ext cx="8194227" cy="58784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38758" y="2413658"/>
            <a:ext cx="26111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* ¿Cómo espero la llegada del Señor? </a:t>
            </a:r>
          </a:p>
          <a:p>
            <a:pPr algn="ctr" fontAlgn="base">
              <a:spcBef>
                <a:spcPct val="0"/>
              </a:spcBef>
            </a:pPr>
            <a:r>
              <a:rPr lang="es-ES_tradnl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¿Angustiado? ¿Pasivo? </a:t>
            </a:r>
          </a:p>
        </p:txBody>
      </p:sp>
      <p:sp>
        <p:nvSpPr>
          <p:cNvPr id="8" name="AutoShape 2" descr="http://www.sxc.hu/pic/m/m/ma/mad_neg/88668_oracin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01500" y="626381"/>
            <a:ext cx="25589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4000" b="1" spc="50" dirty="0">
                <a:ln w="9525" cmpd="sng">
                  <a:solidFill>
                    <a:srgbClr val="CCCCFF">
                      <a:lumMod val="10000"/>
                    </a:srgb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¿Cómo se </a:t>
            </a:r>
            <a:r>
              <a:rPr lang="es-ES_tradnl" sz="4000" b="1" spc="50" dirty="0" smtClean="0">
                <a:ln w="9525" cmpd="sng">
                  <a:solidFill>
                    <a:srgbClr val="CCCCFF">
                      <a:lumMod val="10000"/>
                    </a:srgb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expresa </a:t>
            </a:r>
            <a:r>
              <a:rPr lang="es-ES_tradnl" sz="4000" b="1" spc="50" dirty="0">
                <a:ln w="9525" cmpd="sng">
                  <a:solidFill>
                    <a:srgbClr val="CCCCFF">
                      <a:lumMod val="10000"/>
                    </a:srgb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en nuestra vida esta esperanza?</a:t>
            </a:r>
            <a:endParaRPr lang="es-PE" sz="5400" b="1" spc="50" dirty="0">
              <a:ln w="9525" cmpd="sng">
                <a:solidFill>
                  <a:srgbClr val="CCCCFF">
                    <a:lumMod val="10000"/>
                  </a:srgb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2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orona de Adviento - Santa Eulalia de L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" y="487847"/>
            <a:ext cx="8133920" cy="59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3920" y="6176765"/>
            <a:ext cx="2265364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PERÚ- HIJAS DE LA CARIDAD- PADRES VICENTINOS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09021" y="531163"/>
            <a:ext cx="273815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Marcos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13, 33-37 </a:t>
            </a:r>
            <a:endParaRPr lang="es-E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WordArt 24" descr="5FM"/>
          <p:cNvSpPr>
            <a:spLocks noChangeArrowheads="1" noChangeShapeType="1" noTextEdit="1"/>
          </p:cNvSpPr>
          <p:nvPr/>
        </p:nvSpPr>
        <p:spPr bwMode="auto">
          <a:xfrm>
            <a:off x="902606" y="4245734"/>
            <a:ext cx="6817598" cy="1191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prstTxWarp prst="textChevronInverted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kern="10" dirty="0">
                <a:ln w="5080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Bauhaus 93" panose="04030905020B02020C02" pitchFamily="82" charset="0"/>
                <a:cs typeface="Arial"/>
              </a:rPr>
              <a:t>¡ </a:t>
            </a:r>
            <a:r>
              <a:rPr lang="es-PE" sz="4000" b="1" kern="10" dirty="0" smtClean="0">
                <a:ln w="5080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Bauhaus 93" panose="04030905020B02020C02" pitchFamily="82" charset="0"/>
                <a:cs typeface="Arial"/>
              </a:rPr>
              <a:t>Vigilen, estén preparados!</a:t>
            </a:r>
            <a:endParaRPr lang="es-PE" sz="4000" b="1" kern="10" dirty="0">
              <a:ln w="5080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Bauhaus 93" panose="04030905020B02020C02" pitchFamily="82" charset="0"/>
              <a:cs typeface="Arial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4340" y="5976710"/>
            <a:ext cx="278153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000" b="1" i="1" dirty="0" smtClean="0">
                <a:solidFill>
                  <a:srgbClr val="FFFFFF"/>
                </a:solidFill>
                <a:latin typeface="Comic Sans MS" pitchFamily="66" charset="0"/>
              </a:rPr>
              <a:t>3 </a:t>
            </a:r>
            <a:r>
              <a:rPr lang="ca-ES" sz="2000" b="1" i="1" dirty="0">
                <a:solidFill>
                  <a:srgbClr val="FFFFFF"/>
                </a:solidFill>
                <a:latin typeface="Comic Sans MS" pitchFamily="66" charset="0"/>
              </a:rPr>
              <a:t>de </a:t>
            </a:r>
            <a:r>
              <a:rPr lang="ca-ES" sz="2000" b="1" i="1" dirty="0" err="1" smtClean="0">
                <a:solidFill>
                  <a:srgbClr val="FFFFFF"/>
                </a:solidFill>
                <a:latin typeface="Comic Sans MS" pitchFamily="66" charset="0"/>
              </a:rPr>
              <a:t>diciembre</a:t>
            </a:r>
            <a:r>
              <a:rPr lang="ca-ES" sz="2000" b="1" i="1" dirty="0" smtClean="0">
                <a:solidFill>
                  <a:srgbClr val="FFFFFF"/>
                </a:solidFill>
                <a:latin typeface="Comic Sans MS" pitchFamily="66" charset="0"/>
              </a:rPr>
              <a:t> 2023</a:t>
            </a:r>
            <a:endParaRPr lang="ca-ES" sz="20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487847"/>
            <a:ext cx="4389120" cy="64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2333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imer Domingo de Adviento: Comenzamos a prepararnos - Rosario en Fam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3" y="478081"/>
            <a:ext cx="8218715" cy="59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52955" y="415708"/>
            <a:ext cx="70206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 este tiempo de Adviento, es bueno mirar cuáles han sido mis prioridades, mis objetivos, mis intereses, aquello que me ayudó, lo que me dificultó, </a:t>
            </a:r>
            <a:r>
              <a:rPr lang="es-ES_tradnl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lo </a:t>
            </a:r>
            <a:r>
              <a:rPr lang="es-ES_tradnl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me pudo haber lastimado o aquello </a:t>
            </a:r>
            <a:r>
              <a:rPr lang="es-ES_tradnl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 </a:t>
            </a:r>
            <a:r>
              <a:rPr lang="es-ES_tradnl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lo que yo lastimé </a:t>
            </a:r>
            <a:r>
              <a:rPr lang="es-ES_tradnl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</a:t>
            </a:r>
            <a:r>
              <a:rPr lang="es-ES_tradnl" sz="26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otros,de</a:t>
            </a:r>
            <a:r>
              <a:rPr lang="es-ES_tradnl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ahí, </a:t>
            </a:r>
            <a:r>
              <a:rPr lang="es-PE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cómo he vivido este año? </a:t>
            </a:r>
            <a:r>
              <a:rPr lang="es-PE" sz="2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26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he crecido?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4913" y="3216149"/>
            <a:ext cx="3765395" cy="267765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¿Puedo decir que estoy más cerca de Dios y que mi vida refleja y manifiesta  </a:t>
            </a:r>
            <a:endParaRPr lang="es-ES_tradnl" sz="28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 </a:t>
            </a:r>
            <a:r>
              <a:rPr lang="es-ES_tradnl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proyecto de amor del Padre?.</a:t>
            </a:r>
            <a:endParaRPr lang="es-PE" sz="28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 ideas de Adviento para católicos atareados: puedes aprovecharlas y ver  las que os encajan mejor - 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9" y="539970"/>
            <a:ext cx="8065308" cy="5825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423954" y="667954"/>
            <a:ext cx="415326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s-ES" sz="3200" b="1" u="sng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E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ES" sz="32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CC99FF">
                    <a:lumMod val="10000"/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96389" y="539969"/>
            <a:ext cx="3927565" cy="1253997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le digo al Señor motivado por su Palabra?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21248" y="4697759"/>
            <a:ext cx="7855969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s-E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Dios </a:t>
            </a:r>
            <a:r>
              <a:rPr lang="es-ES" sz="32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es fiel y cumple su promesa</a:t>
            </a:r>
            <a:r>
              <a:rPr lang="es-E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. Jesús </a:t>
            </a:r>
            <a:r>
              <a:rPr lang="es-ES" sz="32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viene. </a:t>
            </a:r>
            <a:r>
              <a:rPr lang="es-E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Le </a:t>
            </a:r>
            <a:r>
              <a:rPr lang="es-ES" sz="32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esperamos vigilantes, comprometidos en la transformación del </a:t>
            </a:r>
            <a:r>
              <a:rPr lang="es-E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mundo, </a:t>
            </a:r>
            <a:r>
              <a:rPr lang="es-ES" sz="32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CC99FF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y en oración.</a:t>
            </a:r>
          </a:p>
        </p:txBody>
      </p:sp>
    </p:spTree>
    <p:extLst>
      <p:ext uri="{BB962C8B-B14F-4D97-AF65-F5344CB8AC3E}">
        <p14:creationId xmlns:p14="http://schemas.microsoft.com/office/powerpoint/2010/main" val="365629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5327" y="476672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32"/>
                  </a:glow>
                </a:effectLst>
                <a:latin typeface="Times New Roman" pitchFamily="18" charset="0"/>
                <a:cs typeface="Times New Roman" pitchFamily="18" charset="0"/>
              </a:rPr>
              <a:t>• Luego de un tiempo de oración personal, podemos compartir en voz alta nuestra oración, siempre dirigiéndonos a Dios mediante la alabanza, la acción de gracias o la súplica confiada.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32"/>
                  </a:glow>
                </a:effectLst>
                <a:latin typeface="Times New Roman" pitchFamily="18" charset="0"/>
                <a:cs typeface="Times New Roman" pitchFamily="18" charset="0"/>
              </a:rPr>
              <a:t>•Se puede, también, recitar el salmo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32"/>
                  </a:glow>
                </a:effectLst>
                <a:latin typeface="Times New Roman" pitchFamily="18" charset="0"/>
                <a:cs typeface="Times New Roman" pitchFamily="18" charset="0"/>
              </a:rPr>
              <a:t> responsorial que corresponde a este domingo. </a:t>
            </a:r>
            <a:r>
              <a:rPr lang="es-PE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32"/>
                  </a:glow>
                </a:effectLst>
                <a:latin typeface="Times New Roman" pitchFamily="18" charset="0"/>
                <a:cs typeface="Times New Roman" pitchFamily="18" charset="0"/>
              </a:rPr>
              <a:t>Salmo 79</a:t>
            </a:r>
            <a:endParaRPr lang="es-PE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101600">
                  <a:srgbClr val="000032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o soy la puerta de las ovejas&quot; - La reposteria de las mon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7" y="478113"/>
            <a:ext cx="8131716" cy="58875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3255" y="478113"/>
            <a:ext cx="4268014" cy="332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Pastor de Israel, escucha, tú que </a:t>
            </a:r>
            <a:r>
              <a:rPr lang="es-ES" sz="3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 </a:t>
            </a:r>
            <a:r>
              <a:rPr lang="es-ES" sz="3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sientas sobre querubines, resplandece. Despierta tu poder </a:t>
            </a:r>
            <a:r>
              <a:rPr lang="es-ES" sz="3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ES" sz="3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ven a salvarnos</a:t>
            </a:r>
            <a:r>
              <a:rPr lang="ca-ES" sz="3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s-ES_tradnl" sz="30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436565" y="469741"/>
            <a:ext cx="2568332" cy="646331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CA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Salmo</a:t>
            </a:r>
            <a:r>
              <a:rPr lang="ca-ES" sz="3600" b="1" i="1" dirty="0">
                <a:solidFill>
                  <a:srgbClr val="FFCA38"/>
                </a:solidFill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79 </a:t>
            </a:r>
            <a:endParaRPr lang="ca-ES" sz="5400" b="1" i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9297" y="5186440"/>
            <a:ext cx="7489373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Señor, Dios nuestro, restáuranos,           que brille tu rostro y nos salve..</a:t>
            </a:r>
            <a:endParaRPr lang="es-ES_tradnl" sz="3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 Corazón de Jesús te mira... ¿Cómo respondes? - Hogar de la Madre de la  Juven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6" y="465599"/>
            <a:ext cx="8170740" cy="59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169874" y="513678"/>
            <a:ext cx="3415508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Dios de los ejércitos, vuélvete: mira desde el cielo, fíjate, ven a visitar tu viña, la cepa que tu diestra plantó, y que tú hiciste vigorosa.</a:t>
            </a:r>
            <a:endParaRPr lang="es-ES_tradnl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060" y="4426639"/>
            <a:ext cx="4575026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Señor, Dios nuestro, restáuranos,           que brille tu rostro y nos salve..</a:t>
            </a:r>
            <a:endParaRPr lang="es-ES_tradnl" sz="3000" b="1" i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9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6" y="470264"/>
            <a:ext cx="8142514" cy="5910146"/>
          </a:xfrm>
          <a:prstGeom prst="rect">
            <a:avLst/>
          </a:prstGeo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85257" y="334394"/>
            <a:ext cx="3634810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Que tu mano proteja a tu escogido,                al hombre que tú </a:t>
            </a: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fortaleciste</a:t>
            </a: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 No nos alejaremos </a:t>
            </a:r>
            <a:r>
              <a:rPr lang="es-ES" sz="32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ti; danos </a:t>
            </a:r>
            <a:r>
              <a:rPr lang="es-ES" sz="32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vida</a:t>
            </a: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66FF">
                      <a:lumMod val="5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para que invoquemos tu nombre.</a:t>
            </a:r>
            <a:endParaRPr lang="es-ES_tradnl" sz="3200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0066FF">
                    <a:lumMod val="5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709" y="4287172"/>
            <a:ext cx="4029745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Señor, Dios nuestro, </a:t>
            </a:r>
            <a:r>
              <a:rPr lang="es-ES" sz="3000" b="1" i="1" dirty="0" err="1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restáuranos,que</a:t>
            </a:r>
            <a:r>
              <a:rPr lang="es-ES" sz="3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brille tu rostro y nos salve..</a:t>
            </a:r>
            <a:endParaRPr lang="es-ES_tradnl" sz="30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b3/41/20/b34120e04ed73ce196ffd9a9cbbc9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" y="459254"/>
            <a:ext cx="8130491" cy="58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56307" y="459254"/>
            <a:ext cx="3971731" cy="890575"/>
          </a:xfrm>
          <a:prstGeom prst="roundRect">
            <a:avLst>
              <a:gd name="adj" fmla="val 18623"/>
            </a:avLst>
          </a:prstGeom>
          <a:solidFill>
            <a:srgbClr val="660066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¿Qué me lleva a hacer el texto?</a:t>
            </a:r>
            <a:endParaRPr lang="es-PE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932485" y="624254"/>
            <a:ext cx="2453053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  Motivación</a:t>
            </a:r>
            <a:r>
              <a:rPr lang="es-PE" sz="2200" b="1" i="1" dirty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: </a:t>
            </a:r>
            <a:endParaRPr lang="es-PE" sz="2200" b="1" i="1" dirty="0" smtClean="0">
              <a:solidFill>
                <a:srgbClr val="FFFFFF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2367" y="1380824"/>
            <a:ext cx="8220807" cy="15081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s-MX" sz="2300" b="1" dirty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Vigilar, esperar… son actitudes de todo discípulo, a ellas se oponen la rutina, la monotonía, el desánimo. A Antonio </a:t>
            </a:r>
            <a:r>
              <a:rPr lang="es-MX" sz="2300" b="1" dirty="0" err="1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Fleury</a:t>
            </a:r>
            <a:r>
              <a:rPr lang="es-MX" sz="2300" b="1" dirty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, sacerdote de la misión en </a:t>
            </a:r>
            <a:r>
              <a:rPr lang="es-MX" sz="2300" b="1" dirty="0" err="1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Saintes</a:t>
            </a:r>
            <a:r>
              <a:rPr lang="es-MX" sz="2300" b="1" dirty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, San Vicente da una serie de recomendaciones que bien pueden servirnos en este tiempo de preparación</a:t>
            </a:r>
            <a:r>
              <a:rPr lang="es-MX" sz="2300" b="1" dirty="0" smtClean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.</a:t>
            </a:r>
            <a:endParaRPr lang="es-ES" sz="2300" b="1" i="1" dirty="0">
              <a:solidFill>
                <a:srgbClr val="FFFFFF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96578" y="2932882"/>
            <a:ext cx="5427784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s-MX" sz="2200" b="1" dirty="0">
                <a:solidFill>
                  <a:srgbClr val="FFFFFF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También podría venirle otra tentación por parte de usted mismo, a saber, cierto aburrimiento de tener que hacer siempre las mismas cosas, o cierto desánimo por no alcanzar mucho fruto. Pero el remedio para lo primero es pensar que solamente la perseverancia es la que merece la corona y que sin ella todo está perdido; y para lo segundo, tiene que convencerse que Dios pide únicamente de usted que eche las redes en el mar, pero no que recoja usted peces, </a:t>
            </a:r>
            <a:endParaRPr lang="es-ES" sz="2200" b="1" i="1" dirty="0">
              <a:solidFill>
                <a:srgbClr val="FFFFFF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8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uiExpand="1" build="p"/>
      <p:bldP spid="7" grpId="0" uiExpand="1" build="p"/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100" y="479443"/>
            <a:ext cx="8189491" cy="590528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2620" y="450868"/>
            <a:ext cx="59932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él hacerles entrar dentro de ella. Y no dude de que lo hará si, después de pescar toda la noche a pesar de las dificultades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de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la empresa y del endurecimiento de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los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corazones, dormidos casi todos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ellos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para las cosas de Dios, espera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usted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con paciencia a que llegue el día, cuando los despierte el sol de justicia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y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su luz los ilumine y caliente. A este trabajo y a esta paciencia hay que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añadir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la humildad, la oración y el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buen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ejemplo; luego ya verá la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gloria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del Salvador y, en estos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avisos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, el verdadero afecto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que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le tiene este su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humilde 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servidor. </a:t>
            </a:r>
            <a:r>
              <a:rPr lang="es-ES_tradn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(</a:t>
            </a:r>
            <a:r>
              <a:rPr lang="es-ES_tradn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VII, 293)</a:t>
            </a:r>
            <a:endParaRPr lang="es-PE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pinimg.com/564x/45/bb/c6/45bbc6ded806b55239f3c7d1ee48b3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" y="447672"/>
            <a:ext cx="8047471" cy="5953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72097" y="1249261"/>
            <a:ext cx="672880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Sitka Text Semibold" pitchFamily="2" charset="0"/>
              </a:rPr>
              <a:t>Realizar durante este tiempo penitencial, un buen examen de conciencia, a manera de revisión de todo lo que hemos vivido a lo largo del año.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5008211" y="601313"/>
            <a:ext cx="2880319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*Personal: 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74859" y="601313"/>
            <a:ext cx="34194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Compromiso: </a:t>
            </a:r>
          </a:p>
        </p:txBody>
      </p:sp>
    </p:spTree>
    <p:extLst>
      <p:ext uri="{BB962C8B-B14F-4D97-AF65-F5344CB8AC3E}">
        <p14:creationId xmlns:p14="http://schemas.microsoft.com/office/powerpoint/2010/main" val="263104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ronavirus: Jóvenes recaudan víveres para familias necesita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9" y="465992"/>
            <a:ext cx="8133115" cy="59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71662" y="567448"/>
            <a:ext cx="805359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En </a:t>
            </a:r>
            <a:r>
              <a:rPr lang="es-ES_tradnl" sz="36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nuestro grupo, familia, comunidad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:</a:t>
            </a: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_tradnl" sz="36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marL="571500" indent="-571500"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_tradnl" sz="36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36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36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36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favorecer  las obras de caridad y misericordia, que expresen </a:t>
            </a:r>
            <a:endParaRPr lang="es-ES_tradnl" sz="36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que </a:t>
            </a:r>
            <a:r>
              <a:rPr lang="es-ES_tradnl" sz="36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estamos en tiempo de espera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 pitchFamily="34" charset="0"/>
              </a:rPr>
              <a:t>.</a:t>
            </a:r>
            <a:endParaRPr lang="es-ES" sz="36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" y="455032"/>
            <a:ext cx="8146384" cy="5909192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42798" y="455032"/>
            <a:ext cx="8358246" cy="114300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24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     Ambientación: </a:t>
            </a:r>
            <a:r>
              <a:rPr lang="es-MX" sz="24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Corona </a:t>
            </a:r>
            <a:r>
              <a:rPr lang="es-MX" sz="24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de adviento, 1ª vela encendida; una biblia abierta y un despertador</a:t>
            </a:r>
            <a:r>
              <a:rPr lang="es-ES_tradnl" sz="24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:</a:t>
            </a:r>
            <a:endParaRPr lang="es-PE" sz="2000" b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4372" y="5964114"/>
            <a:ext cx="752667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Cantos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sugeridos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: 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Ven, ven </a:t>
            </a:r>
            <a:r>
              <a:rPr lang="es-PE" sz="2000" b="1" dirty="0" err="1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Señorno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tardes, Consolad.</a:t>
            </a:r>
          </a:p>
        </p:txBody>
      </p:sp>
    </p:spTree>
    <p:extLst>
      <p:ext uri="{BB962C8B-B14F-4D97-AF65-F5344CB8AC3E}">
        <p14:creationId xmlns:p14="http://schemas.microsoft.com/office/powerpoint/2010/main" val="27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pinimg.com/564x/ed/92/f2/ed92f2b8f7aa60887b74aad884f683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3" y="484798"/>
            <a:ext cx="8047648" cy="59160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9683" y="3292257"/>
            <a:ext cx="815046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Bendito seas Señor Jesús, tú que vives por siempre, porque durante tu corta ausencia confías en nosotros </a:t>
            </a: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y dejas en nuestras manos la inmensa tarea de un amor vigilante que no descansa cuando hay tanto que hacer alrededor. </a:t>
            </a:r>
            <a:endParaRPr lang="es-PE" sz="2800" b="1" i="1" dirty="0" smtClean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Calibri Light" panose="020F03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Esperamos tu venida con actitud alegre y activa,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               sin </a:t>
            </a: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ansiedad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estéril </a:t>
            </a: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ni expectación angustiosa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alibri Light" panose="020F0302020204030204" pitchFamily="34" charset="0"/>
              </a:rPr>
              <a:t>.</a:t>
            </a:r>
            <a:endParaRPr lang="es-ES_tradnl" sz="2800" b="1" i="1" dirty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Calibri Light" panose="020F0302020204030204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99592" y="548680"/>
            <a:ext cx="2177480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10" dirty="0">
                <a:ln w="6600">
                  <a:solidFill>
                    <a:srgbClr val="CCCCFF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CCCFF"/>
                  </a:outerShdw>
                </a:effectLst>
                <a:latin typeface="Arial Black"/>
              </a:rPr>
              <a:t>Oración final </a:t>
            </a:r>
          </a:p>
        </p:txBody>
      </p:sp>
    </p:spTree>
    <p:extLst>
      <p:ext uri="{BB962C8B-B14F-4D97-AF65-F5344CB8AC3E}">
        <p14:creationId xmlns:p14="http://schemas.microsoft.com/office/powerpoint/2010/main" val="11965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564x/08/92/09/089209484e30d8133e2454746359ce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007"/>
            <a:ext cx="8136904" cy="5959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388879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Ayúdanos a unir productivamente la esperanza y el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esfuerzo para </a:t>
            </a:r>
            <a:r>
              <a:rPr lang="es-ES_tradnl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acelerar el día gozoso de la llegada de tu reino. </a:t>
            </a:r>
            <a:endParaRPr lang="es-PE" sz="28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88900" dir="12000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35896" y="27675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A5002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93976" y="3520154"/>
            <a:ext cx="4884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No </a:t>
            </a:r>
            <a:r>
              <a:rPr lang="es-PE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permitas, Señor, que se enfríe nuestro corazón, para que al llegar nos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 encuentres </a:t>
            </a:r>
            <a:r>
              <a:rPr lang="es-PE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con las manos en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la tarea </a:t>
            </a:r>
            <a:r>
              <a:rPr lang="es-PE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de amasar un mundo mejor 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y </a:t>
            </a:r>
            <a:r>
              <a:rPr lang="es-PE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el corazón ocupado en amar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88900" dir="12000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. Amén.</a:t>
            </a:r>
            <a:endParaRPr lang="es-ES_tradnl" sz="28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88900" dir="1200000" algn="l" rotWithShape="0">
                  <a:prstClr val="black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3" y="498543"/>
            <a:ext cx="8208912" cy="5896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89"/>
          <p:cNvSpPr>
            <a:spLocks noChangeArrowheads="1" noChangeShapeType="1" noTextEdit="1"/>
          </p:cNvSpPr>
          <p:nvPr/>
        </p:nvSpPr>
        <p:spPr bwMode="auto">
          <a:xfrm>
            <a:off x="1031467" y="678149"/>
            <a:ext cx="4345169" cy="4998844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619658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ea typeface="+mn-lt"/>
                <a:cs typeface="Arial"/>
              </a:rPr>
              <a:t>Oh María sin pecado concebida ruega por nosotros que recurrimos a ti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9362" y="6354225"/>
            <a:ext cx="5324244" cy="400110"/>
          </a:xfrm>
          <a:prstGeom prst="rect">
            <a:avLst/>
          </a:prstGeom>
          <a:solidFill>
            <a:srgbClr val="6B156D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Padre César Chávez  Alva (Chuno) 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, Diácono Vero,  </a:t>
            </a:r>
            <a:r>
              <a:rPr lang="es-PE" sz="1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:  Sor Pilar Caycho Vela  - Hija de la Caridad de San Vicente de Paúl</a:t>
            </a:r>
          </a:p>
        </p:txBody>
      </p:sp>
      <p:pic>
        <p:nvPicPr>
          <p:cNvPr id="29698" name="Picture 2" descr="https://i.pinimg.com/564x/2d/07/6b/2d076b381f6581aa55629645109ba62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52" l="5794" r="91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" y="773496"/>
            <a:ext cx="4438650" cy="48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masLatinas.com : Vela color marrón que está relacionada a la tierra y por lo tanto a la estabilidad. : 10 Rituales con velas de colores que te cambiarán la vida -- Ojo, no es recomendada para personas que tienen depresión porque la puede potenciar. Es mejor que la utilicen personas de carácter y determinación. Su uso es para restaurar la confianza en ti misma y recuperar tu sensación de solide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325" y="460383"/>
            <a:ext cx="8180068" cy="59403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755577" y="569932"/>
            <a:ext cx="3024336" cy="32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AMBIENTACION:</a:t>
            </a:r>
            <a:endParaRPr lang="es-PE" sz="2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2375" y="1043850"/>
            <a:ext cx="8245633" cy="2062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MX" sz="26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Con </a:t>
            </a:r>
            <a:r>
              <a:rPr lang="es-MX" sz="2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el Adviento comenzamos un nuevo año Litúrgico, tiempo de preparación para acoger la Palabra: en medio de la oscuridad del mundo, nacerá el 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                   Hijo </a:t>
            </a:r>
            <a:r>
              <a:rPr lang="es-MX" sz="2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Dios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,  el </a:t>
            </a:r>
            <a:r>
              <a:rPr lang="es-MX" sz="2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Mesías esperado 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                      por </a:t>
            </a:r>
            <a:r>
              <a:rPr lang="es-MX" sz="2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las gentes de limpio corazón.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7543" y="4602638"/>
            <a:ext cx="7772400" cy="1873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10559" y="3106287"/>
            <a:ext cx="4567449" cy="25071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MX" sz="2600" b="1" dirty="0" smtClean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 </a:t>
            </a:r>
            <a:r>
              <a:rPr lang="es-MX" sz="2600" b="1" dirty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tiempo de renovar la esperanza que vamos perdiendo a lo largo de nuestra vida, hacernos fuertes y estar vigilantes para descubrir al Señor 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en </a:t>
            </a:r>
            <a:r>
              <a:rPr lang="es-MX" sz="2600" b="1" dirty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las cosas pequeñas 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de </a:t>
            </a:r>
            <a:r>
              <a:rPr lang="es-MX" sz="2600" b="1" dirty="0">
                <a:solidFill>
                  <a:srgbClr val="FFFFFF"/>
                </a:solidFill>
                <a:effectLst>
                  <a:glow rad="228600">
                    <a:schemeClr val="accent3">
                      <a:lumMod val="10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 vida diaria.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es-ES" sz="2600" b="1" dirty="0">
              <a:solidFill>
                <a:srgbClr val="FFFFFF"/>
              </a:solidFill>
              <a:effectLst>
                <a:glow rad="228600">
                  <a:schemeClr val="accent3">
                    <a:lumMod val="10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67/f3/a5/67f3a5fa8e67c1537972b5970c489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130" y="479077"/>
            <a:ext cx="8186165" cy="5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387126" y="384725"/>
            <a:ext cx="2658614" cy="48127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" sz="2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1.-Oración </a:t>
            </a:r>
            <a:r>
              <a:rPr lang="es-ES" sz="26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inicial</a:t>
            </a:r>
            <a:endParaRPr lang="es-ES" sz="2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172" y="4678246"/>
            <a:ext cx="8499648" cy="17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800" kern="0" dirty="0">
              <a:solidFill>
                <a:srgbClr val="FFFF99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s-ES" sz="4800" dirty="0">
              <a:solidFill>
                <a:srgbClr val="FFFF99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1837" y="766387"/>
            <a:ext cx="8055043" cy="38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es-ES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		Señor Jesús,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al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comenzar a prepararnos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 para celebrar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tu nacimiento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, nos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invitas a estar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 preparados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, vigilantes,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atentos;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				nos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haces ver que tu segunda venida será de repente,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				aunque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sabemos que vendrás,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                             no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sabemos el día ni la hora,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					de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ahí, que nos exhortas a no dormirnos, a estar despiertos,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				a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vivir de tal manera que sea cuando sea tu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venida,                                                    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ES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67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67/f3/a5/67f3a5fa8e67c1537972b5970c489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351" y="458277"/>
            <a:ext cx="8087645" cy="5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172" y="4678246"/>
            <a:ext cx="8499648" cy="17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800" kern="0" dirty="0">
              <a:solidFill>
                <a:srgbClr val="FFFF99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s-ES" sz="4800" dirty="0">
              <a:solidFill>
                <a:srgbClr val="FFFF99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84938" y="458277"/>
            <a:ext cx="6007059" cy="37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la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gracia de ser sinceros y auténticos al mirar nuestra vida,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para que viendo cómo hemos vivido en este año que ya pasa,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tu Navidad nos ayude a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retomar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el camino hacia ti,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viviendo con más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    intensidad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nuestra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        vida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de fe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,</a:t>
            </a:r>
            <a:endParaRPr lang="es-MX" sz="2600" b="1" i="1" kern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048701" y="4635023"/>
            <a:ext cx="7543296" cy="16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en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nuestra familia, en nuestros grupos,	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en nuestra profesión y nuestros trabajos,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para que demos testimonio de ti 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                           con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nuestra vida</a:t>
            </a:r>
            <a:r>
              <a:rPr lang="es-MX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. Que </a:t>
            </a:r>
            <a:r>
              <a:rPr lang="es-MX" sz="2600" b="1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así sea.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34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60/79/36/607936b7fb15066eb5da2e7d46080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0" y="476153"/>
            <a:ext cx="8123499" cy="59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/>
          <p:cNvSpPr>
            <a:spLocks noGrp="1" noChangeArrowheads="1"/>
          </p:cNvSpPr>
          <p:nvPr>
            <p:ph idx="1"/>
          </p:nvPr>
        </p:nvSpPr>
        <p:spPr>
          <a:xfrm>
            <a:off x="1489414" y="1988437"/>
            <a:ext cx="5277694" cy="3116719"/>
          </a:xfrm>
          <a:noFill/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s-ES" sz="28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Iniciamos un nuevo ciclo de lecturas, el </a:t>
            </a:r>
            <a:r>
              <a:rPr lang="es-ES" sz="2800" i="1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ciclo B, 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durante el año meditaremos preferentemente el evangelio de Marcos. El texto de hoy, a partir de una comparación sacada de la vida cotidiana, invita a estar despiertos y atentos, </a:t>
            </a:r>
            <a:r>
              <a:rPr lang="es-PE" sz="28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pues llegará sin avisar y quiere encontrarnos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en </a:t>
            </a:r>
            <a:r>
              <a:rPr lang="es-PE" sz="28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pie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haciendo </a:t>
            </a:r>
            <a:r>
              <a:rPr lang="es-PE" sz="28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nuestro trabajo.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s-ES" sz="2800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59832" y="2348690"/>
            <a:ext cx="5912401" cy="219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23432" y="5301208"/>
            <a:ext cx="7718301" cy="14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E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96508" y="555336"/>
            <a:ext cx="3344922" cy="1100961"/>
          </a:xfrm>
          <a:prstGeom prst="roundRect">
            <a:avLst>
              <a:gd name="adj" fmla="val 20321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dice el texto? </a:t>
            </a:r>
            <a:r>
              <a:rPr lang="es-P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Marcos 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13, 33-37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6704" y="745711"/>
            <a:ext cx="20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u="sng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 Motivación</a:t>
            </a:r>
            <a:r>
              <a:rPr lang="es-ES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.- </a:t>
            </a:r>
            <a:endParaRPr lang="en-US" sz="2400" dirty="0"/>
          </a:p>
        </p:txBody>
      </p:sp>
      <p:pic>
        <p:nvPicPr>
          <p:cNvPr id="4100" name="Picture 4" descr="https://i.pinimg.com/564x/a8/df/88/a8df8884750b548788d5a8d314621c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8383" y="1814566"/>
            <a:ext cx="2004645" cy="32905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77/9d/b1/779db15c58c134cda26f1f4d368bae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6" y="481351"/>
            <a:ext cx="8120185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8931" y="481351"/>
            <a:ext cx="386171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Marcos 13, 33-37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218" y="1254312"/>
            <a:ext cx="2726051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En aquel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tiempo,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dijo</a:t>
            </a:r>
            <a:r>
              <a:rPr lang="es-E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Jesús sus discípulos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36277" y="1333166"/>
            <a:ext cx="4853801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-“Estén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despiertos y vigilantes: pues no saben ustedes cuándo llegará el momento. </a:t>
            </a:r>
            <a:endParaRPr lang="es-ES" sz="28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564x/77/9d/b1/779db15c58c134cda26f1f4d368bae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/>
          <a:stretch/>
        </p:blipFill>
        <p:spPr bwMode="auto">
          <a:xfrm>
            <a:off x="485619" y="493799"/>
            <a:ext cx="8135061" cy="58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772" t="6821" r="16794" b="9207"/>
          <a:stretch/>
        </p:blipFill>
        <p:spPr>
          <a:xfrm>
            <a:off x="3344624" y="511383"/>
            <a:ext cx="5154785" cy="2814125"/>
          </a:xfrm>
          <a:prstGeom prst="wedgeEllipseCallout">
            <a:avLst>
              <a:gd name="adj1" fmla="val -67398"/>
              <a:gd name="adj2" fmla="val 2200"/>
            </a:avLst>
          </a:prstGeom>
          <a:ln>
            <a:solidFill>
              <a:srgbClr val="FFFF00"/>
            </a:solidFill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7736" y="417089"/>
            <a:ext cx="767427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Es igual que un hombre que se fue de viaje y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dejó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su casa, y dio a cada uno de sus criados su tarea, encargando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                     al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portero que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vigilara.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2800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2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ees">
  <a:themeElements>
    <a:clrScheme name="vees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1387</Words>
  <Application>Microsoft Office PowerPoint</Application>
  <PresentationFormat>Presentación en pantalla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53" baseType="lpstr">
      <vt:lpstr>Aharoni</vt:lpstr>
      <vt:lpstr>Arial</vt:lpstr>
      <vt:lpstr>Arial Black</vt:lpstr>
      <vt:lpstr>Arial Narrow</vt:lpstr>
      <vt:lpstr>Arial Rounded MT Bold</vt:lpstr>
      <vt:lpstr>Arial Unicode MS</vt:lpstr>
      <vt:lpstr>Bauhaus 93</vt:lpstr>
      <vt:lpstr>Calibri</vt:lpstr>
      <vt:lpstr>Calibri Light</vt:lpstr>
      <vt:lpstr>Comic Sans MS</vt:lpstr>
      <vt:lpstr>Poor Richard</vt:lpstr>
      <vt:lpstr>Segoe UI Emoji</vt:lpstr>
      <vt:lpstr>Sitka Text Semibold</vt:lpstr>
      <vt:lpstr>Snap ITC</vt:lpstr>
      <vt:lpstr>Swis721 BT</vt:lpstr>
      <vt:lpstr>Swis721 Cn BT</vt:lpstr>
      <vt:lpstr>Tekton Pro</vt:lpstr>
      <vt:lpstr>Times New Roman</vt:lpstr>
      <vt:lpstr>Wingdings</vt:lpstr>
      <vt:lpstr>2_colormaster</vt:lpstr>
      <vt:lpstr>1_vees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119</cp:revision>
  <dcterms:created xsi:type="dcterms:W3CDTF">2017-11-27T17:15:36Z</dcterms:created>
  <dcterms:modified xsi:type="dcterms:W3CDTF">2023-11-28T21:22:25Z</dcterms:modified>
</cp:coreProperties>
</file>