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319" r:id="rId2"/>
    <p:sldId id="299" r:id="rId3"/>
    <p:sldId id="258" r:id="rId4"/>
    <p:sldId id="259" r:id="rId5"/>
    <p:sldId id="260" r:id="rId6"/>
    <p:sldId id="261" r:id="rId7"/>
    <p:sldId id="262" r:id="rId8"/>
    <p:sldId id="263" r:id="rId9"/>
    <p:sldId id="301" r:id="rId10"/>
    <p:sldId id="302" r:id="rId11"/>
    <p:sldId id="303" r:id="rId12"/>
    <p:sldId id="304" r:id="rId13"/>
    <p:sldId id="305" r:id="rId14"/>
    <p:sldId id="306" r:id="rId15"/>
    <p:sldId id="307" r:id="rId16"/>
    <p:sldId id="308" r:id="rId17"/>
    <p:sldId id="309" r:id="rId18"/>
    <p:sldId id="321" r:id="rId19"/>
    <p:sldId id="312" r:id="rId20"/>
    <p:sldId id="313" r:id="rId21"/>
    <p:sldId id="277" r:id="rId22"/>
    <p:sldId id="278" r:id="rId23"/>
    <p:sldId id="316" r:id="rId24"/>
    <p:sldId id="279" r:id="rId25"/>
    <p:sldId id="318"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2ECDB71-BB07-4DBC-83CF-6D3ACAE79A7D}">
          <p14:sldIdLst>
            <p14:sldId id="319"/>
            <p14:sldId id="299"/>
            <p14:sldId id="258"/>
            <p14:sldId id="259"/>
            <p14:sldId id="260"/>
            <p14:sldId id="261"/>
            <p14:sldId id="262"/>
            <p14:sldId id="263"/>
            <p14:sldId id="301"/>
            <p14:sldId id="302"/>
            <p14:sldId id="303"/>
            <p14:sldId id="304"/>
            <p14:sldId id="305"/>
            <p14:sldId id="306"/>
            <p14:sldId id="307"/>
            <p14:sldId id="308"/>
            <p14:sldId id="309"/>
            <p14:sldId id="321"/>
            <p14:sldId id="312"/>
            <p14:sldId id="313"/>
          </p14:sldIdLst>
        </p14:section>
        <p14:section name="Sección sin título" id="{ACECA8AC-6B2A-4ECF-AD46-739344CB8B00}">
          <p14:sldIdLst>
            <p14:sldId id="277"/>
            <p14:sldId id="278"/>
            <p14:sldId id="316"/>
            <p14:sldId id="279"/>
            <p14:sldId id="318"/>
            <p14:sldId id="282"/>
            <p14:sldId id="283"/>
            <p14:sldId id="284"/>
            <p14:sldId id="285"/>
            <p14:sldId id="286"/>
            <p14:sldId id="287"/>
            <p14:sldId id="288"/>
            <p14:sldId id="289"/>
            <p14:sldId id="290"/>
            <p14:sldId id="291"/>
            <p14:sldId id="292"/>
            <p14:sldId id="293"/>
            <p14:sldId id="294"/>
            <p14:sldId id="295"/>
            <p14:sldId id="296"/>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003A"/>
    <a:srgbClr val="360044"/>
    <a:srgbClr val="AA9157"/>
    <a:srgbClr val="EAEAE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332" autoAdjust="0"/>
  </p:normalViewPr>
  <p:slideViewPr>
    <p:cSldViewPr snapToGrid="0">
      <p:cViewPr varScale="1">
        <p:scale>
          <a:sx n="82" d="100"/>
          <a:sy n="82" d="100"/>
        </p:scale>
        <p:origin x="1502" y="77"/>
      </p:cViewPr>
      <p:guideLst/>
    </p:cSldViewPr>
  </p:slideViewPr>
  <p:notesTextViewPr>
    <p:cViewPr>
      <p:scale>
        <a:sx n="1" d="1"/>
        <a:sy n="1" d="1"/>
      </p:scale>
      <p:origin x="0" y="0"/>
    </p:cViewPr>
  </p:notesTextViewPr>
  <p:sorterViewPr>
    <p:cViewPr>
      <p:scale>
        <a:sx n="100" d="100"/>
        <a:sy n="100" d="100"/>
      </p:scale>
      <p:origin x="0" y="-65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F1BCC-2327-4379-A116-B55FA99E6ECB}" type="datetimeFigureOut">
              <a:rPr lang="es-PE" smtClean="0"/>
              <a:t>9/10/2023</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34417-8C93-4E72-BF0F-604E4BF1016C}" type="slidenum">
              <a:rPr lang="es-PE" smtClean="0"/>
              <a:t>‹Nº›</a:t>
            </a:fld>
            <a:endParaRPr lang="es-PE"/>
          </a:p>
        </p:txBody>
      </p:sp>
    </p:spTree>
    <p:extLst>
      <p:ext uri="{BB962C8B-B14F-4D97-AF65-F5344CB8AC3E}">
        <p14:creationId xmlns:p14="http://schemas.microsoft.com/office/powerpoint/2010/main" val="302352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5A8845EA-A218-4BB3-899A-D3E98955B459}" type="slidenum">
              <a:rPr lang="ca-ES" smtClean="0">
                <a:solidFill>
                  <a:prstClr val="black"/>
                </a:solidFill>
              </a:rPr>
              <a:pPr>
                <a:defRPr/>
              </a:pPr>
              <a:t>3</a:t>
            </a:fld>
            <a:endParaRPr lang="ca-ES" dirty="0">
              <a:solidFill>
                <a:prstClr val="black"/>
              </a:solidFill>
            </a:endParaRPr>
          </a:p>
        </p:txBody>
      </p:sp>
    </p:spTree>
    <p:extLst>
      <p:ext uri="{BB962C8B-B14F-4D97-AF65-F5344CB8AC3E}">
        <p14:creationId xmlns:p14="http://schemas.microsoft.com/office/powerpoint/2010/main" val="328086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812418-201C-437A-91FD-019636A208A0}" type="datetimeFigureOut">
              <a:rPr lang="es-PE" smtClean="0">
                <a:solidFill>
                  <a:prstClr val="black">
                    <a:tint val="75000"/>
                  </a:prstClr>
                </a:solidFill>
              </a:rPr>
              <a:pPr/>
              <a:t>9/10/2023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7B8DDA3D-76DD-439B-A02C-A951B99678A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205962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812418-201C-437A-91FD-019636A208A0}" type="datetimeFigureOut">
              <a:rPr lang="es-PE" smtClean="0">
                <a:solidFill>
                  <a:prstClr val="black">
                    <a:tint val="75000"/>
                  </a:prstClr>
                </a:solidFill>
              </a:rPr>
              <a:pPr/>
              <a:t>9/10/2023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7B8DDA3D-76DD-439B-A02C-A951B99678A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74700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812418-201C-437A-91FD-019636A208A0}" type="datetimeFigureOut">
              <a:rPr lang="es-PE" smtClean="0">
                <a:solidFill>
                  <a:prstClr val="black">
                    <a:tint val="75000"/>
                  </a:prstClr>
                </a:solidFill>
              </a:rPr>
              <a:pPr/>
              <a:t>9/10/2023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7B8DDA3D-76DD-439B-A02C-A951B99678A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10150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812418-201C-437A-91FD-019636A208A0}" type="datetimeFigureOut">
              <a:rPr lang="es-PE" smtClean="0">
                <a:solidFill>
                  <a:prstClr val="black">
                    <a:tint val="75000"/>
                  </a:prstClr>
                </a:solidFill>
              </a:rPr>
              <a:pPr/>
              <a:t>9/10/2023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7B8DDA3D-76DD-439B-A02C-A951B99678A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04574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812418-201C-437A-91FD-019636A208A0}" type="datetimeFigureOut">
              <a:rPr lang="es-PE" smtClean="0">
                <a:solidFill>
                  <a:prstClr val="black">
                    <a:tint val="75000"/>
                  </a:prstClr>
                </a:solidFill>
              </a:rPr>
              <a:pPr/>
              <a:t>9/10/2023</a:t>
            </a:fld>
            <a:endParaRPr lang="es-PE">
              <a:solidFill>
                <a:prstClr val="black">
                  <a:tint val="75000"/>
                </a:prstClr>
              </a:solidFill>
            </a:endParaRPr>
          </a:p>
        </p:txBody>
      </p:sp>
      <p:sp>
        <p:nvSpPr>
          <p:cNvPr id="5" name="Footer Placeholder 4"/>
          <p:cNvSpPr>
            <a:spLocks noGrp="1"/>
          </p:cNvSpPr>
          <p:nvPr>
            <p:ph type="ftr" sz="quarter" idx="11"/>
          </p:nvPr>
        </p:nvSpPr>
        <p:spPr/>
        <p:txBody>
          <a:bodyPr/>
          <a:lstStyle/>
          <a:p>
            <a:endParaRPr lang="es-PE">
              <a:solidFill>
                <a:prstClr val="black">
                  <a:tint val="75000"/>
                </a:prstClr>
              </a:solidFill>
            </a:endParaRPr>
          </a:p>
        </p:txBody>
      </p:sp>
      <p:sp>
        <p:nvSpPr>
          <p:cNvPr id="6" name="Slide Number Placeholder 5"/>
          <p:cNvSpPr>
            <a:spLocks noGrp="1"/>
          </p:cNvSpPr>
          <p:nvPr>
            <p:ph type="sldNum" sz="quarter" idx="12"/>
          </p:nvPr>
        </p:nvSpPr>
        <p:spPr/>
        <p:txBody>
          <a:bodyPr/>
          <a:lstStyle/>
          <a:p>
            <a:fld id="{7B8DDA3D-76DD-439B-A02C-A951B99678A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66082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0812418-201C-437A-91FD-019636A208A0}" type="datetimeFigureOut">
              <a:rPr lang="es-PE" smtClean="0">
                <a:solidFill>
                  <a:prstClr val="black">
                    <a:tint val="75000"/>
                  </a:prstClr>
                </a:solidFill>
              </a:rPr>
              <a:pPr/>
              <a:t>9/10/2023</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7B8DDA3D-76DD-439B-A02C-A951B99678A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69205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0812418-201C-437A-91FD-019636A208A0}" type="datetimeFigureOut">
              <a:rPr lang="es-PE" smtClean="0">
                <a:solidFill>
                  <a:prstClr val="black">
                    <a:tint val="75000"/>
                  </a:prstClr>
                </a:solidFill>
              </a:rPr>
              <a:pPr/>
              <a:t>9/10/2023</a:t>
            </a:fld>
            <a:endParaRPr lang="es-PE">
              <a:solidFill>
                <a:prstClr val="black">
                  <a:tint val="75000"/>
                </a:prstClr>
              </a:solidFill>
            </a:endParaRPr>
          </a:p>
        </p:txBody>
      </p:sp>
      <p:sp>
        <p:nvSpPr>
          <p:cNvPr id="8" name="Footer Placeholder 7"/>
          <p:cNvSpPr>
            <a:spLocks noGrp="1"/>
          </p:cNvSpPr>
          <p:nvPr>
            <p:ph type="ftr" sz="quarter" idx="11"/>
          </p:nvPr>
        </p:nvSpPr>
        <p:spPr/>
        <p:txBody>
          <a:bodyPr/>
          <a:lstStyle/>
          <a:p>
            <a:endParaRPr lang="es-PE">
              <a:solidFill>
                <a:prstClr val="black">
                  <a:tint val="75000"/>
                </a:prstClr>
              </a:solidFill>
            </a:endParaRPr>
          </a:p>
        </p:txBody>
      </p:sp>
      <p:sp>
        <p:nvSpPr>
          <p:cNvPr id="9" name="Slide Number Placeholder 8"/>
          <p:cNvSpPr>
            <a:spLocks noGrp="1"/>
          </p:cNvSpPr>
          <p:nvPr>
            <p:ph type="sldNum" sz="quarter" idx="12"/>
          </p:nvPr>
        </p:nvSpPr>
        <p:spPr/>
        <p:txBody>
          <a:bodyPr/>
          <a:lstStyle/>
          <a:p>
            <a:fld id="{7B8DDA3D-76DD-439B-A02C-A951B99678A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11769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0812418-201C-437A-91FD-019636A208A0}" type="datetimeFigureOut">
              <a:rPr lang="es-PE" smtClean="0">
                <a:solidFill>
                  <a:prstClr val="black">
                    <a:tint val="75000"/>
                  </a:prstClr>
                </a:solidFill>
              </a:rPr>
              <a:pPr/>
              <a:t>9/10/2023</a:t>
            </a:fld>
            <a:endParaRPr lang="es-PE">
              <a:solidFill>
                <a:prstClr val="black">
                  <a:tint val="75000"/>
                </a:prstClr>
              </a:solidFill>
            </a:endParaRPr>
          </a:p>
        </p:txBody>
      </p:sp>
      <p:sp>
        <p:nvSpPr>
          <p:cNvPr id="4" name="Footer Placeholder 3"/>
          <p:cNvSpPr>
            <a:spLocks noGrp="1"/>
          </p:cNvSpPr>
          <p:nvPr>
            <p:ph type="ftr" sz="quarter" idx="11"/>
          </p:nvPr>
        </p:nvSpPr>
        <p:spPr/>
        <p:txBody>
          <a:bodyPr/>
          <a:lstStyle/>
          <a:p>
            <a:endParaRPr lang="es-PE">
              <a:solidFill>
                <a:prstClr val="black">
                  <a:tint val="75000"/>
                </a:prstClr>
              </a:solidFill>
            </a:endParaRPr>
          </a:p>
        </p:txBody>
      </p:sp>
      <p:sp>
        <p:nvSpPr>
          <p:cNvPr id="5" name="Slide Number Placeholder 4"/>
          <p:cNvSpPr>
            <a:spLocks noGrp="1"/>
          </p:cNvSpPr>
          <p:nvPr>
            <p:ph type="sldNum" sz="quarter" idx="12"/>
          </p:nvPr>
        </p:nvSpPr>
        <p:spPr/>
        <p:txBody>
          <a:bodyPr/>
          <a:lstStyle/>
          <a:p>
            <a:fld id="{7B8DDA3D-76DD-439B-A02C-A951B99678A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33927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12418-201C-437A-91FD-019636A208A0}" type="datetimeFigureOut">
              <a:rPr lang="es-PE" smtClean="0">
                <a:solidFill>
                  <a:prstClr val="black">
                    <a:tint val="75000"/>
                  </a:prstClr>
                </a:solidFill>
              </a:rPr>
              <a:pPr/>
              <a:t>9/10/2023</a:t>
            </a:fld>
            <a:endParaRPr lang="es-PE">
              <a:solidFill>
                <a:prstClr val="black">
                  <a:tint val="75000"/>
                </a:prstClr>
              </a:solidFill>
            </a:endParaRPr>
          </a:p>
        </p:txBody>
      </p:sp>
      <p:sp>
        <p:nvSpPr>
          <p:cNvPr id="3" name="Footer Placeholder 2"/>
          <p:cNvSpPr>
            <a:spLocks noGrp="1"/>
          </p:cNvSpPr>
          <p:nvPr>
            <p:ph type="ftr" sz="quarter" idx="11"/>
          </p:nvPr>
        </p:nvSpPr>
        <p:spPr/>
        <p:txBody>
          <a:bodyPr/>
          <a:lstStyle/>
          <a:p>
            <a:endParaRPr lang="es-PE">
              <a:solidFill>
                <a:prstClr val="black">
                  <a:tint val="75000"/>
                </a:prstClr>
              </a:solidFill>
            </a:endParaRPr>
          </a:p>
        </p:txBody>
      </p:sp>
      <p:sp>
        <p:nvSpPr>
          <p:cNvPr id="4" name="Slide Number Placeholder 3"/>
          <p:cNvSpPr>
            <a:spLocks noGrp="1"/>
          </p:cNvSpPr>
          <p:nvPr>
            <p:ph type="sldNum" sz="quarter" idx="12"/>
          </p:nvPr>
        </p:nvSpPr>
        <p:spPr/>
        <p:txBody>
          <a:bodyPr/>
          <a:lstStyle/>
          <a:p>
            <a:fld id="{7B8DDA3D-76DD-439B-A02C-A951B99678A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05196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812418-201C-437A-91FD-019636A208A0}" type="datetimeFigureOut">
              <a:rPr lang="es-PE" smtClean="0">
                <a:solidFill>
                  <a:prstClr val="black">
                    <a:tint val="75000"/>
                  </a:prstClr>
                </a:solidFill>
              </a:rPr>
              <a:pPr/>
              <a:t>9/10/2023</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7B8DDA3D-76DD-439B-A02C-A951B99678A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34018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812418-201C-437A-91FD-019636A208A0}" type="datetimeFigureOut">
              <a:rPr lang="es-PE" smtClean="0">
                <a:solidFill>
                  <a:prstClr val="black">
                    <a:tint val="75000"/>
                  </a:prstClr>
                </a:solidFill>
              </a:rPr>
              <a:pPr/>
              <a:t>9/10/2023</a:t>
            </a:fld>
            <a:endParaRPr lang="es-PE">
              <a:solidFill>
                <a:prstClr val="black">
                  <a:tint val="75000"/>
                </a:prstClr>
              </a:solidFill>
            </a:endParaRPr>
          </a:p>
        </p:txBody>
      </p:sp>
      <p:sp>
        <p:nvSpPr>
          <p:cNvPr id="6" name="Footer Placeholder 5"/>
          <p:cNvSpPr>
            <a:spLocks noGrp="1"/>
          </p:cNvSpPr>
          <p:nvPr>
            <p:ph type="ftr" sz="quarter" idx="11"/>
          </p:nvPr>
        </p:nvSpPr>
        <p:spPr/>
        <p:txBody>
          <a:bodyPr/>
          <a:lstStyle/>
          <a:p>
            <a:endParaRPr lang="es-PE">
              <a:solidFill>
                <a:prstClr val="black">
                  <a:tint val="75000"/>
                </a:prstClr>
              </a:solidFill>
            </a:endParaRPr>
          </a:p>
        </p:txBody>
      </p:sp>
      <p:sp>
        <p:nvSpPr>
          <p:cNvPr id="7" name="Slide Number Placeholder 6"/>
          <p:cNvSpPr>
            <a:spLocks noGrp="1"/>
          </p:cNvSpPr>
          <p:nvPr>
            <p:ph type="sldNum" sz="quarter" idx="12"/>
          </p:nvPr>
        </p:nvSpPr>
        <p:spPr/>
        <p:txBody>
          <a:bodyPr/>
          <a:lstStyle/>
          <a:p>
            <a:fld id="{7B8DDA3D-76DD-439B-A02C-A951B99678A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49226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2418-201C-437A-91FD-019636A208A0}" type="datetimeFigureOut">
              <a:rPr lang="es-PE" smtClean="0">
                <a:solidFill>
                  <a:prstClr val="black">
                    <a:tint val="75000"/>
                  </a:prstClr>
                </a:solidFill>
              </a:rPr>
              <a:pPr/>
              <a:t>9/10/2023</a:t>
            </a:fld>
            <a:endParaRPr lang="es-PE">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DDA3D-76DD-439B-A02C-A951B99678A3}" type="slidenum">
              <a:rPr lang="es-PE" smtClean="0">
                <a:solidFill>
                  <a:prstClr val="black">
                    <a:tint val="75000"/>
                  </a:prstClr>
                </a:solidFill>
              </a:rPr>
              <a:pPr/>
              <a:t>‹Nº›</a:t>
            </a:fld>
            <a:endParaRPr lang="es-PE">
              <a:solidFill>
                <a:prstClr val="black">
                  <a:tint val="75000"/>
                </a:prstClr>
              </a:solidFill>
            </a:endParaRPr>
          </a:p>
        </p:txBody>
      </p:sp>
    </p:spTree>
    <p:extLst>
      <p:ext uri="{BB962C8B-B14F-4D97-AF65-F5344CB8AC3E}">
        <p14:creationId xmlns:p14="http://schemas.microsoft.com/office/powerpoint/2010/main" val="13086719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064. Fiesta del banquet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rotWithShape="1">
          <a:blip r:embed="rId5"/>
          <a:srcRect t="20229" b="12996"/>
          <a:stretch/>
        </p:blipFill>
        <p:spPr>
          <a:xfrm>
            <a:off x="681128" y="529878"/>
            <a:ext cx="7632104" cy="5794311"/>
          </a:xfrm>
          <a:prstGeom prst="rect">
            <a:avLst/>
          </a:prstGeom>
          <a:scene3d>
            <a:camera prst="orthographicFront"/>
            <a:lightRig rig="threePt" dir="t"/>
          </a:scene3d>
          <a:sp3d>
            <a:bevelT prst="relaxedInset"/>
          </a:sp3d>
        </p:spPr>
      </p:pic>
      <p:sp>
        <p:nvSpPr>
          <p:cNvPr id="6" name="CuadroTexto 5"/>
          <p:cNvSpPr txBox="1"/>
          <p:nvPr/>
        </p:nvSpPr>
        <p:spPr>
          <a:xfrm>
            <a:off x="765104" y="5903062"/>
            <a:ext cx="3116424" cy="461665"/>
          </a:xfrm>
          <a:prstGeom prst="rect">
            <a:avLst/>
          </a:prstGeom>
          <a:noFill/>
        </p:spPr>
        <p:txBody>
          <a:bodyPr wrap="square" rtlCol="0">
            <a:spAutoFit/>
          </a:bodyPr>
          <a:lstStyle/>
          <a:p>
            <a:r>
              <a:rPr lang="es-MX" sz="1200" b="1" dirty="0"/>
              <a:t>Imagen de Portada:</a:t>
            </a:r>
          </a:p>
          <a:p>
            <a:r>
              <a:rPr lang="es-MX" sz="1200" b="1" dirty="0"/>
              <a:t>Padre Eric Félix CM.</a:t>
            </a:r>
            <a:endParaRPr lang="es-PE" sz="1200" b="1" dirty="0"/>
          </a:p>
        </p:txBody>
      </p:sp>
    </p:spTree>
    <p:extLst>
      <p:ext uri="{BB962C8B-B14F-4D97-AF65-F5344CB8AC3E}">
        <p14:creationId xmlns:p14="http://schemas.microsoft.com/office/powerpoint/2010/main" val="1400153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6c/c1/10/6cc110af12cc9d7ef82c53977a228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57" y="508652"/>
            <a:ext cx="7595119" cy="578018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5273" y="1125931"/>
            <a:ext cx="6955038" cy="4752355"/>
          </a:xfrm>
          <a:prstGeom prst="rect">
            <a:avLst/>
          </a:prstGeom>
          <a:effectLst>
            <a:softEdge rad="317500"/>
          </a:effectLst>
        </p:spPr>
      </p:pic>
      <p:sp>
        <p:nvSpPr>
          <p:cNvPr id="5" name="Rectangle 6"/>
          <p:cNvSpPr>
            <a:spLocks noChangeArrowheads="1"/>
          </p:cNvSpPr>
          <p:nvPr/>
        </p:nvSpPr>
        <p:spPr bwMode="auto">
          <a:xfrm>
            <a:off x="653143" y="539931"/>
            <a:ext cx="7768687" cy="1077218"/>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r>
              <a:rPr lang="es-ES" sz="3200" b="1" i="1" dirty="0" smtClean="0">
                <a:solidFill>
                  <a:schemeClr val="bg1"/>
                </a:solidFill>
                <a:effectLst>
                  <a:glow rad="101600">
                    <a:srgbClr val="0C0600"/>
                  </a:glow>
                  <a:outerShdw blurRad="38100" dist="38100" dir="2700000" algn="tl">
                    <a:srgbClr val="808080"/>
                  </a:outerShdw>
                </a:effectLst>
                <a:latin typeface="Arial Narrow" panose="020B0606020202030204" pitchFamily="34" charset="0"/>
              </a:rPr>
              <a:t>Mandó criados </a:t>
            </a:r>
            <a:r>
              <a:rPr lang="es-ES" sz="3200" b="1" i="1" dirty="0">
                <a:solidFill>
                  <a:schemeClr val="bg1"/>
                </a:solidFill>
                <a:effectLst>
                  <a:glow rad="101600">
                    <a:srgbClr val="0C0600"/>
                  </a:glow>
                  <a:outerShdw blurRad="38100" dist="38100" dir="2700000" algn="tl">
                    <a:srgbClr val="808080"/>
                  </a:outerShdw>
                </a:effectLst>
                <a:latin typeface="Arial Narrow" panose="020B0606020202030204" pitchFamily="34" charset="0"/>
              </a:rPr>
              <a:t>para </a:t>
            </a:r>
            <a:r>
              <a:rPr lang="es-ES" sz="3200" b="1" i="1" dirty="0" smtClean="0">
                <a:solidFill>
                  <a:schemeClr val="bg1"/>
                </a:solidFill>
                <a:effectLst>
                  <a:glow rad="101600">
                    <a:srgbClr val="0C0600"/>
                  </a:glow>
                  <a:outerShdw blurRad="38100" dist="38100" dir="2700000" algn="tl">
                    <a:srgbClr val="808080"/>
                  </a:outerShdw>
                </a:effectLst>
                <a:latin typeface="Arial Narrow" panose="020B0606020202030204" pitchFamily="34" charset="0"/>
              </a:rPr>
              <a:t>que avisaran a los convidados </a:t>
            </a:r>
            <a:r>
              <a:rPr lang="es-ES" sz="3200" b="1" i="1" dirty="0">
                <a:solidFill>
                  <a:schemeClr val="bg1"/>
                </a:solidFill>
                <a:effectLst>
                  <a:glow rad="101600">
                    <a:srgbClr val="0C0600"/>
                  </a:glow>
                  <a:outerShdw blurRad="38100" dist="38100" dir="2700000" algn="tl">
                    <a:srgbClr val="808080"/>
                  </a:outerShdw>
                </a:effectLst>
                <a:latin typeface="Arial Narrow" panose="020B0606020202030204" pitchFamily="34" charset="0"/>
              </a:rPr>
              <a:t>a la boda, pero no quisieron </a:t>
            </a:r>
            <a:r>
              <a:rPr lang="es-ES" sz="3200" b="1" i="1" dirty="0" smtClean="0">
                <a:solidFill>
                  <a:schemeClr val="bg1"/>
                </a:solidFill>
                <a:effectLst>
                  <a:glow rad="101600">
                    <a:srgbClr val="0C0600"/>
                  </a:glow>
                  <a:outerShdw blurRad="38100" dist="38100" dir="2700000" algn="tl">
                    <a:srgbClr val="808080"/>
                  </a:outerShdw>
                </a:effectLst>
                <a:latin typeface="Arial Narrow" panose="020B0606020202030204" pitchFamily="34" charset="0"/>
              </a:rPr>
              <a:t>ir</a:t>
            </a:r>
            <a:r>
              <a:rPr lang="es-ES" sz="3200" b="1" i="1" dirty="0">
                <a:solidFill>
                  <a:schemeClr val="bg1"/>
                </a:solidFill>
                <a:effectLst>
                  <a:glow rad="101600">
                    <a:srgbClr val="0C0600"/>
                  </a:glow>
                  <a:outerShdw blurRad="38100" dist="38100" dir="2700000" algn="tl">
                    <a:srgbClr val="808080"/>
                  </a:outerShdw>
                </a:effectLst>
                <a:latin typeface="Arial Narrow" panose="020B0606020202030204" pitchFamily="34" charset="0"/>
              </a:rPr>
              <a:t>.</a:t>
            </a:r>
          </a:p>
        </p:txBody>
      </p:sp>
    </p:spTree>
    <p:extLst>
      <p:ext uri="{BB962C8B-B14F-4D97-AF65-F5344CB8AC3E}">
        <p14:creationId xmlns:p14="http://schemas.microsoft.com/office/powerpoint/2010/main" val="19995474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6c/c1/10/6cc110af12cc9d7ef82c53977a228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126" y="526776"/>
            <a:ext cx="7660433" cy="574339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94762" y="1129342"/>
            <a:ext cx="6409241" cy="4646546"/>
          </a:xfrm>
          <a:prstGeom prst="rect">
            <a:avLst/>
          </a:prstGeom>
          <a:effectLst>
            <a:softEdge rad="317500"/>
          </a:effectLst>
        </p:spPr>
      </p:pic>
      <p:sp>
        <p:nvSpPr>
          <p:cNvPr id="5" name="Text Box 5"/>
          <p:cNvSpPr txBox="1">
            <a:spLocks noChangeArrowheads="1"/>
          </p:cNvSpPr>
          <p:nvPr/>
        </p:nvSpPr>
        <p:spPr bwMode="auto">
          <a:xfrm>
            <a:off x="3741577" y="1235919"/>
            <a:ext cx="3480317" cy="2751522"/>
          </a:xfrm>
          <a:prstGeom prst="rect">
            <a:avLst/>
          </a:prstGeom>
          <a:noFill/>
          <a:ln>
            <a:noFill/>
          </a:ln>
          <a:effectLst/>
          <a:scene3d>
            <a:camera prst="orthographicFront"/>
            <a:lightRig rig="threePt" dir="t"/>
          </a:scene3d>
          <a:sp3d>
            <a:bevelT prst="angle"/>
          </a:sp3d>
          <a:extLst/>
        </p:spPr>
        <p:txBody>
          <a:bodyPr wrap="square">
            <a:spAutoFit/>
          </a:bodyPr>
          <a:lstStyle/>
          <a:p>
            <a:pPr algn="ctr">
              <a:lnSpc>
                <a:spcPct val="90000"/>
              </a:lnSpc>
              <a:spcBef>
                <a:spcPct val="50000"/>
              </a:spcBef>
            </a:pPr>
            <a:r>
              <a:rPr lang="es-ES" sz="3200" b="1" dirty="0" smtClean="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rPr>
              <a:t>Volvió a mandar criados, </a:t>
            </a:r>
            <a:r>
              <a:rPr lang="es-ES" sz="3200" b="1" dirty="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rPr>
              <a:t>encargándoles que </a:t>
            </a:r>
            <a:r>
              <a:rPr lang="es-ES" sz="3200" b="1" dirty="0" smtClean="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rPr>
              <a:t>les dijeran: </a:t>
            </a:r>
            <a:r>
              <a:rPr lang="es-ES" sz="3200" b="1" i="1" dirty="0" smtClean="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rPr>
              <a:t>«Tengo preparado el banquete, </a:t>
            </a:r>
            <a:endParaRPr lang="es-ES" sz="3200" b="1" i="1" dirty="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endParaRPr>
          </a:p>
        </p:txBody>
      </p:sp>
      <p:sp>
        <p:nvSpPr>
          <p:cNvPr id="8" name="Text Box 5"/>
          <p:cNvSpPr txBox="1">
            <a:spLocks noChangeArrowheads="1"/>
          </p:cNvSpPr>
          <p:nvPr/>
        </p:nvSpPr>
        <p:spPr bwMode="auto">
          <a:xfrm>
            <a:off x="881742" y="5221206"/>
            <a:ext cx="7315200" cy="978729"/>
          </a:xfrm>
          <a:prstGeom prst="rect">
            <a:avLst/>
          </a:prstGeom>
          <a:noFill/>
          <a:ln>
            <a:noFill/>
          </a:ln>
          <a:effectLst/>
          <a:scene3d>
            <a:camera prst="orthographicFront"/>
            <a:lightRig rig="threePt" dir="t"/>
          </a:scene3d>
          <a:sp3d>
            <a:bevelT prst="angle"/>
          </a:sp3d>
          <a:extLst/>
        </p:spPr>
        <p:txBody>
          <a:bodyPr wrap="square">
            <a:spAutoFit/>
          </a:bodyPr>
          <a:lstStyle/>
          <a:p>
            <a:pPr algn="ctr">
              <a:lnSpc>
                <a:spcPct val="90000"/>
              </a:lnSpc>
              <a:spcBef>
                <a:spcPct val="50000"/>
              </a:spcBef>
            </a:pPr>
            <a:r>
              <a:rPr lang="es-ES" sz="3200" b="1" i="1" dirty="0" smtClean="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rPr>
              <a:t>he  </a:t>
            </a:r>
            <a:r>
              <a:rPr lang="es-ES" sz="3200" b="1" i="1" dirty="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rPr>
              <a:t>matado terneros y reses  cebadas, </a:t>
            </a:r>
            <a:r>
              <a:rPr lang="es-ES" sz="3200" b="1" i="1" dirty="0" smtClean="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rPr>
              <a:t>         y </a:t>
            </a:r>
            <a:r>
              <a:rPr lang="es-ES" sz="3200" b="1" i="1" dirty="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rPr>
              <a:t>todo está a </a:t>
            </a:r>
            <a:r>
              <a:rPr lang="es-ES" sz="3200" b="1" i="1" dirty="0" smtClean="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rPr>
              <a:t>punto. Vengan a </a:t>
            </a:r>
            <a:r>
              <a:rPr lang="es-ES" sz="3200" b="1" i="1" dirty="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rPr>
              <a:t>la boda».</a:t>
            </a:r>
          </a:p>
        </p:txBody>
      </p:sp>
    </p:spTree>
    <p:extLst>
      <p:ext uri="{BB962C8B-B14F-4D97-AF65-F5344CB8AC3E}">
        <p14:creationId xmlns:p14="http://schemas.microsoft.com/office/powerpoint/2010/main" val="17365201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40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strVal val="4/3*#ppt_w"/>
                                          </p:val>
                                        </p:tav>
                                        <p:tav tm="100000">
                                          <p:val>
                                            <p:strVal val="#ppt_w"/>
                                          </p:val>
                                        </p:tav>
                                      </p:tavLst>
                                    </p:anim>
                                    <p:anim calcmode="lin" valueType="num">
                                      <p:cBhvr>
                                        <p:cTn id="13"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6c/c1/10/6cc110af12cc9d7ef82c53977a228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79" y="509016"/>
            <a:ext cx="7828542" cy="571450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0511" y="1181039"/>
            <a:ext cx="6101259" cy="4479207"/>
          </a:xfrm>
          <a:prstGeom prst="rect">
            <a:avLst/>
          </a:prstGeom>
          <a:effectLst>
            <a:softEdge rad="317500"/>
          </a:effectLst>
        </p:spPr>
      </p:pic>
      <p:sp>
        <p:nvSpPr>
          <p:cNvPr id="4" name="Rectangle 6"/>
          <p:cNvSpPr>
            <a:spLocks noChangeArrowheads="1"/>
          </p:cNvSpPr>
          <p:nvPr/>
        </p:nvSpPr>
        <p:spPr bwMode="auto">
          <a:xfrm>
            <a:off x="1406663" y="717592"/>
            <a:ext cx="6347076" cy="1077218"/>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r>
              <a:rPr lang="es-ES" sz="3200" b="1" baseline="30000" dirty="0" smtClean="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cs typeface="Times New Roman" pitchFamily="18" charset="0"/>
              </a:rPr>
              <a:t> </a:t>
            </a:r>
            <a:r>
              <a:rPr lang="es-ES" sz="3200" b="1" dirty="0" smtClean="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cs typeface="Times New Roman" pitchFamily="18" charset="0"/>
              </a:rPr>
              <a:t>Los invitados  </a:t>
            </a:r>
            <a:r>
              <a:rPr lang="es-ES" sz="3200" b="1" dirty="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cs typeface="Times New Roman" pitchFamily="18" charset="0"/>
              </a:rPr>
              <a:t>no hicieron </a:t>
            </a:r>
            <a:r>
              <a:rPr lang="es-ES" sz="3200" b="1" dirty="0" smtClean="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cs typeface="Times New Roman" pitchFamily="18" charset="0"/>
              </a:rPr>
              <a:t>caso;      uno se marchó a sus tierras, </a:t>
            </a:r>
            <a:endParaRPr lang="es-ES" sz="3200" b="1" dirty="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cs typeface="Times New Roman" pitchFamily="18" charset="0"/>
            </a:endParaRPr>
          </a:p>
        </p:txBody>
      </p:sp>
      <p:sp>
        <p:nvSpPr>
          <p:cNvPr id="6" name="Rectangle 6"/>
          <p:cNvSpPr>
            <a:spLocks noChangeArrowheads="1"/>
          </p:cNvSpPr>
          <p:nvPr/>
        </p:nvSpPr>
        <p:spPr bwMode="auto">
          <a:xfrm>
            <a:off x="1540511" y="5357107"/>
            <a:ext cx="6347076" cy="584775"/>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a:r>
              <a:rPr lang="es-ES" sz="3200" b="1" dirty="0" smtClean="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cs typeface="Times New Roman" pitchFamily="18" charset="0"/>
              </a:rPr>
              <a:t>otro a sus negocios;  </a:t>
            </a:r>
            <a:endParaRPr lang="es-ES" sz="3200" b="1" dirty="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41358923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par>
                          <p:cTn id="9" fill="hold">
                            <p:stCondLst>
                              <p:cond delay="3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6c/c1/10/6cc110af12cc9d7ef82c53977a22842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78089" y="569167"/>
            <a:ext cx="7700801" cy="570100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2599" y="1195527"/>
            <a:ext cx="6267123" cy="4385236"/>
          </a:xfrm>
          <a:prstGeom prst="rect">
            <a:avLst/>
          </a:prstGeom>
          <a:effectLst>
            <a:softEdge rad="317500"/>
          </a:effectLst>
        </p:spPr>
      </p:pic>
      <p:sp>
        <p:nvSpPr>
          <p:cNvPr id="7" name="Rectangle 6"/>
          <p:cNvSpPr>
            <a:spLocks noChangeArrowheads="1"/>
          </p:cNvSpPr>
          <p:nvPr/>
        </p:nvSpPr>
        <p:spPr bwMode="auto">
          <a:xfrm>
            <a:off x="3620278" y="1000615"/>
            <a:ext cx="4189444" cy="2456057"/>
          </a:xfrm>
          <a:prstGeom prst="rect">
            <a:avLst/>
          </a:prstGeom>
          <a:noFill/>
          <a:ln>
            <a:noFill/>
          </a:ln>
          <a:effectLst>
            <a:softEdge rad="317500"/>
          </a:effectLst>
          <a:extLst/>
        </p:spPr>
        <p:txBody>
          <a:bodyPr wrap="square">
            <a:spAutoFit/>
          </a:bodyPr>
          <a:lstStyle/>
          <a:p>
            <a:pPr algn="ctr">
              <a:lnSpc>
                <a:spcPct val="120000"/>
              </a:lnSpc>
            </a:pPr>
            <a:r>
              <a:rPr lang="es-ES" sz="3200" b="1" baseline="30000"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  </a:t>
            </a:r>
            <a:r>
              <a:rPr lang="es-ES" sz="32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otros agarraron a </a:t>
            </a:r>
            <a:r>
              <a:rPr lang="es-ES" sz="3200" b="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los </a:t>
            </a:r>
            <a:r>
              <a:rPr lang="es-ES" sz="32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criados y los </a:t>
            </a:r>
            <a:r>
              <a:rPr lang="es-ES" sz="3200" b="1" dirty="0" err="1"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maltrataaron</a:t>
            </a:r>
            <a:r>
              <a:rPr lang="es-ES" sz="32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 hasta matarlos </a:t>
            </a:r>
            <a:endParaRPr lang="es-ES" sz="3200" b="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28589825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6c/c1/10/6cc110af12cc9d7ef82c53977a22842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06078" y="569167"/>
            <a:ext cx="7560843" cy="569167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1456" y="1248119"/>
            <a:ext cx="6522097" cy="4779302"/>
          </a:xfrm>
          <a:prstGeom prst="rect">
            <a:avLst/>
          </a:prstGeom>
          <a:effectLst>
            <a:softEdge rad="635000"/>
          </a:effectLst>
        </p:spPr>
      </p:pic>
      <p:sp>
        <p:nvSpPr>
          <p:cNvPr id="4" name="Rectangle 6"/>
          <p:cNvSpPr>
            <a:spLocks noChangeArrowheads="1"/>
          </p:cNvSpPr>
          <p:nvPr/>
        </p:nvSpPr>
        <p:spPr bwMode="auto">
          <a:xfrm>
            <a:off x="699788" y="709510"/>
            <a:ext cx="6876669" cy="1077218"/>
          </a:xfrm>
          <a:prstGeom prst="rect">
            <a:avLst/>
          </a:prstGeom>
          <a:noFill/>
          <a:ln>
            <a:noFill/>
          </a:ln>
          <a:effectLst/>
          <a:scene3d>
            <a:camera prst="orthographicFront"/>
            <a:lightRig rig="threePt" dir="t"/>
          </a:scene3d>
          <a:sp3d>
            <a:bevelT w="165100" prst="coolSlant"/>
          </a:sp3d>
          <a:extLst/>
        </p:spPr>
        <p:txBody>
          <a:bodyPr wrap="square">
            <a:spAutoFit/>
          </a:bodyPr>
          <a:lstStyle/>
          <a:p>
            <a:pPr algn="ctr"/>
            <a:r>
              <a:rPr lang="es-ES" sz="3200" b="1" dirty="0">
                <a:solidFill>
                  <a:schemeClr val="bg1"/>
                </a:solidFill>
                <a:effectLst>
                  <a:glow rad="101600">
                    <a:srgbClr val="180C00">
                      <a:alpha val="60000"/>
                    </a:srgbClr>
                  </a:glow>
                  <a:outerShdw blurRad="38100" dist="38100" dir="2700000" algn="tl">
                    <a:srgbClr val="000000"/>
                  </a:outerShdw>
                </a:effectLst>
                <a:latin typeface="Arial Narrow" panose="020B0606020202030204" pitchFamily="34" charset="0"/>
                <a:cs typeface="Times New Roman" pitchFamily="18" charset="0"/>
              </a:rPr>
              <a:t> </a:t>
            </a:r>
            <a:r>
              <a:rPr lang="es-ES" sz="3200" b="1" dirty="0" smtClean="0">
                <a:solidFill>
                  <a:schemeClr val="bg1"/>
                </a:solidFill>
                <a:effectLst>
                  <a:glow rad="101600">
                    <a:srgbClr val="180C00">
                      <a:alpha val="60000"/>
                    </a:srgbClr>
                  </a:glow>
                  <a:outerShdw blurRad="38100" dist="38100" dir="2700000" algn="tl">
                    <a:srgbClr val="000000"/>
                  </a:outerShdw>
                </a:effectLst>
                <a:latin typeface="Arial Narrow" panose="020B0606020202030204" pitchFamily="34" charset="0"/>
                <a:cs typeface="Times New Roman" pitchFamily="18" charset="0"/>
              </a:rPr>
              <a:t>El </a:t>
            </a:r>
            <a:r>
              <a:rPr lang="es-ES" sz="3200" b="1" dirty="0">
                <a:solidFill>
                  <a:schemeClr val="bg1"/>
                </a:solidFill>
                <a:effectLst>
                  <a:glow rad="101600">
                    <a:srgbClr val="180C00">
                      <a:alpha val="60000"/>
                    </a:srgbClr>
                  </a:glow>
                  <a:outerShdw blurRad="38100" dist="38100" dir="2700000" algn="tl">
                    <a:srgbClr val="000000"/>
                  </a:outerShdw>
                </a:effectLst>
                <a:latin typeface="Arial Narrow" panose="020B0606020202030204" pitchFamily="34" charset="0"/>
                <a:cs typeface="Times New Roman" pitchFamily="18" charset="0"/>
              </a:rPr>
              <a:t>rey </a:t>
            </a:r>
            <a:r>
              <a:rPr lang="es-ES" sz="3200" b="1" dirty="0" smtClean="0">
                <a:solidFill>
                  <a:schemeClr val="bg1"/>
                </a:solidFill>
                <a:effectLst>
                  <a:glow rad="101600">
                    <a:srgbClr val="180C00">
                      <a:alpha val="60000"/>
                    </a:srgbClr>
                  </a:glow>
                  <a:outerShdw blurRad="38100" dist="38100" dir="2700000" algn="tl">
                    <a:srgbClr val="000000"/>
                  </a:outerShdw>
                </a:effectLst>
                <a:latin typeface="Arial Narrow" panose="020B0606020202030204" pitchFamily="34" charset="0"/>
                <a:cs typeface="Times New Roman" pitchFamily="18" charset="0"/>
              </a:rPr>
              <a:t>montó en cólera, envió sus tropas, que acabaron con  </a:t>
            </a:r>
            <a:r>
              <a:rPr lang="es-ES" sz="3200" b="1" dirty="0">
                <a:solidFill>
                  <a:schemeClr val="bg1"/>
                </a:solidFill>
                <a:effectLst>
                  <a:glow rad="101600">
                    <a:srgbClr val="180C00">
                      <a:alpha val="60000"/>
                    </a:srgbClr>
                  </a:glow>
                  <a:outerShdw blurRad="38100" dist="38100" dir="2700000" algn="tl">
                    <a:srgbClr val="000000"/>
                  </a:outerShdw>
                </a:effectLst>
                <a:latin typeface="Arial Narrow" panose="020B0606020202030204" pitchFamily="34" charset="0"/>
                <a:cs typeface="Times New Roman" pitchFamily="18" charset="0"/>
              </a:rPr>
              <a:t>aquellos asesinos </a:t>
            </a:r>
            <a:r>
              <a:rPr lang="es-ES" sz="3200" b="1" dirty="0" smtClean="0">
                <a:solidFill>
                  <a:schemeClr val="bg1"/>
                </a:solidFill>
                <a:effectLst>
                  <a:glow rad="101600">
                    <a:srgbClr val="180C00">
                      <a:alpha val="60000"/>
                    </a:srgbClr>
                  </a:glow>
                  <a:outerShdw blurRad="38100" dist="38100" dir="2700000" algn="tl">
                    <a:srgbClr val="000000"/>
                  </a:outerShdw>
                </a:effectLst>
                <a:latin typeface="Arial Narrow" panose="020B0606020202030204" pitchFamily="34" charset="0"/>
                <a:cs typeface="Times New Roman" pitchFamily="18" charset="0"/>
              </a:rPr>
              <a:t>y </a:t>
            </a:r>
            <a:endParaRPr lang="es-ES" sz="3200" b="1" dirty="0">
              <a:solidFill>
                <a:schemeClr val="bg1"/>
              </a:solidFill>
              <a:effectLst>
                <a:glow rad="101600">
                  <a:srgbClr val="180C00">
                    <a:alpha val="60000"/>
                  </a:srgbClr>
                </a:glow>
                <a:outerShdw blurRad="38100" dist="38100" dir="2700000" algn="tl">
                  <a:srgbClr val="000000"/>
                </a:outerShdw>
              </a:effectLst>
              <a:latin typeface="Arial Narrow" panose="020B0606020202030204" pitchFamily="34" charset="0"/>
              <a:cs typeface="Times New Roman" pitchFamily="18" charset="0"/>
            </a:endParaRPr>
          </a:p>
        </p:txBody>
      </p:sp>
      <p:sp>
        <p:nvSpPr>
          <p:cNvPr id="6" name="Rectangle 6"/>
          <p:cNvSpPr>
            <a:spLocks noChangeArrowheads="1"/>
          </p:cNvSpPr>
          <p:nvPr/>
        </p:nvSpPr>
        <p:spPr bwMode="auto">
          <a:xfrm>
            <a:off x="4096154" y="1922245"/>
            <a:ext cx="3331029" cy="1077218"/>
          </a:xfrm>
          <a:prstGeom prst="rect">
            <a:avLst/>
          </a:prstGeom>
          <a:noFill/>
          <a:ln>
            <a:noFill/>
          </a:ln>
          <a:effectLst/>
          <a:scene3d>
            <a:camera prst="orthographicFront"/>
            <a:lightRig rig="threePt" dir="t"/>
          </a:scene3d>
          <a:sp3d>
            <a:bevelT w="165100" prst="coolSlant"/>
          </a:sp3d>
          <a:extLst/>
        </p:spPr>
        <p:txBody>
          <a:bodyPr wrap="square">
            <a:spAutoFit/>
          </a:bodyPr>
          <a:lstStyle/>
          <a:p>
            <a:pPr algn="ctr"/>
            <a:r>
              <a:rPr lang="es-ES" sz="3200" b="1" dirty="0" smtClean="0">
                <a:solidFill>
                  <a:schemeClr val="bg1"/>
                </a:solidFill>
                <a:effectLst>
                  <a:glow rad="101600">
                    <a:srgbClr val="180C00">
                      <a:alpha val="60000"/>
                    </a:srgbClr>
                  </a:glow>
                  <a:outerShdw blurRad="38100" dist="38100" dir="2700000" algn="tl">
                    <a:srgbClr val="000000"/>
                  </a:outerShdw>
                </a:effectLst>
                <a:latin typeface="Arial Narrow" panose="020B0606020202030204" pitchFamily="34" charset="0"/>
                <a:cs typeface="Times New Roman" pitchFamily="18" charset="0"/>
              </a:rPr>
              <a:t>prendieron fuego        a la </a:t>
            </a:r>
            <a:r>
              <a:rPr lang="es-ES" sz="3200" b="1" dirty="0">
                <a:solidFill>
                  <a:schemeClr val="bg1"/>
                </a:solidFill>
                <a:effectLst>
                  <a:glow rad="101600">
                    <a:srgbClr val="180C00">
                      <a:alpha val="60000"/>
                    </a:srgbClr>
                  </a:glow>
                  <a:outerShdw blurRad="38100" dist="38100" dir="2700000" algn="tl">
                    <a:srgbClr val="000000"/>
                  </a:outerShdw>
                </a:effectLst>
                <a:latin typeface="Arial Narrow" panose="020B0606020202030204" pitchFamily="34" charset="0"/>
                <a:cs typeface="Times New Roman" pitchFamily="18" charset="0"/>
              </a:rPr>
              <a:t>ciudad. </a:t>
            </a:r>
          </a:p>
        </p:txBody>
      </p:sp>
    </p:spTree>
    <p:extLst>
      <p:ext uri="{BB962C8B-B14F-4D97-AF65-F5344CB8AC3E}">
        <p14:creationId xmlns:p14="http://schemas.microsoft.com/office/powerpoint/2010/main" val="27499737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par>
                          <p:cTn id="9" fill="hold">
                            <p:stCondLst>
                              <p:cond delay="4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6c/c1/10/6cc110af12cc9d7ef82c53977a22842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79288" y="587829"/>
            <a:ext cx="7506296" cy="568694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38698" y="1193735"/>
            <a:ext cx="6718040" cy="4380505"/>
          </a:xfrm>
          <a:prstGeom prst="rect">
            <a:avLst/>
          </a:prstGeom>
          <a:effectLst>
            <a:softEdge rad="317500"/>
          </a:effectLst>
        </p:spPr>
      </p:pic>
      <p:sp>
        <p:nvSpPr>
          <p:cNvPr id="4" name="Rectangle 7"/>
          <p:cNvSpPr>
            <a:spLocks noChangeArrowheads="1"/>
          </p:cNvSpPr>
          <p:nvPr/>
        </p:nvSpPr>
        <p:spPr bwMode="auto">
          <a:xfrm>
            <a:off x="1149829" y="716816"/>
            <a:ext cx="6855835" cy="2800767"/>
          </a:xfrm>
          <a:prstGeom prst="rect">
            <a:avLst/>
          </a:prstGeom>
          <a:noFill/>
          <a:ln>
            <a:noFill/>
          </a:ln>
          <a:effectLst/>
          <a:scene3d>
            <a:camera prst="orthographicFront"/>
            <a:lightRig rig="threePt" dir="t"/>
          </a:scene3d>
          <a:sp3d>
            <a:bevelT prst="angle"/>
          </a:sp3d>
          <a:extLst/>
        </p:spPr>
        <p:txBody>
          <a:bodyPr wrap="square">
            <a:spAutoFit/>
          </a:bodyPr>
          <a:lstStyle/>
          <a:p>
            <a:pPr algn="ctr">
              <a:lnSpc>
                <a:spcPct val="110000"/>
              </a:lnSpc>
            </a:pPr>
            <a:r>
              <a:rPr lang="es-ES" sz="3200" b="1" baseline="30000"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 </a:t>
            </a:r>
            <a:r>
              <a:rPr lang="es-ES" sz="3200" b="1"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Luego </a:t>
            </a:r>
            <a:r>
              <a:rPr lang="es-ES" sz="3200" b="1" dirty="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dijo a sus criados: </a:t>
            </a:r>
            <a:endParaRPr lang="es-ES" sz="3200" b="1"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a:p>
            <a:pPr algn="ctr">
              <a:lnSpc>
                <a:spcPct val="110000"/>
              </a:lnSpc>
            </a:pPr>
            <a:r>
              <a:rPr lang="es-ES" sz="3200" b="1"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«La  boda está preparada,</a:t>
            </a:r>
          </a:p>
          <a:p>
            <a:pPr algn="ctr">
              <a:lnSpc>
                <a:spcPct val="110000"/>
              </a:lnSpc>
            </a:pPr>
            <a:endParaRPr lang="es-ES" sz="3200" b="1" dirty="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a:p>
            <a:pPr algn="ctr">
              <a:lnSpc>
                <a:spcPct val="110000"/>
              </a:lnSpc>
            </a:pPr>
            <a:endParaRPr lang="es-ES" sz="3200" b="1"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a:p>
            <a:pPr algn="ctr">
              <a:lnSpc>
                <a:spcPct val="110000"/>
              </a:lnSpc>
            </a:pPr>
            <a:endParaRPr lang="es-ES" sz="3200" b="1" dirty="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p:txBody>
      </p:sp>
      <p:sp>
        <p:nvSpPr>
          <p:cNvPr id="6" name="Rectangle 7"/>
          <p:cNvSpPr>
            <a:spLocks noChangeArrowheads="1"/>
          </p:cNvSpPr>
          <p:nvPr/>
        </p:nvSpPr>
        <p:spPr bwMode="auto">
          <a:xfrm>
            <a:off x="3802833" y="1868823"/>
            <a:ext cx="3978897" cy="1175706"/>
          </a:xfrm>
          <a:prstGeom prst="rect">
            <a:avLst/>
          </a:prstGeom>
          <a:noFill/>
          <a:ln>
            <a:noFill/>
          </a:ln>
          <a:effectLst/>
          <a:scene3d>
            <a:camera prst="orthographicFront"/>
            <a:lightRig rig="threePt" dir="t"/>
          </a:scene3d>
          <a:sp3d>
            <a:bevelT prst="angle"/>
          </a:sp3d>
          <a:extLst/>
        </p:spPr>
        <p:txBody>
          <a:bodyPr wrap="square">
            <a:spAutoFit/>
          </a:bodyPr>
          <a:lstStyle/>
          <a:p>
            <a:pPr algn="ctr">
              <a:lnSpc>
                <a:spcPct val="110000"/>
              </a:lnSpc>
            </a:pPr>
            <a:r>
              <a:rPr lang="es-ES" sz="3200" b="1"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pero </a:t>
            </a:r>
            <a:r>
              <a:rPr lang="es-ES" sz="3200" b="1" dirty="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los invitados no </a:t>
            </a:r>
            <a:r>
              <a:rPr lang="es-ES" sz="3200" b="1"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se la merecían. </a:t>
            </a:r>
            <a:endParaRPr lang="es-ES" sz="3200" b="1" dirty="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26943185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par>
                          <p:cTn id="9" fill="hold">
                            <p:stCondLst>
                              <p:cond delay="3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6c/c1/10/6cc110af12cc9d7ef82c53977a22842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4665"/>
          <a:stretch/>
        </p:blipFill>
        <p:spPr bwMode="auto">
          <a:xfrm>
            <a:off x="671804" y="522515"/>
            <a:ext cx="7996335" cy="575698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40479" y="930085"/>
            <a:ext cx="6179994" cy="4637510"/>
          </a:xfrm>
          <a:prstGeom prst="rect">
            <a:avLst/>
          </a:prstGeom>
          <a:effectLst>
            <a:softEdge rad="317500"/>
          </a:effectLst>
        </p:spPr>
      </p:pic>
      <p:sp>
        <p:nvSpPr>
          <p:cNvPr id="4" name="Rectangle 5"/>
          <p:cNvSpPr>
            <a:spLocks noChangeArrowheads="1"/>
          </p:cNvSpPr>
          <p:nvPr/>
        </p:nvSpPr>
        <p:spPr bwMode="auto">
          <a:xfrm>
            <a:off x="3717561" y="743465"/>
            <a:ext cx="3886879" cy="2554545"/>
          </a:xfrm>
          <a:prstGeom prst="rect">
            <a:avLst/>
          </a:prstGeom>
          <a:noFill/>
          <a:ln>
            <a:noFill/>
          </a:ln>
          <a:effectLst/>
          <a:scene3d>
            <a:camera prst="orthographicFront"/>
            <a:lightRig rig="threePt" dir="t"/>
          </a:scene3d>
          <a:sp3d>
            <a:bevelT prst="angle"/>
          </a:sp3d>
          <a:extLst/>
        </p:spPr>
        <p:txBody>
          <a:bodyPr wrap="square">
            <a:spAutoFit/>
          </a:bodyPr>
          <a:lstStyle/>
          <a:p>
            <a:pPr algn="ctr"/>
            <a:r>
              <a:rPr lang="es-ES" sz="3200" b="1" baseline="30000"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 </a:t>
            </a:r>
            <a:r>
              <a:rPr lang="es-ES" sz="32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Vayan ahora </a:t>
            </a:r>
            <a:r>
              <a:rPr lang="es-ES" sz="3200" b="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a los cruces de los </a:t>
            </a:r>
            <a:r>
              <a:rPr lang="es-ES" sz="32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caminos, </a:t>
            </a:r>
            <a:r>
              <a:rPr lang="es-ES" sz="3200" b="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y </a:t>
            </a:r>
            <a:r>
              <a:rPr lang="es-ES" sz="32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a todos </a:t>
            </a:r>
            <a:r>
              <a:rPr lang="es-ES" sz="3200" b="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los que </a:t>
            </a:r>
            <a:r>
              <a:rPr lang="es-ES" sz="32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encuentren invítenlos a la boda».</a:t>
            </a:r>
            <a:endParaRPr lang="es-ES" sz="3200" b="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5626761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6c/c1/10/6cc110af12cc9d7ef82c53977a22842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39535" y="565256"/>
            <a:ext cx="7564710" cy="569558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85136" y="1116287"/>
            <a:ext cx="6499232" cy="4552288"/>
          </a:xfrm>
          <a:prstGeom prst="rect">
            <a:avLst/>
          </a:prstGeom>
          <a:ln>
            <a:noFill/>
          </a:ln>
          <a:effectLst>
            <a:softEdge rad="317500"/>
          </a:effectLst>
        </p:spPr>
      </p:pic>
      <p:sp>
        <p:nvSpPr>
          <p:cNvPr id="4" name="Rectangle 5"/>
          <p:cNvSpPr>
            <a:spLocks noChangeArrowheads="1"/>
          </p:cNvSpPr>
          <p:nvPr/>
        </p:nvSpPr>
        <p:spPr bwMode="auto">
          <a:xfrm>
            <a:off x="786190" y="537068"/>
            <a:ext cx="7868755" cy="1077218"/>
          </a:xfrm>
          <a:prstGeom prst="rect">
            <a:avLst/>
          </a:prstGeom>
          <a:noFill/>
          <a:ln>
            <a:noFill/>
          </a:ln>
          <a:effectLst/>
          <a:extLst/>
        </p:spPr>
        <p:txBody>
          <a:bodyPr wrap="square">
            <a:spAutoFit/>
          </a:bodyPr>
          <a:lstStyle/>
          <a:p>
            <a:r>
              <a:rPr lang="es-ES" sz="32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Los </a:t>
            </a:r>
            <a:r>
              <a:rPr lang="es-ES" sz="3200" b="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criados salieron a los caminos y reunieron a todos los que encontraron, malos y </a:t>
            </a:r>
            <a:r>
              <a:rPr lang="es-ES" sz="32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buenos. </a:t>
            </a:r>
            <a:endParaRPr lang="es-ES" sz="3200" b="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endParaRPr>
          </a:p>
        </p:txBody>
      </p:sp>
      <p:sp>
        <p:nvSpPr>
          <p:cNvPr id="6" name="Rectangle 5"/>
          <p:cNvSpPr>
            <a:spLocks noChangeArrowheads="1"/>
          </p:cNvSpPr>
          <p:nvPr/>
        </p:nvSpPr>
        <p:spPr bwMode="auto">
          <a:xfrm>
            <a:off x="4264090" y="1530307"/>
            <a:ext cx="3423580" cy="1569660"/>
          </a:xfrm>
          <a:prstGeom prst="rect">
            <a:avLst/>
          </a:prstGeom>
          <a:noFill/>
          <a:ln>
            <a:noFill/>
          </a:ln>
          <a:effectLst/>
          <a:extLst/>
        </p:spPr>
        <p:txBody>
          <a:bodyPr wrap="square">
            <a:spAutoFit/>
          </a:bodyPr>
          <a:lstStyle/>
          <a:p>
            <a:pPr algn="ctr"/>
            <a:r>
              <a:rPr lang="es-ES" sz="32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La sala del banquete </a:t>
            </a:r>
            <a:r>
              <a:rPr lang="es-ES" sz="3200" b="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cs typeface="Times New Roman" pitchFamily="18" charset="0"/>
              </a:rPr>
              <a:t>se llenó de invitados.</a:t>
            </a:r>
          </a:p>
        </p:txBody>
      </p:sp>
    </p:spTree>
    <p:extLst>
      <p:ext uri="{BB962C8B-B14F-4D97-AF65-F5344CB8AC3E}">
        <p14:creationId xmlns:p14="http://schemas.microsoft.com/office/powerpoint/2010/main" val="528583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par>
                          <p:cTn id="9" fill="hold">
                            <p:stCondLst>
                              <p:cond delay="4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6c/c1/10/6cc110af12cc9d7ef82c53977a228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44" y="571364"/>
            <a:ext cx="7594725" cy="569890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8188" y="821984"/>
            <a:ext cx="6558850" cy="4675107"/>
          </a:xfrm>
          <a:prstGeom prst="rect">
            <a:avLst/>
          </a:prstGeom>
          <a:effectLst>
            <a:softEdge rad="635000"/>
          </a:effectLst>
        </p:spPr>
      </p:pic>
      <p:sp>
        <p:nvSpPr>
          <p:cNvPr id="6" name="Rectangle 6"/>
          <p:cNvSpPr>
            <a:spLocks noChangeArrowheads="1"/>
          </p:cNvSpPr>
          <p:nvPr/>
        </p:nvSpPr>
        <p:spPr bwMode="auto">
          <a:xfrm>
            <a:off x="653517" y="477957"/>
            <a:ext cx="7564809" cy="3046988"/>
          </a:xfrm>
          <a:prstGeom prst="rect">
            <a:avLst/>
          </a:prstGeom>
          <a:noFill/>
          <a:ln>
            <a:noFill/>
          </a:ln>
          <a:effectLst/>
          <a:extLst/>
        </p:spPr>
        <p:txBody>
          <a:bodyPr wrap="square">
            <a:spAutoFit/>
          </a:bodyPr>
          <a:lstStyle/>
          <a:p>
            <a:pPr algn="ctr"/>
            <a:r>
              <a:rPr lang="es-ES" sz="3200" dirty="0" smtClean="0">
                <a:solidFill>
                  <a:schemeClr val="bg1"/>
                </a:solidFill>
                <a:effectLst>
                  <a:glow rad="101600">
                    <a:srgbClr val="0F0701"/>
                  </a:glow>
                  <a:outerShdw blurRad="38100" dist="38100" dir="2700000" algn="tl">
                    <a:srgbClr val="000000">
                      <a:alpha val="43137"/>
                    </a:srgbClr>
                  </a:outerShdw>
                </a:effectLst>
                <a:latin typeface="Arial Narrow" panose="020B0606020202030204" pitchFamily="34" charset="0"/>
                <a:cs typeface="Times New Roman" pitchFamily="18" charset="0"/>
              </a:rPr>
              <a:t> Cuando </a:t>
            </a:r>
            <a:r>
              <a:rPr lang="es-ES" sz="3200" dirty="0">
                <a:solidFill>
                  <a:schemeClr val="bg1"/>
                </a:solidFill>
                <a:effectLst>
                  <a:glow rad="101600">
                    <a:srgbClr val="0F0701"/>
                  </a:glow>
                  <a:outerShdw blurRad="38100" dist="38100" dir="2700000" algn="tl">
                    <a:srgbClr val="000000">
                      <a:alpha val="43137"/>
                    </a:srgbClr>
                  </a:outerShdw>
                </a:effectLst>
                <a:latin typeface="Arial Narrow" panose="020B0606020202030204" pitchFamily="34" charset="0"/>
                <a:cs typeface="Times New Roman" pitchFamily="18" charset="0"/>
              </a:rPr>
              <a:t>el </a:t>
            </a:r>
            <a:r>
              <a:rPr lang="es-ES" sz="3200" dirty="0" smtClean="0">
                <a:solidFill>
                  <a:schemeClr val="bg1"/>
                </a:solidFill>
                <a:effectLst>
                  <a:glow rad="101600">
                    <a:srgbClr val="0F0701"/>
                  </a:glow>
                  <a:outerShdw blurRad="38100" dist="38100" dir="2700000" algn="tl">
                    <a:srgbClr val="000000">
                      <a:alpha val="43137"/>
                    </a:srgbClr>
                  </a:outerShdw>
                </a:effectLst>
                <a:latin typeface="Arial Narrow" panose="020B0606020202030204" pitchFamily="34" charset="0"/>
                <a:cs typeface="Times New Roman" pitchFamily="18" charset="0"/>
              </a:rPr>
              <a:t>rey entró a saludar a los invitados, reparó en uno que </a:t>
            </a:r>
            <a:r>
              <a:rPr lang="es-ES" sz="3200" dirty="0">
                <a:solidFill>
                  <a:schemeClr val="bg1"/>
                </a:solidFill>
                <a:effectLst>
                  <a:glow rad="101600">
                    <a:srgbClr val="0F0701"/>
                  </a:glow>
                  <a:outerShdw blurRad="38100" dist="38100" dir="2700000" algn="tl">
                    <a:srgbClr val="000000">
                      <a:alpha val="43137"/>
                    </a:srgbClr>
                  </a:outerShdw>
                </a:effectLst>
                <a:latin typeface="Arial Narrow" panose="020B0606020202030204" pitchFamily="34" charset="0"/>
                <a:cs typeface="Times New Roman" pitchFamily="18" charset="0"/>
              </a:rPr>
              <a:t>no llevaba </a:t>
            </a:r>
            <a:r>
              <a:rPr lang="es-ES" sz="3200" dirty="0" smtClean="0">
                <a:solidFill>
                  <a:schemeClr val="bg1"/>
                </a:solidFill>
                <a:effectLst>
                  <a:glow rad="101600">
                    <a:srgbClr val="0F0701"/>
                  </a:glow>
                  <a:outerShdw blurRad="38100" dist="38100" dir="2700000" algn="tl">
                    <a:srgbClr val="000000">
                      <a:alpha val="43137"/>
                    </a:srgbClr>
                  </a:outerShdw>
                </a:effectLst>
                <a:latin typeface="Arial Narrow" panose="020B0606020202030204" pitchFamily="34" charset="0"/>
                <a:cs typeface="Times New Roman" pitchFamily="18" charset="0"/>
              </a:rPr>
              <a:t>traje</a:t>
            </a:r>
          </a:p>
          <a:p>
            <a:pPr algn="r"/>
            <a:r>
              <a:rPr lang="es-ES" sz="3200" dirty="0" smtClean="0">
                <a:solidFill>
                  <a:schemeClr val="bg1"/>
                </a:solidFill>
                <a:effectLst>
                  <a:glow rad="101600">
                    <a:srgbClr val="0F0701"/>
                  </a:glow>
                  <a:outerShdw blurRad="38100" dist="38100" dir="2700000" algn="tl">
                    <a:srgbClr val="000000">
                      <a:alpha val="43137"/>
                    </a:srgbClr>
                  </a:outerShdw>
                </a:effectLst>
                <a:latin typeface="Arial Narrow" panose="020B0606020202030204" pitchFamily="34" charset="0"/>
                <a:cs typeface="Times New Roman" pitchFamily="18" charset="0"/>
              </a:rPr>
              <a:t>de fiesta y </a:t>
            </a:r>
            <a:r>
              <a:rPr lang="es-ES" sz="3200" dirty="0">
                <a:solidFill>
                  <a:schemeClr val="bg1"/>
                </a:solidFill>
                <a:effectLst>
                  <a:glow rad="101600">
                    <a:srgbClr val="000000">
                      <a:alpha val="60000"/>
                    </a:srgbClr>
                  </a:glow>
                  <a:outerShdw blurRad="38100" dist="38100" dir="2700000" algn="tl">
                    <a:srgbClr val="808080"/>
                  </a:outerShdw>
                </a:effectLst>
                <a:latin typeface="Arial Narrow" panose="020B0606020202030204" pitchFamily="34" charset="0"/>
              </a:rPr>
              <a:t>L</a:t>
            </a:r>
            <a:r>
              <a:rPr lang="es-ES" sz="3200" dirty="0" smtClean="0">
                <a:solidFill>
                  <a:schemeClr val="bg1"/>
                </a:solidFill>
                <a:effectLst>
                  <a:glow rad="101600">
                    <a:srgbClr val="000000">
                      <a:alpha val="60000"/>
                    </a:srgbClr>
                  </a:glow>
                  <a:outerShdw blurRad="38100" dist="38100" dir="2700000" algn="tl">
                    <a:srgbClr val="808080"/>
                  </a:outerShdw>
                </a:effectLst>
                <a:latin typeface="Arial Narrow" panose="020B0606020202030204" pitchFamily="34" charset="0"/>
              </a:rPr>
              <a:t>e </a:t>
            </a:r>
            <a:r>
              <a:rPr lang="es-ES" sz="3200" dirty="0">
                <a:solidFill>
                  <a:schemeClr val="bg1"/>
                </a:solidFill>
                <a:effectLst>
                  <a:glow rad="101600">
                    <a:srgbClr val="000000">
                      <a:alpha val="60000"/>
                    </a:srgbClr>
                  </a:glow>
                  <a:outerShdw blurRad="38100" dist="38100" dir="2700000" algn="tl">
                    <a:srgbClr val="808080"/>
                  </a:outerShdw>
                </a:effectLst>
                <a:latin typeface="Arial Narrow" panose="020B0606020202030204" pitchFamily="34" charset="0"/>
              </a:rPr>
              <a:t>dijo: «Amigo, </a:t>
            </a:r>
            <a:r>
              <a:rPr lang="es-ES" sz="3200" dirty="0" smtClean="0">
                <a:solidFill>
                  <a:schemeClr val="bg1"/>
                </a:solidFill>
                <a:effectLst>
                  <a:glow rad="101600">
                    <a:srgbClr val="000000">
                      <a:alpha val="60000"/>
                    </a:srgbClr>
                  </a:glow>
                  <a:outerShdw blurRad="38100" dist="38100" dir="2700000" algn="tl">
                    <a:srgbClr val="808080"/>
                  </a:outerShdw>
                </a:effectLst>
                <a:latin typeface="Arial Narrow" panose="020B0606020202030204" pitchFamily="34" charset="0"/>
              </a:rPr>
              <a:t>                                               ¿cómo has entrado aquí sin                                                      entrado </a:t>
            </a:r>
            <a:r>
              <a:rPr lang="es-ES" sz="3200" dirty="0">
                <a:solidFill>
                  <a:schemeClr val="bg1"/>
                </a:solidFill>
                <a:effectLst>
                  <a:glow rad="101600">
                    <a:srgbClr val="000000">
                      <a:alpha val="60000"/>
                    </a:srgbClr>
                  </a:glow>
                  <a:outerShdw blurRad="38100" dist="38100" dir="2700000" algn="tl">
                    <a:srgbClr val="808080"/>
                  </a:outerShdw>
                </a:effectLst>
                <a:latin typeface="Arial Narrow" panose="020B0606020202030204" pitchFamily="34" charset="0"/>
              </a:rPr>
              <a:t>aquí </a:t>
            </a:r>
            <a:r>
              <a:rPr lang="es-ES" sz="3200" dirty="0" smtClean="0">
                <a:solidFill>
                  <a:schemeClr val="bg1"/>
                </a:solidFill>
                <a:effectLst>
                  <a:glow rad="101600">
                    <a:srgbClr val="000000">
                      <a:alpha val="60000"/>
                    </a:srgbClr>
                  </a:glow>
                  <a:outerShdw blurRad="38100" dist="38100" dir="2700000" algn="tl">
                    <a:srgbClr val="808080"/>
                  </a:outerShdw>
                </a:effectLst>
                <a:latin typeface="Arial Narrow" panose="020B0606020202030204" pitchFamily="34" charset="0"/>
              </a:rPr>
              <a:t>sin                                                                                    </a:t>
            </a:r>
            <a:r>
              <a:rPr lang="es-ES" sz="3200" dirty="0">
                <a:solidFill>
                  <a:schemeClr val="bg1"/>
                </a:solidFill>
                <a:effectLst>
                  <a:glow rad="101600">
                    <a:srgbClr val="000000">
                      <a:alpha val="60000"/>
                    </a:srgbClr>
                  </a:glow>
                  <a:outerShdw blurRad="38100" dist="38100" dir="2700000" algn="tl">
                    <a:srgbClr val="808080"/>
                  </a:outerShdw>
                </a:effectLst>
                <a:latin typeface="Arial Narrow" panose="020B0606020202030204" pitchFamily="34" charset="0"/>
              </a:rPr>
              <a:t>vestirte de fiesta?». </a:t>
            </a:r>
            <a:endParaRPr lang="es-ES" sz="3200" dirty="0">
              <a:solidFill>
                <a:schemeClr val="bg1"/>
              </a:solidFill>
              <a:effectLst>
                <a:glow rad="101600">
                  <a:srgbClr val="0F0701"/>
                </a:glow>
                <a:outerShdw blurRad="38100" dist="38100" dir="2700000" algn="tl">
                  <a:srgbClr val="000000">
                    <a:alpha val="43137"/>
                  </a:srgbClr>
                </a:outerShdw>
              </a:effectLst>
              <a:latin typeface="Arial Narrow" panose="020B0606020202030204" pitchFamily="34" charset="0"/>
              <a:cs typeface="Times New Roman" pitchFamily="18" charset="0"/>
            </a:endParaRPr>
          </a:p>
        </p:txBody>
      </p:sp>
      <p:sp>
        <p:nvSpPr>
          <p:cNvPr id="7" name="Rectangle 6"/>
          <p:cNvSpPr>
            <a:spLocks noChangeArrowheads="1"/>
          </p:cNvSpPr>
          <p:nvPr/>
        </p:nvSpPr>
        <p:spPr bwMode="auto">
          <a:xfrm>
            <a:off x="1144614" y="4906843"/>
            <a:ext cx="7073712" cy="1077218"/>
          </a:xfrm>
          <a:prstGeom prst="rect">
            <a:avLst/>
          </a:prstGeom>
          <a:noFill/>
          <a:ln>
            <a:noFill/>
          </a:ln>
          <a:effectLst/>
          <a:extLst/>
        </p:spPr>
        <p:txBody>
          <a:bodyPr wrap="square">
            <a:spAutoFit/>
          </a:bodyPr>
          <a:lstStyle/>
          <a:p>
            <a:pPr algn="ctr"/>
            <a:r>
              <a:rPr lang="es-ES" sz="3200" dirty="0" smtClean="0">
                <a:solidFill>
                  <a:schemeClr val="bg1"/>
                </a:solidFill>
                <a:effectLst>
                  <a:glow rad="101600">
                    <a:srgbClr val="000000">
                      <a:alpha val="60000"/>
                    </a:srgbClr>
                  </a:glow>
                  <a:outerShdw blurRad="38100" dist="38100" dir="2700000" algn="tl">
                    <a:srgbClr val="808080"/>
                  </a:outerShdw>
                </a:effectLst>
                <a:latin typeface="Arial Narrow" panose="020B0606020202030204" pitchFamily="34" charset="0"/>
              </a:rPr>
              <a:t> Él </a:t>
            </a:r>
            <a:r>
              <a:rPr lang="es-ES" sz="3200" dirty="0">
                <a:solidFill>
                  <a:schemeClr val="bg1"/>
                </a:solidFill>
                <a:effectLst>
                  <a:glow rad="101600">
                    <a:srgbClr val="000000">
                      <a:alpha val="60000"/>
                    </a:srgbClr>
                  </a:glow>
                  <a:outerShdw blurRad="38100" dist="38100" dir="2700000" algn="tl">
                    <a:srgbClr val="808080"/>
                  </a:outerShdw>
                </a:effectLst>
                <a:latin typeface="Arial Narrow" panose="020B0606020202030204" pitchFamily="34" charset="0"/>
              </a:rPr>
              <a:t>otro no abrió la boca.</a:t>
            </a:r>
          </a:p>
          <a:p>
            <a:pPr algn="ctr"/>
            <a:r>
              <a:rPr lang="es-ES" sz="3200" dirty="0" smtClean="0">
                <a:solidFill>
                  <a:schemeClr val="bg1"/>
                </a:solidFill>
                <a:effectLst>
                  <a:glow rad="101600">
                    <a:srgbClr val="0F0701"/>
                  </a:glow>
                  <a:outerShdw blurRad="38100" dist="38100" dir="2700000" algn="tl">
                    <a:srgbClr val="000000">
                      <a:alpha val="43137"/>
                    </a:srgbClr>
                  </a:outerShdw>
                </a:effectLst>
                <a:latin typeface="Arial Narrow" panose="020B0606020202030204" pitchFamily="34" charset="0"/>
                <a:cs typeface="Times New Roman" pitchFamily="18" charset="0"/>
              </a:rPr>
              <a:t>  </a:t>
            </a:r>
            <a:endParaRPr lang="es-ES" sz="3200" dirty="0">
              <a:solidFill>
                <a:schemeClr val="bg1"/>
              </a:solidFill>
              <a:effectLst>
                <a:glow rad="101600">
                  <a:srgbClr val="0F0701"/>
                </a:glow>
                <a:outerShdw blurRad="38100" dist="38100" dir="2700000" algn="tl">
                  <a:srgbClr val="000000">
                    <a:alpha val="43137"/>
                  </a:srgbClr>
                </a:outerShd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452630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100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strVal val="4/3*#ppt_w"/>
                                          </p:val>
                                        </p:tav>
                                        <p:tav tm="100000">
                                          <p:val>
                                            <p:strVal val="#ppt_w"/>
                                          </p:val>
                                        </p:tav>
                                      </p:tavLst>
                                    </p:anim>
                                    <p:anim calcmode="lin" valueType="num">
                                      <p:cBhvr>
                                        <p:cTn id="13"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6c/c1/10/6cc110af12cc9d7ef82c53977a228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35" y="537101"/>
            <a:ext cx="7584610" cy="574240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93298" y="1108904"/>
            <a:ext cx="6437283" cy="4598793"/>
          </a:xfrm>
          <a:prstGeom prst="rect">
            <a:avLst/>
          </a:prstGeom>
          <a:effectLst>
            <a:softEdge rad="317500"/>
          </a:effectLst>
        </p:spPr>
      </p:pic>
      <p:sp>
        <p:nvSpPr>
          <p:cNvPr id="5" name="Rectangle 5"/>
          <p:cNvSpPr>
            <a:spLocks noChangeArrowheads="1"/>
          </p:cNvSpPr>
          <p:nvPr/>
        </p:nvSpPr>
        <p:spPr bwMode="auto">
          <a:xfrm>
            <a:off x="3687201" y="975826"/>
            <a:ext cx="4421101" cy="3046988"/>
          </a:xfrm>
          <a:prstGeom prst="rect">
            <a:avLst/>
          </a:prstGeom>
          <a:noFill/>
          <a:ln>
            <a:noFill/>
          </a:ln>
          <a:effectLst/>
          <a:extLst/>
        </p:spPr>
        <p:txBody>
          <a:bodyPr wrap="square">
            <a:spAutoFit/>
          </a:bodyPr>
          <a:lstStyle/>
          <a:p>
            <a:pPr algn="ctr"/>
            <a:r>
              <a:rPr lang="es-ES" sz="3200"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cs typeface="Times New Roman" pitchFamily="18" charset="0"/>
              </a:rPr>
              <a:t>Entonces </a:t>
            </a:r>
            <a:r>
              <a:rPr lang="es-ES" sz="3200"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cs typeface="Times New Roman" pitchFamily="18" charset="0"/>
              </a:rPr>
              <a:t>el rey dijo a los </a:t>
            </a:r>
            <a:r>
              <a:rPr lang="es-ES" sz="3200"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cs typeface="Times New Roman" pitchFamily="18" charset="0"/>
              </a:rPr>
              <a:t>sirvientes: «Átenlo </a:t>
            </a:r>
            <a:r>
              <a:rPr lang="es-ES" sz="3200"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cs typeface="Times New Roman" pitchFamily="18" charset="0"/>
              </a:rPr>
              <a:t>de pies y manos y </a:t>
            </a:r>
            <a:r>
              <a:rPr lang="es-ES" sz="3200"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cs typeface="Times New Roman" pitchFamily="18" charset="0"/>
              </a:rPr>
              <a:t>arrójenlo fuera, a </a:t>
            </a:r>
            <a:r>
              <a:rPr lang="es-ES" sz="3200"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cs typeface="Times New Roman" pitchFamily="18" charset="0"/>
              </a:rPr>
              <a:t>las </a:t>
            </a:r>
            <a:r>
              <a:rPr lang="es-ES" sz="3200" dirty="0" smtClean="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cs typeface="Times New Roman" pitchFamily="18" charset="0"/>
              </a:rPr>
              <a:t>tinieblas. Allí será el llanto y el rechinar los </a:t>
            </a:r>
            <a:r>
              <a:rPr lang="es-ES" sz="3200" dirty="0">
                <a:solidFill>
                  <a:schemeClr val="bg1"/>
                </a:solidFill>
                <a:effectLst>
                  <a:glow rad="101600">
                    <a:srgbClr val="000000">
                      <a:alpha val="60000"/>
                    </a:srgbClr>
                  </a:glow>
                  <a:outerShdw blurRad="38100" dist="38100" dir="2700000" algn="tl">
                    <a:srgbClr val="000000"/>
                  </a:outerShdw>
                </a:effectLst>
                <a:latin typeface="Arial Narrow" panose="020B0606020202030204" pitchFamily="34" charset="0"/>
                <a:cs typeface="Times New Roman" pitchFamily="18" charset="0"/>
              </a:rPr>
              <a:t>dientes». </a:t>
            </a:r>
          </a:p>
        </p:txBody>
      </p:sp>
    </p:spTree>
    <p:extLst>
      <p:ext uri="{BB962C8B-B14F-4D97-AF65-F5344CB8AC3E}">
        <p14:creationId xmlns:p14="http://schemas.microsoft.com/office/powerpoint/2010/main" val="36052907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t="9518" b="9048"/>
          <a:stretch/>
        </p:blipFill>
        <p:spPr>
          <a:xfrm>
            <a:off x="709262" y="554894"/>
            <a:ext cx="7733252" cy="5760147"/>
          </a:xfrm>
          <a:prstGeom prst="rect">
            <a:avLst/>
          </a:prstGeom>
          <a:scene3d>
            <a:camera prst="orthographicFront"/>
            <a:lightRig rig="threePt" dir="t"/>
          </a:scene3d>
          <a:sp3d>
            <a:bevelT/>
          </a:sp3d>
        </p:spPr>
      </p:pic>
      <p:grpSp>
        <p:nvGrpSpPr>
          <p:cNvPr id="8" name="Group 2"/>
          <p:cNvGrpSpPr>
            <a:grpSpLocks/>
          </p:cNvGrpSpPr>
          <p:nvPr/>
        </p:nvGrpSpPr>
        <p:grpSpPr bwMode="auto">
          <a:xfrm>
            <a:off x="486026" y="623219"/>
            <a:ext cx="3836379" cy="529504"/>
            <a:chOff x="662" y="782"/>
            <a:chExt cx="6640" cy="558"/>
          </a:xfrm>
        </p:grpSpPr>
        <p:sp>
          <p:nvSpPr>
            <p:cNvPr id="9" name="Rectangle 3"/>
            <p:cNvSpPr>
              <a:spLocks noChangeArrowheads="1"/>
            </p:cNvSpPr>
            <p:nvPr/>
          </p:nvSpPr>
          <p:spPr bwMode="auto">
            <a:xfrm>
              <a:off x="662" y="791"/>
              <a:ext cx="6640" cy="549"/>
            </a:xfrm>
            <a:prstGeom prst="rect">
              <a:avLst/>
            </a:prstGeom>
            <a:gradFill rotWithShape="0">
              <a:gsLst>
                <a:gs pos="0">
                  <a:srgbClr val="A8D08D"/>
                </a:gs>
                <a:gs pos="50000">
                  <a:srgbClr val="70AD47"/>
                </a:gs>
                <a:gs pos="100000">
                  <a:srgbClr val="A8D08D"/>
                </a:gs>
              </a:gsLst>
              <a:lin ang="5400000" scaled="1"/>
            </a:gradFill>
            <a:ln w="12700">
              <a:solidFill>
                <a:srgbClr val="FFFF00"/>
              </a:solidFill>
              <a:miter lim="800000"/>
              <a:headEnd/>
              <a:tailEnd/>
            </a:ln>
            <a:effectLst>
              <a:outerShdw dist="28398" dir="3806097" algn="ctr" rotWithShape="0">
                <a:srgbClr val="375623"/>
              </a:outerShdw>
            </a:effectLst>
          </p:spPr>
          <p:txBody>
            <a:bodyPr vert="horz" wrap="square" lIns="91440" tIns="45720" rIns="91440" bIns="45720" numCol="1" anchor="t" anchorCtr="0" compatLnSpc="1">
              <a:prstTxWarp prst="textNoShape">
                <a:avLst/>
              </a:prstTxWarp>
            </a:bodyPr>
            <a:lstStyle/>
            <a:p>
              <a:endParaRPr lang="es-PE" dirty="0">
                <a:solidFill>
                  <a:prstClr val="black"/>
                </a:solidFill>
              </a:endParaRPr>
            </a:p>
          </p:txBody>
        </p:sp>
        <p:sp>
          <p:nvSpPr>
            <p:cNvPr id="10" name="Text Box 4"/>
            <p:cNvSpPr txBox="1">
              <a:spLocks noChangeArrowheads="1"/>
            </p:cNvSpPr>
            <p:nvPr/>
          </p:nvSpPr>
          <p:spPr bwMode="auto">
            <a:xfrm>
              <a:off x="1753" y="782"/>
              <a:ext cx="5148" cy="526"/>
            </a:xfrm>
            <a:prstGeom prst="rect">
              <a:avLst/>
            </a:prstGeom>
            <a:solidFill>
              <a:srgbClr val="FFFFFF"/>
            </a:solidFill>
            <a:ln w="9525">
              <a:solidFill>
                <a:srgbClr val="FFFF00"/>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eaLnBrk="0" fontAlgn="base" hangingPunct="0">
                <a:spcBef>
                  <a:spcPct val="0"/>
                </a:spcBef>
              </a:pPr>
              <a:r>
                <a:rPr lang="es-PE" sz="1100" b="1" dirty="0">
                  <a:solidFill>
                    <a:srgbClr val="385623"/>
                  </a:solidFill>
                  <a:latin typeface="Arial Rounded MT Bold" panose="020F0704030504030204" pitchFamily="34" charset="0"/>
                </a:rPr>
                <a:t>LECTIO DIVINA –DOMINGO 28º  TO. - “A”</a:t>
              </a:r>
            </a:p>
            <a:p>
              <a:pPr algn="r" eaLnBrk="0" fontAlgn="base" hangingPunct="0">
                <a:spcBef>
                  <a:spcPct val="0"/>
                </a:spcBef>
              </a:pPr>
              <a:r>
                <a:rPr lang="es-PE" sz="1050" b="1" dirty="0">
                  <a:solidFill>
                    <a:srgbClr val="FF0000"/>
                  </a:solidFill>
                  <a:effectLst>
                    <a:outerShdw blurRad="38100" dist="38100" dir="2700000" algn="tl">
                      <a:srgbClr val="000000">
                        <a:alpha val="43137"/>
                      </a:srgbClr>
                    </a:outerShdw>
                  </a:effectLst>
                  <a:latin typeface="Arial Rounded MT Bold" panose="020F0704030504030204" pitchFamily="34" charset="0"/>
                </a:rPr>
                <a:t>MI BANQUETE ESTÁ PREPARADO</a:t>
              </a:r>
              <a:endParaRPr lang="es-PE" sz="2000" dirty="0">
                <a:solidFill>
                  <a:srgbClr val="FF0000"/>
                </a:solidFill>
                <a:effectLst>
                  <a:outerShdw blurRad="38100" dist="38100" dir="2700000" algn="tl">
                    <a:srgbClr val="000000">
                      <a:alpha val="43137"/>
                    </a:srgbClr>
                  </a:outerShdw>
                </a:effectLst>
                <a:latin typeface="Arial" panose="020B0604020202020204" pitchFamily="34" charset="0"/>
              </a:endParaRPr>
            </a:p>
          </p:txBody>
        </p:sp>
        <p:pic>
          <p:nvPicPr>
            <p:cNvPr id="11" name="Imagen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7" y="782"/>
              <a:ext cx="80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 Box 6"/>
          <p:cNvSpPr txBox="1">
            <a:spLocks noChangeArrowheads="1"/>
          </p:cNvSpPr>
          <p:nvPr/>
        </p:nvSpPr>
        <p:spPr bwMode="auto">
          <a:xfrm>
            <a:off x="4829370" y="554894"/>
            <a:ext cx="3254117" cy="461665"/>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r>
              <a:rPr lang="es-ES" b="1" dirty="0" smtClean="0">
                <a:solidFill>
                  <a:schemeClr val="tx2">
                    <a:lumMod val="50000"/>
                  </a:schemeClr>
                </a:solidFill>
                <a:effectLst>
                  <a:outerShdw blurRad="38100" dist="38100" dir="2700000" algn="tl">
                    <a:srgbClr val="000000">
                      <a:alpha val="43137"/>
                    </a:srgbClr>
                  </a:outerShdw>
                </a:effectLst>
                <a:latin typeface="Comic Sans MS" pitchFamily="66" charset="0"/>
              </a:rPr>
              <a:t> Mateo 22,1-14</a:t>
            </a:r>
            <a:endParaRPr lang="es-ES" b="1" dirty="0">
              <a:solidFill>
                <a:schemeClr val="tx2">
                  <a:lumMod val="50000"/>
                </a:schemeClr>
              </a:solidFill>
              <a:effectLst>
                <a:outerShdw blurRad="38100" dist="38100" dir="2700000" algn="tl">
                  <a:srgbClr val="000000">
                    <a:alpha val="43137"/>
                  </a:srgbClr>
                </a:outerShdw>
              </a:effectLst>
              <a:latin typeface="Comic Sans MS" pitchFamily="66" charset="0"/>
            </a:endParaRPr>
          </a:p>
        </p:txBody>
      </p:sp>
      <p:sp>
        <p:nvSpPr>
          <p:cNvPr id="14" name="WordArt 7" descr="b24"/>
          <p:cNvSpPr>
            <a:spLocks noChangeArrowheads="1" noChangeShapeType="1" noTextEdit="1"/>
          </p:cNvSpPr>
          <p:nvPr/>
        </p:nvSpPr>
        <p:spPr bwMode="auto">
          <a:xfrm>
            <a:off x="905936" y="3592285"/>
            <a:ext cx="6832938" cy="1648348"/>
          </a:xfrm>
          <a:prstGeom prst="rect">
            <a:avLst/>
          </a:prstGeom>
        </p:spPr>
        <p:txBody>
          <a:bodyPr wrap="none" fromWordArt="1">
            <a:scene3d>
              <a:camera prst="orthographicFront"/>
              <a:lightRig rig="legacyFlat4" dir="b"/>
            </a:scene3d>
            <a:sp3d extrusionH="430200" prstMaterial="legacyMatte">
              <a:extrusionClr>
                <a:srgbClr val="FF3300"/>
              </a:extrusionClr>
              <a:contourClr>
                <a:srgbClr val="FFFFFF"/>
              </a:contourClr>
            </a:sp3d>
          </a:bodyPr>
          <a:lstStyle/>
          <a:p>
            <a:pPr algn="ctr"/>
            <a:r>
              <a:rPr lang="es-PE" sz="4400" b="1" i="1" kern="10" dirty="0">
                <a:ln w="9525">
                  <a:solidFill>
                    <a:srgbClr val="0F0701"/>
                  </a:solidFill>
                  <a:round/>
                  <a:headEnd/>
                  <a:tailEnd/>
                </a:ln>
                <a:solidFill>
                  <a:srgbClr val="FFFF00"/>
                </a:solidFill>
                <a:effectLst>
                  <a:outerShdw blurRad="50800" dist="38100" algn="l" rotWithShape="0">
                    <a:prstClr val="black">
                      <a:alpha val="40000"/>
                    </a:prstClr>
                  </a:outerShdw>
                </a:effectLst>
                <a:latin typeface="Clarendon Blk BT" panose="02040905050505020204" pitchFamily="18" charset="0"/>
                <a:cs typeface="Adobe Arabic" panose="02040503050201020203" pitchFamily="18" charset="-78"/>
              </a:rPr>
              <a:t>MI BANQUETE </a:t>
            </a:r>
          </a:p>
          <a:p>
            <a:pPr algn="ctr"/>
            <a:r>
              <a:rPr lang="es-PE" sz="4400" b="1" i="1" kern="10" dirty="0">
                <a:ln w="9525">
                  <a:solidFill>
                    <a:srgbClr val="0F0701"/>
                  </a:solidFill>
                  <a:round/>
                  <a:headEnd/>
                  <a:tailEnd/>
                </a:ln>
                <a:solidFill>
                  <a:srgbClr val="FFFF00"/>
                </a:solidFill>
                <a:effectLst>
                  <a:outerShdw blurRad="50800" dist="38100" algn="l" rotWithShape="0">
                    <a:prstClr val="black">
                      <a:alpha val="40000"/>
                    </a:prstClr>
                  </a:outerShdw>
                </a:effectLst>
                <a:latin typeface="Clarendon Blk BT" panose="02040905050505020204" pitchFamily="18" charset="0"/>
                <a:cs typeface="Adobe Arabic" panose="02040503050201020203" pitchFamily="18" charset="-78"/>
              </a:rPr>
              <a:t>ESTA  PREPARADO</a:t>
            </a:r>
          </a:p>
          <a:p>
            <a:pPr algn="ctr"/>
            <a:endParaRPr lang="es-PE" sz="4400" b="1" i="1" kern="10" dirty="0">
              <a:ln w="9525">
                <a:solidFill>
                  <a:srgbClr val="0F0701"/>
                </a:solidFill>
                <a:round/>
                <a:headEnd/>
                <a:tailEnd/>
              </a:ln>
              <a:solidFill>
                <a:srgbClr val="FFFF00"/>
              </a:solidFill>
              <a:effectLst>
                <a:outerShdw blurRad="50800" dist="38100" algn="l" rotWithShape="0">
                  <a:prstClr val="black">
                    <a:alpha val="40000"/>
                  </a:prstClr>
                </a:outerShdw>
              </a:effectLst>
              <a:latin typeface="Clarendon Blk BT" panose="02040905050505020204" pitchFamily="18" charset="0"/>
              <a:cs typeface="Adobe Arabic" panose="02040503050201020203" pitchFamily="18" charset="-78"/>
            </a:endParaRPr>
          </a:p>
        </p:txBody>
      </p:sp>
      <p:sp>
        <p:nvSpPr>
          <p:cNvPr id="15" name="Text Box 6"/>
          <p:cNvSpPr txBox="1">
            <a:spLocks noChangeArrowheads="1"/>
          </p:cNvSpPr>
          <p:nvPr/>
        </p:nvSpPr>
        <p:spPr bwMode="auto">
          <a:xfrm>
            <a:off x="5185811" y="5914931"/>
            <a:ext cx="3197654" cy="400110"/>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r>
              <a:rPr lang="es-ES" sz="2000" b="1" dirty="0" smtClean="0">
                <a:solidFill>
                  <a:schemeClr val="bg1"/>
                </a:solidFill>
                <a:effectLst>
                  <a:outerShdw blurRad="38100" dist="38100" dir="2700000" algn="tl">
                    <a:srgbClr val="000000">
                      <a:alpha val="43137"/>
                    </a:srgbClr>
                  </a:outerShdw>
                </a:effectLst>
                <a:latin typeface="Comic Sans MS" pitchFamily="66" charset="0"/>
              </a:rPr>
              <a:t> 15 de </a:t>
            </a:r>
            <a:r>
              <a:rPr lang="es-ES" sz="2000" b="1" dirty="0">
                <a:solidFill>
                  <a:schemeClr val="bg1"/>
                </a:solidFill>
                <a:effectLst>
                  <a:outerShdw blurRad="38100" dist="38100" dir="2700000" algn="tl">
                    <a:srgbClr val="000000">
                      <a:alpha val="43137"/>
                    </a:srgbClr>
                  </a:outerShdw>
                </a:effectLst>
                <a:latin typeface="Comic Sans MS" pitchFamily="66" charset="0"/>
              </a:rPr>
              <a:t>O</a:t>
            </a:r>
            <a:r>
              <a:rPr lang="es-ES" sz="2000" b="1" dirty="0" smtClean="0">
                <a:solidFill>
                  <a:schemeClr val="bg1"/>
                </a:solidFill>
                <a:effectLst>
                  <a:outerShdw blurRad="38100" dist="38100" dir="2700000" algn="tl">
                    <a:srgbClr val="000000">
                      <a:alpha val="43137"/>
                    </a:srgbClr>
                  </a:outerShdw>
                </a:effectLst>
                <a:latin typeface="Comic Sans MS" pitchFamily="66" charset="0"/>
              </a:rPr>
              <a:t>ctubre 2023</a:t>
            </a:r>
            <a:endParaRPr lang="es-ES" sz="2000" b="1" dirty="0">
              <a:solidFill>
                <a:schemeClr val="bg1"/>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661261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5" presetClass="entr" presetSubtype="0" fill="hold" grpId="0" nodeType="afterEffect">
                                  <p:stCondLst>
                                    <p:cond delay="0"/>
                                  </p:stCondLst>
                                  <p:iterate type="lt">
                                    <p:tmPct val="10000"/>
                                  </p:iterate>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 calcmode="lin" valueType="num">
                                      <p:cBhvr>
                                        <p:cTn id="12"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3700"/>
                            </p:stCondLst>
                            <p:childTnLst>
                              <p:par>
                                <p:cTn id="15" presetID="1" presetClass="entr" presetSubtype="0" fill="hold" grpId="0" nodeType="afterEffect">
                                  <p:stCondLst>
                                    <p:cond delay="750"/>
                                  </p:stCondLst>
                                  <p:childTnLst>
                                    <p:set>
                                      <p:cBhvr>
                                        <p:cTn id="16"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6c/c1/10/6cc110af12cc9d7ef82c53977a228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18" y="485980"/>
            <a:ext cx="7567127" cy="580285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1223" y="830274"/>
            <a:ext cx="6685259" cy="5127693"/>
          </a:xfrm>
          <a:prstGeom prst="rect">
            <a:avLst/>
          </a:prstGeom>
          <a:effectLst>
            <a:softEdge rad="317500"/>
          </a:effectLst>
        </p:spPr>
      </p:pic>
      <p:sp>
        <p:nvSpPr>
          <p:cNvPr id="5" name="Rectangle 6"/>
          <p:cNvSpPr>
            <a:spLocks noChangeArrowheads="1"/>
          </p:cNvSpPr>
          <p:nvPr/>
        </p:nvSpPr>
        <p:spPr bwMode="auto">
          <a:xfrm>
            <a:off x="3873377" y="2135167"/>
            <a:ext cx="3171236" cy="2062103"/>
          </a:xfrm>
          <a:prstGeom prst="rect">
            <a:avLst/>
          </a:prstGeom>
          <a:noFill/>
          <a:ln>
            <a:noFill/>
          </a:ln>
          <a:effectLst/>
          <a:extLst/>
        </p:spPr>
        <p:txBody>
          <a:bodyPr wrap="square">
            <a:spAutoFit/>
          </a:bodyPr>
          <a:lstStyle/>
          <a:p>
            <a:pPr algn="ctr"/>
            <a:r>
              <a:rPr lang="es-ES" sz="3200" b="1"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Porque  </a:t>
            </a:r>
            <a:r>
              <a:rPr lang="es-ES" sz="3200" b="1" dirty="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muchos </a:t>
            </a:r>
            <a:r>
              <a:rPr lang="es-ES" sz="3200" b="1"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son los llamados  y pocos </a:t>
            </a:r>
            <a:r>
              <a:rPr lang="es-ES" sz="3200" b="1" dirty="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los </a:t>
            </a:r>
            <a:r>
              <a:rPr lang="es-ES" sz="3200" b="1" dirty="0" smtClean="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rPr>
              <a:t>escogidos”.</a:t>
            </a:r>
            <a:endParaRPr lang="es-ES" sz="3200" b="1" dirty="0">
              <a:solidFill>
                <a:schemeClr val="bg1"/>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6220972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25/7b/81/257b81a6c2d3b0177ee93437207183f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66714" y="540091"/>
            <a:ext cx="7536607" cy="57300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66326" y="877078"/>
            <a:ext cx="3415005" cy="4264089"/>
          </a:xfrm>
          <a:prstGeom prst="rect">
            <a:avLst/>
          </a:prstGeom>
          <a:effectLst>
            <a:softEdge rad="317500"/>
          </a:effectLst>
        </p:spPr>
      </p:pic>
      <p:sp>
        <p:nvSpPr>
          <p:cNvPr id="2" name="1 Rectángulo"/>
          <p:cNvSpPr/>
          <p:nvPr/>
        </p:nvSpPr>
        <p:spPr>
          <a:xfrm>
            <a:off x="4348406" y="1820131"/>
            <a:ext cx="3563953" cy="230832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lgn="ctr">
              <a:buFont typeface="Arial" panose="020B0604020202020204" pitchFamily="34" charset="0"/>
              <a:buChar char="•"/>
            </a:pPr>
            <a:r>
              <a:rPr lang="es-PE" sz="3600" b="1" i="1" spc="50" dirty="0" smtClean="0">
                <a:ln w="11430"/>
                <a:effectLst>
                  <a:glow rad="101600">
                    <a:srgbClr val="FFFFFF"/>
                  </a:glow>
                  <a:outerShdw blurRad="76200" dist="50800" dir="5400000" algn="tl" rotWithShape="0">
                    <a:srgbClr val="000000">
                      <a:alpha val="65000"/>
                    </a:srgbClr>
                  </a:outerShdw>
                </a:effectLst>
              </a:rPr>
              <a:t>A </a:t>
            </a:r>
            <a:r>
              <a:rPr lang="es-PE" sz="3600" b="1" i="1" spc="50" dirty="0">
                <a:ln w="11430"/>
                <a:effectLst>
                  <a:glow rad="101600">
                    <a:srgbClr val="FFFFFF"/>
                  </a:glow>
                  <a:outerShdw blurRad="76200" dist="50800" dir="5400000" algn="tl" rotWithShape="0">
                    <a:srgbClr val="000000">
                      <a:alpha val="65000"/>
                    </a:srgbClr>
                  </a:outerShdw>
                </a:effectLst>
              </a:rPr>
              <a:t>quiénes dirige Jesús esta parábola?</a:t>
            </a:r>
          </a:p>
        </p:txBody>
      </p:sp>
      <p:sp>
        <p:nvSpPr>
          <p:cNvPr id="3" name="Rectángulo 2"/>
          <p:cNvSpPr/>
          <p:nvPr/>
        </p:nvSpPr>
        <p:spPr>
          <a:xfrm>
            <a:off x="688296" y="-60073"/>
            <a:ext cx="7819656" cy="1200329"/>
          </a:xfrm>
          <a:prstGeom prst="rect">
            <a:avLst/>
          </a:prstGeom>
        </p:spPr>
        <p:txBody>
          <a:bodyPr wrap="square">
            <a:spAutoFit/>
          </a:bodyPr>
          <a:lstStyle/>
          <a:p>
            <a:pPr algn="ctr"/>
            <a:r>
              <a:rPr lang="es-ES_tradnl" sz="3600" b="1" dirty="0">
                <a:solidFill>
                  <a:schemeClr val="bg2"/>
                </a:solidFill>
                <a:effectLst>
                  <a:glow rad="101600">
                    <a:srgbClr val="2A1500">
                      <a:alpha val="60000"/>
                    </a:srgbClr>
                  </a:glow>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es-PE" sz="4800" dirty="0">
              <a:solidFill>
                <a:schemeClr val="bg2"/>
              </a:solidFill>
              <a:effectLst>
                <a:glow rad="101600">
                  <a:srgbClr val="2A1500">
                    <a:alpha val="60000"/>
                  </a:srgbClr>
                </a:glow>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r>
              <a:rPr lang="es-ES_tradnl" sz="3600" b="1" dirty="0">
                <a:solidFill>
                  <a:schemeClr val="bg2"/>
                </a:solidFill>
                <a:effectLst>
                  <a:glow rad="101600">
                    <a:srgbClr val="2A1500">
                      <a:alpha val="60000"/>
                    </a:srgbClr>
                  </a:glow>
                  <a:outerShdw blurRad="38100" dist="38100" dir="2700000" algn="tl">
                    <a:srgbClr val="000000">
                      <a:alpha val="43137"/>
                    </a:srgbClr>
                  </a:outerShdw>
                </a:effectLst>
                <a:latin typeface="Arial" panose="020B0604020202020204" pitchFamily="34" charset="0"/>
                <a:ea typeface="Times New Roman" panose="02020603050405020304" pitchFamily="18" charset="0"/>
              </a:rPr>
              <a:t>Preguntas para la lectura:</a:t>
            </a:r>
            <a:endParaRPr lang="es-PE" sz="3600" dirty="0">
              <a:solidFill>
                <a:schemeClr val="bg2"/>
              </a:solidFill>
              <a:effectLst>
                <a:glow rad="101600">
                  <a:srgbClr val="2A1500">
                    <a:alpha val="60000"/>
                  </a:srgb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953828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25/7b/81/257b81a6c2d3b0177ee93437207183f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76467" y="558753"/>
            <a:ext cx="7679095" cy="573008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95844" y="690465"/>
            <a:ext cx="3320171" cy="4422711"/>
          </a:xfrm>
          <a:prstGeom prst="rect">
            <a:avLst/>
          </a:prstGeom>
          <a:effectLst>
            <a:softEdge rad="127000"/>
          </a:effectLst>
        </p:spPr>
      </p:pic>
      <p:sp>
        <p:nvSpPr>
          <p:cNvPr id="9" name="Rectangle 7"/>
          <p:cNvSpPr>
            <a:spLocks noChangeArrowheads="1"/>
          </p:cNvSpPr>
          <p:nvPr/>
        </p:nvSpPr>
        <p:spPr bwMode="auto">
          <a:xfrm>
            <a:off x="4403058" y="1408923"/>
            <a:ext cx="3341350" cy="1343889"/>
          </a:xfrm>
          <a:prstGeom prst="rect">
            <a:avLst/>
          </a:prstGeom>
          <a:noFill/>
          <a:ln w="9525">
            <a:noFill/>
            <a:miter lim="800000"/>
            <a:headEnd/>
            <a:tailEnd/>
          </a:ln>
          <a:effectLst/>
          <a:scene3d>
            <a:camera prst="orthographicFront"/>
            <a:lightRig rig="threePt" dir="t"/>
          </a:scene3d>
          <a:sp3d>
            <a:bevelT prst="slope"/>
          </a:sp3d>
        </p:spPr>
        <p:txBody>
          <a:bodyPr/>
          <a:lstStyle/>
          <a:p>
            <a:pPr marL="685800" indent="-685800" algn="ctr">
              <a:buFont typeface="Wingdings" panose="05000000000000000000" pitchFamily="2" charset="2"/>
              <a:buChar char="v"/>
            </a:pPr>
            <a:r>
              <a:rPr lang="es-PE" sz="4800" b="1" dirty="0"/>
              <a:t>¿Con qué </a:t>
            </a:r>
            <a:r>
              <a:rPr lang="es-PE" sz="4800" b="1" dirty="0" smtClean="0"/>
              <a:t>compara </a:t>
            </a:r>
            <a:r>
              <a:rPr lang="es-PE" sz="4800" b="1" dirty="0"/>
              <a:t>el </a:t>
            </a:r>
            <a:r>
              <a:rPr lang="es-PE" sz="4800" b="1" dirty="0" smtClean="0"/>
              <a:t>Reino </a:t>
            </a:r>
            <a:r>
              <a:rPr lang="es-PE" sz="4800" b="1" dirty="0"/>
              <a:t>de Dios?</a:t>
            </a:r>
            <a:endParaRPr lang="es-ES" sz="4800" b="1" dirty="0"/>
          </a:p>
        </p:txBody>
      </p:sp>
    </p:spTree>
    <p:extLst>
      <p:ext uri="{BB962C8B-B14F-4D97-AF65-F5344CB8AC3E}">
        <p14:creationId xmlns:p14="http://schemas.microsoft.com/office/powerpoint/2010/main" val="2716264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ppt_x</p:attrName>
                                        </p:attrNameLst>
                                      </p:cBhvr>
                                      <p:tavLst>
                                        <p:tav tm="0">
                                          <p:val>
                                            <p:fltVal val="0.5"/>
                                          </p:val>
                                        </p:tav>
                                        <p:tav tm="100000">
                                          <p:val>
                                            <p:strVal val="#ppt_x"/>
                                          </p:val>
                                        </p:tav>
                                      </p:tavLst>
                                    </p:anim>
                                    <p:anim calcmode="lin" valueType="num">
                                      <p:cBhvr>
                                        <p:cTn id="10" dur="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25/7b/81/257b81a6c2d3b0177ee93437207183f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17424" y="446784"/>
            <a:ext cx="7817449" cy="590783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84988" y="597159"/>
            <a:ext cx="6662057" cy="4823927"/>
          </a:xfrm>
          <a:prstGeom prst="rect">
            <a:avLst/>
          </a:prstGeom>
          <a:effectLst>
            <a:softEdge rad="317500"/>
          </a:effectLst>
        </p:spPr>
      </p:pic>
      <p:sp>
        <p:nvSpPr>
          <p:cNvPr id="3" name="Rectangle 7"/>
          <p:cNvSpPr>
            <a:spLocks noChangeArrowheads="1"/>
          </p:cNvSpPr>
          <p:nvPr/>
        </p:nvSpPr>
        <p:spPr bwMode="auto">
          <a:xfrm>
            <a:off x="1657158" y="2053979"/>
            <a:ext cx="5098205" cy="2480698"/>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algn="ctr">
              <a:spcBef>
                <a:spcPct val="20000"/>
              </a:spcBef>
              <a:buFont typeface="Arial" panose="020B0604020202020204" pitchFamily="34" charset="0"/>
              <a:buChar char="•"/>
            </a:pPr>
            <a:r>
              <a:rPr lang="es-PE" sz="3200" b="1" dirty="0">
                <a:solidFill>
                  <a:schemeClr val="bg1"/>
                </a:solidFill>
                <a:effectLst>
                  <a:outerShdw blurRad="38100" dist="38100" dir="2700000" algn="tl">
                    <a:srgbClr val="000000">
                      <a:alpha val="43137"/>
                    </a:srgbClr>
                  </a:outerShdw>
                </a:effectLst>
                <a:latin typeface="Tekton Pro" pitchFamily="34" charset="0"/>
              </a:rPr>
              <a:t> 	¿Quiénes  están  representados  en los  distintos  personajes  que aparecen  en la parábola?</a:t>
            </a:r>
            <a:endParaRPr lang="es-ES" sz="3200" b="1" dirty="0">
              <a:solidFill>
                <a:schemeClr val="bg1"/>
              </a:solidFill>
              <a:effectLst>
                <a:outerShdw blurRad="38100" dist="38100" dir="2700000" algn="tl">
                  <a:srgbClr val="000000">
                    <a:alpha val="43137"/>
                  </a:srgbClr>
                </a:outerShdw>
              </a:effectLst>
              <a:latin typeface="Tekton Pro" pitchFamily="34" charset="0"/>
            </a:endParaRPr>
          </a:p>
        </p:txBody>
      </p:sp>
    </p:spTree>
    <p:extLst>
      <p:ext uri="{BB962C8B-B14F-4D97-AF65-F5344CB8AC3E}">
        <p14:creationId xmlns:p14="http://schemas.microsoft.com/office/powerpoint/2010/main" val="848165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p:val>
                                            <p:fltVal val="0.5"/>
                                          </p:val>
                                        </p:tav>
                                        <p:tav tm="100000">
                                          <p:val>
                                            <p:strVal val="#ppt_x"/>
                                          </p:val>
                                        </p:tav>
                                      </p:tavLst>
                                    </p:anim>
                                    <p:anim calcmode="lin" valueType="num">
                                      <p:cBhvr>
                                        <p:cTn id="10" dur="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25/7b/81/257b81a6c2d3b0177ee93437207183f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77922" y="553162"/>
            <a:ext cx="7838290" cy="572633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7746" y="646468"/>
            <a:ext cx="7259217" cy="4815910"/>
          </a:xfrm>
          <a:prstGeom prst="rect">
            <a:avLst/>
          </a:prstGeom>
          <a:effectLst>
            <a:softEdge rad="635000"/>
          </a:effectLst>
        </p:spPr>
      </p:pic>
      <p:sp>
        <p:nvSpPr>
          <p:cNvPr id="11" name="7 Rectángulo"/>
          <p:cNvSpPr/>
          <p:nvPr/>
        </p:nvSpPr>
        <p:spPr>
          <a:xfrm>
            <a:off x="577922" y="3563853"/>
            <a:ext cx="7730402" cy="175432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lgn="ctr">
              <a:buFont typeface="Arial" panose="020B0604020202020204" pitchFamily="34" charset="0"/>
              <a:buChar char="•"/>
            </a:pPr>
            <a:r>
              <a:rPr lang="es-PE" sz="3600" b="1" spc="50" dirty="0">
                <a:ln w="11430"/>
                <a:solidFill>
                  <a:schemeClr val="bg1"/>
                </a:solidFill>
                <a:effectLst>
                  <a:glow rad="101600">
                    <a:srgbClr val="2A1500">
                      <a:alpha val="60000"/>
                    </a:srgbClr>
                  </a:glow>
                </a:effectLst>
                <a:latin typeface="Franklin Gothic Book" panose="020B0503020102020204" pitchFamily="34" charset="0"/>
              </a:rPr>
              <a:t>Ante repetidos rechazos, ¿cómo reacciona el Rey? ¿a quiénes invita al banquete de bodas</a:t>
            </a:r>
            <a:r>
              <a:rPr lang="es-PE" sz="3600" b="1" spc="50" dirty="0" smtClean="0">
                <a:ln w="11430"/>
                <a:solidFill>
                  <a:schemeClr val="bg1"/>
                </a:solidFill>
                <a:effectLst>
                  <a:glow rad="101600">
                    <a:srgbClr val="2A1500">
                      <a:alpha val="60000"/>
                    </a:srgbClr>
                  </a:glow>
                </a:effectLst>
                <a:latin typeface="Franklin Gothic Book" panose="020B0503020102020204" pitchFamily="34" charset="0"/>
              </a:rPr>
              <a:t>?</a:t>
            </a:r>
            <a:endParaRPr lang="es-PE" sz="3600" b="1" spc="50" dirty="0">
              <a:ln w="11430"/>
              <a:solidFill>
                <a:schemeClr val="bg1"/>
              </a:solidFill>
              <a:effectLst>
                <a:glow rad="101600">
                  <a:srgbClr val="2A1500">
                    <a:alpha val="60000"/>
                  </a:srgbClr>
                </a:glow>
              </a:effectLst>
              <a:latin typeface="Franklin Gothic Book" panose="020B0503020102020204" pitchFamily="34" charset="0"/>
            </a:endParaRPr>
          </a:p>
        </p:txBody>
      </p:sp>
    </p:spTree>
    <p:extLst>
      <p:ext uri="{BB962C8B-B14F-4D97-AF65-F5344CB8AC3E}">
        <p14:creationId xmlns:p14="http://schemas.microsoft.com/office/powerpoint/2010/main" val="156226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ppt_x</p:attrName>
                                        </p:attrNameLst>
                                      </p:cBhvr>
                                      <p:tavLst>
                                        <p:tav tm="0">
                                          <p:val>
                                            <p:fltVal val="0.5"/>
                                          </p:val>
                                        </p:tav>
                                        <p:tav tm="100000">
                                          <p:val>
                                            <p:strVal val="#ppt_x"/>
                                          </p:val>
                                        </p:tav>
                                      </p:tavLst>
                                    </p:anim>
                                    <p:anim calcmode="lin" valueType="num">
                                      <p:cBhvr>
                                        <p:cTn id="10" dur="75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pinimg.com/564x/25/7b/81/257b81a6c2d3b0177ee93437207183f5.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37118" y="541176"/>
            <a:ext cx="7604449" cy="571033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4206" y="673475"/>
            <a:ext cx="6050351" cy="4300306"/>
          </a:xfrm>
          <a:prstGeom prst="rect">
            <a:avLst/>
          </a:prstGeom>
        </p:spPr>
      </p:pic>
      <p:sp>
        <p:nvSpPr>
          <p:cNvPr id="9" name="7 Rectángulo"/>
          <p:cNvSpPr/>
          <p:nvPr/>
        </p:nvSpPr>
        <p:spPr>
          <a:xfrm>
            <a:off x="1175658" y="4973781"/>
            <a:ext cx="6899846" cy="1077218"/>
          </a:xfrm>
          <a:prstGeom prst="rect">
            <a:avLst/>
          </a:prstGeom>
        </p:spPr>
        <p:txBody>
          <a:bodyPr wrap="square">
            <a:spAutoFit/>
          </a:bodyPr>
          <a:lstStyle/>
          <a:p>
            <a:pPr algn="ctr"/>
            <a:r>
              <a:rPr lang="es-PE" sz="3200" b="1" dirty="0" smtClean="0">
                <a:ln w="12700" cmpd="sng">
                  <a:solidFill>
                    <a:schemeClr val="accent4"/>
                  </a:solidFill>
                  <a:prstDash val="solid"/>
                </a:ln>
                <a:solidFill>
                  <a:schemeClr val="bg1"/>
                </a:solidFill>
                <a:latin typeface="Arial Narrow" panose="020B0606020202030204" pitchFamily="34" charset="0"/>
              </a:rPr>
              <a:t> ¿Quiénes son los llamados y quienes los escogidos?.</a:t>
            </a:r>
            <a:endParaRPr lang="es-PE" sz="3200" b="1" dirty="0">
              <a:ln w="12700" cmpd="sng">
                <a:solidFill>
                  <a:schemeClr val="accent4"/>
                </a:solidFill>
                <a:prstDash val="solid"/>
              </a:ln>
              <a:solidFill>
                <a:schemeClr val="bg1"/>
              </a:solidFill>
              <a:latin typeface="Arial Narrow" panose="020B0606020202030204" pitchFamily="34" charset="0"/>
            </a:endParaRPr>
          </a:p>
        </p:txBody>
      </p:sp>
      <p:sp>
        <p:nvSpPr>
          <p:cNvPr id="8" name="7 Rectángulo"/>
          <p:cNvSpPr/>
          <p:nvPr/>
        </p:nvSpPr>
        <p:spPr>
          <a:xfrm>
            <a:off x="1031521" y="1718157"/>
            <a:ext cx="2557019" cy="2246769"/>
          </a:xfrm>
          <a:prstGeom prst="rect">
            <a:avLst/>
          </a:prstGeom>
        </p:spPr>
        <p:txBody>
          <a:bodyPr wrap="square">
            <a:spAutoFit/>
          </a:bodyPr>
          <a:lstStyle/>
          <a:p>
            <a:pPr marL="457200" indent="-457200" algn="ctr">
              <a:buFont typeface="Wingdings" panose="05000000000000000000" pitchFamily="2" charset="2"/>
              <a:buChar char="Ø"/>
            </a:pPr>
            <a:r>
              <a:rPr lang="es-PE" sz="2800" b="1" dirty="0">
                <a:ln w="12700" cmpd="sng">
                  <a:solidFill>
                    <a:schemeClr val="accent4"/>
                  </a:solidFill>
                  <a:prstDash val="solid"/>
                </a:ln>
                <a:solidFill>
                  <a:schemeClr val="bg1"/>
                </a:solidFill>
                <a:latin typeface="Arial Narrow" panose="020B0606020202030204" pitchFamily="34" charset="0"/>
              </a:rPr>
              <a:t>¿Qué pasó con el que </a:t>
            </a:r>
            <a:r>
              <a:rPr lang="es-PE" sz="2800" b="1" dirty="0" smtClean="0">
                <a:ln w="12700" cmpd="sng">
                  <a:solidFill>
                    <a:schemeClr val="accent4"/>
                  </a:solidFill>
                  <a:prstDash val="solid"/>
                </a:ln>
                <a:solidFill>
                  <a:schemeClr val="bg1"/>
                </a:solidFill>
                <a:latin typeface="Arial Narrow" panose="020B0606020202030204" pitchFamily="34" charset="0"/>
              </a:rPr>
              <a:t> no </a:t>
            </a:r>
            <a:r>
              <a:rPr lang="es-PE" sz="2800" b="1" dirty="0">
                <a:ln w="12700" cmpd="sng">
                  <a:solidFill>
                    <a:schemeClr val="accent4"/>
                  </a:solidFill>
                  <a:prstDash val="solid"/>
                </a:ln>
                <a:solidFill>
                  <a:schemeClr val="bg1"/>
                </a:solidFill>
                <a:latin typeface="Arial Narrow" panose="020B0606020202030204" pitchFamily="34" charset="0"/>
              </a:rPr>
              <a:t>estaba vestido de fiesta</a:t>
            </a:r>
            <a:r>
              <a:rPr lang="es-PE" sz="2800" b="1" dirty="0" smtClean="0">
                <a:ln w="12700" cmpd="sng">
                  <a:solidFill>
                    <a:schemeClr val="accent4"/>
                  </a:solidFill>
                  <a:prstDash val="solid"/>
                </a:ln>
                <a:solidFill>
                  <a:schemeClr val="bg1"/>
                </a:solidFill>
                <a:latin typeface="Arial Narrow" panose="020B0606020202030204" pitchFamily="34" charset="0"/>
              </a:rPr>
              <a:t>?, </a:t>
            </a:r>
            <a:endParaRPr lang="es-PE" sz="2800" b="1" dirty="0">
              <a:ln w="12700" cmpd="sng">
                <a:solidFill>
                  <a:schemeClr val="accent4"/>
                </a:solidFill>
                <a:prstDash val="solid"/>
              </a:ln>
              <a:solidFill>
                <a:schemeClr val="bg1"/>
              </a:solidFill>
              <a:latin typeface="Arial Narrow" panose="020B0606020202030204" pitchFamily="34" charset="0"/>
            </a:endParaRPr>
          </a:p>
        </p:txBody>
      </p:sp>
      <p:sp>
        <p:nvSpPr>
          <p:cNvPr id="3" name="2 Rectángulo"/>
          <p:cNvSpPr/>
          <p:nvPr/>
        </p:nvSpPr>
        <p:spPr>
          <a:xfrm>
            <a:off x="4737879" y="2744871"/>
            <a:ext cx="3862597" cy="107721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PE" sz="3200" b="1" spc="50" dirty="0">
              <a:ln w="11430"/>
              <a:solidFill>
                <a:srgbClr val="FF0000"/>
              </a:solidFill>
              <a:effectLst>
                <a:glow rad="190500">
                  <a:prstClr val="white">
                    <a:alpha val="40000"/>
                  </a:prstClr>
                </a:glow>
                <a:outerShdw blurRad="50800" dist="38100" algn="l" rotWithShape="0">
                  <a:prstClr val="white">
                    <a:alpha val="40000"/>
                  </a:prstClr>
                </a:outerShdw>
              </a:effectLst>
            </a:endParaRPr>
          </a:p>
          <a:p>
            <a:pPr algn="ctr"/>
            <a:endParaRPr lang="es-PE" sz="3200" b="1" spc="50" dirty="0">
              <a:ln w="11430"/>
              <a:solidFill>
                <a:srgbClr val="FF0000"/>
              </a:solidFill>
              <a:effectLst>
                <a:glow rad="190500">
                  <a:prstClr val="white">
                    <a:alpha val="40000"/>
                  </a:prstClr>
                </a:glow>
                <a:outerShdw blurRad="50800" dist="38100" algn="l" rotWithShape="0">
                  <a:prstClr val="white">
                    <a:alpha val="40000"/>
                  </a:prstClr>
                </a:outerShdw>
              </a:effectLst>
            </a:endParaRPr>
          </a:p>
        </p:txBody>
      </p:sp>
      <p:sp>
        <p:nvSpPr>
          <p:cNvPr id="5" name="4 Rectángulo"/>
          <p:cNvSpPr/>
          <p:nvPr/>
        </p:nvSpPr>
        <p:spPr>
          <a:xfrm>
            <a:off x="3131840" y="4198054"/>
            <a:ext cx="4572000" cy="461665"/>
          </a:xfrm>
          <a:prstGeom prst="rect">
            <a:avLst/>
          </a:prstGeom>
        </p:spPr>
        <p:txBody>
          <a:bodyPr>
            <a:spAutoFit/>
          </a:bodyPr>
          <a:lstStyle/>
          <a:p>
            <a:r>
              <a:rPr lang="es-ES_tradnl" b="1" dirty="0">
                <a:solidFill>
                  <a:srgbClr val="5B9BD5">
                    <a:lumMod val="25000"/>
                  </a:srgbClr>
                </a:solidFill>
              </a:rPr>
              <a:t> </a:t>
            </a:r>
            <a:endParaRPr lang="es-PE" dirty="0">
              <a:solidFill>
                <a:srgbClr val="5B9BD5">
                  <a:lumMod val="25000"/>
                </a:srgbClr>
              </a:solidFill>
            </a:endParaRPr>
          </a:p>
        </p:txBody>
      </p:sp>
    </p:spTree>
    <p:extLst>
      <p:ext uri="{BB962C8B-B14F-4D97-AF65-F5344CB8AC3E}">
        <p14:creationId xmlns:p14="http://schemas.microsoft.com/office/powerpoint/2010/main" val="9281631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3"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675"/>
                            </p:stCondLst>
                            <p:childTnLst>
                              <p:par>
                                <p:cTn id="10" presetID="23" presetClass="entr" presetSubtype="528"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 calcmode="lin" valueType="num">
                                      <p:cBhvr>
                                        <p:cTn id="14" dur="750" fill="hold"/>
                                        <p:tgtEl>
                                          <p:spTgt spid="8"/>
                                        </p:tgtEl>
                                        <p:attrNameLst>
                                          <p:attrName>ppt_x</p:attrName>
                                        </p:attrNameLst>
                                      </p:cBhvr>
                                      <p:tavLst>
                                        <p:tav tm="0">
                                          <p:val>
                                            <p:fltVal val="0.5"/>
                                          </p:val>
                                        </p:tav>
                                        <p:tav tm="100000">
                                          <p:val>
                                            <p:strVal val="#ppt_x"/>
                                          </p:val>
                                        </p:tav>
                                      </p:tavLst>
                                    </p:anim>
                                    <p:anim calcmode="lin" valueType="num">
                                      <p:cBhvr>
                                        <p:cTn id="15" dur="7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4425"/>
                            </p:stCondLst>
                            <p:childTnLst>
                              <p:par>
                                <p:cTn id="17" presetID="23" presetClass="entr" presetSubtype="528"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 calcmode="lin" valueType="num">
                                      <p:cBhvr>
                                        <p:cTn id="21" dur="750" fill="hold"/>
                                        <p:tgtEl>
                                          <p:spTgt spid="9"/>
                                        </p:tgtEl>
                                        <p:attrNameLst>
                                          <p:attrName>ppt_x</p:attrName>
                                        </p:attrNameLst>
                                      </p:cBhvr>
                                      <p:tavLst>
                                        <p:tav tm="0">
                                          <p:val>
                                            <p:fltVal val="0.5"/>
                                          </p:val>
                                        </p:tav>
                                        <p:tav tm="100000">
                                          <p:val>
                                            <p:strVal val="#ppt_x"/>
                                          </p:val>
                                        </p:tav>
                                      </p:tavLst>
                                    </p:anim>
                                    <p:anim calcmode="lin" valueType="num">
                                      <p:cBhvr>
                                        <p:cTn id="22" dur="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s Horizontes Superiores son sólo para Reflexionar • Óptima Infin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10" y="553616"/>
            <a:ext cx="7523521" cy="5800531"/>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9" name="Rectangle 16"/>
          <p:cNvSpPr>
            <a:spLocks noChangeArrowheads="1"/>
          </p:cNvSpPr>
          <p:nvPr/>
        </p:nvSpPr>
        <p:spPr bwMode="auto">
          <a:xfrm>
            <a:off x="715410" y="2553981"/>
            <a:ext cx="4546073" cy="3539430"/>
          </a:xfrm>
          <a:prstGeom prst="rect">
            <a:avLst/>
          </a:prstGeom>
          <a:noFill/>
          <a:ln>
            <a:noFill/>
          </a:ln>
          <a:effectLst/>
          <a:extLst/>
        </p:spPr>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PE" sz="2800" b="1" i="1" dirty="0">
                <a:ln w="11430"/>
                <a:solidFill>
                  <a:prstClr val="white"/>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a:rPr>
              <a:t>Motivación: </a:t>
            </a:r>
            <a:endParaRPr lang="es-PE" sz="2800" b="1" i="1" dirty="0" smtClean="0">
              <a:ln w="11430"/>
              <a:solidFill>
                <a:prstClr val="white"/>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a:endParaRPr>
          </a:p>
          <a:p>
            <a:pPr algn="ctr"/>
            <a:r>
              <a:rPr lang="es-PE" sz="2800" b="1" i="1" dirty="0" smtClean="0">
                <a:ln w="11430"/>
                <a:solidFill>
                  <a:prstClr val="white"/>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a:rPr>
              <a:t>Si </a:t>
            </a:r>
            <a:r>
              <a:rPr lang="es-PE" sz="2800" b="1" i="1" dirty="0">
                <a:ln w="11430"/>
                <a:solidFill>
                  <a:prstClr val="white"/>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a:rPr>
              <a:t>bien es cierto que Dios nos ha llamado al banquete del Reino, está en la decisión de cada creyente aceptar o no la invitación. Porque son muchos los invitados, pero pocos los escogidos.</a:t>
            </a:r>
            <a:endParaRPr lang="es-ES_tradnl" sz="2800" b="1" i="1" dirty="0">
              <a:ln w="11430"/>
              <a:solidFill>
                <a:prstClr val="white"/>
              </a:solidFill>
              <a:effectLst>
                <a:glow rad="63500">
                  <a:schemeClr val="accent5">
                    <a:satMod val="175000"/>
                    <a:alpha val="40000"/>
                  </a:schemeClr>
                </a:glow>
                <a:outerShdw blurRad="50800" dist="38100" algn="l" rotWithShape="0">
                  <a:prstClr val="black"/>
                </a:outerShdw>
              </a:effectLst>
              <a:latin typeface="Arial Narrow" panose="020B0606020202030204" pitchFamily="34" charset="0"/>
              <a:cs typeface="Times New Roman"/>
            </a:endParaRPr>
          </a:p>
        </p:txBody>
      </p:sp>
      <p:sp>
        <p:nvSpPr>
          <p:cNvPr id="2" name="AutoShape 2"/>
          <p:cNvSpPr>
            <a:spLocks noChangeArrowheads="1"/>
          </p:cNvSpPr>
          <p:nvPr/>
        </p:nvSpPr>
        <p:spPr bwMode="auto">
          <a:xfrm>
            <a:off x="856175" y="646525"/>
            <a:ext cx="2601127" cy="704850"/>
          </a:xfrm>
          <a:prstGeom prst="roundRect">
            <a:avLst>
              <a:gd name="adj" fmla="val 16667"/>
            </a:avLst>
          </a:prstGeom>
          <a:solidFill>
            <a:srgbClr val="93FF93"/>
          </a:solidFill>
          <a:ln w="5715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b="1" dirty="0">
                <a:solidFill>
                  <a:srgbClr val="C00000"/>
                </a:solidFill>
              </a:rPr>
              <a:t>MEDITATIO</a:t>
            </a:r>
          </a:p>
          <a:p>
            <a:pPr algn="ctr" eaLnBrk="0" fontAlgn="base" hangingPunct="0">
              <a:spcBef>
                <a:spcPct val="0"/>
              </a:spcBef>
            </a:pPr>
            <a:r>
              <a:rPr lang="es-PE" b="1" dirty="0">
                <a:solidFill>
                  <a:prstClr val="black"/>
                </a:solidFill>
              </a:rPr>
              <a:t>¿Qué ME dice el texto?</a:t>
            </a:r>
            <a:endParaRPr lang="es-PE" sz="3200" dirty="0">
              <a:solidFill>
                <a:prstClr val="black"/>
              </a:solidFill>
              <a:latin typeface="Arial" panose="020B0604020202020204" pitchFamily="34" charset="0"/>
            </a:endParaRPr>
          </a:p>
        </p:txBody>
      </p:sp>
    </p:spTree>
    <p:extLst>
      <p:ext uri="{BB962C8B-B14F-4D97-AF65-F5344CB8AC3E}">
        <p14:creationId xmlns:p14="http://schemas.microsoft.com/office/powerpoint/2010/main" val="1079130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tos de Persona Mayor Pensando, +93.000 Fotos de stock gratuitas de gran  cal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59" y="535940"/>
            <a:ext cx="7763070" cy="579021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85027" name="Rectangle 3"/>
          <p:cNvSpPr>
            <a:spLocks noChangeArrowheads="1"/>
          </p:cNvSpPr>
          <p:nvPr/>
        </p:nvSpPr>
        <p:spPr bwMode="auto">
          <a:xfrm>
            <a:off x="145477" y="535940"/>
            <a:ext cx="338662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457200" indent="-457200" algn="ctr">
              <a:buFont typeface="Courier New" panose="02070309020205020404" pitchFamily="49" charset="0"/>
              <a:buChar char="o"/>
            </a:pPr>
            <a:r>
              <a:rPr lang="es-PE" sz="3200" b="1" i="1" dirty="0">
                <a:solidFill>
                  <a:schemeClr val="bg1"/>
                </a:solidFill>
                <a:effectLst>
                  <a:glow rad="101600">
                    <a:srgbClr val="3D1C05">
                      <a:alpha val="60000"/>
                    </a:srgbClr>
                  </a:glow>
                </a:effectLst>
                <a:latin typeface="Arial" pitchFamily="34" charset="0"/>
              </a:rPr>
              <a:t>¿Soy consciente de las continuas llamadas que el Señor me hace?</a:t>
            </a:r>
            <a:r>
              <a:rPr lang="es-ES_tradnl" sz="3200" b="1" i="1" dirty="0">
                <a:ln w="11430"/>
                <a:solidFill>
                  <a:schemeClr val="bg1"/>
                </a:solidFill>
                <a:effectLst>
                  <a:glow rad="101600">
                    <a:srgbClr val="3D1C05">
                      <a:alpha val="60000"/>
                    </a:srgbClr>
                  </a:glow>
                  <a:outerShdw blurRad="50800" dist="39000" dir="5460000" algn="tl">
                    <a:srgbClr val="000000">
                      <a:alpha val="38000"/>
                    </a:srgbClr>
                  </a:outerShdw>
                </a:effectLst>
              </a:rPr>
              <a:t>              ¿Cuáles son mis excusas para no responder?</a:t>
            </a:r>
            <a:r>
              <a:rPr lang="es-PE" sz="3200" b="1" i="1" dirty="0">
                <a:solidFill>
                  <a:schemeClr val="bg1"/>
                </a:solidFill>
                <a:effectLst>
                  <a:glow rad="101600">
                    <a:srgbClr val="3D1C05">
                      <a:alpha val="60000"/>
                    </a:srgbClr>
                  </a:glow>
                </a:effectLst>
                <a:latin typeface="Arial" pitchFamily="34" charset="0"/>
              </a:rPr>
              <a:t> </a:t>
            </a:r>
            <a:endParaRPr lang="es-ES" sz="3200" b="1" i="1" dirty="0">
              <a:solidFill>
                <a:schemeClr val="bg1"/>
              </a:solidFill>
              <a:effectLst>
                <a:glow rad="101600">
                  <a:srgbClr val="3D1C05">
                    <a:alpha val="60000"/>
                  </a:srgbClr>
                </a:glow>
              </a:effectLst>
              <a:latin typeface="Arial" pitchFamily="34" charset="0"/>
            </a:endParaRPr>
          </a:p>
        </p:txBody>
      </p:sp>
    </p:spTree>
    <p:extLst>
      <p:ext uri="{BB962C8B-B14F-4D97-AF65-F5344CB8AC3E}">
        <p14:creationId xmlns:p14="http://schemas.microsoft.com/office/powerpoint/2010/main" val="4155657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85027"/>
                                        </p:tgtEl>
                                        <p:attrNameLst>
                                          <p:attrName>style.visibility</p:attrName>
                                        </p:attrNameLst>
                                      </p:cBhvr>
                                      <p:to>
                                        <p:strVal val="visible"/>
                                      </p:to>
                                    </p:set>
                                    <p:animEffect transition="in" filter="fade">
                                      <p:cBhvr>
                                        <p:cTn id="7" dur="500"/>
                                        <p:tgtEl>
                                          <p:spTgt spid="385027"/>
                                        </p:tgtEl>
                                      </p:cBhvr>
                                    </p:animEffect>
                                    <p:anim calcmode="lin" valueType="num">
                                      <p:cBhvr>
                                        <p:cTn id="8" dur="500" fill="hold"/>
                                        <p:tgtEl>
                                          <p:spTgt spid="385027"/>
                                        </p:tgtEl>
                                        <p:attrNameLst>
                                          <p:attrName>ppt_x</p:attrName>
                                        </p:attrNameLst>
                                      </p:cBhvr>
                                      <p:tavLst>
                                        <p:tav tm="0">
                                          <p:val>
                                            <p:strVal val="#ppt_x-.1"/>
                                          </p:val>
                                        </p:tav>
                                        <p:tav tm="100000">
                                          <p:val>
                                            <p:strVal val="#ppt_x"/>
                                          </p:val>
                                        </p:tav>
                                      </p:tavLst>
                                    </p:anim>
                                    <p:anim calcmode="lin" valueType="num">
                                      <p:cBhvr>
                                        <p:cTn id="9" dur="500" fill="hold"/>
                                        <p:tgtEl>
                                          <p:spTgt spid="385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to gratuita hombre mayor, llevando, suéter blanco, y, anteojos de m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40" y="532752"/>
            <a:ext cx="7570174" cy="574164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4226762" y="1251317"/>
            <a:ext cx="3946849" cy="4524315"/>
          </a:xfrm>
          <a:prstGeom prst="rect">
            <a:avLst/>
          </a:prstGeom>
          <a:noFill/>
          <a:ln>
            <a:noFill/>
          </a:ln>
          <a:effectLst/>
          <a:extLst/>
        </p:spPr>
        <p:txBody>
          <a:bodyPr wrap="square" anchor="ctr">
            <a:spAutoFit/>
          </a:bodyPr>
          <a:lstStyle/>
          <a:p>
            <a:pPr marL="457200" indent="-457200" algn="ctr">
              <a:buFont typeface="Courier New" panose="02070309020205020404" pitchFamily="49" charset="0"/>
              <a:buChar char="o"/>
            </a:pPr>
            <a:r>
              <a:rPr lang="es-PE" sz="3200" b="1" i="1" dirty="0">
                <a:ln w="6600">
                  <a:solidFill>
                    <a:schemeClr val="accent2"/>
                  </a:solidFill>
                  <a:prstDash val="solid"/>
                </a:ln>
                <a:solidFill>
                  <a:srgbClr val="FFFFFF"/>
                </a:solidFill>
                <a:effectLst>
                  <a:glow rad="76200">
                    <a:schemeClr val="tx1">
                      <a:lumMod val="95000"/>
                      <a:lumOff val="5000"/>
                      <a:alpha val="40000"/>
                    </a:schemeClr>
                  </a:glow>
                  <a:outerShdw blurRad="50800" dist="38100" algn="l" rotWithShape="0">
                    <a:prstClr val="black"/>
                  </a:outerShdw>
                </a:effectLst>
              </a:rPr>
              <a:t>La sala se llenó de invitados.                   ¿De qué manera están presentes en tu vida la alegría y la gratitud a Dios por su invitación al banquete del Reino?</a:t>
            </a:r>
            <a:endParaRPr lang="es-ES" sz="3200" b="1" i="1" dirty="0">
              <a:ln w="6600">
                <a:solidFill>
                  <a:schemeClr val="accent2"/>
                </a:solidFill>
                <a:prstDash val="solid"/>
              </a:ln>
              <a:solidFill>
                <a:srgbClr val="FFFFFF"/>
              </a:solidFill>
              <a:effectLst>
                <a:glow rad="76200">
                  <a:schemeClr val="tx1">
                    <a:lumMod val="95000"/>
                    <a:lumOff val="5000"/>
                    <a:alpha val="40000"/>
                  </a:schemeClr>
                </a:glow>
                <a:outerShdw blurRad="50800" dist="38100" algn="l" rotWithShape="0">
                  <a:prstClr val="black"/>
                </a:outerShdw>
              </a:effectLst>
            </a:endParaRPr>
          </a:p>
        </p:txBody>
      </p:sp>
    </p:spTree>
    <p:extLst>
      <p:ext uri="{BB962C8B-B14F-4D97-AF65-F5344CB8AC3E}">
        <p14:creationId xmlns:p14="http://schemas.microsoft.com/office/powerpoint/2010/main" val="3174751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os nos habla, nos da respuestas, nos ayuda... ¡solo hay que escucharlo! -  Jóvenes Catól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10" y="556215"/>
            <a:ext cx="7624160" cy="5741948"/>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3687032" y="3807512"/>
            <a:ext cx="4683540" cy="167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s-PE" sz="3600" b="1" i="1" spc="50" dirty="0" smtClean="0">
                <a:ln w="11430"/>
                <a:solidFill>
                  <a:prstClr val="white"/>
                </a:solidFill>
                <a:effectLst>
                  <a:glow rad="190500">
                    <a:schemeClr val="tx2">
                      <a:lumMod val="50000"/>
                      <a:alpha val="40000"/>
                    </a:schemeClr>
                  </a:glow>
                  <a:outerShdw blurRad="50800" dist="38100" algn="l" rotWithShape="0">
                    <a:prstClr val="black"/>
                  </a:outerShdw>
                </a:effectLst>
              </a:rPr>
              <a:t>¿</a:t>
            </a:r>
            <a:r>
              <a:rPr lang="es-PE" sz="3600" b="1" i="1" spc="50" dirty="0">
                <a:ln w="11430"/>
                <a:solidFill>
                  <a:prstClr val="white"/>
                </a:solidFill>
                <a:effectLst>
                  <a:glow rad="190500">
                    <a:schemeClr val="tx2">
                      <a:lumMod val="50000"/>
                      <a:alpha val="40000"/>
                    </a:schemeClr>
                  </a:glow>
                  <a:outerShdw blurRad="50800" dist="38100" algn="l" rotWithShape="0">
                    <a:prstClr val="black"/>
                  </a:outerShdw>
                </a:effectLst>
              </a:rPr>
              <a:t>Qué actitudes te faltan para vestirte realmente de fiesta?</a:t>
            </a:r>
          </a:p>
          <a:p>
            <a:endParaRPr lang="es-PE" sz="3600" b="1" i="1" spc="50" dirty="0">
              <a:ln w="11430"/>
              <a:solidFill>
                <a:prstClr val="white"/>
              </a:solidFill>
              <a:effectLst>
                <a:glow rad="190500">
                  <a:schemeClr val="tx2">
                    <a:lumMod val="50000"/>
                    <a:alpha val="40000"/>
                  </a:schemeClr>
                </a:glow>
                <a:outerShdw blurRad="50800" dist="38100" algn="l" rotWithShape="0">
                  <a:prstClr val="black"/>
                </a:outerShdw>
              </a:effectLst>
            </a:endParaRPr>
          </a:p>
        </p:txBody>
      </p:sp>
      <p:sp>
        <p:nvSpPr>
          <p:cNvPr id="3" name="2 Marcador de contenido"/>
          <p:cNvSpPr txBox="1">
            <a:spLocks/>
          </p:cNvSpPr>
          <p:nvPr/>
        </p:nvSpPr>
        <p:spPr bwMode="auto">
          <a:xfrm>
            <a:off x="528731" y="662583"/>
            <a:ext cx="6002503" cy="125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571500" indent="-571500">
              <a:buFont typeface="Courier New" panose="02070309020205020404" pitchFamily="49" charset="0"/>
              <a:buChar char="o"/>
            </a:pPr>
            <a:r>
              <a:rPr lang="es-PE" sz="3600" b="1" spc="50" dirty="0">
                <a:ln w="11430"/>
                <a:solidFill>
                  <a:srgbClr val="FFFF00"/>
                </a:solidFill>
                <a:effectLst>
                  <a:glow rad="88900">
                    <a:srgbClr val="49003A">
                      <a:alpha val="40000"/>
                    </a:srgbClr>
                  </a:glow>
                  <a:outerShdw blurRad="50800" dist="38100" algn="l" rotWithShape="0">
                    <a:prstClr val="black"/>
                  </a:outerShdw>
                </a:effectLst>
              </a:rPr>
              <a:t>Uno de ellos no llevaba traje de fiesta</a:t>
            </a:r>
          </a:p>
        </p:txBody>
      </p:sp>
    </p:spTree>
    <p:extLst>
      <p:ext uri="{BB962C8B-B14F-4D97-AF65-F5344CB8AC3E}">
        <p14:creationId xmlns:p14="http://schemas.microsoft.com/office/powerpoint/2010/main" val="4174484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20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878315" y="5877272"/>
            <a:ext cx="5092443" cy="461665"/>
          </a:xfrm>
          <a:prstGeom prst="rect">
            <a:avLst/>
          </a:prstGeom>
          <a:noFill/>
          <a:scene3d>
            <a:camera prst="orthographicFront"/>
            <a:lightRig rig="threePt" dir="t"/>
          </a:scene3d>
          <a:sp3d>
            <a:bevelT prst="angle"/>
          </a:sp3d>
        </p:spPr>
        <p:txBody>
          <a:bodyPr wrap="square" rtlCol="0">
            <a:spAutoFit/>
          </a:bodyPr>
          <a:lstStyle/>
          <a:p>
            <a:r>
              <a:rPr lang="es-ES_tradnl" sz="2400" b="1" kern="0" dirty="0">
                <a:solidFill>
                  <a:prstClr val="white"/>
                </a:solidFill>
                <a:effectLst>
                  <a:glow rad="101600">
                    <a:schemeClr val="tx1">
                      <a:lumMod val="95000"/>
                      <a:lumOff val="5000"/>
                      <a:alpha val="40000"/>
                    </a:schemeClr>
                  </a:glow>
                  <a:outerShdw blurRad="50800" dist="38100" algn="l" rotWithShape="0">
                    <a:prstClr val="black"/>
                  </a:outerShdw>
                </a:effectLst>
              </a:rPr>
              <a:t>Cantos sugeridos: Fiesta del Banquete</a:t>
            </a:r>
            <a:endParaRPr lang="es-ES_tradnl" sz="3600" b="1" kern="0" dirty="0">
              <a:solidFill>
                <a:prstClr val="white"/>
              </a:solidFill>
              <a:effectLst>
                <a:glow rad="101600">
                  <a:schemeClr val="tx1">
                    <a:lumMod val="95000"/>
                    <a:lumOff val="5000"/>
                    <a:alpha val="40000"/>
                  </a:schemeClr>
                </a:glow>
                <a:outerShdw blurRad="50800" dist="38100" algn="l" rotWithShape="0">
                  <a:prstClr val="black"/>
                </a:outerShdw>
              </a:effectLst>
            </a:endParaRPr>
          </a:p>
        </p:txBody>
      </p:sp>
      <p:sp>
        <p:nvSpPr>
          <p:cNvPr id="6" name="2 Marcador de contenido"/>
          <p:cNvSpPr txBox="1">
            <a:spLocks/>
          </p:cNvSpPr>
          <p:nvPr/>
        </p:nvSpPr>
        <p:spPr>
          <a:xfrm>
            <a:off x="540305" y="465482"/>
            <a:ext cx="8098970" cy="638678"/>
          </a:xfrm>
          <a:prstGeom prst="rect">
            <a:avLst/>
          </a:prstGeom>
          <a:noFill/>
          <a:ln>
            <a:noFill/>
          </a:ln>
          <a:scene3d>
            <a:camera prst="orthographicFront"/>
            <a:lightRig rig="threePt" dir="t"/>
          </a:scene3d>
          <a:sp3d>
            <a:bevelT w="152400" h="50800" prst="softRound"/>
          </a:sp3d>
        </p:spPr>
        <p:style>
          <a:lnRef idx="3">
            <a:schemeClr val="lt1"/>
          </a:lnRef>
          <a:fillRef idx="1">
            <a:schemeClr val="accent1"/>
          </a:fillRef>
          <a:effectRef idx="1">
            <a:schemeClr val="accent1"/>
          </a:effectRef>
          <a:fontRef idx="minor">
            <a:schemeClr val="lt1"/>
          </a:fontRef>
        </p:style>
        <p:txBody>
          <a:bodyPr/>
          <a:lstStyle/>
          <a:p>
            <a:pPr algn="ctr"/>
            <a:r>
              <a:rPr lang="es-ES_tradnl" b="1" u="sng" kern="0" dirty="0">
                <a:solidFill>
                  <a:prstClr val="white"/>
                </a:solidFill>
                <a:effectLst>
                  <a:glow rad="101600">
                    <a:srgbClr val="000000">
                      <a:alpha val="60000"/>
                    </a:srgbClr>
                  </a:glow>
                  <a:outerShdw blurRad="38100" dist="38100" dir="2700000" algn="tl">
                    <a:srgbClr val="000000">
                      <a:alpha val="43137"/>
                    </a:srgbClr>
                  </a:outerShdw>
                </a:effectLst>
                <a:latin typeface="Arial" panose="020B0604020202020204" pitchFamily="34" charset="0"/>
                <a:cs typeface="Arial" panose="020B0604020202020204" pitchFamily="34" charset="0"/>
              </a:rPr>
              <a:t> Ambientación</a:t>
            </a:r>
            <a:r>
              <a:rPr lang="es-ES_tradnl" b="1" kern="0" dirty="0">
                <a:solidFill>
                  <a:prstClr val="white"/>
                </a:solidFill>
                <a:effectLst>
                  <a:glow rad="101600">
                    <a:srgbClr val="000000">
                      <a:alpha val="60000"/>
                    </a:srgb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PE" b="1" kern="0" dirty="0">
                <a:solidFill>
                  <a:prstClr val="white"/>
                </a:solidFill>
                <a:effectLst>
                  <a:glow rad="101600">
                    <a:srgbClr val="1E0F00"/>
                  </a:glow>
                  <a:outerShdw blurRad="38100" dist="38100" dir="2700000" algn="tl">
                    <a:srgbClr val="000000">
                      <a:alpha val="43137"/>
                    </a:srgbClr>
                  </a:outerShdw>
                </a:effectLst>
                <a:latin typeface="Arial" panose="020B0604020202020204" pitchFamily="34" charset="0"/>
                <a:cs typeface="Arial" panose="020B0604020202020204" pitchFamily="34" charset="0"/>
              </a:rPr>
              <a:t>Al centro: una mesa, adornada con flores, velas, manteles, panes u otra cosa para compartir al final del encuentro. </a:t>
            </a:r>
            <a:r>
              <a:rPr lang="es-PE" b="1" kern="0" dirty="0" smtClean="0">
                <a:solidFill>
                  <a:prstClr val="white"/>
                </a:solidFill>
                <a:effectLst>
                  <a:glow rad="101600">
                    <a:srgbClr val="1E0F00"/>
                  </a:glow>
                  <a:outerShdw blurRad="38100" dist="38100" dir="2700000" algn="tl">
                    <a:srgbClr val="000000">
                      <a:alpha val="43137"/>
                    </a:srgbClr>
                  </a:outerShdw>
                </a:effectLst>
                <a:latin typeface="Arial" panose="020B0604020202020204" pitchFamily="34" charset="0"/>
                <a:cs typeface="Arial" panose="020B0604020202020204" pitchFamily="34" charset="0"/>
              </a:rPr>
              <a:t>                     Cartel </a:t>
            </a:r>
            <a:r>
              <a:rPr lang="es-PE" b="1" kern="0" dirty="0">
                <a:solidFill>
                  <a:prstClr val="white"/>
                </a:solidFill>
                <a:effectLst>
                  <a:glow rad="101600">
                    <a:srgbClr val="1E0F00"/>
                  </a:glow>
                  <a:outerShdw blurRad="38100" dist="38100" dir="2700000" algn="tl">
                    <a:srgbClr val="000000">
                      <a:alpha val="43137"/>
                    </a:srgbClr>
                  </a:outerShdw>
                </a:effectLst>
                <a:latin typeface="Arial" panose="020B0604020202020204" pitchFamily="34" charset="0"/>
                <a:cs typeface="Arial" panose="020B0604020202020204" pitchFamily="34" charset="0"/>
              </a:rPr>
              <a:t>con la frase: “Vístete de fiesta”</a:t>
            </a:r>
            <a:endParaRPr lang="es-PE" b="1" dirty="0">
              <a:solidFill>
                <a:prstClr val="white"/>
              </a:solidFill>
              <a:effectLst>
                <a:glow rad="101600">
                  <a:srgbClr val="1E0F00"/>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ES_tradnl" b="1" kern="0" dirty="0">
              <a:solidFill>
                <a:prstClr val="white"/>
              </a:solidFill>
              <a:effectLst>
                <a:glow rad="101600">
                  <a:srgbClr val="000000">
                    <a:alpha val="60000"/>
                  </a:srgb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18 Rectángulo"/>
          <p:cNvSpPr/>
          <p:nvPr/>
        </p:nvSpPr>
        <p:spPr>
          <a:xfrm>
            <a:off x="6645434" y="2636912"/>
            <a:ext cx="26802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gradFill>
                  <a:gsLst>
                    <a:gs pos="25000">
                      <a:srgbClr val="00B000">
                        <a:satMod val="155000"/>
                      </a:srgbClr>
                    </a:gs>
                    <a:gs pos="100000">
                      <a:srgbClr val="00B000">
                        <a:shade val="45000"/>
                        <a:satMod val="165000"/>
                      </a:srgbClr>
                    </a:gs>
                  </a:gsLst>
                  <a:lin ang="5400000"/>
                </a:gradFill>
                <a:effectLst>
                  <a:outerShdw blurRad="76200" dist="50800" dir="5400000" algn="tl" rotWithShape="0">
                    <a:srgbClr val="000000">
                      <a:alpha val="65000"/>
                    </a:srgbClr>
                  </a:outerShdw>
                </a:effectLst>
              </a:rPr>
              <a:t> </a:t>
            </a:r>
          </a:p>
        </p:txBody>
      </p:sp>
      <p:sp>
        <p:nvSpPr>
          <p:cNvPr id="20" name="19 Rectángulo"/>
          <p:cNvSpPr/>
          <p:nvPr/>
        </p:nvSpPr>
        <p:spPr>
          <a:xfrm>
            <a:off x="1903740" y="5325924"/>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00B000">
                      <a:satMod val="155000"/>
                    </a:srgbClr>
                  </a:gs>
                  <a:gs pos="100000">
                    <a:srgbClr val="00B000">
                      <a:shade val="45000"/>
                      <a:satMod val="165000"/>
                    </a:srgbClr>
                  </a:gs>
                </a:gsLst>
                <a:lin ang="5400000"/>
              </a:gradFill>
              <a:effectLst>
                <a:outerShdw blurRad="76200" dist="50800" dir="5400000" algn="tl" rotWithShape="0">
                  <a:srgbClr val="000000">
                    <a:alpha val="65000"/>
                  </a:srgbClr>
                </a:outerShdw>
              </a:effectLst>
            </a:endParaRPr>
          </a:p>
        </p:txBody>
      </p:sp>
      <p:sp>
        <p:nvSpPr>
          <p:cNvPr id="22" name="21 Rectángulo"/>
          <p:cNvSpPr/>
          <p:nvPr/>
        </p:nvSpPr>
        <p:spPr>
          <a:xfrm>
            <a:off x="7110768" y="4633427"/>
            <a:ext cx="18473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00B000">
                      <a:satMod val="155000"/>
                    </a:srgbClr>
                  </a:gs>
                  <a:gs pos="100000">
                    <a:srgbClr val="00B000">
                      <a:shade val="45000"/>
                      <a:satMod val="165000"/>
                    </a:srgbClr>
                  </a:gs>
                </a:gsLst>
                <a:lin ang="5400000"/>
              </a:gradFill>
              <a:effectLst>
                <a:outerShdw blurRad="76200" dist="50800" dir="5400000" algn="tl" rotWithShape="0">
                  <a:srgbClr val="000000">
                    <a:alpha val="65000"/>
                  </a:srgbClr>
                </a:outerShdw>
              </a:effectLst>
            </a:endParaRPr>
          </a:p>
        </p:txBody>
      </p:sp>
      <p:sp>
        <p:nvSpPr>
          <p:cNvPr id="23" name="22 Rectángulo"/>
          <p:cNvSpPr/>
          <p:nvPr/>
        </p:nvSpPr>
        <p:spPr>
          <a:xfrm>
            <a:off x="7549212" y="3615295"/>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00B000">
                      <a:satMod val="155000"/>
                    </a:srgbClr>
                  </a:gs>
                  <a:gs pos="100000">
                    <a:srgbClr val="00B000">
                      <a:shade val="45000"/>
                      <a:satMod val="165000"/>
                    </a:srgbClr>
                  </a:gs>
                </a:gsLst>
                <a:lin ang="5400000"/>
              </a:gradFill>
              <a:effectLst>
                <a:outerShdw blurRad="76200" dist="50800" dir="5400000" algn="tl" rotWithShape="0">
                  <a:srgbClr val="000000">
                    <a:alpha val="65000"/>
                  </a:srgbClr>
                </a:outerShdw>
              </a:effectLst>
            </a:endParaRPr>
          </a:p>
        </p:txBody>
      </p:sp>
      <p:sp>
        <p:nvSpPr>
          <p:cNvPr id="24" name="23 Rectángulo"/>
          <p:cNvSpPr/>
          <p:nvPr/>
        </p:nvSpPr>
        <p:spPr>
          <a:xfrm>
            <a:off x="6397248" y="5415607"/>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b="1" spc="50" dirty="0">
              <a:ln w="11430"/>
              <a:gradFill>
                <a:gsLst>
                  <a:gs pos="25000">
                    <a:srgbClr val="00B000">
                      <a:satMod val="155000"/>
                    </a:srgbClr>
                  </a:gs>
                  <a:gs pos="100000">
                    <a:srgbClr val="00B000">
                      <a:shade val="45000"/>
                      <a:satMod val="165000"/>
                    </a:srgbClr>
                  </a:gs>
                </a:gsLst>
                <a:lin ang="5400000"/>
              </a:gradFill>
              <a:effectLst>
                <a:outerShdw blurRad="76200" dist="50800" dir="5400000" algn="tl" rotWithShape="0">
                  <a:srgbClr val="000000">
                    <a:alpha val="65000"/>
                  </a:srgbClr>
                </a:outerShdw>
              </a:effectLst>
            </a:endParaRPr>
          </a:p>
        </p:txBody>
      </p:sp>
      <p:sp>
        <p:nvSpPr>
          <p:cNvPr id="3" name="AutoShape 4" descr="Antigua Mesa de Madera PNG transparente - StickPNG"/>
          <p:cNvSpPr>
            <a:spLocks noChangeAspect="1" noChangeArrowheads="1"/>
          </p:cNvSpPr>
          <p:nvPr/>
        </p:nvSpPr>
        <p:spPr bwMode="auto">
          <a:xfrm>
            <a:off x="155574" y="-144463"/>
            <a:ext cx="318633" cy="3186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Canasta de flores, gráficos s, arreglos florales, flor artificial, flor png  | PNGW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4" name="Picture 2" descr="https://i.pinimg.com/564x/9f/83/77/9f837750b6f9abec0bdd714b8b4ebb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988" y="1894861"/>
            <a:ext cx="6643396" cy="44440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pinimg.com/564x/69/18/89/6918895fb4299dbd0dc15264868fd28f.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9992" y="1771863"/>
            <a:ext cx="1899786" cy="14408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pinimg.com/564x/78/c0/a1/78c0a14bace1591ba79b1d296617f435.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86912" y="1410241"/>
            <a:ext cx="1714621" cy="17146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ndelero PNG Imágenes Transparentes - Pngtre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17634" y="1220419"/>
            <a:ext cx="1496280" cy="204553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747792" y="2867744"/>
            <a:ext cx="3353488" cy="614265"/>
          </a:xfrm>
          <a:prstGeom prst="rect">
            <a:avLst/>
          </a:prstGeom>
          <a:solidFill>
            <a:schemeClr val="bg1"/>
          </a:solidFill>
          <a:ln>
            <a:solidFill>
              <a:srgbClr val="9DDB0F"/>
            </a:solidFill>
          </a:ln>
          <a:scene3d>
            <a:camera prst="orthographicFront"/>
            <a:lightRig rig="soft" dir="tl">
              <a:rot lat="0" lon="0" rev="0"/>
            </a:lightRig>
          </a:scene3d>
          <a:sp3d>
            <a:bevelT prst="convex"/>
          </a:sp3d>
        </p:spPr>
        <p:txBody>
          <a:bodyPr wrap="none">
            <a:prstTxWarp prst="textWave2">
              <a:avLst>
                <a:gd name="adj1" fmla="val 12500"/>
                <a:gd name="adj2" fmla="val 260"/>
              </a:avLst>
            </a:prstTxWarp>
            <a:spAutoFit/>
            <a:sp3d contourW="25400" prstMaterial="matte">
              <a:bevelT w="25400" h="55880" prst="artDeco"/>
              <a:contourClr>
                <a:schemeClr val="accent2">
                  <a:tint val="20000"/>
                </a:schemeClr>
              </a:contourClr>
            </a:sp3d>
          </a:bodyPr>
          <a:lstStyle/>
          <a:p>
            <a:pPr algn="just"/>
            <a:r>
              <a:rPr lang="es-PE" sz="4800" b="1" kern="0" spc="50" dirty="0">
                <a:ln w="11430"/>
                <a:solidFill>
                  <a:srgbClr val="C00000"/>
                </a:solidFill>
                <a:effectLst>
                  <a:outerShdw blurRad="76200" dist="50800" dir="5400000" algn="tl" rotWithShape="0">
                    <a:srgbClr val="000000">
                      <a:alpha val="65000"/>
                    </a:srgbClr>
                  </a:outerShdw>
                </a:effectLst>
                <a:latin typeface="Times New Roman"/>
              </a:rPr>
              <a:t>“Vístete de fiesta”</a:t>
            </a:r>
            <a:endParaRPr lang="es-PE" sz="4800" b="1"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3552241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82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1750" fill="hold"/>
                                        <p:tgtEl>
                                          <p:spTgt spid="2"/>
                                        </p:tgtEl>
                                        <p:attrNameLst>
                                          <p:attrName>ppt_w</p:attrName>
                                        </p:attrNameLst>
                                      </p:cBhvr>
                                      <p:tavLst>
                                        <p:tav tm="0">
                                          <p:val>
                                            <p:fltVal val="0"/>
                                          </p:val>
                                        </p:tav>
                                        <p:tav tm="100000">
                                          <p:val>
                                            <p:strVal val="#ppt_w"/>
                                          </p:val>
                                        </p:tav>
                                      </p:tavLst>
                                    </p:anim>
                                    <p:anim calcmode="lin" valueType="num">
                                      <p:cBhvr>
                                        <p:cTn id="13" dur="175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67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1750" fill="hold"/>
                                        <p:tgtEl>
                                          <p:spTgt spid="8"/>
                                        </p:tgtEl>
                                        <p:attrNameLst>
                                          <p:attrName>ppt_w</p:attrName>
                                        </p:attrNameLst>
                                      </p:cBhvr>
                                      <p:tavLst>
                                        <p:tav tm="0">
                                          <p:val>
                                            <p:fltVal val="0"/>
                                          </p:val>
                                        </p:tav>
                                        <p:tav tm="100000">
                                          <p:val>
                                            <p:strVal val="#ppt_w"/>
                                          </p:val>
                                        </p:tav>
                                      </p:tavLst>
                                    </p:anim>
                                    <p:anim calcmode="lin" valueType="num">
                                      <p:cBhvr>
                                        <p:cTn id="18"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Vivienda para ancianos - Casas de repos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6751" y="741380"/>
            <a:ext cx="7654147" cy="5528791"/>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bwMode="auto">
          <a:xfrm>
            <a:off x="871710" y="4719988"/>
            <a:ext cx="7212108" cy="131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571500" indent="-571500">
              <a:buFont typeface="Courier New" panose="02070309020205020404" pitchFamily="49" charset="0"/>
              <a:buChar char="o"/>
            </a:pPr>
            <a:r>
              <a:rPr lang="es-PE" sz="4000" b="1" spc="50" dirty="0">
                <a:ln w="11430"/>
                <a:solidFill>
                  <a:srgbClr val="FF0000"/>
                </a:solidFill>
                <a:effectLst>
                  <a:glow rad="101600">
                    <a:srgbClr val="FFFFFF"/>
                  </a:glow>
                  <a:outerShdw blurRad="76200" dist="50800" dir="5400000" algn="tl" rotWithShape="0">
                    <a:srgbClr val="000000">
                      <a:alpha val="65000"/>
                    </a:srgbClr>
                  </a:outerShdw>
                </a:effectLst>
              </a:rPr>
              <a:t>¿Cuál sería la forma de construir el Reino hoy?</a:t>
            </a:r>
          </a:p>
          <a:p>
            <a:endParaRPr lang="es-PE" sz="4000" b="1" spc="50" dirty="0">
              <a:ln w="11430"/>
              <a:solidFill>
                <a:srgbClr val="FF0000"/>
              </a:solidFill>
              <a:effectLst>
                <a:glow rad="101600">
                  <a:srgbClr val="FFFFFF"/>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28840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o permitan que el mundo les haga creer que es mejor ir solos”, dice el  Papa a jóvenes católicos en el Vaticano - ZENIT - Espan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31" y="521423"/>
            <a:ext cx="7564561" cy="576740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4521492" y="740236"/>
            <a:ext cx="1978427" cy="461665"/>
          </a:xfrm>
          <a:prstGeom prst="rect">
            <a:avLst/>
          </a:prstGeom>
        </p:spPr>
        <p:txBody>
          <a:bodyPr wrap="none">
            <a:spAutoFit/>
          </a:bodyPr>
          <a:lstStyle/>
          <a:p>
            <a:pPr algn="ctr">
              <a:spcBef>
                <a:spcPct val="50000"/>
              </a:spcBef>
            </a:pPr>
            <a:r>
              <a:rPr lang="es-PE" sz="2400" b="1" i="1" dirty="0">
                <a:solidFill>
                  <a:prstClr val="white"/>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Motivación: </a:t>
            </a:r>
          </a:p>
        </p:txBody>
      </p:sp>
      <p:sp>
        <p:nvSpPr>
          <p:cNvPr id="13" name="Text Box 4"/>
          <p:cNvSpPr txBox="1">
            <a:spLocks noChangeArrowheads="1"/>
          </p:cNvSpPr>
          <p:nvPr/>
        </p:nvSpPr>
        <p:spPr bwMode="auto">
          <a:xfrm>
            <a:off x="711692" y="3611176"/>
            <a:ext cx="7619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PE" sz="2400" b="1" i="1" dirty="0" smtClean="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La </a:t>
            </a:r>
            <a:r>
              <a:rPr lang="es-PE" sz="24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mesa está servida. Hemos recibido la invitación al banquete no por nuestros méritos, sino por pura bondad del Señor. Ahora nos toca responder, primero expresando a Dios nuestra gratitud; luego tenemos que prepararnos, sabiendo que un corazón convertido es lo único que el Señor espera de nosotros</a:t>
            </a:r>
            <a:endParaRPr lang="es-ES" sz="2400" b="1" i="1" dirty="0">
              <a:solidFill>
                <a:prstClr val="white"/>
              </a:solidFill>
              <a:effectLst>
                <a:glow rad="101600">
                  <a:schemeClr val="tx1">
                    <a:lumMod val="95000"/>
                    <a:lumOff val="5000"/>
                    <a:alpha val="60000"/>
                  </a:schemeClr>
                </a:glow>
                <a:outerShdw blurRad="38100" dist="38100" dir="2700000" algn="tl">
                  <a:srgbClr val="000000">
                    <a:alpha val="43137"/>
                  </a:srgbClr>
                </a:outerShdw>
              </a:effectLst>
              <a:latin typeface="Arial" pitchFamily="34" charset="0"/>
              <a:ea typeface="Times New Roman" pitchFamily="18" charset="0"/>
              <a:cs typeface="Arial" pitchFamily="34" charset="0"/>
            </a:endParaRPr>
          </a:p>
        </p:txBody>
      </p:sp>
      <p:sp>
        <p:nvSpPr>
          <p:cNvPr id="2" name="AutoShape 3"/>
          <p:cNvSpPr>
            <a:spLocks noChangeArrowheads="1"/>
          </p:cNvSpPr>
          <p:nvPr/>
        </p:nvSpPr>
        <p:spPr bwMode="auto">
          <a:xfrm>
            <a:off x="920971" y="563551"/>
            <a:ext cx="3234661" cy="815036"/>
          </a:xfrm>
          <a:prstGeom prst="roundRect">
            <a:avLst>
              <a:gd name="adj" fmla="val 16667"/>
            </a:avLst>
          </a:prstGeom>
          <a:solidFill>
            <a:srgbClr val="93FF93"/>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rgbClr val="C00000"/>
                </a:solidFill>
              </a:rPr>
              <a:t>ORATIO</a:t>
            </a:r>
          </a:p>
          <a:p>
            <a:pPr algn="ctr" eaLnBrk="0" fontAlgn="base" hangingPunct="0">
              <a:spcBef>
                <a:spcPct val="0"/>
              </a:spcBef>
            </a:pPr>
            <a:r>
              <a:rPr lang="es-PE" sz="1400" b="1" dirty="0">
                <a:solidFill>
                  <a:prstClr val="black"/>
                </a:solidFill>
                <a:latin typeface="Arial" panose="020B0604020202020204" pitchFamily="34" charset="0"/>
                <a:cs typeface="Arial" panose="020B0604020202020204" pitchFamily="34" charset="0"/>
              </a:rPr>
              <a:t>¿Qué le digo al Señor motivado por su Palabra?</a:t>
            </a:r>
            <a:endParaRPr lang="es-PE"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42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 calcmode="lin" valueType="num">
                                      <p:cBhvr>
                                        <p:cTn id="9" dur="250" fill="hold"/>
                                        <p:tgtEl>
                                          <p:spTgt spid="13"/>
                                        </p:tgtEl>
                                        <p:attrNameLst>
                                          <p:attrName>ppt_x</p:attrName>
                                        </p:attrNameLst>
                                      </p:cBhvr>
                                      <p:tavLst>
                                        <p:tav tm="0">
                                          <p:val>
                                            <p:fltVal val="0.5"/>
                                          </p:val>
                                        </p:tav>
                                        <p:tav tm="100000">
                                          <p:val>
                                            <p:strVal val="#ppt_x"/>
                                          </p:val>
                                        </p:tav>
                                      </p:tavLst>
                                    </p:anim>
                                    <p:anim calcmode="lin" valueType="num">
                                      <p:cBhvr>
                                        <p:cTn id="10" dur="2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97" y="565270"/>
            <a:ext cx="7641021" cy="5774635"/>
          </a:xfrm>
          <a:prstGeom prst="rect">
            <a:avLst/>
          </a:prstGeom>
        </p:spPr>
      </p:pic>
      <p:sp>
        <p:nvSpPr>
          <p:cNvPr id="8" name="Text Box 3"/>
          <p:cNvSpPr txBox="1">
            <a:spLocks noChangeArrowheads="1"/>
          </p:cNvSpPr>
          <p:nvPr/>
        </p:nvSpPr>
        <p:spPr bwMode="auto">
          <a:xfrm>
            <a:off x="1004551" y="565270"/>
            <a:ext cx="7549010" cy="707886"/>
          </a:xfrm>
          <a:prstGeom prst="rect">
            <a:avLst/>
          </a:prstGeom>
          <a:noFill/>
          <a:ln w="9525">
            <a:noFill/>
            <a:miter lim="800000"/>
            <a:headEnd/>
            <a:tailEnd/>
          </a:ln>
        </p:spPr>
        <p:txBody>
          <a:bodyPr wrap="square">
            <a:spAutoFit/>
          </a:bodyPr>
          <a:lstStyle/>
          <a:p>
            <a:pPr algn="ctr"/>
            <a:r>
              <a:rPr lang="es-PE" sz="2000" dirty="0">
                <a:ln w="18415" cmpd="sng">
                  <a:solidFill>
                    <a:srgbClr val="FFFFFF"/>
                  </a:solidFill>
                  <a:prstDash val="solid"/>
                </a:ln>
                <a:solidFill>
                  <a:srgbClr val="FFC000"/>
                </a:solidFill>
                <a:effectLst>
                  <a:glow rad="101600">
                    <a:srgbClr val="000000"/>
                  </a:glow>
                  <a:outerShdw blurRad="63500" dir="3600000" algn="tl" rotWithShape="0">
                    <a:srgbClr val="000000">
                      <a:alpha val="70000"/>
                    </a:srgbClr>
                  </a:outerShdw>
                </a:effectLst>
              </a:rPr>
              <a:t>Luego de un tiempo de oración personal, compartimos nuestra oración. Se puede, también, recitar el Salmo 22.</a:t>
            </a:r>
          </a:p>
        </p:txBody>
      </p:sp>
    </p:spTree>
    <p:extLst>
      <p:ext uri="{BB962C8B-B14F-4D97-AF65-F5344CB8AC3E}">
        <p14:creationId xmlns:p14="http://schemas.microsoft.com/office/powerpoint/2010/main" val="73884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El Señor es mi pastor: - Diócesis de Tá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63" y="522513"/>
            <a:ext cx="7616827" cy="569167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91171" name="Text Box 3"/>
          <p:cNvSpPr txBox="1">
            <a:spLocks noChangeArrowheads="1"/>
          </p:cNvSpPr>
          <p:nvPr/>
        </p:nvSpPr>
        <p:spPr bwMode="auto">
          <a:xfrm>
            <a:off x="1068990" y="289064"/>
            <a:ext cx="255069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a-ES" sz="3600" i="1" dirty="0">
                <a:effectLst>
                  <a:outerShdw blurRad="38100" dist="38100" dir="2700000" algn="tl">
                    <a:srgbClr val="000000">
                      <a:alpha val="43137"/>
                    </a:srgbClr>
                  </a:outerShdw>
                </a:effectLst>
                <a:latin typeface="Comic Sans MS" pitchFamily="66" charset="0"/>
              </a:rPr>
              <a:t> </a:t>
            </a:r>
            <a:r>
              <a:rPr lang="ca-ES" sz="3600" i="1" dirty="0" err="1">
                <a:effectLst>
                  <a:outerShdw blurRad="38100" dist="38100" dir="2700000" algn="tl">
                    <a:srgbClr val="000000">
                      <a:alpha val="43137"/>
                    </a:srgbClr>
                  </a:outerShdw>
                </a:effectLst>
                <a:latin typeface="Comic Sans MS" pitchFamily="66" charset="0"/>
              </a:rPr>
              <a:t>Salmo</a:t>
            </a:r>
            <a:r>
              <a:rPr lang="ca-ES" sz="3600" i="1" dirty="0">
                <a:effectLst>
                  <a:outerShdw blurRad="38100" dist="38100" dir="2700000" algn="tl">
                    <a:srgbClr val="000000">
                      <a:alpha val="43137"/>
                    </a:srgbClr>
                  </a:outerShdw>
                </a:effectLst>
                <a:latin typeface="Comic Sans MS" pitchFamily="66" charset="0"/>
              </a:rPr>
              <a:t> </a:t>
            </a:r>
            <a:r>
              <a:rPr lang="ca-ES" sz="2800" b="1" i="1" dirty="0">
                <a:effectLst>
                  <a:outerShdw blurRad="38100" dist="38100" dir="2700000" algn="tl">
                    <a:srgbClr val="000000">
                      <a:alpha val="43137"/>
                    </a:srgbClr>
                  </a:outerShdw>
                </a:effectLst>
                <a:latin typeface="Comic Sans MS" pitchFamily="66" charset="0"/>
              </a:rPr>
              <a:t>22</a:t>
            </a:r>
            <a:r>
              <a:rPr lang="ca-ES" sz="6600" b="1" i="1" dirty="0">
                <a:effectLst>
                  <a:outerShdw blurRad="38100" dist="38100" dir="2700000" algn="tl">
                    <a:srgbClr val="000000">
                      <a:alpha val="43137"/>
                    </a:srgbClr>
                  </a:outerShdw>
                </a:effectLst>
                <a:latin typeface="Comic Sans MS" pitchFamily="66" charset="0"/>
              </a:rPr>
              <a:t> </a:t>
            </a:r>
            <a:endParaRPr lang="ca-ES" sz="6600" i="1" dirty="0">
              <a:effectLst>
                <a:outerShdw blurRad="38100" dist="38100" dir="2700000" algn="tl">
                  <a:srgbClr val="000000">
                    <a:alpha val="43137"/>
                  </a:srgbClr>
                </a:outerShdw>
              </a:effectLst>
              <a:latin typeface="Comic Sans MS" pitchFamily="66" charset="0"/>
            </a:endParaRPr>
          </a:p>
        </p:txBody>
      </p:sp>
      <p:sp>
        <p:nvSpPr>
          <p:cNvPr id="6" name="Rectangle 4"/>
          <p:cNvSpPr>
            <a:spLocks noChangeArrowheads="1"/>
          </p:cNvSpPr>
          <p:nvPr/>
        </p:nvSpPr>
        <p:spPr bwMode="auto">
          <a:xfrm>
            <a:off x="832020" y="1397060"/>
            <a:ext cx="3454399" cy="4108817"/>
          </a:xfrm>
          <a:prstGeom prst="rect">
            <a:avLst/>
          </a:prstGeom>
          <a:noFill/>
          <a:ln>
            <a:noFill/>
          </a:ln>
          <a:effectLst/>
          <a:extLst/>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ca-ES" sz="2900" b="1" i="1" u="none" strike="noStrike" kern="1200" cap="none" spc="0" normalizeH="0" baseline="0" noProof="0" dirty="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 </a:t>
            </a:r>
            <a:r>
              <a:rPr kumimoji="0" lang="ca-ES" sz="2900" b="1" i="1" u="none" strike="noStrike" kern="1200" cap="none" spc="0" normalizeH="0" baseline="0" noProof="0" dirty="0"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El </a:t>
            </a:r>
            <a:r>
              <a:rPr kumimoji="0" lang="ca-ES" sz="2900" b="1" i="1" u="none" strike="noStrike" kern="1200" cap="none" spc="0" normalizeH="0" baseline="0" noProof="0" dirty="0" err="1"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Señor</a:t>
            </a:r>
            <a:r>
              <a:rPr kumimoji="0" lang="ca-ES" sz="2900" b="1" i="1" u="none" strike="noStrike" kern="1200" cap="none" spc="0" normalizeH="0" baseline="0" noProof="0" dirty="0"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 es mi pastor, nada me falta: en verdes praderes me </a:t>
            </a:r>
            <a:r>
              <a:rPr kumimoji="0" lang="ca-ES" sz="2900" b="1" i="1" u="none" strike="noStrike" kern="1200" cap="none" spc="0" normalizeH="0" baseline="0" noProof="0" dirty="0" err="1"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hace</a:t>
            </a:r>
            <a:r>
              <a:rPr kumimoji="0" lang="ca-ES" sz="2900" b="1" i="1" u="none" strike="noStrike" kern="1200" cap="none" spc="0" normalizeH="0" baseline="0" noProof="0" dirty="0"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 </a:t>
            </a:r>
            <a:r>
              <a:rPr kumimoji="0" lang="ca-ES" sz="2900" b="1" i="1" u="none" strike="noStrike" kern="1200" cap="none" spc="0" normalizeH="0" baseline="0" noProof="0" dirty="0" err="1"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recostar</a:t>
            </a:r>
            <a:r>
              <a:rPr kumimoji="0" lang="ca-ES" sz="2900" b="1" i="1" u="none" strike="noStrike" kern="1200" cap="none" spc="0" normalizeH="0" baseline="0" noProof="0" dirty="0"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 me </a:t>
            </a:r>
            <a:r>
              <a:rPr kumimoji="0" lang="ca-ES" sz="2900" b="1" i="1" u="none" strike="noStrike" kern="1200" cap="none" spc="0" normalizeH="0" baseline="0" noProof="0" dirty="0" err="1"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conduce</a:t>
            </a:r>
            <a:r>
              <a:rPr kumimoji="0" lang="ca-ES" sz="2900" b="1" i="1" u="none" strike="noStrike" kern="1200" cap="none" spc="0" normalizeH="0" baseline="0" noProof="0" dirty="0"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 </a:t>
            </a:r>
            <a:r>
              <a:rPr kumimoji="0" lang="ca-ES" sz="2900" b="1" i="1" u="none" strike="noStrike" kern="1200" cap="none" spc="0" normalizeH="0" baseline="0" noProof="0" dirty="0" err="1"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hacia</a:t>
            </a:r>
            <a:r>
              <a:rPr kumimoji="0" lang="ca-ES" sz="2900" b="1" i="1" u="none" strike="noStrike" kern="1200" cap="none" spc="0" normalizeH="0" baseline="0" noProof="0" dirty="0"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 </a:t>
            </a:r>
            <a:r>
              <a:rPr kumimoji="0" lang="ca-ES" sz="2900" b="1" i="1" u="none" strike="noStrike" kern="1200" cap="none" spc="0" normalizeH="0" baseline="0" noProof="0" dirty="0" err="1"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fuentes</a:t>
            </a:r>
            <a:r>
              <a:rPr kumimoji="0" lang="ca-ES" sz="2900" b="1" i="1" u="none" strike="noStrike" kern="1200" cap="none" spc="0" normalizeH="0" baseline="0" noProof="0" dirty="0"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 </a:t>
            </a:r>
            <a:r>
              <a:rPr kumimoji="0" lang="ca-ES" sz="2900" b="1" i="1" u="none" strike="noStrike" kern="1200" cap="none" spc="0" normalizeH="0" baseline="0" noProof="0" dirty="0" err="1"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tranquilas</a:t>
            </a:r>
            <a:r>
              <a:rPr kumimoji="0" lang="ca-ES" sz="2900" b="1" i="1" u="none" strike="noStrike" kern="1200" cap="none" spc="0" normalizeH="0" baseline="0" noProof="0" dirty="0"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 y repara mis </a:t>
            </a:r>
            <a:r>
              <a:rPr kumimoji="0" lang="ca-ES" sz="2900" b="1" i="1" u="none" strike="noStrike" kern="1200" cap="none" spc="0" normalizeH="0" baseline="0" noProof="0" dirty="0" err="1"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fuerzas</a:t>
            </a:r>
            <a:r>
              <a:rPr kumimoji="0" lang="ca-ES" sz="2900" b="1" i="1" u="none" strike="noStrike" kern="1200" cap="none" spc="0" normalizeH="0" baseline="0" noProof="0" dirty="0" smtClean="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rPr>
              <a:t>.</a:t>
            </a:r>
            <a:endParaRPr kumimoji="0" lang="ca-ES" sz="2900" b="1" i="1" u="none" strike="noStrike" kern="1200" cap="none" spc="0" normalizeH="0" baseline="0" noProof="0" dirty="0">
              <a:ln w="6600">
                <a:solidFill>
                  <a:srgbClr val="C00000"/>
                </a:solidFill>
                <a:prstDash val="solid"/>
              </a:ln>
              <a:solidFill>
                <a:srgbClr val="FFFFFF"/>
              </a:solidFill>
              <a:effectLst>
                <a:glow rad="63500">
                  <a:schemeClr val="tx2">
                    <a:lumMod val="50000"/>
                    <a:alpha val="40000"/>
                  </a:schemeClr>
                </a:glow>
                <a:outerShdw blurRad="50800" dist="38100" algn="l" rotWithShape="0">
                  <a:srgbClr val="C00000"/>
                </a:outerShdw>
              </a:effectLst>
              <a:uLnTx/>
              <a:uFillTx/>
              <a:latin typeface="Comic Sans MS" pitchFamily="66" charset="0"/>
              <a:ea typeface="+mn-ea"/>
              <a:cs typeface="Times New Roman"/>
            </a:endParaRPr>
          </a:p>
        </p:txBody>
      </p:sp>
      <p:sp>
        <p:nvSpPr>
          <p:cNvPr id="7" name="Rectangle 4"/>
          <p:cNvSpPr>
            <a:spLocks noChangeArrowheads="1"/>
          </p:cNvSpPr>
          <p:nvPr/>
        </p:nvSpPr>
        <p:spPr bwMode="auto">
          <a:xfrm>
            <a:off x="434249" y="5510421"/>
            <a:ext cx="8023974" cy="584775"/>
          </a:xfrm>
          <a:prstGeom prst="rect">
            <a:avLst/>
          </a:prstGeom>
          <a:noFill/>
          <a:ln>
            <a:noFill/>
          </a:ln>
          <a:effectLst/>
          <a:extLst/>
        </p:spPr>
        <p:txBody>
          <a:bodyPr wrap="square">
            <a:spAutoFit/>
          </a:bodyPr>
          <a:lstStyle/>
          <a:p>
            <a:pPr algn="ctr" eaLnBrk="0" fontAlgn="base" hangingPunct="0">
              <a:spcBef>
                <a:spcPct val="0"/>
              </a:spcBef>
              <a:spcAft>
                <a:spcPct val="0"/>
              </a:spcAft>
              <a:defRPr/>
            </a:pPr>
            <a:r>
              <a:rPr kumimoji="0" lang="ca-ES" sz="3200" b="1" i="1" u="none" strike="noStrike" kern="1200" cap="none" spc="0" normalizeH="0" baseline="0" noProof="0" dirty="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El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Señor</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es mi pastor nada me falta.</a:t>
            </a:r>
            <a:endParaRPr kumimoji="0" lang="ca-ES" sz="3200" b="1" i="1" u="none" strike="noStrike" kern="1200" cap="none" spc="0" normalizeH="0" baseline="0" noProof="0" dirty="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endParaRPr>
          </a:p>
        </p:txBody>
      </p:sp>
    </p:spTree>
    <p:extLst>
      <p:ext uri="{BB962C8B-B14F-4D97-AF65-F5344CB8AC3E}">
        <p14:creationId xmlns:p14="http://schemas.microsoft.com/office/powerpoint/2010/main" val="3684520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9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360"/>
                                          </p:val>
                                        </p:tav>
                                        <p:tav tm="100000">
                                          <p:val>
                                            <p:fltVal val="0"/>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esús Amig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18657" y="552813"/>
            <a:ext cx="7632241" cy="574535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746548" y="689966"/>
            <a:ext cx="4506587" cy="3970318"/>
          </a:xfrm>
          <a:prstGeom prst="rect">
            <a:avLst/>
          </a:prstGeom>
          <a:noFill/>
          <a:ln>
            <a:noFill/>
          </a:ln>
          <a:effectLst/>
          <a:extLst/>
        </p:spPr>
        <p:txBody>
          <a:bodyPr wrap="square">
            <a:spAutoFit/>
          </a:bodyPr>
          <a:lstStyle/>
          <a:p>
            <a:pPr eaLnBrk="0" fontAlgn="base" hangingPunct="0">
              <a:spcBef>
                <a:spcPct val="0"/>
              </a:spcBef>
              <a:spcAft>
                <a:spcPct val="0"/>
              </a:spcAft>
              <a:defRPr/>
            </a:pPr>
            <a:r>
              <a:rPr kumimoji="0" lang="ca-ES" sz="2800" b="1" i="1" u="none" strike="noStrike" kern="1200" cap="none" spc="0" normalizeH="0" baseline="0" noProof="0" dirty="0">
                <a:ln w="6600">
                  <a:solidFill>
                    <a:srgbClr val="C00000"/>
                  </a:solidFill>
                  <a:prstDash val="solid"/>
                </a:ln>
                <a:solidFill>
                  <a:srgbClr val="FFFF00"/>
                </a:solidFill>
                <a:effectLst>
                  <a:glow rad="101600">
                    <a:schemeClr val="tx1">
                      <a:lumMod val="95000"/>
                      <a:lumOff val="5000"/>
                      <a:alpha val="60000"/>
                    </a:schemeClr>
                  </a:glow>
                  <a:outerShdw blurRad="50800" dist="38100" algn="l" rotWithShape="0">
                    <a:srgbClr val="C00000"/>
                  </a:outerShdw>
                </a:effectLst>
                <a:uLnTx/>
                <a:uFillTx/>
                <a:latin typeface="Comic Sans MS" pitchFamily="66" charset="0"/>
                <a:cs typeface="Times New Roman"/>
              </a:rPr>
              <a:t> </a:t>
            </a:r>
            <a:r>
              <a:rPr lang="es-ES" sz="2800" b="1" i="1" dirty="0" smtClean="0">
                <a:solidFill>
                  <a:srgbClr val="FFFF00"/>
                </a:solidFill>
                <a:effectLst>
                  <a:glow rad="101600">
                    <a:schemeClr val="tx1">
                      <a:lumMod val="95000"/>
                      <a:lumOff val="5000"/>
                      <a:alpha val="60000"/>
                    </a:schemeClr>
                  </a:glow>
                </a:effectLst>
                <a:latin typeface="Comic Sans MS" pitchFamily="66" charset="0"/>
              </a:rPr>
              <a:t>Me guía por el sendero </a:t>
            </a:r>
            <a:r>
              <a:rPr lang="es-ES" sz="2800" b="1" i="1" dirty="0">
                <a:solidFill>
                  <a:srgbClr val="FFFF00"/>
                </a:solidFill>
                <a:effectLst>
                  <a:glow rad="101600">
                    <a:schemeClr val="tx1">
                      <a:lumMod val="95000"/>
                      <a:lumOff val="5000"/>
                      <a:alpha val="60000"/>
                    </a:schemeClr>
                  </a:glow>
                </a:effectLst>
                <a:latin typeface="Comic Sans MS" pitchFamily="66" charset="0"/>
              </a:rPr>
              <a:t>justo, por el honor de su nombre. Aunque camine por cañadas oscuras, nada temo, porque tú vas conmigo: tu vara y tu cayado me sosiegan.</a:t>
            </a:r>
            <a:endParaRPr lang="ca-ES" sz="2800" b="1" i="1" dirty="0">
              <a:solidFill>
                <a:srgbClr val="FFFF00"/>
              </a:solidFill>
              <a:effectLst>
                <a:glow rad="101600">
                  <a:schemeClr val="tx1">
                    <a:lumMod val="95000"/>
                    <a:lumOff val="5000"/>
                    <a:alpha val="60000"/>
                  </a:schemeClr>
                </a:glow>
              </a:effectLst>
              <a:latin typeface="Comic Sans MS" pitchFamily="66"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ca-ES" sz="2800" b="1" i="1" u="none" strike="noStrike" kern="1200" cap="none" spc="0" normalizeH="0" baseline="0" noProof="0" dirty="0" smtClean="0">
                <a:ln w="6600">
                  <a:solidFill>
                    <a:srgbClr val="C00000"/>
                  </a:solidFill>
                  <a:prstDash val="solid"/>
                </a:ln>
                <a:solidFill>
                  <a:srgbClr val="FFFF00"/>
                </a:solidFill>
                <a:effectLst>
                  <a:glow rad="101600">
                    <a:schemeClr val="tx1">
                      <a:lumMod val="95000"/>
                      <a:lumOff val="5000"/>
                      <a:alpha val="60000"/>
                    </a:schemeClr>
                  </a:glow>
                  <a:outerShdw blurRad="50800" dist="38100" algn="l" rotWithShape="0">
                    <a:srgbClr val="C00000"/>
                  </a:outerShdw>
                </a:effectLst>
                <a:uLnTx/>
                <a:uFillTx/>
                <a:latin typeface="Comic Sans MS" pitchFamily="66" charset="0"/>
                <a:cs typeface="Times New Roman"/>
              </a:rPr>
              <a:t> </a:t>
            </a:r>
            <a:endParaRPr kumimoji="0" lang="ca-ES" sz="2800" b="1" i="1" u="none" strike="noStrike" kern="1200" cap="none" spc="0" normalizeH="0" baseline="0" noProof="0" dirty="0">
              <a:ln w="6600">
                <a:solidFill>
                  <a:srgbClr val="C00000"/>
                </a:solidFill>
                <a:prstDash val="solid"/>
              </a:ln>
              <a:solidFill>
                <a:srgbClr val="FFFF00"/>
              </a:solidFill>
              <a:effectLst>
                <a:glow rad="101600">
                  <a:schemeClr val="tx1">
                    <a:lumMod val="95000"/>
                    <a:lumOff val="5000"/>
                    <a:alpha val="60000"/>
                  </a:schemeClr>
                </a:glow>
                <a:outerShdw blurRad="50800" dist="38100" algn="l" rotWithShape="0">
                  <a:srgbClr val="C00000"/>
                </a:outerShdw>
              </a:effectLst>
              <a:uLnTx/>
              <a:uFillTx/>
              <a:latin typeface="Comic Sans MS" pitchFamily="66" charset="0"/>
              <a:cs typeface="Times New Roman"/>
            </a:endParaRPr>
          </a:p>
        </p:txBody>
      </p:sp>
      <p:sp>
        <p:nvSpPr>
          <p:cNvPr id="6" name="Rectangle 4"/>
          <p:cNvSpPr>
            <a:spLocks noChangeArrowheads="1"/>
          </p:cNvSpPr>
          <p:nvPr/>
        </p:nvSpPr>
        <p:spPr bwMode="auto">
          <a:xfrm>
            <a:off x="3107093" y="5075853"/>
            <a:ext cx="5351129" cy="1077218"/>
          </a:xfrm>
          <a:prstGeom prst="rect">
            <a:avLst/>
          </a:prstGeom>
          <a:noFill/>
          <a:ln>
            <a:noFill/>
          </a:ln>
          <a:effectLst/>
          <a:extLst/>
        </p:spPr>
        <p:txBody>
          <a:bodyPr wrap="square">
            <a:spAutoFit/>
          </a:bodyPr>
          <a:lstStyle/>
          <a:p>
            <a:pPr algn="ctr" eaLnBrk="0" fontAlgn="base" hangingPunct="0">
              <a:spcBef>
                <a:spcPct val="0"/>
              </a:spcBef>
              <a:spcAft>
                <a:spcPct val="0"/>
              </a:spcAft>
              <a:defRPr/>
            </a:pPr>
            <a:r>
              <a:rPr kumimoji="0" lang="ca-ES" sz="3200" b="1" i="1" u="none" strike="noStrike" kern="1200" cap="none" spc="0" normalizeH="0" baseline="0" noProof="0" dirty="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El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Señor</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es mi pastor nada me falta.</a:t>
            </a:r>
            <a:endParaRPr kumimoji="0" lang="ca-ES" sz="3200" b="1" i="1" u="none" strike="noStrike" kern="1200" cap="none" spc="0" normalizeH="0" baseline="0" noProof="0" dirty="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endParaRPr>
          </a:p>
        </p:txBody>
      </p:sp>
    </p:spTree>
    <p:extLst>
      <p:ext uri="{BB962C8B-B14F-4D97-AF65-F5344CB8AC3E}">
        <p14:creationId xmlns:p14="http://schemas.microsoft.com/office/powerpoint/2010/main" val="3642619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69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esús Eucaristía - InfoFamilia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48" y="528909"/>
            <a:ext cx="7486197" cy="578791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818048" y="568421"/>
            <a:ext cx="3225336" cy="4031873"/>
          </a:xfrm>
          <a:prstGeom prst="rect">
            <a:avLst/>
          </a:prstGeom>
          <a:noFill/>
          <a:ln>
            <a:noFill/>
          </a:ln>
          <a:effectLst/>
          <a:extLst/>
        </p:spPr>
        <p:txBody>
          <a:bodyPr wrap="square">
            <a:spAutoFit/>
          </a:bodyPr>
          <a:lstStyle/>
          <a:p>
            <a:pPr algn="ctr" eaLnBrk="0" fontAlgn="base" hangingPunct="0">
              <a:spcBef>
                <a:spcPct val="0"/>
              </a:spcBef>
              <a:spcAft>
                <a:spcPct val="0"/>
              </a:spcAft>
              <a:defRPr/>
            </a:pPr>
            <a:r>
              <a:rPr kumimoji="0" lang="ca-ES" sz="3200" b="1" i="1" u="none" strike="noStrike" kern="1200" cap="none" spc="0" normalizeH="0" baseline="0" noProof="0" dirty="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Preparas</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 una mesa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ante</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mí</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enfrente</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 de mis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enemigos</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a:t>
            </a:r>
            <a:r>
              <a:rPr kumimoji="0" lang="ca-ES" sz="3200" b="1" i="1" u="none" strike="noStrike" kern="1200" cap="none" spc="0" normalizeH="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 me </a:t>
            </a:r>
            <a:r>
              <a:rPr kumimoji="0" lang="ca-ES" sz="3200" b="1" i="1" u="none" strike="noStrike" kern="1200" cap="none" spc="0" normalizeH="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unges</a:t>
            </a:r>
            <a:r>
              <a:rPr kumimoji="0" lang="ca-ES" sz="3200" b="1" i="1" u="none" strike="noStrike" kern="1200" cap="none" spc="0" normalizeH="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 la </a:t>
            </a:r>
            <a:r>
              <a:rPr kumimoji="0" lang="ca-ES" sz="3200" b="1" i="1" u="none" strike="noStrike" kern="1200" cap="none" spc="0" normalizeH="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cabeza</a:t>
            </a:r>
            <a:r>
              <a:rPr kumimoji="0" lang="ca-ES" sz="3200" b="1" i="1" u="none" strike="noStrike" kern="1200" cap="none" spc="0" normalizeH="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 con </a:t>
            </a:r>
            <a:r>
              <a:rPr kumimoji="0" lang="ca-ES" sz="3200" b="1" i="1" u="none" strike="noStrike" kern="1200" cap="none" spc="0" normalizeH="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perfume</a:t>
            </a:r>
            <a:r>
              <a:rPr kumimoji="0" lang="ca-ES" sz="3200" b="1" i="1" u="none" strike="noStrike" kern="1200" cap="none" spc="0" normalizeH="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 y mi copa </a:t>
            </a:r>
            <a:r>
              <a:rPr kumimoji="0" lang="ca-ES" sz="3200" b="1" i="1" u="none" strike="noStrike" kern="1200" cap="none" spc="0" normalizeH="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rebosa</a:t>
            </a:r>
            <a:r>
              <a:rPr kumimoji="0" lang="ca-ES" sz="3200" b="1" i="1" u="none" strike="noStrike" kern="1200" cap="none" spc="0" normalizeH="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rPr>
              <a:t>.</a:t>
            </a:r>
            <a:endParaRPr kumimoji="0" lang="ca-ES" sz="3200" b="1" i="1" u="none" strike="noStrike" kern="1200" cap="none" spc="0" normalizeH="0" baseline="0" noProof="0" dirty="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cs typeface="Times New Roman"/>
            </a:endParaRPr>
          </a:p>
        </p:txBody>
      </p:sp>
      <p:sp>
        <p:nvSpPr>
          <p:cNvPr id="6" name="Rectangle 4"/>
          <p:cNvSpPr>
            <a:spLocks noChangeArrowheads="1"/>
          </p:cNvSpPr>
          <p:nvPr/>
        </p:nvSpPr>
        <p:spPr bwMode="auto">
          <a:xfrm>
            <a:off x="3676262" y="5057191"/>
            <a:ext cx="4553610" cy="1077218"/>
          </a:xfrm>
          <a:prstGeom prst="rect">
            <a:avLst/>
          </a:prstGeom>
          <a:noFill/>
          <a:ln>
            <a:noFill/>
          </a:ln>
          <a:effectLst/>
          <a:extLst/>
        </p:spPr>
        <p:txBody>
          <a:bodyPr wrap="square">
            <a:spAutoFit/>
          </a:bodyPr>
          <a:lstStyle/>
          <a:p>
            <a:pPr algn="ctr" eaLnBrk="0" fontAlgn="base" hangingPunct="0">
              <a:spcBef>
                <a:spcPct val="0"/>
              </a:spcBef>
              <a:spcAft>
                <a:spcPct val="0"/>
              </a:spcAft>
              <a:defRPr/>
            </a:pPr>
            <a:r>
              <a:rPr kumimoji="0" lang="ca-ES" sz="3200" b="1" i="1" u="none" strike="noStrike" kern="1200" cap="none" spc="0" normalizeH="0" baseline="0" noProof="0" dirty="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El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Señor</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es mi pastor nada me falta.</a:t>
            </a:r>
            <a:endParaRPr kumimoji="0" lang="ca-ES" sz="3200" b="1" i="1" u="none" strike="noStrike" kern="1200" cap="none" spc="0" normalizeH="0" baseline="0" noProof="0" dirty="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endParaRPr>
          </a:p>
        </p:txBody>
      </p:sp>
    </p:spTree>
    <p:extLst>
      <p:ext uri="{BB962C8B-B14F-4D97-AF65-F5344CB8AC3E}">
        <p14:creationId xmlns:p14="http://schemas.microsoft.com/office/powerpoint/2010/main" val="142977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46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ESÚS | ESTA ES NUESTRA 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96" y="578498"/>
            <a:ext cx="7620259" cy="570100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34249" y="5510421"/>
            <a:ext cx="8023974" cy="584775"/>
          </a:xfrm>
          <a:prstGeom prst="rect">
            <a:avLst/>
          </a:prstGeom>
          <a:noFill/>
          <a:ln>
            <a:noFill/>
          </a:ln>
          <a:effectLst/>
          <a:extLst/>
        </p:spPr>
        <p:txBody>
          <a:bodyPr wrap="square">
            <a:spAutoFit/>
          </a:bodyPr>
          <a:lstStyle/>
          <a:p>
            <a:pPr algn="ctr" eaLnBrk="0" fontAlgn="base" hangingPunct="0">
              <a:spcBef>
                <a:spcPct val="0"/>
              </a:spcBef>
              <a:spcAft>
                <a:spcPct val="0"/>
              </a:spcAft>
              <a:defRPr/>
            </a:pPr>
            <a:r>
              <a:rPr kumimoji="0" lang="ca-ES" sz="3200" b="1" i="1" u="none" strike="noStrike" kern="1200" cap="none" spc="0" normalizeH="0" baseline="0" noProof="0" dirty="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El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Señor</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es mi pastor nada me falta.</a:t>
            </a:r>
            <a:endParaRPr kumimoji="0" lang="ca-ES" sz="3200" b="1" i="1" u="none" strike="noStrike" kern="1200" cap="none" spc="0" normalizeH="0" baseline="0" noProof="0" dirty="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endParaRPr>
          </a:p>
        </p:txBody>
      </p:sp>
      <p:sp>
        <p:nvSpPr>
          <p:cNvPr id="6" name="Rectangle 4"/>
          <p:cNvSpPr>
            <a:spLocks noChangeArrowheads="1"/>
          </p:cNvSpPr>
          <p:nvPr/>
        </p:nvSpPr>
        <p:spPr bwMode="auto">
          <a:xfrm>
            <a:off x="629714" y="578498"/>
            <a:ext cx="3475755" cy="4031873"/>
          </a:xfrm>
          <a:prstGeom prst="rect">
            <a:avLst/>
          </a:prstGeom>
          <a:noFill/>
          <a:ln>
            <a:noFill/>
          </a:ln>
          <a:effectLst/>
          <a:extLst/>
        </p:spPr>
        <p:txBody>
          <a:bodyPr wrap="square">
            <a:spAutoFit/>
          </a:bodyPr>
          <a:lstStyle/>
          <a:p>
            <a:pPr eaLnBrk="0" fontAlgn="base" hangingPunct="0">
              <a:spcBef>
                <a:spcPct val="0"/>
              </a:spcBef>
              <a:spcAft>
                <a:spcPct val="0"/>
              </a:spcAft>
              <a:defRPr/>
            </a:pPr>
            <a:r>
              <a:rPr kumimoji="0" lang="ca-ES" sz="3200" b="1" i="1" u="none" strike="noStrike" kern="1200" cap="none" spc="0" normalizeH="0" baseline="0" noProof="0" dirty="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Tu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bondad</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y tu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misericordia</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me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acompañan</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todos</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los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días</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de mi vida y habitaré en la casa del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Señor</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por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años</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a:t>
            </a:r>
            <a:r>
              <a:rPr kumimoji="0" lang="ca-ES" sz="3200" b="1" i="1" u="none" strike="noStrike" kern="1200" cap="none" spc="0" normalizeH="0" baseline="0" noProof="0" dirty="0" err="1"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sin</a:t>
            </a:r>
            <a:r>
              <a:rPr kumimoji="0" lang="ca-ES" sz="3200" b="1" i="1" u="none" strike="noStrike" kern="1200" cap="none" spc="0" normalizeH="0" baseline="0" noProof="0" dirty="0" smtClean="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rPr>
              <a:t> termino. </a:t>
            </a:r>
            <a:endParaRPr kumimoji="0" lang="ca-ES" sz="3200" b="1" i="1" u="none" strike="noStrike" kern="1200" cap="none" spc="0" normalizeH="0" baseline="0" noProof="0" dirty="0">
              <a:ln w="6600">
                <a:solidFill>
                  <a:srgbClr val="C00000"/>
                </a:solidFill>
                <a:prstDash val="solid"/>
              </a:ln>
              <a:solidFill>
                <a:srgbClr val="FFFFFF"/>
              </a:solidFill>
              <a:effectLst>
                <a:glow rad="63500">
                  <a:srgbClr val="000000">
                    <a:satMod val="175000"/>
                    <a:alpha val="40000"/>
                  </a:srgbClr>
                </a:glow>
                <a:outerShdw blurRad="50800" dist="38100" algn="l" rotWithShape="0">
                  <a:srgbClr val="C00000"/>
                </a:outerShdw>
              </a:effectLst>
              <a:uLnTx/>
              <a:uFillTx/>
              <a:latin typeface="Comic Sans MS" pitchFamily="66" charset="0"/>
              <a:ea typeface="+mn-ea"/>
              <a:cs typeface="Times New Roman"/>
            </a:endParaRPr>
          </a:p>
        </p:txBody>
      </p:sp>
    </p:spTree>
    <p:extLst>
      <p:ext uri="{BB962C8B-B14F-4D97-AF65-F5344CB8AC3E}">
        <p14:creationId xmlns:p14="http://schemas.microsoft.com/office/powerpoint/2010/main" val="388209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3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564x/71/fb/d3/71fbd3c962495d6fff41ed223ded6c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1737" y="557048"/>
            <a:ext cx="7563176" cy="574111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37250" name="Rectangle 2"/>
          <p:cNvSpPr>
            <a:spLocks noGrp="1" noChangeArrowheads="1"/>
          </p:cNvSpPr>
          <p:nvPr>
            <p:ph type="body" idx="1"/>
          </p:nvPr>
        </p:nvSpPr>
        <p:spPr>
          <a:xfrm>
            <a:off x="970958" y="2211103"/>
            <a:ext cx="7162533" cy="3815247"/>
          </a:xfrm>
        </p:spPr>
        <p:txBody>
          <a:bodyPr>
            <a:noAutofit/>
          </a:bodyPr>
          <a:lstStyle/>
          <a:p>
            <a:pPr algn="ctr">
              <a:buFontTx/>
              <a:buNone/>
            </a:pPr>
            <a:r>
              <a:rPr lang="es-ES_tradnl" sz="2000" b="1" i="1" dirty="0" smtClean="0">
                <a:latin typeface="Arial" panose="020B0604020202020204" pitchFamily="34" charset="0"/>
                <a:cs typeface="Arial" panose="020B0604020202020204" pitchFamily="34" charset="0"/>
              </a:rPr>
              <a:t>San Vicente nos enseña una forma de vestirnos de fiesta: con el traje de la caridad. A las Hijas de la Caridad les dice:</a:t>
            </a:r>
          </a:p>
          <a:p>
            <a:pPr algn="ctr">
              <a:buFontTx/>
              <a:buNone/>
            </a:pPr>
            <a:r>
              <a:rPr lang="es-PE" sz="2000" b="1" i="1" dirty="0">
                <a:latin typeface="Arial" panose="020B0604020202020204" pitchFamily="34" charset="0"/>
                <a:cs typeface="Arial" panose="020B0604020202020204" pitchFamily="34" charset="0"/>
              </a:rPr>
              <a:t>No es la duración lo que nos permite juzgar si una hermana es digna de llevar el hermoso nombre de hija de la Caridad, sino el que esté revestida interiormente de ese ropaje de la caridad para con Dios y para con el prójimo. Eso es lo que la convierte en hija de la Caridad. Sí, hijas mías, la caridad es como una hermosa ropa nupcial que adorna al alma, sin la cual es imposible agradar a Dios. </a:t>
            </a:r>
            <a:r>
              <a:rPr lang="es-PE" sz="2000" b="1" i="1" dirty="0">
                <a:solidFill>
                  <a:srgbClr val="C00000"/>
                </a:solidFill>
                <a:latin typeface="Arial" panose="020B0604020202020204" pitchFamily="34" charset="0"/>
                <a:cs typeface="Arial" panose="020B0604020202020204" pitchFamily="34" charset="0"/>
              </a:rPr>
              <a:t>"</a:t>
            </a:r>
            <a:r>
              <a:rPr lang="es-PE" sz="20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Retiren a ese miserable, que no lleva traje nupcial, se dice en el evangelio, échenlo fuera de aquí".</a:t>
            </a:r>
          </a:p>
          <a:p>
            <a:pPr algn="ctr">
              <a:buFontTx/>
              <a:buNone/>
            </a:pPr>
            <a:endParaRPr lang="es-ES_tradnl" sz="2000" b="1" i="1" dirty="0" smtClean="0">
              <a:latin typeface="Arial" panose="020B0604020202020204" pitchFamily="34" charset="0"/>
              <a:cs typeface="Arial" panose="020B0604020202020204" pitchFamily="34" charset="0"/>
            </a:endParaRPr>
          </a:p>
        </p:txBody>
      </p:sp>
      <p:sp>
        <p:nvSpPr>
          <p:cNvPr id="6" name="AutoShape 2"/>
          <p:cNvSpPr>
            <a:spLocks noChangeArrowheads="1"/>
          </p:cNvSpPr>
          <p:nvPr/>
        </p:nvSpPr>
        <p:spPr bwMode="auto">
          <a:xfrm>
            <a:off x="816932" y="667032"/>
            <a:ext cx="2710030" cy="947162"/>
          </a:xfrm>
          <a:prstGeom prst="roundRect">
            <a:avLst>
              <a:gd name="adj" fmla="val 16667"/>
            </a:avLst>
          </a:prstGeom>
          <a:solidFill>
            <a:srgbClr val="93FF93"/>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b="1" dirty="0">
                <a:solidFill>
                  <a:srgbClr val="C00000"/>
                </a:solidFill>
              </a:rPr>
              <a:t>CONTEMPLATIO</a:t>
            </a:r>
          </a:p>
          <a:p>
            <a:pPr algn="ctr" eaLnBrk="0" fontAlgn="base" hangingPunct="0">
              <a:spcBef>
                <a:spcPct val="0"/>
              </a:spcBef>
            </a:pPr>
            <a:r>
              <a:rPr lang="es-PE"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me lleva a hacer el texto?</a:t>
            </a:r>
            <a:endParaRPr lang="es-PE" sz="4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ángulo 2"/>
          <p:cNvSpPr/>
          <p:nvPr/>
        </p:nvSpPr>
        <p:spPr>
          <a:xfrm>
            <a:off x="3359347" y="1550831"/>
            <a:ext cx="2063385" cy="461665"/>
          </a:xfrm>
          <a:prstGeom prst="rect">
            <a:avLst/>
          </a:prstGeom>
        </p:spPr>
        <p:txBody>
          <a:bodyPr wrap="none">
            <a:spAutoFit/>
          </a:bodyPr>
          <a:lstStyle/>
          <a:p>
            <a:r>
              <a:rPr lang="es-ES_tradnl" sz="2400" b="1" i="1" dirty="0">
                <a:latin typeface="Arial" panose="020B0604020202020204" pitchFamily="34" charset="0"/>
                <a:cs typeface="Arial" panose="020B0604020202020204" pitchFamily="34" charset="0"/>
              </a:rPr>
              <a:t> Motivación: </a:t>
            </a:r>
            <a:endParaRPr lang="es-PE" sz="2400" dirty="0"/>
          </a:p>
        </p:txBody>
      </p:sp>
    </p:spTree>
    <p:extLst>
      <p:ext uri="{BB962C8B-B14F-4D97-AF65-F5344CB8AC3E}">
        <p14:creationId xmlns:p14="http://schemas.microsoft.com/office/powerpoint/2010/main" val="322550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437250"/>
                                        </p:tgtEl>
                                        <p:attrNameLst>
                                          <p:attrName>style.visibility</p:attrName>
                                        </p:attrNameLst>
                                      </p:cBhvr>
                                      <p:to>
                                        <p:strVal val="visible"/>
                                      </p:to>
                                    </p:set>
                                    <p:anim calcmode="lin" valueType="num">
                                      <p:cBhvr>
                                        <p:cTn id="7" dur="350" fill="hold"/>
                                        <p:tgtEl>
                                          <p:spTgt spid="437250"/>
                                        </p:tgtEl>
                                        <p:attrNameLst>
                                          <p:attrName>ppt_w</p:attrName>
                                        </p:attrNameLst>
                                      </p:cBhvr>
                                      <p:tavLst>
                                        <p:tav tm="0">
                                          <p:val>
                                            <p:strVal val="2/3*#ppt_w"/>
                                          </p:val>
                                        </p:tav>
                                        <p:tav tm="100000">
                                          <p:val>
                                            <p:strVal val="#ppt_w"/>
                                          </p:val>
                                        </p:tav>
                                      </p:tavLst>
                                    </p:anim>
                                    <p:anim calcmode="lin" valueType="num">
                                      <p:cBhvr>
                                        <p:cTn id="8" dur="350" fill="hold"/>
                                        <p:tgtEl>
                                          <p:spTgt spid="43725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71/fb/d3/71fbd3c962495d6fff41ed223ded6c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9059" y="557047"/>
            <a:ext cx="7563176" cy="569446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37250" name="Rectangle 2"/>
          <p:cNvSpPr>
            <a:spLocks noGrp="1" noChangeArrowheads="1"/>
          </p:cNvSpPr>
          <p:nvPr>
            <p:ph type="body" idx="1"/>
          </p:nvPr>
        </p:nvSpPr>
        <p:spPr>
          <a:xfrm>
            <a:off x="1005871" y="2298440"/>
            <a:ext cx="6869165" cy="3701143"/>
          </a:xfrm>
        </p:spPr>
        <p:txBody>
          <a:bodyPr>
            <a:noAutofit/>
          </a:bodyPr>
          <a:lstStyle/>
          <a:p>
            <a:pPr algn="ctr">
              <a:buFontTx/>
              <a:buNone/>
            </a:pPr>
            <a:r>
              <a:rPr lang="es-ES_tradnl" sz="2200" b="1" i="1" dirty="0" smtClean="0">
                <a:latin typeface="Arial" panose="020B0604020202020204" pitchFamily="34" charset="0"/>
                <a:cs typeface="Arial" panose="020B0604020202020204" pitchFamily="34" charset="0"/>
              </a:rPr>
              <a:t> </a:t>
            </a:r>
            <a:r>
              <a:rPr lang="es-PE" sz="2200" b="1" i="1" dirty="0">
                <a:latin typeface="Arial" panose="020B0604020202020204" pitchFamily="34" charset="0"/>
                <a:cs typeface="Arial" panose="020B0604020202020204" pitchFamily="34" charset="0"/>
              </a:rPr>
              <a:t>Así pues, son éstas las tres señales que dan a conocer a una verdadera hija de la Caridad y que pueden servir de medios para convertirse en tales: </a:t>
            </a:r>
            <a:endParaRPr lang="es-PE" sz="2200" b="1" i="1" dirty="0" smtClean="0">
              <a:latin typeface="Arial" panose="020B0604020202020204" pitchFamily="34" charset="0"/>
              <a:cs typeface="Arial" panose="020B0604020202020204" pitchFamily="34" charset="0"/>
            </a:endParaRPr>
          </a:p>
          <a:p>
            <a:pPr marL="0" indent="0" algn="ctr">
              <a:spcBef>
                <a:spcPts val="0"/>
              </a:spcBef>
              <a:buFontTx/>
              <a:buNone/>
            </a:pPr>
            <a:r>
              <a:rPr lang="es-PE" sz="2200" b="1" i="1" dirty="0" smtClean="0">
                <a:latin typeface="Arial" panose="020B0604020202020204" pitchFamily="34" charset="0"/>
                <a:cs typeface="Arial" panose="020B0604020202020204" pitchFamily="34" charset="0"/>
              </a:rPr>
              <a:t>la </a:t>
            </a:r>
            <a:r>
              <a:rPr lang="es-PE" sz="2200" b="1" i="1" dirty="0">
                <a:latin typeface="Arial" panose="020B0604020202020204" pitchFamily="34" charset="0"/>
                <a:cs typeface="Arial" panose="020B0604020202020204" pitchFamily="34" charset="0"/>
              </a:rPr>
              <a:t>primera, amar a Dios sobre todas las cosas; </a:t>
            </a:r>
          </a:p>
          <a:p>
            <a:pPr marL="0" indent="0" algn="ctr">
              <a:spcBef>
                <a:spcPts val="0"/>
              </a:spcBef>
              <a:buFontTx/>
              <a:buNone/>
            </a:pPr>
            <a:r>
              <a:rPr lang="es-PE" sz="2200" b="1" i="1" dirty="0" smtClean="0">
                <a:latin typeface="Arial" panose="020B0604020202020204" pitchFamily="34" charset="0"/>
                <a:cs typeface="Arial" panose="020B0604020202020204" pitchFamily="34" charset="0"/>
              </a:rPr>
              <a:t>la </a:t>
            </a:r>
            <a:r>
              <a:rPr lang="es-PE" sz="2200" b="1" i="1" dirty="0">
                <a:latin typeface="Arial" panose="020B0604020202020204" pitchFamily="34" charset="0"/>
                <a:cs typeface="Arial" panose="020B0604020202020204" pitchFamily="34" charset="0"/>
              </a:rPr>
              <a:t>segunda, amar al prójimo; </a:t>
            </a:r>
            <a:endParaRPr lang="es-PE" sz="2200" b="1" i="1" dirty="0" smtClean="0">
              <a:latin typeface="Arial" panose="020B0604020202020204" pitchFamily="34" charset="0"/>
              <a:cs typeface="Arial" panose="020B0604020202020204" pitchFamily="34" charset="0"/>
            </a:endParaRPr>
          </a:p>
          <a:p>
            <a:pPr marL="0" indent="0" algn="ctr">
              <a:spcBef>
                <a:spcPts val="0"/>
              </a:spcBef>
              <a:buFontTx/>
              <a:buNone/>
            </a:pPr>
            <a:r>
              <a:rPr lang="es-PE" sz="2200" b="1" i="1" dirty="0" smtClean="0">
                <a:latin typeface="Arial" panose="020B0604020202020204" pitchFamily="34" charset="0"/>
                <a:cs typeface="Arial" panose="020B0604020202020204" pitchFamily="34" charset="0"/>
              </a:rPr>
              <a:t>y </a:t>
            </a:r>
            <a:r>
              <a:rPr lang="es-PE" sz="2200" b="1" i="1" dirty="0">
                <a:latin typeface="Arial" panose="020B0604020202020204" pitchFamily="34" charset="0"/>
                <a:cs typeface="Arial" panose="020B0604020202020204" pitchFamily="34" charset="0"/>
              </a:rPr>
              <a:t>la tercera, amarse entre ustedes como verdaderas hermanas, por amor de Dios, de forma que parezca que son todas miembros de un solo cuerpo, o hijas de un mismo Padre, sin amar más que lo que él ama y por amor a él. </a:t>
            </a:r>
            <a:r>
              <a:rPr lang="es-PE" sz="2200" b="1" i="1" dirty="0" smtClean="0">
                <a:latin typeface="Arial" panose="020B0604020202020204" pitchFamily="34" charset="0"/>
                <a:cs typeface="Arial" panose="020B0604020202020204" pitchFamily="34" charset="0"/>
              </a:rPr>
              <a:t>                   </a:t>
            </a:r>
            <a:r>
              <a:rPr lang="es-PE" sz="1400" b="1" i="1" dirty="0" smtClean="0">
                <a:latin typeface="Arial" panose="020B0604020202020204" pitchFamily="34" charset="0"/>
                <a:cs typeface="Arial" panose="020B0604020202020204" pitchFamily="34" charset="0"/>
              </a:rPr>
              <a:t>(</a:t>
            </a:r>
            <a:r>
              <a:rPr lang="es-PE" sz="1400" b="1" i="1" dirty="0" err="1" smtClean="0">
                <a:latin typeface="Arial" panose="020B0604020202020204" pitchFamily="34" charset="0"/>
                <a:cs typeface="Arial" panose="020B0604020202020204" pitchFamily="34" charset="0"/>
              </a:rPr>
              <a:t>S.Vicente</a:t>
            </a:r>
            <a:r>
              <a:rPr lang="es-PE" sz="1400" b="1" i="1" dirty="0" smtClean="0">
                <a:latin typeface="Arial" panose="020B0604020202020204" pitchFamily="34" charset="0"/>
                <a:cs typeface="Arial" panose="020B0604020202020204" pitchFamily="34" charset="0"/>
              </a:rPr>
              <a:t> IX</a:t>
            </a:r>
            <a:r>
              <a:rPr lang="es-PE" sz="1400" b="1" i="1" dirty="0">
                <a:latin typeface="Arial" panose="020B0604020202020204" pitchFamily="34" charset="0"/>
                <a:cs typeface="Arial" panose="020B0604020202020204" pitchFamily="34" charset="0"/>
              </a:rPr>
              <a:t>, 1017)</a:t>
            </a:r>
            <a:endParaRPr lang="es-ES_tradnl" sz="2200" b="1"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647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437250"/>
                                        </p:tgtEl>
                                        <p:attrNameLst>
                                          <p:attrName>style.visibility</p:attrName>
                                        </p:attrNameLst>
                                      </p:cBhvr>
                                      <p:to>
                                        <p:strVal val="visible"/>
                                      </p:to>
                                    </p:set>
                                    <p:anim calcmode="lin" valueType="num">
                                      <p:cBhvr>
                                        <p:cTn id="7" dur="350" fill="hold"/>
                                        <p:tgtEl>
                                          <p:spTgt spid="437250"/>
                                        </p:tgtEl>
                                        <p:attrNameLst>
                                          <p:attrName>ppt_w</p:attrName>
                                        </p:attrNameLst>
                                      </p:cBhvr>
                                      <p:tavLst>
                                        <p:tav tm="0">
                                          <p:val>
                                            <p:strVal val="2/3*#ppt_w"/>
                                          </p:val>
                                        </p:tav>
                                        <p:tav tm="100000">
                                          <p:val>
                                            <p:strVal val="#ppt_w"/>
                                          </p:val>
                                        </p:tav>
                                      </p:tavLst>
                                    </p:anim>
                                    <p:anim calcmode="lin" valueType="num">
                                      <p:cBhvr>
                                        <p:cTn id="8" dur="350" fill="hold"/>
                                        <p:tgtEl>
                                          <p:spTgt spid="43725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i.pinimg.com/564x/47/5c/ee/475ceed089385ec88cd3e6357718c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19" y="638525"/>
            <a:ext cx="7644817" cy="5715621"/>
          </a:xfrm>
          <a:prstGeom prst="rect">
            <a:avLst/>
          </a:prstGeom>
          <a:noFill/>
          <a:extLst>
            <a:ext uri="{909E8E84-426E-40DD-AFC4-6F175D3DCCD1}">
              <a14:hiddenFill xmlns:a14="http://schemas.microsoft.com/office/drawing/2010/main">
                <a:solidFill>
                  <a:srgbClr val="FFFFFF"/>
                </a:solidFill>
              </a14:hiddenFill>
            </a:ext>
          </a:extLst>
        </p:spPr>
      </p:pic>
      <p:sp>
        <p:nvSpPr>
          <p:cNvPr id="381955" name="Rectangle 3"/>
          <p:cNvSpPr>
            <a:spLocks noGrp="1" noChangeArrowheads="1"/>
          </p:cNvSpPr>
          <p:nvPr>
            <p:ph type="body" idx="1"/>
          </p:nvPr>
        </p:nvSpPr>
        <p:spPr>
          <a:xfrm>
            <a:off x="2453586" y="638524"/>
            <a:ext cx="3908813" cy="545192"/>
          </a:xfrm>
        </p:spPr>
        <p:txBody>
          <a:bodyPr>
            <a:noAutofit/>
          </a:bodyPr>
          <a:lstStyle/>
          <a:p>
            <a:pPr marL="0" indent="0" algn="ctr">
              <a:buNone/>
            </a:pPr>
            <a:r>
              <a:rPr lang="es-PE" sz="3600" b="1" i="1" dirty="0">
                <a:solidFill>
                  <a:srgbClr val="FF0000"/>
                </a:solidFill>
                <a:effectLst>
                  <a:glow rad="101600">
                    <a:srgbClr val="FFFFFF"/>
                  </a:glow>
                  <a:outerShdw blurRad="38100" dist="38100" dir="2700000" algn="tl">
                    <a:srgbClr val="000000">
                      <a:alpha val="43137"/>
                    </a:srgbClr>
                  </a:outerShdw>
                </a:effectLst>
                <a:latin typeface="Arial Narrow" panose="020B0606020202030204" pitchFamily="34" charset="0"/>
                <a:ea typeface="Adobe Fan Heiti Std B" pitchFamily="34" charset="-128"/>
              </a:rPr>
              <a:t>Compromiso: </a:t>
            </a:r>
          </a:p>
        </p:txBody>
      </p:sp>
      <p:sp>
        <p:nvSpPr>
          <p:cNvPr id="9" name="Rectangle 3"/>
          <p:cNvSpPr txBox="1">
            <a:spLocks noChangeArrowheads="1"/>
          </p:cNvSpPr>
          <p:nvPr/>
        </p:nvSpPr>
        <p:spPr>
          <a:xfrm>
            <a:off x="823073" y="2525338"/>
            <a:ext cx="7509163" cy="1941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PE" sz="3200" b="1" i="1" dirty="0" smtClean="0">
                <a:ln w="12700">
                  <a:solidFill>
                    <a:schemeClr val="accent5"/>
                  </a:solidFill>
                  <a:prstDash val="solid"/>
                </a:ln>
                <a:pattFill prst="ltDnDiag">
                  <a:fgClr>
                    <a:schemeClr val="accent5">
                      <a:lumMod val="60000"/>
                      <a:lumOff val="40000"/>
                    </a:schemeClr>
                  </a:fgClr>
                  <a:bgClr>
                    <a:schemeClr val="bg1"/>
                  </a:bgClr>
                </a:pattFill>
                <a:latin typeface="Arial Narrow" panose="020B0606020202030204" pitchFamily="34" charset="0"/>
                <a:ea typeface="Adobe Fan Heiti Std B" pitchFamily="34" charset="-128"/>
              </a:rPr>
              <a:t>En mi oración diaria: </a:t>
            </a:r>
          </a:p>
          <a:p>
            <a:pPr marL="0" indent="0" algn="ctr">
              <a:buFont typeface="Arial" panose="020B0604020202020204" pitchFamily="34" charset="0"/>
              <a:buNone/>
            </a:pPr>
            <a:r>
              <a:rPr lang="es-PE" sz="3200" b="1" i="1" dirty="0" smtClean="0">
                <a:ln w="12700">
                  <a:solidFill>
                    <a:schemeClr val="accent5"/>
                  </a:solidFill>
                  <a:prstDash val="solid"/>
                </a:ln>
                <a:pattFill prst="ltDnDiag">
                  <a:fgClr>
                    <a:schemeClr val="accent5">
                      <a:lumMod val="60000"/>
                      <a:lumOff val="40000"/>
                    </a:schemeClr>
                  </a:fgClr>
                  <a:bgClr>
                    <a:schemeClr val="bg1"/>
                  </a:bgClr>
                </a:pattFill>
                <a:latin typeface="Arial Narrow" panose="020B0606020202030204" pitchFamily="34" charset="0"/>
                <a:ea typeface="Adobe Fan Heiti Std B" pitchFamily="34" charset="-128"/>
              </a:rPr>
              <a:t>agradecer a Dios por haberme invitado al banquete de su Reino. Trabajar en algún aspecto que no me deja vestirme de fiesta.</a:t>
            </a:r>
          </a:p>
          <a:p>
            <a:pPr marL="0" indent="0" algn="ctr">
              <a:buFont typeface="Arial" panose="020B0604020202020204" pitchFamily="34" charset="0"/>
              <a:buNone/>
            </a:pPr>
            <a:endParaRPr lang="es-ES_tradnl" sz="3200" b="1" i="1" dirty="0" smtClean="0">
              <a:ln w="12700">
                <a:solidFill>
                  <a:schemeClr val="accent5"/>
                </a:solidFill>
                <a:prstDash val="solid"/>
              </a:ln>
              <a:pattFill prst="ltDnDiag">
                <a:fgClr>
                  <a:schemeClr val="accent5">
                    <a:lumMod val="60000"/>
                    <a:lumOff val="40000"/>
                  </a:schemeClr>
                </a:fgClr>
                <a:bgClr>
                  <a:schemeClr val="bg1"/>
                </a:bgClr>
              </a:pattFill>
              <a:latin typeface="Arial Narrow" panose="020B0606020202030204" pitchFamily="34" charset="0"/>
              <a:ea typeface="Adobe Fan Heiti Std B" pitchFamily="34" charset="-128"/>
            </a:endParaRPr>
          </a:p>
        </p:txBody>
      </p:sp>
    </p:spTree>
    <p:extLst>
      <p:ext uri="{BB962C8B-B14F-4D97-AF65-F5344CB8AC3E}">
        <p14:creationId xmlns:p14="http://schemas.microsoft.com/office/powerpoint/2010/main" val="4253233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esas de restaurante preparadas para banquete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51" y="531391"/>
            <a:ext cx="7579502" cy="576677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1010206" y="1268760"/>
            <a:ext cx="6941097"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PE" sz="3200" b="1" spc="50" dirty="0">
              <a:ln w="11430"/>
              <a:solidFill>
                <a:prstClr val="white"/>
              </a:solidFill>
              <a:effectLst>
                <a:outerShdw blurRad="76200" dist="50800" dir="5400000" algn="tl" rotWithShape="0">
                  <a:srgbClr val="000000">
                    <a:alpha val="65000"/>
                  </a:srgbClr>
                </a:outerShdw>
              </a:effectLst>
            </a:endParaRPr>
          </a:p>
        </p:txBody>
      </p:sp>
      <p:sp>
        <p:nvSpPr>
          <p:cNvPr id="6" name="Rectangle 2"/>
          <p:cNvSpPr txBox="1">
            <a:spLocks noChangeArrowheads="1"/>
          </p:cNvSpPr>
          <p:nvPr/>
        </p:nvSpPr>
        <p:spPr>
          <a:xfrm>
            <a:off x="822570" y="1126084"/>
            <a:ext cx="7722860" cy="11909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2800" i="1" dirty="0" smtClean="0">
                <a:solidFill>
                  <a:schemeClr val="bg1"/>
                </a:solidFill>
                <a:effectLst>
                  <a:glow rad="101600">
                    <a:srgbClr val="2A1500">
                      <a:alpha val="60000"/>
                    </a:srgbClr>
                  </a:glow>
                  <a:outerShdw blurRad="38100" dist="38100" dir="2700000" algn="tl">
                    <a:srgbClr val="000000">
                      <a:alpha val="43137"/>
                    </a:srgbClr>
                  </a:outerShdw>
                </a:effectLst>
                <a:latin typeface="Arial Narrow" pitchFamily="34" charset="0"/>
              </a:rPr>
              <a:t>El Reino se compara con un extraordinario banquete. La abundancia de Dios anima a pensar en una mesa a la que están invitados todos los pueblos de la tierra. </a:t>
            </a:r>
            <a:endParaRPr lang="en-US" sz="2800" i="1" dirty="0">
              <a:solidFill>
                <a:schemeClr val="bg1"/>
              </a:solidFill>
              <a:effectLst>
                <a:glow rad="101600">
                  <a:srgbClr val="2A1500">
                    <a:alpha val="60000"/>
                  </a:srgbClr>
                </a:glow>
                <a:outerShdw blurRad="38100" dist="38100" dir="2700000" algn="tl">
                  <a:srgbClr val="000000">
                    <a:alpha val="43137"/>
                  </a:srgbClr>
                </a:outerShdw>
              </a:effectLst>
              <a:latin typeface="Arial Narrow" pitchFamily="34" charset="0"/>
            </a:endParaRPr>
          </a:p>
        </p:txBody>
      </p:sp>
      <p:sp>
        <p:nvSpPr>
          <p:cNvPr id="4" name="Rectángulo 3"/>
          <p:cNvSpPr/>
          <p:nvPr/>
        </p:nvSpPr>
        <p:spPr>
          <a:xfrm>
            <a:off x="824587" y="664419"/>
            <a:ext cx="3086871" cy="461665"/>
          </a:xfrm>
          <a:prstGeom prst="rect">
            <a:avLst/>
          </a:prstGeom>
        </p:spPr>
        <p:txBody>
          <a:bodyPr wrap="none">
            <a:spAutoFit/>
          </a:bodyPr>
          <a:lstStyle/>
          <a:p>
            <a:pPr algn="just">
              <a:spcAft>
                <a:spcPts val="0"/>
              </a:spcAft>
            </a:pPr>
            <a:r>
              <a:rPr lang="es-ES_tradnl" sz="2400" b="1" dirty="0">
                <a:ln w="6600">
                  <a:solidFill>
                    <a:schemeClr val="accent2"/>
                  </a:solidFill>
                  <a:prstDash val="solid"/>
                </a:ln>
                <a:solidFill>
                  <a:srgbClr val="FFFFFF"/>
                </a:solidFill>
                <a:effectLst>
                  <a:outerShdw blurRad="50800" dist="38100" algn="l" rotWithShape="0">
                    <a:prstClr val="black"/>
                  </a:outerShdw>
                </a:effectLst>
                <a:latin typeface="Clarendon Blk BT" panose="02040905050505020204" pitchFamily="18" charset="0"/>
                <a:ea typeface="Times New Roman" panose="02020603050405020304" pitchFamily="18" charset="0"/>
                <a:cs typeface="Arial" panose="020B0604020202020204" pitchFamily="34" charset="0"/>
              </a:rPr>
              <a:t>AMBIENTACIÓN: </a:t>
            </a:r>
            <a:endParaRPr lang="en-US" sz="3600" b="1" dirty="0">
              <a:ln w="6600">
                <a:solidFill>
                  <a:schemeClr val="accent2"/>
                </a:solidFill>
                <a:prstDash val="solid"/>
              </a:ln>
              <a:solidFill>
                <a:srgbClr val="FFFFFF"/>
              </a:solidFill>
              <a:effectLst>
                <a:outerShdw blurRad="50800" dist="38100" algn="l" rotWithShape="0">
                  <a:prstClr val="black"/>
                </a:outerShdw>
              </a:effectLst>
              <a:latin typeface="Clarendon Blk BT" panose="02040905050505020204" pitchFamily="18" charset="0"/>
              <a:ea typeface="Times New Roman" panose="02020603050405020304" pitchFamily="18" charset="0"/>
            </a:endParaRPr>
          </a:p>
        </p:txBody>
      </p:sp>
      <p:sp>
        <p:nvSpPr>
          <p:cNvPr id="7" name="Rectangle 2"/>
          <p:cNvSpPr txBox="1">
            <a:spLocks noChangeArrowheads="1"/>
          </p:cNvSpPr>
          <p:nvPr/>
        </p:nvSpPr>
        <p:spPr>
          <a:xfrm>
            <a:off x="822570" y="4991878"/>
            <a:ext cx="7722860" cy="11613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2800" i="1"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latin typeface="Arial Narrow" pitchFamily="34" charset="0"/>
              </a:rPr>
              <a:t>. El Evangelio nos advierte de la necesidad de estar preparados: la conversión es el vestido de fiesta apropiado para esta ocasión.</a:t>
            </a:r>
            <a:endParaRPr lang="en-US" sz="2800" i="1" dirty="0">
              <a:solidFill>
                <a:schemeClr val="bg1"/>
              </a:solidFill>
              <a:effectLst>
                <a:glow rad="139700">
                  <a:schemeClr val="tx1">
                    <a:lumMod val="95000"/>
                    <a:lumOff val="5000"/>
                    <a:alpha val="40000"/>
                  </a:schemeClr>
                </a:glow>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7515981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38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pinimg.com/564x/6b/38/7e/6b387edb3691280c2c4be85f089eaef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62474" y="581039"/>
            <a:ext cx="7595118" cy="5661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37119" y="581039"/>
            <a:ext cx="2270173" cy="461665"/>
          </a:xfrm>
          <a:prstGeom prst="rect">
            <a:avLst/>
          </a:prstGeom>
        </p:spPr>
        <p:txBody>
          <a:bodyPr wrap="none">
            <a:spAutoFit/>
          </a:bodyPr>
          <a:lstStyle/>
          <a:p>
            <a:r>
              <a:rPr lang="es-ES_tradnl" sz="2400" b="1" dirty="0">
                <a:solidFill>
                  <a:prstClr val="white"/>
                </a:solidFill>
                <a:effectLst>
                  <a:outerShdw blurRad="38100" dist="38100" dir="2700000" algn="tl">
                    <a:srgbClr val="000000">
                      <a:alpha val="43137"/>
                    </a:srgbClr>
                  </a:outerShdw>
                </a:effectLst>
                <a:latin typeface="Kristen ITC" panose="03050502040202030202" pitchFamily="66" charset="0"/>
                <a:ea typeface="Times New Roman" panose="02020603050405020304" pitchFamily="18" charset="0"/>
                <a:cs typeface="Arial" panose="020B0604020202020204" pitchFamily="34" charset="0"/>
              </a:rPr>
              <a:t>Oración final </a:t>
            </a:r>
            <a:endParaRPr lang="es-PE" sz="2400" dirty="0">
              <a:solidFill>
                <a:prstClr val="white"/>
              </a:solidFill>
              <a:effectLst>
                <a:outerShdw blurRad="38100" dist="38100" dir="2700000" algn="tl">
                  <a:srgbClr val="000000">
                    <a:alpha val="43137"/>
                  </a:srgbClr>
                </a:outerShdw>
              </a:effectLst>
            </a:endParaRPr>
          </a:p>
        </p:txBody>
      </p:sp>
      <p:sp>
        <p:nvSpPr>
          <p:cNvPr id="3" name="Rectángulo 2"/>
          <p:cNvSpPr/>
          <p:nvPr/>
        </p:nvSpPr>
        <p:spPr>
          <a:xfrm>
            <a:off x="737119" y="2456487"/>
            <a:ext cx="7520473" cy="3785652"/>
          </a:xfrm>
          <a:prstGeom prst="rect">
            <a:avLst/>
          </a:prstGeom>
        </p:spPr>
        <p:txBody>
          <a:bodyPr wrap="square">
            <a:spAutoFit/>
          </a:bodyPr>
          <a:lstStyle/>
          <a:p>
            <a:pPr marR="304800" indent="19050" algn="ctr"/>
            <a:r>
              <a:rPr lang="es-ES_tradnl"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Te bendecimos, Padre, </a:t>
            </a:r>
            <a:r>
              <a:rPr lang="es-ES_tradnl" sz="2000" b="1" i="1"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con </a:t>
            </a:r>
            <a:r>
              <a:rPr lang="es-ES_tradnl"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los pobres de la tierra </a:t>
            </a:r>
            <a:endParaRPr lang="es-PE"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Times New Roman" panose="02020603050405020304" pitchFamily="18" charset="0"/>
              <a:ea typeface="Times New Roman" panose="02020603050405020304" pitchFamily="18" charset="0"/>
            </a:endParaRPr>
          </a:p>
          <a:p>
            <a:pPr marR="304800" indent="19050" algn="ctr"/>
            <a:r>
              <a:rPr lang="es-ES_tradnl"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porque nos reservaste un puesto de honor </a:t>
            </a:r>
            <a:r>
              <a:rPr lang="es-ES_tradnl" sz="2000" b="1" i="1"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 en </a:t>
            </a:r>
            <a:r>
              <a:rPr lang="es-ES_tradnl"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la vida y en la mesa abierta y fraternal del banquete de tu reino, </a:t>
            </a:r>
            <a:endParaRPr lang="es-PE"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Times New Roman" panose="02020603050405020304" pitchFamily="18" charset="0"/>
              <a:ea typeface="Times New Roman" panose="02020603050405020304" pitchFamily="18" charset="0"/>
            </a:endParaRPr>
          </a:p>
          <a:p>
            <a:pPr marR="304800" indent="19050" algn="ctr"/>
            <a:r>
              <a:rPr lang="es-ES_tradnl"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donde el cuerpo de Cristo es nuestro pan familiar. </a:t>
            </a:r>
            <a:endParaRPr lang="es-PE"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Times New Roman" panose="02020603050405020304" pitchFamily="18" charset="0"/>
              <a:ea typeface="Times New Roman" panose="02020603050405020304" pitchFamily="18" charset="0"/>
            </a:endParaRPr>
          </a:p>
          <a:p>
            <a:pPr indent="19050" algn="ctr"/>
            <a:r>
              <a:rPr lang="es-ES_tradnl"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Bendito seas, Señor, por Jesucristo, tu hijo, </a:t>
            </a:r>
            <a:r>
              <a:rPr lang="es-ES_tradnl" sz="2000" b="1" i="1"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que es el </a:t>
            </a:r>
            <a:r>
              <a:rPr lang="es-ES_tradnl"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novio de tus bodas con la humanidad </a:t>
            </a:r>
            <a:r>
              <a:rPr lang="es-ES_tradnl" sz="2000" b="1" i="1" dirty="0" smtClean="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y </a:t>
            </a:r>
            <a:r>
              <a:rPr lang="es-ES_tradnl"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la Iglesia. </a:t>
            </a:r>
            <a:endParaRPr lang="es-PE"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Times New Roman" panose="02020603050405020304" pitchFamily="18" charset="0"/>
              <a:ea typeface="Times New Roman" panose="02020603050405020304" pitchFamily="18" charset="0"/>
            </a:endParaRPr>
          </a:p>
          <a:p>
            <a:pPr marR="304800" indent="19050" algn="ctr"/>
            <a:r>
              <a:rPr lang="es-ES_tradnl"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Líbranos de la locura de rechazar tu invitación deferente con las ridículas excusas de nuestra miope insolidaridad. </a:t>
            </a:r>
            <a:endParaRPr lang="es-PE"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Times New Roman" panose="02020603050405020304" pitchFamily="18" charset="0"/>
              <a:ea typeface="Times New Roman" panose="02020603050405020304" pitchFamily="18" charset="0"/>
            </a:endParaRPr>
          </a:p>
          <a:p>
            <a:pPr marR="304800" indent="19050" algn="ctr"/>
            <a:r>
              <a:rPr lang="es-ES_tradnl"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Arial" panose="020B0604020202020204" pitchFamily="34" charset="0"/>
                <a:ea typeface="Times New Roman" panose="02020603050405020304" pitchFamily="18" charset="0"/>
              </a:rPr>
              <a:t>Revístenos de la condición nueva de nuestro bautismo, como hombres y mujeres nacidos en Cristo por el Espíritu, para ser dignos de sentarnos a tu mesa para siempre. Amén. </a:t>
            </a:r>
            <a:endParaRPr lang="es-PE" sz="2000" b="1" i="1" dirty="0">
              <a:solidFill>
                <a:prstClr val="white"/>
              </a:solidFill>
              <a:effectLst>
                <a:glow rad="101600">
                  <a:schemeClr val="tx1">
                    <a:lumMod val="95000"/>
                    <a:lumOff val="5000"/>
                    <a:alpha val="60000"/>
                  </a:schemeClr>
                </a:glow>
                <a:outerShdw blurRad="50800" dist="38100" algn="l" rotWithShape="0">
                  <a:prstClr val="black"/>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2452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750" autoRev="1" fill="hold">
                                          <p:stCondLst>
                                            <p:cond delay="0"/>
                                          </p:stCondLst>
                                        </p:cTn>
                                        <p:tgtEl>
                                          <p:spTgt spid="3"/>
                                        </p:tgtEl>
                                        <p:attrNameLst>
                                          <p:attrName>ppt_w</p:attrName>
                                        </p:attrNameLst>
                                      </p:cBhvr>
                                    </p:anim>
                                    <p:anim by="(#ppt_w*0.50)" calcmode="lin" valueType="num">
                                      <p:cBhvr>
                                        <p:cTn id="8" dur="750" decel="50000" autoRev="1" fill="hold">
                                          <p:stCondLst>
                                            <p:cond delay="0"/>
                                          </p:stCondLst>
                                        </p:cTn>
                                        <p:tgtEl>
                                          <p:spTgt spid="3"/>
                                        </p:tgtEl>
                                        <p:attrNameLst>
                                          <p:attrName>ppt_x</p:attrName>
                                        </p:attrNameLst>
                                      </p:cBhvr>
                                    </p:anim>
                                    <p:anim from="(-#ppt_h/2)" to="(#ppt_y)" calcmode="lin" valueType="num">
                                      <p:cBhvr>
                                        <p:cTn id="9" dur="1500" fill="hold">
                                          <p:stCondLst>
                                            <p:cond delay="0"/>
                                          </p:stCondLst>
                                        </p:cTn>
                                        <p:tgtEl>
                                          <p:spTgt spid="3"/>
                                        </p:tgtEl>
                                        <p:attrNameLst>
                                          <p:attrName>ppt_y</p:attrName>
                                        </p:attrNameLst>
                                      </p:cBhvr>
                                    </p:anim>
                                    <p:animRot by="21600000">
                                      <p:cBhvr>
                                        <p:cTn id="10" dur="1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9270" y="537317"/>
            <a:ext cx="7575515" cy="5808063"/>
          </a:xfrm>
          <a:prstGeom prst="rect">
            <a:avLst/>
          </a:prstGeom>
          <a:scene3d>
            <a:camera prst="orthographicFront"/>
            <a:lightRig rig="threePt" dir="t"/>
          </a:scene3d>
          <a:sp3d>
            <a:bevelT prst="relaxedInset"/>
          </a:sp3d>
        </p:spPr>
      </p:pic>
      <p:sp>
        <p:nvSpPr>
          <p:cNvPr id="9" name="Text Box 7"/>
          <p:cNvSpPr txBox="1">
            <a:spLocks noChangeArrowheads="1"/>
          </p:cNvSpPr>
          <p:nvPr/>
        </p:nvSpPr>
        <p:spPr bwMode="auto">
          <a:xfrm>
            <a:off x="2003358" y="6264194"/>
            <a:ext cx="5576552" cy="423193"/>
          </a:xfrm>
          <a:prstGeom prst="rect">
            <a:avLst/>
          </a:prstGeom>
          <a:solidFill>
            <a:srgbClr val="49003A"/>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105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Alva (Chuno) </a:t>
            </a:r>
            <a:r>
              <a:rPr kumimoji="0" lang="es-PE" sz="105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105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Caycho Vela  - Hija de la Caridad de San Vicente de </a:t>
            </a:r>
            <a:r>
              <a:rPr kumimoji="0" lang="es-PE" sz="105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Paúl</a:t>
            </a:r>
            <a:r>
              <a:rPr kumimoji="0" lang="es-PE" sz="11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www.cm.peru.com.pe</a:t>
            </a:r>
            <a:endParaRPr kumimoji="0" lang="es-PE"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endParaRPr>
          </a:p>
        </p:txBody>
      </p:sp>
      <p:sp>
        <p:nvSpPr>
          <p:cNvPr id="15" name="Rectángulo 14"/>
          <p:cNvSpPr/>
          <p:nvPr/>
        </p:nvSpPr>
        <p:spPr>
          <a:xfrm>
            <a:off x="906734" y="2572490"/>
            <a:ext cx="2579146" cy="830997"/>
          </a:xfrm>
          <a:prstGeom prst="rect">
            <a:avLst/>
          </a:prstGeom>
          <a:noFill/>
        </p:spPr>
        <p:txBody>
          <a:bodyPr wrap="square" lIns="91440" tIns="45720" rIns="91440" bIns="45720">
            <a:spAutoFit/>
          </a:bodyPr>
          <a:lstStyle/>
          <a:p>
            <a:pPr algn="ctr"/>
            <a:r>
              <a:rPr lang="es-ES" sz="2400" dirty="0" smtClean="0">
                <a:solidFill>
                  <a:schemeClr val="bg1"/>
                </a:solidFill>
                <a:latin typeface="Algerian" panose="04020705040A02060702" pitchFamily="82" charset="0"/>
              </a:rPr>
              <a:t>Señor de </a:t>
            </a:r>
          </a:p>
          <a:p>
            <a:pPr algn="ctr"/>
            <a:r>
              <a:rPr lang="es-ES" sz="2400" dirty="0" smtClean="0">
                <a:solidFill>
                  <a:schemeClr val="bg1"/>
                </a:solidFill>
                <a:latin typeface="Algerian" panose="04020705040A02060702" pitchFamily="82" charset="0"/>
              </a:rPr>
              <a:t>los Milagros, </a:t>
            </a:r>
            <a:endParaRPr lang="es-ES" sz="2400" dirty="0">
              <a:solidFill>
                <a:schemeClr val="bg1"/>
              </a:solidFill>
              <a:latin typeface="Algerian" panose="04020705040A02060702" pitchFamily="82" charset="0"/>
            </a:endParaRPr>
          </a:p>
        </p:txBody>
      </p:sp>
      <p:sp>
        <p:nvSpPr>
          <p:cNvPr id="16" name="Rectángulo 15"/>
          <p:cNvSpPr/>
          <p:nvPr/>
        </p:nvSpPr>
        <p:spPr>
          <a:xfrm>
            <a:off x="5736127" y="3296249"/>
            <a:ext cx="2380564" cy="830997"/>
          </a:xfrm>
          <a:prstGeom prst="rect">
            <a:avLst/>
          </a:prstGeom>
          <a:noFill/>
        </p:spPr>
        <p:txBody>
          <a:bodyPr wrap="square" lIns="91440" tIns="45720" rIns="91440" bIns="45720">
            <a:spAutoFit/>
          </a:bodyPr>
          <a:lstStyle/>
          <a:p>
            <a:pPr algn="ctr"/>
            <a:r>
              <a:rPr lang="es-ES" sz="2400" dirty="0" smtClean="0">
                <a:solidFill>
                  <a:schemeClr val="bg1"/>
                </a:solidFill>
                <a:latin typeface="Algerian" panose="04020705040A02060702" pitchFamily="82" charset="0"/>
              </a:rPr>
              <a:t>ruega por </a:t>
            </a:r>
          </a:p>
          <a:p>
            <a:pPr algn="ctr"/>
            <a:r>
              <a:rPr lang="es-ES" sz="2400" dirty="0" smtClean="0">
                <a:solidFill>
                  <a:schemeClr val="bg1"/>
                </a:solidFill>
                <a:latin typeface="Algerian" panose="04020705040A02060702" pitchFamily="82" charset="0"/>
              </a:rPr>
              <a:t>nosotros.</a:t>
            </a:r>
            <a:endParaRPr lang="es-ES" sz="24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3744721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58/0e/79/580e79daa1b35d41424b9f53dab07e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92" y="561870"/>
            <a:ext cx="7691469" cy="5661647"/>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Rectangle 10"/>
          <p:cNvSpPr>
            <a:spLocks noChangeArrowheads="1"/>
          </p:cNvSpPr>
          <p:nvPr/>
        </p:nvSpPr>
        <p:spPr bwMode="auto">
          <a:xfrm>
            <a:off x="756304" y="896396"/>
            <a:ext cx="8116955" cy="5401479"/>
          </a:xfrm>
          <a:prstGeom prst="rect">
            <a:avLst/>
          </a:prstGeom>
          <a:noFill/>
          <a:ln>
            <a:noFill/>
          </a:ln>
          <a:effectLst>
            <a:softEdge rad="635000"/>
          </a:effectLst>
        </p:spPr>
        <p:txBody>
          <a:bodyPr wrap="square" anchor="ctr">
            <a:spAutoFit/>
          </a:bodyPr>
          <a:lstStyle/>
          <a:p>
            <a:pPr algn="ctr">
              <a:defRPr/>
            </a:pPr>
            <a:r>
              <a:rPr lang="es-PE"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Señor Dios nuestro, </a:t>
            </a:r>
            <a:endPar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a:p>
            <a:pPr algn="ctr">
              <a:defRPr/>
            </a:pPr>
            <a:r>
              <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Tú </a:t>
            </a:r>
            <a:r>
              <a:rPr lang="es-PE"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que continuamente nos estás </a:t>
            </a:r>
            <a:r>
              <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atrayendo</a:t>
            </a:r>
          </a:p>
          <a:p>
            <a:pPr algn="ctr">
              <a:defRPr/>
            </a:pPr>
            <a:r>
              <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 </a:t>
            </a:r>
          </a:p>
          <a:p>
            <a:pPr algn="ctr">
              <a:defRPr/>
            </a:pPr>
            <a:endParaRPr lang="es-MX"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a:p>
            <a:pPr algn="ctr">
              <a:defRPr/>
            </a:pPr>
            <a:endParaRPr lang="es-MX"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a:p>
            <a:pPr algn="ctr">
              <a:defRPr/>
            </a:pPr>
            <a:endParaRPr lang="es-MX"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a:p>
            <a:pPr algn="ctr">
              <a:defRPr/>
            </a:pPr>
            <a:endParaRPr lang="es-PE"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a:p>
            <a:pPr algn="ctr">
              <a:defRPr/>
            </a:pPr>
            <a:r>
              <a:rPr lang="es-PE"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con lazos de amor y de misericordia, </a:t>
            </a:r>
            <a:endPar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a:p>
            <a:pPr algn="ctr">
              <a:defRPr/>
            </a:pPr>
            <a:r>
              <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que </a:t>
            </a:r>
            <a:r>
              <a:rPr lang="es-PE"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nos invitas a estar contigo </a:t>
            </a:r>
            <a:endPar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a:p>
            <a:pPr algn="ctr">
              <a:defRPr/>
            </a:pPr>
            <a:r>
              <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para </a:t>
            </a:r>
            <a:r>
              <a:rPr lang="es-PE"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recibir de ti gracia y bendición, </a:t>
            </a:r>
            <a:endPar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a:p>
            <a:pPr algn="ctr">
              <a:defRPr/>
            </a:pPr>
            <a:r>
              <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que </a:t>
            </a:r>
            <a:r>
              <a:rPr lang="es-PE"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de diferentes maneras buscas darnos tu ayuda, </a:t>
            </a:r>
            <a:endPar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a:p>
            <a:pPr algn="ctr">
              <a:defRPr/>
            </a:pPr>
            <a:r>
              <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te </a:t>
            </a:r>
            <a:r>
              <a:rPr lang="es-PE"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pedimos que al reflexionar tu Palabra </a:t>
            </a:r>
            <a:endPar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a:p>
            <a:pPr algn="ctr">
              <a:defRPr/>
            </a:pPr>
            <a:r>
              <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aprendamos </a:t>
            </a:r>
            <a:r>
              <a:rPr lang="es-PE"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tu estilo de vida, </a:t>
            </a:r>
            <a:endPar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a:p>
            <a:pPr algn="ctr">
              <a:defRPr/>
            </a:pPr>
            <a:r>
              <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y </a:t>
            </a:r>
            <a:r>
              <a:rPr lang="es-PE"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la podamos asumir en nuestra vida, </a:t>
            </a:r>
            <a:endPar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a:p>
            <a:pPr algn="ctr">
              <a:defRPr/>
            </a:pPr>
            <a:r>
              <a:rPr lang="es-PE" sz="2300" b="1" i="1" kern="0" dirty="0" smtClean="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para </a:t>
            </a:r>
            <a:r>
              <a:rPr lang="es-PE"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rPr>
              <a:t>vivir como Tú quieres y esperas de nosotros.</a:t>
            </a:r>
            <a:endParaRPr lang="es-ES_tradnl" sz="2300" b="1" i="1" kern="0" dirty="0">
              <a:solidFill>
                <a:prstClr val="white"/>
              </a:solidFill>
              <a:effectLst>
                <a:glow rad="88900">
                  <a:schemeClr val="tx1">
                    <a:lumMod val="95000"/>
                    <a:lumOff val="5000"/>
                    <a:alpha val="40000"/>
                  </a:schemeClr>
                </a:glow>
                <a:outerShdw blurRad="50800" dist="38100" algn="l" rotWithShape="0">
                  <a:prstClr val="black"/>
                </a:outerShdw>
              </a:effectLst>
              <a:latin typeface="Arial" panose="020B0604020202020204" pitchFamily="34" charset="0"/>
              <a:ea typeface="Times New Roman" pitchFamily="18" charset="0"/>
              <a:cs typeface="Arial" panose="020B0604020202020204" pitchFamily="34" charset="0"/>
            </a:endParaRPr>
          </a:p>
        </p:txBody>
      </p:sp>
      <p:sp>
        <p:nvSpPr>
          <p:cNvPr id="7" name="WordArt 8"/>
          <p:cNvSpPr>
            <a:spLocks noChangeArrowheads="1" noChangeShapeType="1" noTextEdit="1"/>
          </p:cNvSpPr>
          <p:nvPr/>
        </p:nvSpPr>
        <p:spPr bwMode="auto">
          <a:xfrm>
            <a:off x="3129155" y="561871"/>
            <a:ext cx="2761344" cy="18018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PE" sz="3200" kern="10" dirty="0">
                <a:ln w="18415" cmpd="sng">
                  <a:solidFill>
                    <a:srgbClr val="FFFFFF"/>
                  </a:solidFill>
                  <a:prstDash val="solid"/>
                </a:ln>
                <a:solidFill>
                  <a:srgbClr val="FFFFFF"/>
                </a:solidFill>
                <a:effectLst>
                  <a:glow rad="63500">
                    <a:srgbClr val="FFC000">
                      <a:satMod val="175000"/>
                      <a:alpha val="40000"/>
                    </a:srgbClr>
                  </a:glow>
                  <a:outerShdw blurRad="63500" dir="3600000" algn="tl" rotWithShape="0">
                    <a:srgbClr val="000000">
                      <a:alpha val="70000"/>
                    </a:srgbClr>
                  </a:outerShdw>
                </a:effectLst>
                <a:latin typeface="Arial Narrow" panose="020B0606020202030204" pitchFamily="34" charset="0"/>
              </a:rPr>
              <a:t>1. Oración </a:t>
            </a:r>
            <a:r>
              <a:rPr lang="es-PE" sz="3200" b="1" kern="10" dirty="0">
                <a:ln w="18415" cmpd="sng">
                  <a:solidFill>
                    <a:srgbClr val="FFFFFF"/>
                  </a:solidFill>
                  <a:prstDash val="solid"/>
                </a:ln>
                <a:solidFill>
                  <a:srgbClr val="FFFFFF"/>
                </a:solidFill>
                <a:effectLst>
                  <a:glow rad="63500">
                    <a:srgbClr val="FFC000">
                      <a:satMod val="175000"/>
                      <a:alpha val="40000"/>
                    </a:srgbClr>
                  </a:glow>
                  <a:outerShdw blurRad="50800" dist="38100" algn="l" rotWithShape="0">
                    <a:prstClr val="black"/>
                  </a:outerShdw>
                </a:effectLst>
                <a:latin typeface="Arial Narrow" panose="020B0606020202030204" pitchFamily="34" charset="0"/>
              </a:rPr>
              <a:t>inicial</a:t>
            </a:r>
          </a:p>
        </p:txBody>
      </p:sp>
    </p:spTree>
    <p:extLst>
      <p:ext uri="{BB962C8B-B14F-4D97-AF65-F5344CB8AC3E}">
        <p14:creationId xmlns:p14="http://schemas.microsoft.com/office/powerpoint/2010/main" val="5560781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e4/12/53/e41253c1b723afb83663023e60f9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41" y="531553"/>
            <a:ext cx="7551511" cy="580393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4" name="3 Rectángulo"/>
          <p:cNvSpPr/>
          <p:nvPr/>
        </p:nvSpPr>
        <p:spPr>
          <a:xfrm>
            <a:off x="1464707" y="2881891"/>
            <a:ext cx="6432379" cy="3416320"/>
          </a:xfrm>
          <a:prstGeom prst="rect">
            <a:avLst/>
          </a:prstGeom>
        </p:spPr>
        <p:txBody>
          <a:bodyPr wrap="square">
            <a:spAutoFit/>
          </a:bodyPr>
          <a:lstStyle/>
          <a:p>
            <a:pPr algn="ctr"/>
            <a:r>
              <a:rPr lang="es-PE" sz="2400" i="1" dirty="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Derrama Señor, tu amor y  </a:t>
            </a:r>
            <a:endPar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endParaRPr>
          </a:p>
          <a:p>
            <a:pPr algn="ctr"/>
            <a:r>
              <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danos </a:t>
            </a:r>
            <a:r>
              <a:rPr lang="es-PE" sz="2400" i="1" dirty="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la sabiduría que viene de tu Espíritu, </a:t>
            </a:r>
            <a:endPar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endParaRPr>
          </a:p>
          <a:p>
            <a:pPr algn="ctr"/>
            <a:r>
              <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para </a:t>
            </a:r>
            <a:r>
              <a:rPr lang="es-PE" sz="2400" i="1" dirty="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conocer y comprender tu voluntad y </a:t>
            </a:r>
            <a:endPar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endParaRPr>
          </a:p>
          <a:p>
            <a:pPr algn="ctr"/>
            <a:r>
              <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así </a:t>
            </a:r>
            <a:r>
              <a:rPr lang="es-PE" sz="2400" i="1" dirty="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adherirnos vivencialmente a ti, </a:t>
            </a:r>
            <a:endPar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endParaRPr>
          </a:p>
          <a:p>
            <a:pPr algn="ctr"/>
            <a:r>
              <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dejando </a:t>
            </a:r>
            <a:r>
              <a:rPr lang="es-PE" sz="2400" i="1" dirty="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que Tú nos unas a ti</a:t>
            </a:r>
            <a:r>
              <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 </a:t>
            </a:r>
          </a:p>
          <a:p>
            <a:pPr algn="ctr"/>
            <a:r>
              <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transformándonos </a:t>
            </a:r>
            <a:r>
              <a:rPr lang="es-PE" sz="2400" i="1" dirty="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a tu </a:t>
            </a:r>
            <a:r>
              <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imagen</a:t>
            </a:r>
          </a:p>
          <a:p>
            <a:pPr algn="ctr"/>
            <a:r>
              <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 </a:t>
            </a:r>
            <a:r>
              <a:rPr lang="es-PE" sz="2400" i="1" dirty="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asumiendo tus actitudes y </a:t>
            </a:r>
            <a:endPar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endParaRPr>
          </a:p>
          <a:p>
            <a:pPr algn="ctr"/>
            <a:r>
              <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tus </a:t>
            </a:r>
            <a:r>
              <a:rPr lang="es-PE" sz="2400" i="1" dirty="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disposiciones</a:t>
            </a:r>
            <a:r>
              <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a:t>
            </a:r>
          </a:p>
          <a:p>
            <a:pPr algn="ctr"/>
            <a:r>
              <a:rPr lang="es-PE" sz="2400" i="1" dirty="0" smtClean="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 </a:t>
            </a:r>
            <a:r>
              <a:rPr lang="es-PE" sz="2400" i="1" dirty="0">
                <a:solidFill>
                  <a:schemeClr val="bg1"/>
                </a:solidFill>
                <a:effectLst>
                  <a:glow rad="101600">
                    <a:srgbClr val="00001E"/>
                  </a:glow>
                </a:effectLst>
                <a:latin typeface="Arial" panose="020B0604020202020204" pitchFamily="34" charset="0"/>
                <a:ea typeface="Times New Roman" pitchFamily="18" charset="0"/>
                <a:cs typeface="Arial" panose="020B0604020202020204" pitchFamily="34" charset="0"/>
              </a:rPr>
              <a:t>Amén.</a:t>
            </a:r>
          </a:p>
        </p:txBody>
      </p:sp>
    </p:spTree>
    <p:extLst>
      <p:ext uri="{BB962C8B-B14F-4D97-AF65-F5344CB8AC3E}">
        <p14:creationId xmlns:p14="http://schemas.microsoft.com/office/powerpoint/2010/main" val="3753691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leluya! ¡Cristo ha Resucitado! | Marianos de la Inmaculada Concep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50" y="537003"/>
            <a:ext cx="7588834" cy="5723838"/>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9" name="WordArt 8"/>
          <p:cNvSpPr>
            <a:spLocks noChangeArrowheads="1" noChangeShapeType="1" noTextEdit="1"/>
          </p:cNvSpPr>
          <p:nvPr/>
        </p:nvSpPr>
        <p:spPr bwMode="auto">
          <a:xfrm>
            <a:off x="536949" y="663470"/>
            <a:ext cx="2232025" cy="3238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lstStyle/>
          <a:p>
            <a:pPr algn="ctr"/>
            <a:endParaRPr lang="es-PE" sz="2000" kern="10" dirty="0">
              <a:solidFill>
                <a:srgbClr val="FFFF00"/>
              </a:solidFill>
              <a:latin typeface="Impact"/>
            </a:endParaRPr>
          </a:p>
        </p:txBody>
      </p:sp>
      <p:sp>
        <p:nvSpPr>
          <p:cNvPr id="13" name="Rectangle 7"/>
          <p:cNvSpPr>
            <a:spLocks noChangeArrowheads="1"/>
          </p:cNvSpPr>
          <p:nvPr/>
        </p:nvSpPr>
        <p:spPr bwMode="auto">
          <a:xfrm>
            <a:off x="500807" y="4182908"/>
            <a:ext cx="8046035" cy="1938992"/>
          </a:xfrm>
          <a:prstGeom prst="rect">
            <a:avLst/>
          </a:prstGeom>
          <a:noFill/>
          <a:ln>
            <a:noFill/>
          </a:ln>
          <a:effectLst/>
          <a:extLst/>
        </p:spPr>
        <p:txBody>
          <a:bodyPr wrap="square" anchor="ctr">
            <a:spAutoFit/>
          </a:bodyPr>
          <a:lstStyle/>
          <a:p>
            <a:pPr algn="ctr"/>
            <a:r>
              <a:rPr lang="es-PE" sz="2400" b="1" dirty="0" smtClean="0">
                <a:solidFill>
                  <a:schemeClr val="bg1"/>
                </a:solidFill>
                <a:effectLst>
                  <a:glow rad="101600">
                    <a:srgbClr val="000022"/>
                  </a:glow>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 La </a:t>
            </a:r>
            <a:r>
              <a:rPr lang="es-PE" sz="2400" b="1" dirty="0">
                <a:solidFill>
                  <a:schemeClr val="bg1"/>
                </a:solidFill>
                <a:effectLst>
                  <a:glow rad="101600">
                    <a:srgbClr val="000022"/>
                  </a:glow>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parábola de Jesús sigue viva para que nos sintamos invitados al Banquete del Padre y cambiemos el traje gris del pecado por el traje de fiesta que ilumine la vida. </a:t>
            </a:r>
            <a:r>
              <a:rPr lang="es-PE" sz="2400" b="1" dirty="0" smtClean="0">
                <a:solidFill>
                  <a:schemeClr val="bg1"/>
                </a:solidFill>
                <a:effectLst>
                  <a:glow rad="101600">
                    <a:srgbClr val="000022"/>
                  </a:glow>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La </a:t>
            </a:r>
            <a:r>
              <a:rPr lang="es-PE" sz="2400" b="1" dirty="0">
                <a:solidFill>
                  <a:schemeClr val="bg1"/>
                </a:solidFill>
                <a:effectLst>
                  <a:glow rad="101600">
                    <a:srgbClr val="000022"/>
                  </a:glow>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rPr>
              <a:t>invitación al Banquete del Reino exige un vestido de fiesta. Escuchemos</a:t>
            </a:r>
            <a:endParaRPr lang="es-ES_tradnl" sz="2400" b="1" dirty="0">
              <a:solidFill>
                <a:schemeClr val="bg1"/>
              </a:solidFill>
              <a:effectLst>
                <a:glow rad="101600">
                  <a:srgbClr val="000022"/>
                </a:glow>
                <a:outerShdw blurRad="38100" dist="38100" dir="2700000" algn="tl">
                  <a:srgbClr val="000000">
                    <a:alpha val="43137"/>
                  </a:srgbClr>
                </a:outerShdw>
              </a:effectLst>
              <a:latin typeface="Arial" panose="020B0604020202020204" pitchFamily="34" charset="0"/>
              <a:ea typeface="Times New Roman" pitchFamily="18" charset="0"/>
              <a:cs typeface="Arial" panose="020B0604020202020204" pitchFamily="34" charset="0"/>
            </a:endParaRPr>
          </a:p>
        </p:txBody>
      </p:sp>
      <p:sp>
        <p:nvSpPr>
          <p:cNvPr id="2" name="AutoShape 2"/>
          <p:cNvSpPr>
            <a:spLocks noChangeArrowheads="1"/>
          </p:cNvSpPr>
          <p:nvPr/>
        </p:nvSpPr>
        <p:spPr bwMode="auto">
          <a:xfrm>
            <a:off x="696750" y="447638"/>
            <a:ext cx="3206015" cy="703777"/>
          </a:xfrm>
          <a:prstGeom prst="roundRect">
            <a:avLst>
              <a:gd name="adj" fmla="val 20321"/>
            </a:avLst>
          </a:prstGeom>
          <a:solidFill>
            <a:srgbClr val="93FF93"/>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rgbClr val="C00000"/>
                </a:solidFill>
              </a:rPr>
              <a:t>LECTIO</a:t>
            </a:r>
          </a:p>
          <a:p>
            <a:pPr eaLnBrk="0" fontAlgn="base" hangingPunct="0">
              <a:spcBef>
                <a:spcPct val="0"/>
              </a:spcBef>
            </a:pPr>
            <a:r>
              <a:rPr lang="es-PE" sz="1600" b="1" dirty="0">
                <a:solidFill>
                  <a:srgbClr val="000000"/>
                </a:solidFill>
              </a:rPr>
              <a:t>¿Qué dice el texto? Mateo 22,1-14</a:t>
            </a:r>
            <a:endParaRPr lang="es-PE" sz="1600" dirty="0">
              <a:solidFill>
                <a:prstClr val="black"/>
              </a:solidFill>
              <a:latin typeface="Arial" panose="020B0604020202020204" pitchFamily="34" charset="0"/>
            </a:endParaRPr>
          </a:p>
        </p:txBody>
      </p:sp>
      <p:sp>
        <p:nvSpPr>
          <p:cNvPr id="3" name="Rectángulo 2"/>
          <p:cNvSpPr/>
          <p:nvPr/>
        </p:nvSpPr>
        <p:spPr>
          <a:xfrm>
            <a:off x="5923945" y="987320"/>
            <a:ext cx="2074607" cy="461665"/>
          </a:xfrm>
          <a:prstGeom prst="rect">
            <a:avLst/>
          </a:prstGeom>
        </p:spPr>
        <p:txBody>
          <a:bodyPr wrap="none">
            <a:spAutoFit/>
          </a:bodyPr>
          <a:lstStyle/>
          <a:p>
            <a:r>
              <a:rPr lang="es-PE" sz="2400" dirty="0">
                <a:solidFill>
                  <a:schemeClr val="bg1"/>
                </a:solidFill>
                <a:effectLst>
                  <a:glow rad="101600">
                    <a:srgbClr val="000022"/>
                  </a:glow>
                  <a:outerShdw blurRad="38100" dist="38100" dir="2700000" algn="tl">
                    <a:srgbClr val="000000">
                      <a:alpha val="43137"/>
                    </a:srgbClr>
                  </a:outerShdw>
                </a:effectLst>
                <a:latin typeface="AR ESSENCE" panose="02000000000000000000" pitchFamily="2" charset="0"/>
                <a:ea typeface="Times New Roman" pitchFamily="18" charset="0"/>
                <a:cs typeface="Arial" pitchFamily="34" charset="0"/>
              </a:rPr>
              <a:t>Motivación:</a:t>
            </a:r>
            <a:endParaRPr lang="en-US" sz="2400" dirty="0">
              <a:solidFill>
                <a:schemeClr val="bg1"/>
              </a:solidFill>
            </a:endParaRPr>
          </a:p>
        </p:txBody>
      </p:sp>
    </p:spTree>
    <p:extLst>
      <p:ext uri="{BB962C8B-B14F-4D97-AF65-F5344CB8AC3E}">
        <p14:creationId xmlns:p14="http://schemas.microsoft.com/office/powerpoint/2010/main" val="424384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6c/c1/10/6cc110af12cc9d7ef82c53977a228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89" y="527340"/>
            <a:ext cx="7467535" cy="57428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115- LA SENTENCIA DEL SANEDRÍN – Radialis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307" y="1272542"/>
            <a:ext cx="6398779" cy="43720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872645" y="740240"/>
            <a:ext cx="3786389" cy="523220"/>
          </a:xfrm>
          <a:prstGeom prst="rect">
            <a:avLst/>
          </a:prstGeom>
          <a:noFill/>
          <a:ln>
            <a:noFill/>
          </a:ln>
          <a:effectLst/>
          <a:extLst/>
        </p:spPr>
        <p:txBody>
          <a:bodyPr wrap="square">
            <a:spAutoFit/>
          </a:bodyPr>
          <a:lstStyle/>
          <a:p>
            <a:pPr>
              <a:spcBef>
                <a:spcPct val="50000"/>
              </a:spcBef>
            </a:pPr>
            <a:r>
              <a:rPr lang="es-ES" sz="2800" b="1" dirty="0">
                <a:solidFill>
                  <a:srgbClr val="FFFF00"/>
                </a:solidFill>
                <a:effectLst>
                  <a:glow rad="63500">
                    <a:schemeClr val="bg2">
                      <a:lumMod val="10000"/>
                      <a:alpha val="40000"/>
                    </a:schemeClr>
                  </a:glow>
                  <a:outerShdw blurRad="50800" dist="38100" algn="l" rotWithShape="0">
                    <a:prstClr val="black"/>
                  </a:outerShdw>
                </a:effectLst>
                <a:latin typeface="Arial Unicode MS" pitchFamily="34" charset="-128"/>
                <a:ea typeface="Arial Unicode MS" pitchFamily="34" charset="-128"/>
                <a:cs typeface="Arial Unicode MS" pitchFamily="34" charset="-128"/>
              </a:rPr>
              <a:t> San Mateo 22, 1- 14</a:t>
            </a:r>
          </a:p>
        </p:txBody>
      </p:sp>
      <p:sp>
        <p:nvSpPr>
          <p:cNvPr id="6" name="Rectangle 3"/>
          <p:cNvSpPr>
            <a:spLocks noChangeArrowheads="1"/>
          </p:cNvSpPr>
          <p:nvPr/>
        </p:nvSpPr>
        <p:spPr bwMode="auto">
          <a:xfrm>
            <a:off x="1240964" y="4452446"/>
            <a:ext cx="6792685" cy="1569660"/>
          </a:xfrm>
          <a:prstGeom prst="rect">
            <a:avLst/>
          </a:prstGeom>
          <a:noFill/>
          <a:ln>
            <a:noFill/>
          </a:ln>
          <a:effectLst/>
          <a:scene3d>
            <a:camera prst="orthographicFront"/>
            <a:lightRig rig="threePt" dir="t"/>
          </a:scene3d>
          <a:sp3d>
            <a:bevelT/>
          </a:sp3d>
          <a:extLst/>
        </p:spPr>
        <p:txBody>
          <a:bodyPr wrap="square">
            <a:spAutoFit/>
          </a:bodyPr>
          <a:lstStyle/>
          <a:p>
            <a:pPr algn="ctr"/>
            <a:r>
              <a:rPr lang="es-PE" sz="3200" b="1" dirty="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cs typeface="Times New Roman" pitchFamily="18" charset="0"/>
              </a:rPr>
              <a:t>En aquel tiempo, de nuevo tomó Jesús la palabra y habló en parábolas a los sumos sacerdotes y a los ancianos del pueblo:</a:t>
            </a:r>
            <a:endParaRPr lang="es-ES" sz="3200" b="1" dirty="0">
              <a:solidFill>
                <a:schemeClr val="bg1"/>
              </a:solidFill>
              <a:effectLst>
                <a:glow rad="101600">
                  <a:srgbClr val="2A1500">
                    <a:alpha val="60000"/>
                  </a:srgbClr>
                </a:glow>
                <a:outerShdw blurRad="38100" dist="38100" dir="2700000" algn="tl">
                  <a:srgbClr val="000000"/>
                </a:outerShd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19404529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6c/c1/10/6cc110af12cc9d7ef82c53977a2284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80" y="531844"/>
            <a:ext cx="7548811" cy="573542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18253" y="1155949"/>
            <a:ext cx="6093075" cy="4611210"/>
          </a:xfrm>
          <a:prstGeom prst="rect">
            <a:avLst/>
          </a:prstGeom>
          <a:effectLst>
            <a:softEdge rad="635000"/>
          </a:effectLst>
        </p:spPr>
      </p:pic>
      <p:sp>
        <p:nvSpPr>
          <p:cNvPr id="5" name="Rectangle 5"/>
          <p:cNvSpPr>
            <a:spLocks noChangeArrowheads="1"/>
          </p:cNvSpPr>
          <p:nvPr/>
        </p:nvSpPr>
        <p:spPr bwMode="auto">
          <a:xfrm>
            <a:off x="439375" y="617340"/>
            <a:ext cx="7865216" cy="1077218"/>
          </a:xfrm>
          <a:prstGeom prst="rect">
            <a:avLst/>
          </a:prstGeom>
          <a:noFill/>
          <a:ln>
            <a:noFill/>
          </a:ln>
          <a:effectLst/>
          <a:scene3d>
            <a:camera prst="orthographicFront"/>
            <a:lightRig rig="threePt" dir="t"/>
          </a:scene3d>
          <a:sp3d>
            <a:bevelT prst="relaxedInset"/>
          </a:sp3d>
          <a:extLst/>
        </p:spPr>
        <p:txBody>
          <a:bodyPr wrap="square">
            <a:spAutoFit/>
          </a:bodyPr>
          <a:lstStyle/>
          <a:p>
            <a:pPr algn="ctr"/>
            <a:r>
              <a:rPr lang="es-ES" sz="3200" b="1" i="1" dirty="0" smtClean="0">
                <a:solidFill>
                  <a:schemeClr val="bg1"/>
                </a:solidFill>
                <a:effectLst>
                  <a:glow rad="76200">
                    <a:schemeClr val="tx1">
                      <a:alpha val="40000"/>
                    </a:schemeClr>
                  </a:glow>
                  <a:outerShdw blurRad="50800" dist="38100" algn="l" rotWithShape="0">
                    <a:prstClr val="black"/>
                  </a:outerShdw>
                </a:effectLst>
                <a:latin typeface="Arial Narrow" panose="020B0606020202030204" pitchFamily="34" charset="0"/>
                <a:cs typeface="Arial" panose="020B0604020202020204" pitchFamily="34" charset="0"/>
              </a:rPr>
              <a:t>- El </a:t>
            </a:r>
            <a:r>
              <a:rPr lang="es-ES" sz="3200" b="1" i="1" dirty="0">
                <a:solidFill>
                  <a:schemeClr val="bg1"/>
                </a:solidFill>
                <a:effectLst>
                  <a:glow rad="76200">
                    <a:schemeClr val="tx1">
                      <a:alpha val="40000"/>
                    </a:schemeClr>
                  </a:glow>
                  <a:outerShdw blurRad="50800" dist="38100" algn="l" rotWithShape="0">
                    <a:prstClr val="black"/>
                  </a:outerShdw>
                </a:effectLst>
                <a:latin typeface="Arial Narrow" panose="020B0606020202030204" pitchFamily="34" charset="0"/>
                <a:cs typeface="Arial" panose="020B0604020202020204" pitchFamily="34" charset="0"/>
              </a:rPr>
              <a:t>reino de los cielos </a:t>
            </a:r>
            <a:r>
              <a:rPr lang="es-ES" sz="3200" b="1" i="1" dirty="0" smtClean="0">
                <a:solidFill>
                  <a:schemeClr val="bg1"/>
                </a:solidFill>
                <a:effectLst>
                  <a:glow rad="76200">
                    <a:schemeClr val="tx1">
                      <a:alpha val="40000"/>
                    </a:schemeClr>
                  </a:glow>
                  <a:outerShdw blurRad="50800" dist="38100" algn="l" rotWithShape="0">
                    <a:prstClr val="black"/>
                  </a:outerShdw>
                </a:effectLst>
                <a:latin typeface="Arial Narrow" panose="020B0606020202030204" pitchFamily="34" charset="0"/>
                <a:cs typeface="Arial" panose="020B0604020202020204" pitchFamily="34" charset="0"/>
              </a:rPr>
              <a:t>se parece a un </a:t>
            </a:r>
            <a:r>
              <a:rPr lang="es-ES" sz="3200" b="1" i="1" dirty="0">
                <a:solidFill>
                  <a:schemeClr val="bg1"/>
                </a:solidFill>
                <a:effectLst>
                  <a:glow rad="76200">
                    <a:schemeClr val="tx1">
                      <a:alpha val="40000"/>
                    </a:schemeClr>
                  </a:glow>
                  <a:outerShdw blurRad="50800" dist="38100" algn="l" rotWithShape="0">
                    <a:prstClr val="black"/>
                  </a:outerShdw>
                </a:effectLst>
                <a:latin typeface="Arial Narrow" panose="020B0606020202030204" pitchFamily="34" charset="0"/>
                <a:cs typeface="Arial" panose="020B0604020202020204" pitchFamily="34" charset="0"/>
              </a:rPr>
              <a:t>rey que celebraba la boda </a:t>
            </a:r>
            <a:r>
              <a:rPr lang="es-ES" sz="3200" b="1" i="1" dirty="0" smtClean="0">
                <a:solidFill>
                  <a:schemeClr val="bg1"/>
                </a:solidFill>
                <a:effectLst>
                  <a:glow rad="76200">
                    <a:schemeClr val="tx1">
                      <a:alpha val="40000"/>
                    </a:schemeClr>
                  </a:glow>
                  <a:outerShdw blurRad="50800" dist="38100" algn="l" rotWithShape="0">
                    <a:prstClr val="black"/>
                  </a:outerShdw>
                </a:effectLst>
                <a:latin typeface="Arial Narrow" panose="020B0606020202030204" pitchFamily="34" charset="0"/>
                <a:cs typeface="Arial" panose="020B0604020202020204" pitchFamily="34" charset="0"/>
              </a:rPr>
              <a:t>de </a:t>
            </a:r>
            <a:r>
              <a:rPr lang="es-ES" sz="3200" b="1" i="1" dirty="0">
                <a:solidFill>
                  <a:schemeClr val="bg1"/>
                </a:solidFill>
                <a:effectLst>
                  <a:glow rad="76200">
                    <a:schemeClr val="tx1">
                      <a:alpha val="40000"/>
                    </a:schemeClr>
                  </a:glow>
                  <a:outerShdw blurRad="50800" dist="38100" algn="l" rotWithShape="0">
                    <a:prstClr val="black"/>
                  </a:outerShdw>
                </a:effectLst>
                <a:latin typeface="Arial Narrow" panose="020B0606020202030204" pitchFamily="34" charset="0"/>
                <a:cs typeface="Arial" panose="020B0604020202020204" pitchFamily="34" charset="0"/>
              </a:rPr>
              <a:t>su hijo.</a:t>
            </a:r>
          </a:p>
        </p:txBody>
      </p:sp>
    </p:spTree>
    <p:extLst>
      <p:ext uri="{BB962C8B-B14F-4D97-AF65-F5344CB8AC3E}">
        <p14:creationId xmlns:p14="http://schemas.microsoft.com/office/powerpoint/2010/main" val="26283275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1575</TotalTime>
  <Words>1533</Words>
  <Application>Microsoft Office PowerPoint</Application>
  <PresentationFormat>Presentación en pantalla (4:3)</PresentationFormat>
  <Paragraphs>127</Paragraphs>
  <Slides>41</Slides>
  <Notes>1</Notes>
  <HiddenSlides>0</HiddenSlides>
  <MMClips>1</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41</vt:i4>
      </vt:variant>
    </vt:vector>
  </HeadingPairs>
  <TitlesOfParts>
    <vt:vector size="62" baseType="lpstr">
      <vt:lpstr>Adobe Arabic</vt:lpstr>
      <vt:lpstr>Adobe Fan Heiti Std B</vt:lpstr>
      <vt:lpstr>Algerian</vt:lpstr>
      <vt:lpstr>AR ESSENCE</vt:lpstr>
      <vt:lpstr>Arial</vt:lpstr>
      <vt:lpstr>Arial Narrow</vt:lpstr>
      <vt:lpstr>Arial Rounded MT Bold</vt:lpstr>
      <vt:lpstr>Arial Unicode MS</vt:lpstr>
      <vt:lpstr>Calibri</vt:lpstr>
      <vt:lpstr>Calibri Light</vt:lpstr>
      <vt:lpstr>Clarendon Blk BT</vt:lpstr>
      <vt:lpstr>Comic Sans MS</vt:lpstr>
      <vt:lpstr>Courier New</vt:lpstr>
      <vt:lpstr>Franklin Gothic Book</vt:lpstr>
      <vt:lpstr>Impact</vt:lpstr>
      <vt:lpstr>Kristen ITC</vt:lpstr>
      <vt:lpstr>Poor Richard</vt:lpstr>
      <vt:lpstr>Tekton Pro</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202</cp:revision>
  <dcterms:created xsi:type="dcterms:W3CDTF">2017-10-10T04:39:07Z</dcterms:created>
  <dcterms:modified xsi:type="dcterms:W3CDTF">2023-10-09T16:56:32Z</dcterms:modified>
</cp:coreProperties>
</file>