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9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71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F1737-2DAC-4717-9ED1-B0F79D6655E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9B2F8-90E8-409F-A2F8-CA352499FC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0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845EA-A218-4BB3-899A-D3E98955B459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a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8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EC625-264E-46A2-99E4-EC6D665FD88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63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EC625-264E-46A2-99E4-EC6D665FD88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27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3C882-B599-41E7-A6C2-9F1F248F0E1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149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A0915F-CDE7-4B64-B1BF-0C3AD3315B8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115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CF1D6-C8B3-443C-B65C-E418E8AFCA6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203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79880-41C7-48B7-B06A-12A5F18F69F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807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729F1-0D4F-47EF-8373-7C3FD187BE6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054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102473-0DEF-4323-A085-048CA234867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110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243C4-C8BB-4151-95EE-44A51F7249C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629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486E6-1C78-481D-B059-D32C7FDEB29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126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960638-1E23-4388-B3B1-C84693E1AA8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557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A1073-5588-45EA-9C37-79F9A5B9654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290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1643-D618-46E3-B262-B9A0131880F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778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60570D-2629-4200-AE99-5BE4B2941A0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018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6" name="07 Nostalgia de Deus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794125"/>
            <a:ext cx="487363" cy="487363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8191" t="27002" r="25564" b="29118"/>
          <a:stretch/>
        </p:blipFill>
        <p:spPr>
          <a:xfrm>
            <a:off x="562708" y="553212"/>
            <a:ext cx="7983416" cy="577724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45125" y="6031521"/>
            <a:ext cx="30773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>
                <a:solidFill>
                  <a:srgbClr val="385623"/>
                </a:solidFill>
                <a:latin typeface="Arial" panose="020B0604020202020204" pitchFamily="34" charset="0"/>
              </a:rPr>
              <a:t>Imagen: P. Erick Félix, CM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34893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9" y="529297"/>
            <a:ext cx="8019054" cy="57835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1142999" y="1167758"/>
            <a:ext cx="3315509" cy="40318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Llegado el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tiempo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la vendimia, envió sus criados a los viñadores,  para recoger los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frutos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 le correspondían.</a:t>
            </a:r>
            <a:r>
              <a:rPr kumimoji="0" lang="es-E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6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8" y="483329"/>
            <a:ext cx="8007800" cy="5829547"/>
          </a:xfrm>
          <a:prstGeom prst="rect">
            <a:avLst/>
          </a:prstGeom>
        </p:spPr>
      </p:pic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4589585" y="1337112"/>
            <a:ext cx="3244361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Pero los viñadores, agarrando a los criados, apalearon a uno, mataron a otro y a otro lo apedrearon. </a:t>
            </a:r>
          </a:p>
        </p:txBody>
      </p:sp>
    </p:spTree>
    <p:extLst>
      <p:ext uri="{BB962C8B-B14F-4D97-AF65-F5344CB8AC3E}">
        <p14:creationId xmlns:p14="http://schemas.microsoft.com/office/powerpoint/2010/main" val="66963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24256"/>
            <a:ext cx="7973568" cy="5785104"/>
          </a:xfrm>
          <a:prstGeom prst="rect">
            <a:avLst/>
          </a:prstGeom>
        </p:spPr>
      </p:pic>
      <p:sp>
        <p:nvSpPr>
          <p:cNvPr id="178194" name="Rectangle 18"/>
          <p:cNvSpPr>
            <a:spLocks noChangeArrowheads="1"/>
          </p:cNvSpPr>
          <p:nvPr/>
        </p:nvSpPr>
        <p:spPr bwMode="auto">
          <a:xfrm>
            <a:off x="4566958" y="2011769"/>
            <a:ext cx="3293696" cy="31085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Envió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 nuevo otros criados, en mayor número que la primera vez, e hicieron con ellos lo mismo. </a:t>
            </a:r>
          </a:p>
        </p:txBody>
      </p:sp>
    </p:spTree>
    <p:extLst>
      <p:ext uri="{BB962C8B-B14F-4D97-AF65-F5344CB8AC3E}">
        <p14:creationId xmlns:p14="http://schemas.microsoft.com/office/powerpoint/2010/main" val="495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5" y="533943"/>
            <a:ext cx="7974619" cy="5761347"/>
          </a:xfrm>
          <a:prstGeom prst="rect">
            <a:avLst/>
          </a:prstGeom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4606674" y="4561115"/>
            <a:ext cx="3306403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Y agarrándolo, lo empujaron fuera de la viña y lo mataron.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4576397" y="3199204"/>
            <a:ext cx="3403116" cy="15081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«Éste es el heredero: lo matamos y nos quedamos con   su herencia». </a:t>
            </a:r>
            <a:endParaRPr kumimoji="0" lang="es-ES" sz="23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4818182" y="629270"/>
            <a:ext cx="3191608" cy="25699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Por último les   mandó a su hijo, diciéndose:                  «Tendrán respeto a mi hijo».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Pero los viñadores, al ver al hijo, se dijeron:  </a:t>
            </a:r>
            <a:endParaRPr kumimoji="0" lang="es-ES" sz="23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372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0" y="544806"/>
            <a:ext cx="7985212" cy="5755410"/>
          </a:xfrm>
          <a:prstGeom prst="rect">
            <a:avLst/>
          </a:prstGeom>
        </p:spPr>
      </p:pic>
      <p:sp>
        <p:nvSpPr>
          <p:cNvPr id="264202" name="Rectangle 10"/>
          <p:cNvSpPr>
            <a:spLocks noChangeArrowheads="1"/>
          </p:cNvSpPr>
          <p:nvPr/>
        </p:nvSpPr>
        <p:spPr bwMode="auto">
          <a:xfrm>
            <a:off x="4712233" y="2083683"/>
            <a:ext cx="3091390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ahora, cuando vuelva el dueño de la viña,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     ¿qué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hará con aquellos viñadores?</a:t>
            </a:r>
          </a:p>
        </p:txBody>
      </p:sp>
    </p:spTree>
    <p:extLst>
      <p:ext uri="{BB962C8B-B14F-4D97-AF65-F5344CB8AC3E}">
        <p14:creationId xmlns:p14="http://schemas.microsoft.com/office/powerpoint/2010/main" val="12716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8" y="509954"/>
            <a:ext cx="7995607" cy="5776546"/>
          </a:xfrm>
          <a:prstGeom prst="rect">
            <a:avLst/>
          </a:prstGeom>
        </p:spPr>
      </p:pic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4451603" y="1753474"/>
            <a:ext cx="3331071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Le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contestaron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                    - Hará morir sin compasión a esos malvados y arrendará la viña a otros viñadores, que le entreguen los frutos a su tiempo.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0" y="480293"/>
            <a:ext cx="7953287" cy="5832583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548597" y="2363765"/>
            <a:ext cx="3377750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“La piedra que desecharon los arquitectos</a:t>
            </a:r>
            <a:r>
              <a:rPr kumimoji="0" lang="es-E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es ahora la piedra angular. Es el Señor quien lo ha hecho: ha sido un milagro patente?”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762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4953446" y="650810"/>
            <a:ext cx="2845331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 Jesús les dice: - ¿No han leído nunca en la Escritura?: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762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82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5" y="507492"/>
            <a:ext cx="7983557" cy="582297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5238" y="1497045"/>
            <a:ext cx="3337836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Por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eso les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               digo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que  el Reino de Dios les será quitado a ustedes, para ser entregado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 pueblo que 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produzca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sus 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frutos.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4" y="536828"/>
            <a:ext cx="7948598" cy="5793633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694554" y="1493037"/>
            <a:ext cx="4678482" cy="2554545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 hizo el dueño de la parábola con           su terreno?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 plantó? </a:t>
            </a:r>
            <a:endParaRPr kumimoji="0" lang="es-PE" sz="32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81962" y="523109"/>
            <a:ext cx="633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 DARLING" panose="02000000000000000000" pitchFamily="2" charset="0"/>
                <a:ea typeface="Times New Roman" panose="02020603050405020304" pitchFamily="18" charset="0"/>
                <a:cs typeface="Times New Roman"/>
              </a:rPr>
              <a:t>Preguntas para la lectura: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 DARLING" panose="02000000000000000000" pitchFamily="2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65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9" y="476672"/>
            <a:ext cx="7979454" cy="5871374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4552" y="5382666"/>
            <a:ext cx="8051572" cy="143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rgbClr val="C00000"/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C00000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Times New Roman"/>
              </a:rPr>
              <a:t>¿</a:t>
            </a:r>
            <a:r>
              <a:rPr kumimoji="0" lang="es-PE" sz="40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C00000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Times New Roman"/>
              </a:rPr>
              <a:t>Qué hacen los </a:t>
            </a:r>
            <a:r>
              <a:rPr kumimoji="0" lang="es-PE" sz="40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C00000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Times New Roman"/>
              </a:rPr>
              <a:t>labradores con ellos</a:t>
            </a:r>
            <a:r>
              <a:rPr kumimoji="0" lang="es-PE" sz="40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C00000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Times New Roman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40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C00000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C00000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Times New Roman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66670" y="476672"/>
            <a:ext cx="7847657" cy="246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prstTxWarp prst="textInflate">
              <a:avLst/>
            </a:prstTxWarp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¿Quiénes son enviados a recoger los frutos de la viña? </a:t>
            </a:r>
            <a:endParaRPr kumimoji="0" lang="es-ES_tradnl" sz="4000" b="1" i="0" u="none" strike="noStrike" kern="1200" cap="none" spc="0" normalizeH="0" baseline="0" noProof="0" dirty="0" smtClean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40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5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598680" y="560468"/>
            <a:ext cx="4514232" cy="750333"/>
            <a:chOff x="802" y="560"/>
            <a:chExt cx="6840" cy="744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802" y="920"/>
              <a:ext cx="6840" cy="346"/>
            </a:xfrm>
            <a:prstGeom prst="rect">
              <a:avLst/>
            </a:prstGeom>
            <a:solidFill>
              <a:srgbClr val="68DC22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840" y="612"/>
              <a:ext cx="5582" cy="5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Times New Roman"/>
                </a:rPr>
                <a:t>LECTIO DIVINA –DOMINGO 27º  TO. - “A”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/>
                </a:rPr>
                <a:t>UNA VIÑA CAPAZ DE DECEPCIONAR</a:t>
              </a:r>
            </a:p>
          </p:txBody>
        </p:sp>
        <p:pic>
          <p:nvPicPr>
            <p:cNvPr id="14" name="Imagen 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" y="560"/>
              <a:ext cx="874" cy="74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652645" y="498811"/>
            <a:ext cx="309211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Mateo 21,33-46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2525258" y="1987839"/>
            <a:ext cx="57542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Medium Cond" panose="020B0606030402020204" pitchFamily="34" charset="0"/>
                <a:cs typeface="Times New Roman"/>
              </a:rPr>
              <a:t>UNA VIÑA CAPAZ </a:t>
            </a:r>
            <a:r>
              <a:rPr kumimoji="0" lang="es-PE" sz="3600" b="1" i="0" u="none" strike="noStrike" kern="1200" cap="none" spc="0" normalizeH="0" baseline="0" noProof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Medium Cond" panose="020B0606030402020204" pitchFamily="34" charset="0"/>
                <a:cs typeface="Times New Roman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Medium Cond" panose="020B0606030402020204" pitchFamily="34" charset="0"/>
                <a:cs typeface="Times New Roman"/>
              </a:rPr>
              <a:t>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Medium Cond" panose="020B0606030402020204" pitchFamily="34" charset="0"/>
                <a:cs typeface="Times New Roman"/>
              </a:rPr>
              <a:t>DECEPCIONAR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Medium Cond" panose="020B0606030402020204" pitchFamily="34" charset="0"/>
              <a:cs typeface="Times New Roman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88758" y="5862311"/>
            <a:ext cx="3108924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de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o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ctubre 2023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9" y="522732"/>
            <a:ext cx="8041327" cy="5816521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59423" y="4567379"/>
            <a:ext cx="7499839" cy="155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 ¿A quién representan los </a:t>
            </a:r>
            <a:r>
              <a:rPr kumimoji="0" lang="es-P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distintos </a:t>
            </a:r>
            <a:r>
              <a:rPr kumimoji="0" lang="es-PE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personajes? </a:t>
            </a:r>
            <a:r>
              <a:rPr kumimoji="0" lang="es-P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¿</a:t>
            </a:r>
            <a:r>
              <a:rPr kumimoji="0" lang="es-PE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Y la viña</a:t>
            </a:r>
            <a:r>
              <a:rPr kumimoji="0" lang="es-P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?</a:t>
            </a:r>
            <a:endParaRPr kumimoji="0" lang="es-ES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Snap ITC" panose="04040A07060A02020202" pitchFamily="82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24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3" y="506203"/>
            <a:ext cx="8033942" cy="5790238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34978" y="1092635"/>
            <a:ext cx="6015391" cy="28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rgbClr val="C00000"/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prstTxWarp prst="textPlain">
              <a:avLst>
                <a:gd name="adj" fmla="val 49434"/>
              </a:avLst>
            </a:prstTxWarp>
          </a:bodyPr>
          <a:lstStyle/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40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C00000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Jesús concluye la parábola con una pregunta.                   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s-PE" sz="4000" b="1" dirty="0">
              <a:ln w="6600">
                <a:solidFill>
                  <a:srgbClr val="3333CC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rgbClr val="C00000"/>
                </a:outerShdw>
              </a:effectLst>
              <a:latin typeface="Arial Rounded MT Bold" panose="020F0704030504030204" pitchFamily="34" charset="0"/>
              <a:cs typeface="Times New Roman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PE" sz="40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C00000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¿Cómo le                            responden                               las autoridades                             judías?</a:t>
            </a:r>
            <a:endParaRPr kumimoji="0" lang="es-ES" sz="40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rgbClr val="C00000"/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402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1" y="498348"/>
            <a:ext cx="8056685" cy="579694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572606" y="4896567"/>
            <a:ext cx="5905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Swis721 Blk BT" panose="020B0904030502020204" pitchFamily="34" charset="0"/>
                <a:cs typeface="Times New Roman"/>
              </a:rPr>
              <a:t>¿Qué pasará con los </a:t>
            </a:r>
            <a:r>
              <a:rPr kumimoji="0" lang="es-PE" sz="36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Swis721 Blk BT" panose="020B0904030502020204" pitchFamily="34" charset="0"/>
                <a:cs typeface="Times New Roman"/>
              </a:rPr>
              <a:t>que </a:t>
            </a: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Swis721 Blk BT" panose="020B0904030502020204" pitchFamily="34" charset="0"/>
                <a:cs typeface="Times New Roman"/>
              </a:rPr>
              <a:t>no obedezcan?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401243" y="641794"/>
            <a:ext cx="6609418" cy="1200329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C00000">
                      <a:alpha val="97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¿Qué texto recuerda Jesús a los que lo escuchaban? </a:t>
            </a:r>
          </a:p>
        </p:txBody>
      </p:sp>
    </p:spTree>
    <p:extLst>
      <p:ext uri="{BB962C8B-B14F-4D97-AF65-F5344CB8AC3E}">
        <p14:creationId xmlns:p14="http://schemas.microsoft.com/office/powerpoint/2010/main" val="16768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uando veas el cuerpo espiritual de Jesús será cuando Dios haya hecho de nuevo el cielo y la tierra #Dios #Biblia #Evangelio #LaPalabraDeDios #ElSeñorJesús #LaObraDeDios #LaVozDeDios  #LosÚltimosDías #ElReinoDelCielo #DiosEsAmor #Oración #LashuellasdeDios #EljuiciodeDios #ElcarácterdeDios #LaAutoridadde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4" y="527200"/>
            <a:ext cx="8081817" cy="580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1248" name="Rectangle 16"/>
          <p:cNvSpPr>
            <a:spLocks noChangeArrowheads="1"/>
          </p:cNvSpPr>
          <p:nvPr/>
        </p:nvSpPr>
        <p:spPr bwMode="auto">
          <a:xfrm>
            <a:off x="781451" y="1278230"/>
            <a:ext cx="270909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sng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Motivación</a:t>
            </a:r>
            <a:r>
              <a:rPr kumimoji="0" lang="es-ES_tradnl" sz="2800" b="1" i="1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:</a:t>
            </a:r>
            <a:endParaRPr kumimoji="0" lang="es-ES_tradnl" sz="2800" b="1" i="1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617024" y="573380"/>
            <a:ext cx="2235691" cy="704850"/>
          </a:xfrm>
          <a:prstGeom prst="roundRect">
            <a:avLst>
              <a:gd name="adj" fmla="val 16667"/>
            </a:avLst>
          </a:prstGeom>
          <a:solidFill>
            <a:srgbClr val="B2FF61"/>
          </a:solidFill>
          <a:ln w="127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524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524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 ME dice el texto?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52400">
                  <a:srgbClr val="FFFFFF">
                    <a:alpha val="40000"/>
                  </a:srgbClr>
                </a:glow>
                <a:outerShdw blurRad="50800" dist="38100" algn="l" rotWithShape="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617024" y="3859524"/>
            <a:ext cx="8081817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El </a:t>
            </a:r>
            <a:r>
              <a:rPr kumimoji="0" lang="es-ES_tradnl" sz="2800" b="1" i="1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Evangelio contiene duras palabras contra un pueblo y sus dirigentes que no reconocieron a los profetas enviados por Dios ni a su Hijo, y les maltrataron hasta la muerte. La Iglesia es heredera del Reino y recibe el encargo de entregar los frutos anhelados.</a:t>
            </a:r>
          </a:p>
        </p:txBody>
      </p:sp>
    </p:spTree>
    <p:extLst>
      <p:ext uri="{BB962C8B-B14F-4D97-AF65-F5344CB8AC3E}">
        <p14:creationId xmlns:p14="http://schemas.microsoft.com/office/powerpoint/2010/main" val="334529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48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f1/e5/21/f1e521872e199b58e1373f7869cc1d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3" y="501162"/>
            <a:ext cx="7986101" cy="582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5027" name="Rectangle 3"/>
          <p:cNvSpPr>
            <a:spLocks noChangeArrowheads="1"/>
          </p:cNvSpPr>
          <p:nvPr/>
        </p:nvSpPr>
        <p:spPr bwMode="auto">
          <a:xfrm>
            <a:off x="474785" y="482836"/>
            <a:ext cx="808012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¿Cómo ilumina </a:t>
            </a:r>
            <a:r>
              <a:rPr kumimoji="0" lang="es-ES_tradnl" sz="3600" b="1" i="0" u="none" strike="noStrike" kern="1200" cap="none" spc="0" normalizeH="0" baseline="0" noProof="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 este </a:t>
            </a:r>
            <a:r>
              <a:rPr kumimoji="0" lang="es-ES_tradnl" sz="3600" b="1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pasaje nuestra comprensión de la Iglesia </a:t>
            </a:r>
            <a:r>
              <a:rPr kumimoji="0" lang="es-ES_tradnl" sz="3600" b="1" i="0" u="none" strike="noStrike" kern="1200" cap="none" spc="0" normalizeH="0" baseline="0" noProof="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y nuestra </a:t>
            </a:r>
            <a:r>
              <a:rPr kumimoji="0" lang="es-ES_tradnl" sz="3600" b="1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misión? </a:t>
            </a:r>
            <a:endParaRPr kumimoji="0" lang="es-ES" sz="3600" b="1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57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5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3d/9d/a6/3d9da6a5499bc40e4a146d9ea45d78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5" y="531571"/>
            <a:ext cx="7968518" cy="580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6052" name="Rectangle 4"/>
          <p:cNvSpPr>
            <a:spLocks noChangeArrowheads="1"/>
          </p:cNvSpPr>
          <p:nvPr/>
        </p:nvSpPr>
        <p:spPr bwMode="auto">
          <a:xfrm>
            <a:off x="436678" y="2852709"/>
            <a:ext cx="8047895" cy="2862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0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Arrendará la viña a otros labradores que le entreguen los frutos a su tiempo</a:t>
            </a:r>
            <a:r>
              <a:rPr kumimoji="0" lang="es-PE" sz="30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. ¿Cuáles son esos frutos que corresponden al Reino de Dios</a:t>
            </a:r>
            <a:r>
              <a:rPr kumimoji="0" lang="es-PE" sz="30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?   </a:t>
            </a:r>
            <a:r>
              <a:rPr kumimoji="0" lang="es-ES_tradnl" sz="30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¿</a:t>
            </a:r>
            <a:r>
              <a:rPr kumimoji="0" lang="es-ES_tradnl" sz="30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De qué manera nuestra iglesia y nuestras comunidades están respondiendo al </a:t>
            </a:r>
            <a:endParaRPr kumimoji="0" lang="es-ES_tradnl" sz="3000" b="1" i="0" u="none" strike="noStrike" kern="1200" cap="none" spc="0" normalizeH="0" baseline="0" noProof="0" dirty="0" smtClean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        encargo </a:t>
            </a:r>
            <a:r>
              <a:rPr kumimoji="0" lang="es-ES_tradnl" sz="30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de Dios? </a:t>
            </a:r>
            <a:r>
              <a:rPr kumimoji="0" lang="es-ES_tradnl" sz="30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.</a:t>
            </a:r>
            <a:endParaRPr kumimoji="0" lang="es-PE" sz="3000" b="1" i="0" u="none" strike="noStrike" kern="1200" cap="none" spc="0" normalizeH="0" baseline="0" noProof="0" dirty="0" smtClean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96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e3/36/cb/e336cb305ef68af814c18dbcf3481e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0" y="533284"/>
            <a:ext cx="8010990" cy="579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462110" y="3395892"/>
            <a:ext cx="8010990" cy="186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_tradnl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La piedra que desecharon los arquitectos…</a:t>
            </a:r>
          </a:p>
          <a:p>
            <a:pPr lvl="0">
              <a:defRPr/>
            </a:pPr>
            <a:r>
              <a:rPr lang="es-ES_tradnl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¿Hoy la gente reconoce a Jesús </a:t>
            </a:r>
            <a:r>
              <a:rPr lang="es-ES_tradn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como </a:t>
            </a:r>
            <a:r>
              <a:rPr lang="es-ES_tradnl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la piedra angular de sus vidas</a:t>
            </a:r>
            <a:r>
              <a:rPr lang="es-ES_tradn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? , </a:t>
            </a:r>
            <a:r>
              <a:rPr lang="es-ES_tradnl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¿Y TÚ?</a:t>
            </a:r>
            <a:endParaRPr lang="es-PE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s-ES_tradn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  <a:endParaRPr lang="es-ES_tradnl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_tradnl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1747120" y="5380883"/>
            <a:ext cx="2293434" cy="83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99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3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72/86/e1/7286e18f36ca31f5c769c6599c307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092" y="536492"/>
            <a:ext cx="8040358" cy="578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531092" y="4265149"/>
            <a:ext cx="81130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101600" dir="19200000" algn="bl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101600" dir="19200000" algn="bl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Hoy el Evangelio nos cuestiona como pueblo creyente, como nueva viña a la que Dios sigue cuidando con infinita ternura.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101600" dir="19200000" algn="bl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Demos gracias a Dios por su fidelidad y su paciencia con nosotros y le pedimos perdón porque en ocasiones no damos los frutos del Reino que Él espera.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101600" dir="19200000" algn="bl" rotWithShape="0">
                  <a:prstClr val="black"/>
                </a:outerShdw>
              </a:effectLst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8866" y="3166508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sng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Motivación</a:t>
            </a:r>
            <a:r>
              <a:rPr kumimoji="0" lang="es-ES_tradnl" sz="2800" b="1" i="1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6" y="600488"/>
            <a:ext cx="3066288" cy="107884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16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1.bp.blogspot.com/-JECIL-NxCyI/VUWJ7pPY6cI/AAAAAAABVn0/NOfGNTrS1_w/s1600/Jesus-Vid-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20" y="520764"/>
            <a:ext cx="8044426" cy="58272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55574" y="5340444"/>
            <a:ext cx="7848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20202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Luego de un tiempo de oración personal, compartimos nuestra oración. Se puede, también, recitar el Salmo 79.</a:t>
            </a:r>
          </a:p>
        </p:txBody>
      </p:sp>
    </p:spTree>
    <p:extLst>
      <p:ext uri="{BB962C8B-B14F-4D97-AF65-F5344CB8AC3E}">
        <p14:creationId xmlns:p14="http://schemas.microsoft.com/office/powerpoint/2010/main" val="356189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564x/2e/6c/fb/2e6cfb1999f357b5baca7d5b5e0ac8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" y="536332"/>
            <a:ext cx="7992207" cy="579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3166118" y="369453"/>
            <a:ext cx="3276600" cy="5847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Salmo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79 </a:t>
            </a:r>
            <a:endParaRPr kumimoji="0" lang="ca-ES" sz="4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2170205" y="1800185"/>
            <a:ext cx="4495855" cy="23083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1" i="1" u="none" strike="noStrike" kern="1200" normalizeH="0" baseline="0" noProof="0" dirty="0"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es-ES" sz="2400" b="1" i="1" u="none" strike="noStrike" kern="1200" normalizeH="0" baseline="0" noProof="0" dirty="0">
                <a:uLnTx/>
                <a:uFillTx/>
                <a:latin typeface="Comic Sans MS" pitchFamily="66" charset="0"/>
                <a:ea typeface="+mn-ea"/>
                <a:cs typeface="Times New Roman"/>
              </a:rPr>
              <a:t>Sacaste una vid de Egipto, </a:t>
            </a:r>
            <a:r>
              <a:rPr kumimoji="0" lang="es-ES" sz="2400" b="1" i="1" u="none" strike="noStrike" kern="1200" normalizeH="0" baseline="0" noProof="0" dirty="0" smtClean="0">
                <a:uLnTx/>
                <a:uFillTx/>
                <a:latin typeface="Comic Sans MS" pitchFamily="66" charset="0"/>
                <a:ea typeface="+mn-ea"/>
                <a:cs typeface="Times New Roman"/>
              </a:rPr>
              <a:t>          y </a:t>
            </a:r>
            <a:r>
              <a:rPr kumimoji="0" lang="es-ES" sz="2400" b="1" i="1" u="none" strike="noStrike" kern="1200" normalizeH="0" baseline="0" noProof="0" dirty="0">
                <a:uLnTx/>
                <a:uFillTx/>
                <a:latin typeface="Comic Sans MS" pitchFamily="66" charset="0"/>
                <a:ea typeface="+mn-ea"/>
                <a:cs typeface="Times New Roman"/>
              </a:rPr>
              <a:t>expulsaste a los paganos y la </a:t>
            </a:r>
            <a:r>
              <a:rPr kumimoji="0" lang="es-ES" sz="2400" b="1" i="1" u="none" strike="noStrike" kern="1200" normalizeH="0" baseline="0" noProof="0" dirty="0" smtClean="0">
                <a:uLnTx/>
                <a:uFillTx/>
                <a:latin typeface="Comic Sans MS" pitchFamily="66" charset="0"/>
                <a:ea typeface="+mn-ea"/>
                <a:cs typeface="Times New Roman"/>
              </a:rPr>
              <a:t>trasplantaste</a:t>
            </a:r>
            <a:r>
              <a:rPr kumimoji="0" lang="es-ES" sz="2400" b="1" i="1" u="none" strike="noStrike" kern="1200" normalizeH="0" baseline="0" noProof="0" dirty="0">
                <a:uLnTx/>
                <a:uFillTx/>
                <a:latin typeface="Comic Sans MS" pitchFamily="66" charset="0"/>
                <a:ea typeface="+mn-ea"/>
                <a:cs typeface="Times New Roman"/>
              </a:rPr>
              <a:t>. Extendió sus sarmientos hasta </a:t>
            </a:r>
            <a:r>
              <a:rPr kumimoji="0" lang="es-ES" sz="2400" b="1" i="1" u="none" strike="noStrike" kern="1200" normalizeH="0" baseline="0" noProof="0" dirty="0" smtClean="0">
                <a:uLnTx/>
                <a:uFillTx/>
                <a:latin typeface="Comic Sans MS" pitchFamily="66" charset="0"/>
                <a:ea typeface="+mn-ea"/>
                <a:cs typeface="Times New Roman"/>
              </a:rPr>
              <a:t>                el mar</a:t>
            </a:r>
            <a:r>
              <a:rPr kumimoji="0" lang="es-ES" sz="2400" b="1" i="1" u="none" strike="noStrike" kern="1200" normalizeH="0" baseline="0" noProof="0" dirty="0">
                <a:uLnTx/>
                <a:uFillTx/>
                <a:latin typeface="Comic Sans MS" pitchFamily="66" charset="0"/>
                <a:ea typeface="+mn-ea"/>
                <a:cs typeface="Times New Roman"/>
              </a:rPr>
              <a:t>, y sus brotes </a:t>
            </a:r>
            <a:r>
              <a:rPr kumimoji="0" lang="es-ES" sz="2400" b="1" i="1" u="none" strike="noStrike" kern="1200" normalizeH="0" baseline="0" noProof="0" dirty="0" smtClean="0">
                <a:uLnTx/>
                <a:uFillTx/>
                <a:latin typeface="Comic Sans MS" pitchFamily="66" charset="0"/>
                <a:ea typeface="+mn-ea"/>
                <a:cs typeface="Times New Roman"/>
              </a:rPr>
              <a:t>            hasta el </a:t>
            </a:r>
            <a:r>
              <a:rPr kumimoji="0" lang="es-ES" sz="2400" b="1" i="1" u="none" strike="noStrike" kern="1200" normalizeH="0" baseline="0" noProof="0" dirty="0">
                <a:uLnTx/>
                <a:uFillTx/>
                <a:latin typeface="Comic Sans MS" pitchFamily="66" charset="0"/>
                <a:ea typeface="+mn-ea"/>
                <a:cs typeface="Times New Roman"/>
              </a:rPr>
              <a:t>río Gran Río. </a:t>
            </a:r>
            <a:endParaRPr kumimoji="0" lang="ca-ES" sz="2400" b="1" i="1" u="none" strike="noStrike" kern="1200" normalizeH="0" baseline="0" noProof="0" dirty="0"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1396613" y="4415857"/>
            <a:ext cx="4713668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normalizeH="0" baseline="0" noProof="0" dirty="0" smtClean="0">
                <a:uLnTx/>
                <a:uFillTx/>
                <a:latin typeface="Comic Sans MS" pitchFamily="66" charset="0"/>
                <a:ea typeface="+mn-ea"/>
                <a:cs typeface="Times New Roman"/>
              </a:rPr>
              <a:t>La </a:t>
            </a:r>
            <a:r>
              <a:rPr kumimoji="0" lang="ca-ES" sz="3200" b="1" i="1" u="none" strike="noStrike" kern="1200" normalizeH="0" baseline="0" noProof="0" dirty="0" err="1" smtClean="0">
                <a:uLnTx/>
                <a:uFillTx/>
                <a:latin typeface="Comic Sans MS" pitchFamily="66" charset="0"/>
                <a:ea typeface="+mn-ea"/>
                <a:cs typeface="Times New Roman"/>
              </a:rPr>
              <a:t>viña</a:t>
            </a:r>
            <a:r>
              <a:rPr kumimoji="0" lang="ca-ES" sz="3200" b="1" i="1" u="none" strike="noStrike" kern="1200" normalizeH="0" baseline="0" noProof="0" dirty="0" smtClean="0">
                <a:uLnTx/>
                <a:uFillTx/>
                <a:latin typeface="Comic Sans MS" pitchFamily="66" charset="0"/>
                <a:ea typeface="+mn-ea"/>
                <a:cs typeface="Times New Roman"/>
              </a:rPr>
              <a:t> del Señor es el </a:t>
            </a:r>
            <a:r>
              <a:rPr kumimoji="0" lang="ca-ES" sz="3200" b="1" i="1" u="none" strike="noStrike" kern="1200" normalizeH="0" baseline="0" noProof="0" dirty="0" err="1" smtClean="0">
                <a:uLnTx/>
                <a:uFillTx/>
                <a:latin typeface="Comic Sans MS" pitchFamily="66" charset="0"/>
                <a:ea typeface="+mn-ea"/>
                <a:cs typeface="Times New Roman"/>
              </a:rPr>
              <a:t>pueblo</a:t>
            </a:r>
            <a:r>
              <a:rPr kumimoji="0" lang="ca-ES" sz="3200" b="1" i="1" u="none" strike="noStrike" kern="1200" normalizeH="0" baseline="0" noProof="0" dirty="0" smtClean="0">
                <a:uLnTx/>
                <a:uFillTx/>
                <a:latin typeface="Comic Sans MS" pitchFamily="66" charset="0"/>
                <a:ea typeface="+mn-ea"/>
                <a:cs typeface="Times New Roman"/>
              </a:rPr>
              <a:t> de Israel.</a:t>
            </a:r>
            <a:endParaRPr kumimoji="0" lang="ca-ES" sz="3200" b="1" i="1" u="none" strike="noStrike" kern="1200" normalizeH="0" baseline="0" noProof="0" dirty="0"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57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6" grpId="0"/>
      <p:bldP spid="3461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81/53/09/8153091a60b4609cfde24e1cab62ac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2" y="536218"/>
            <a:ext cx="7961745" cy="576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91129" y="5894519"/>
            <a:ext cx="8091055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990C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Cantos sugeridos:  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El Viñador; Como brotes de olivo</a:t>
            </a:r>
            <a:endParaRPr kumimoji="0" lang="es-ES_tradnl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83493" y="571386"/>
            <a:ext cx="3308216" cy="23916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ES_tradnl" sz="2400" b="1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Ambientación</a:t>
            </a:r>
            <a:r>
              <a:rPr kumimoji="0" lang="es-ES_tradnl" sz="2000" b="1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: </a:t>
            </a:r>
            <a:r>
              <a:rPr kumimoji="0" lang="es-ES_tradnl" sz="2400" b="1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/>
                <a:ea typeface="Times New Roman"/>
                <a:cs typeface="Tahoma"/>
              </a:rPr>
              <a:t>Un macetero vistoso que represente nuestra vida. A cada participante se le entrega una tarjeta donde escribirá un “fruto del Reino” que está dispuesto a ofrecer al Señor.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PE" sz="2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  <a:reflection blurRad="6350" endPos="0" dir="5400000" sy="-100000" algn="bl" rotWithShape="0"/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645434" y="2636912"/>
            <a:ext cx="2680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00B000">
                        <a:satMod val="155000"/>
                      </a:srgbClr>
                    </a:gs>
                    <a:gs pos="100000">
                      <a:srgbClr val="00B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903740" y="532592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00B000">
                      <a:satMod val="155000"/>
                    </a:srgbClr>
                  </a:gs>
                  <a:gs pos="100000">
                    <a:srgbClr val="00B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110768" y="4633427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00B000">
                      <a:satMod val="155000"/>
                    </a:srgbClr>
                  </a:gs>
                  <a:gs pos="100000">
                    <a:srgbClr val="00B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549212" y="361529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00B000">
                      <a:satMod val="155000"/>
                    </a:srgbClr>
                  </a:gs>
                  <a:gs pos="100000">
                    <a:srgbClr val="00B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397248" y="5415607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00B000">
                      <a:satMod val="155000"/>
                    </a:srgbClr>
                  </a:gs>
                  <a:gs pos="100000">
                    <a:srgbClr val="00B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054" name="Picture 6" descr="https://i.pinimg.com/564x/93/b3/f7/93b3f7e47efb140e04b885ed36c0e7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71" y="4893343"/>
            <a:ext cx="3015582" cy="91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564x/35/7a/b2/357ab2f63a616951780cd52ce8506372.jp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80" y="4903538"/>
            <a:ext cx="1017050" cy="7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i.pinimg.com/564x/35/7a/b2/357ab2f63a616951780cd52ce85063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4995">
            <a:off x="1857995" y="4878197"/>
            <a:ext cx="718155" cy="8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i.pinimg.com/564x/35/7a/b2/357ab2f63a616951780cd52ce8506372.jp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0" y="4881580"/>
            <a:ext cx="1017050" cy="7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i.pinimg.com/564x/35/7a/b2/357ab2f63a616951780cd52ce8506372.jp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18" y="4745361"/>
            <a:ext cx="1017050" cy="7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i.pinimg.com/564x/35/7a/b2/357ab2f63a616951780cd52ce8506372.jp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33" y="4875322"/>
            <a:ext cx="1017050" cy="7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7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.pinimg.com/564x/2e/aa/c0/2eaac03f3e581b06855b77327bf26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5" y="515154"/>
            <a:ext cx="7976258" cy="58241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1819646" y="4245637"/>
            <a:ext cx="4924054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La </a:t>
            </a:r>
            <a:r>
              <a:rPr kumimoji="0" lang="ca-ES" sz="3200" b="1" i="1" u="none" strike="noStrike" kern="1200" normalizeH="0" baseline="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viña</a:t>
            </a:r>
            <a:r>
              <a:rPr kumimoji="0" lang="ca-ES" sz="3200" b="1" i="1" u="none" strike="noStrike" kern="120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del Señor es el </a:t>
            </a:r>
            <a:r>
              <a:rPr kumimoji="0" lang="ca-ES" sz="3200" b="1" i="1" u="none" strike="noStrike" kern="1200" normalizeH="0" baseline="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pueblo</a:t>
            </a:r>
            <a:r>
              <a:rPr kumimoji="0" lang="ca-ES" sz="3200" b="1" i="1" u="none" strike="noStrike" kern="120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de Israel.</a:t>
            </a: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1079818" y="1921924"/>
            <a:ext cx="5923384" cy="232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1" u="none" strike="noStrike" kern="1200" normalizeH="0" baseline="0" noProof="0" dirty="0"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es-ES" sz="2900" b="1" i="1" u="none" strike="noStrike" kern="1200" normalizeH="0" baseline="0" noProof="0" dirty="0">
                <a:uLnTx/>
                <a:uFillTx/>
                <a:latin typeface="Comic Sans MS" pitchFamily="66" charset="0"/>
                <a:ea typeface="+mn-ea"/>
                <a:cs typeface="Times New Roman"/>
              </a:rPr>
              <a:t>¿Por qué has derribado su cerca, para que la saqueen los transeúntes, la pisoteen los jabalíes y se la coman las alimañas?</a:t>
            </a:r>
            <a:endParaRPr kumimoji="0" lang="ca-ES" sz="2900" b="1" i="1" u="none" strike="noStrike" kern="1200" normalizeH="0" baseline="0" noProof="0" dirty="0"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47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/>
      <p:bldP spid="3471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64/6b/e6/646be69b6719b9319bc30cec47fb2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6" y="521544"/>
            <a:ext cx="7943850" cy="57737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2593733" y="2037603"/>
            <a:ext cx="4809393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1" u="none" strike="noStrike" kern="1200" normalizeH="0" baseline="0" noProof="0" dirty="0"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es-ES" sz="2800" b="1" i="1" u="none" strike="noStrike" kern="1200" normalizeH="0" baseline="0" noProof="0" dirty="0">
                <a:uLnTx/>
                <a:uFillTx/>
                <a:latin typeface="Comic Sans MS" pitchFamily="66" charset="0"/>
                <a:ea typeface="+mn-ea"/>
                <a:cs typeface="Times New Roman"/>
              </a:rPr>
              <a:t>Dios de los ejércitos, vuélvete: mira desde el cielo, fíjate, ven a </a:t>
            </a:r>
            <a:r>
              <a:rPr kumimoji="0" lang="es-ES" sz="2800" b="1" i="1" u="none" strike="noStrike" kern="1200" normalizeH="0" baseline="0" noProof="0" dirty="0" smtClean="0">
                <a:uLnTx/>
                <a:uFillTx/>
                <a:latin typeface="Comic Sans MS" pitchFamily="66" charset="0"/>
                <a:ea typeface="+mn-ea"/>
                <a:cs typeface="Times New Roman"/>
              </a:rPr>
              <a:t> visitar </a:t>
            </a:r>
            <a:r>
              <a:rPr kumimoji="0" lang="es-ES" sz="2800" b="1" i="1" u="none" strike="noStrike" kern="1200" normalizeH="0" baseline="0" noProof="0" dirty="0">
                <a:uLnTx/>
                <a:uFillTx/>
                <a:latin typeface="Comic Sans MS" pitchFamily="66" charset="0"/>
                <a:ea typeface="+mn-ea"/>
                <a:cs typeface="Times New Roman"/>
              </a:rPr>
              <a:t>tu </a:t>
            </a:r>
            <a:r>
              <a:rPr kumimoji="0" lang="es-ES" sz="2800" b="1" i="1" u="none" strike="noStrike" kern="1200" normalizeH="0" baseline="0" noProof="0" dirty="0" smtClean="0">
                <a:uLnTx/>
                <a:uFillTx/>
                <a:latin typeface="Comic Sans MS" pitchFamily="66" charset="0"/>
                <a:ea typeface="+mn-ea"/>
                <a:cs typeface="Times New Roman"/>
              </a:rPr>
              <a:t>viña, </a:t>
            </a:r>
            <a:r>
              <a:rPr kumimoji="0" lang="es-ES" sz="2800" b="1" i="1" u="none" strike="noStrike" kern="1200" normalizeH="0" baseline="0" noProof="0" dirty="0">
                <a:uLnTx/>
                <a:uFillTx/>
                <a:latin typeface="Comic Sans MS" pitchFamily="66" charset="0"/>
                <a:ea typeface="+mn-ea"/>
                <a:cs typeface="Times New Roman"/>
              </a:rPr>
              <a:t>la cepa que tu diestra plantó, </a:t>
            </a:r>
            <a:r>
              <a:rPr kumimoji="0" lang="es-ES" sz="2800" b="1" i="1" u="none" strike="noStrike" kern="1200" normalizeH="0" baseline="0" noProof="0" dirty="0" smtClean="0">
                <a:uLnTx/>
                <a:uFillTx/>
                <a:latin typeface="Comic Sans MS" pitchFamily="66" charset="0"/>
                <a:ea typeface="+mn-ea"/>
                <a:cs typeface="Times New Roman"/>
              </a:rPr>
              <a:t>       y </a:t>
            </a:r>
            <a:r>
              <a:rPr kumimoji="0" lang="es-ES" sz="2800" b="1" i="1" u="none" strike="noStrike" kern="1200" normalizeH="0" baseline="0" noProof="0" dirty="0">
                <a:uLnTx/>
                <a:uFillTx/>
                <a:latin typeface="Comic Sans MS" pitchFamily="66" charset="0"/>
                <a:ea typeface="+mn-ea"/>
                <a:cs typeface="Times New Roman"/>
              </a:rPr>
              <a:t>que tú hiciste </a:t>
            </a:r>
            <a:r>
              <a:rPr kumimoji="0" lang="es-ES" sz="2800" b="1" i="1" u="none" strike="noStrike" kern="1200" normalizeH="0" baseline="0" noProof="0" dirty="0" smtClean="0">
                <a:uLnTx/>
                <a:uFillTx/>
                <a:latin typeface="Comic Sans MS" pitchFamily="66" charset="0"/>
                <a:ea typeface="+mn-ea"/>
                <a:cs typeface="Times New Roman"/>
              </a:rPr>
              <a:t>                     vigorosa.</a:t>
            </a:r>
            <a:endParaRPr kumimoji="0" lang="ca-ES" sz="2800" b="1" i="1" u="none" strike="noStrike" kern="1200" normalizeH="0" baseline="0" noProof="0" dirty="0"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1375743" y="5193548"/>
            <a:ext cx="6704387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La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viña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del Señor es el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pueblo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de Israel.</a:t>
            </a:r>
          </a:p>
        </p:txBody>
      </p:sp>
    </p:spTree>
    <p:extLst>
      <p:ext uri="{BB962C8B-B14F-4D97-AF65-F5344CB8AC3E}">
        <p14:creationId xmlns:p14="http://schemas.microsoft.com/office/powerpoint/2010/main" val="33434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/>
      <p:bldP spid="3481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564x/ef/d8/21/efd821bade4736c93638253a91342e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7" y="546661"/>
            <a:ext cx="8082817" cy="57574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2017581" y="1646346"/>
            <a:ext cx="4708532" cy="3046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1" i="1" u="none" strike="noStrike" kern="1200" normalizeH="0" baseline="0" noProof="0" dirty="0"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es-ES" sz="2400" b="1" i="1" u="none" strike="noStrike" kern="1200" normalizeH="0" baseline="0" noProof="0" dirty="0">
                <a:uLnTx/>
                <a:uFillTx/>
                <a:latin typeface="Comic Sans MS" pitchFamily="66" charset="0"/>
                <a:ea typeface="+mn-ea"/>
                <a:cs typeface="Times New Roman"/>
              </a:rPr>
              <a:t>No nos </a:t>
            </a:r>
            <a:r>
              <a:rPr kumimoji="0" lang="es-ES" sz="2400" b="1" i="1" u="none" strike="noStrike" kern="1200" normalizeH="0" baseline="0" noProof="0" dirty="0" smtClean="0">
                <a:uLnTx/>
                <a:uFillTx/>
                <a:latin typeface="Comic Sans MS" pitchFamily="66" charset="0"/>
                <a:ea typeface="+mn-ea"/>
                <a:cs typeface="Times New Roman"/>
              </a:rPr>
              <a:t>alejaremos de                              ti</a:t>
            </a:r>
            <a:r>
              <a:rPr kumimoji="0" lang="es-ES" sz="2400" b="1" i="1" u="none" strike="noStrike" kern="1200" normalizeH="0" baseline="0" noProof="0" dirty="0">
                <a:uLnTx/>
                <a:uFillTx/>
                <a:latin typeface="Comic Sans MS" pitchFamily="66" charset="0"/>
                <a:ea typeface="+mn-ea"/>
                <a:cs typeface="Times New Roman"/>
              </a:rPr>
              <a:t>: danos vida, para que invoquemos tu nombre. </a:t>
            </a:r>
            <a:r>
              <a:rPr kumimoji="0" lang="es-ES" sz="2400" b="1" i="1" u="none" strike="noStrike" kern="1200" normalizeH="0" baseline="0" noProof="0" dirty="0" smtClean="0">
                <a:uLnTx/>
                <a:uFillTx/>
                <a:latin typeface="Comic Sans MS" pitchFamily="66" charset="0"/>
                <a:ea typeface="+mn-ea"/>
                <a:cs typeface="Times New Roman"/>
              </a:rPr>
              <a:t>                  Señor, Dios </a:t>
            </a:r>
            <a:r>
              <a:rPr kumimoji="0" lang="es-ES" sz="2400" b="1" i="1" u="none" strike="noStrike" kern="1200" normalizeH="0" baseline="0" noProof="0" dirty="0">
                <a:uLnTx/>
                <a:uFillTx/>
                <a:latin typeface="Comic Sans MS" pitchFamily="66" charset="0"/>
                <a:ea typeface="+mn-ea"/>
                <a:cs typeface="Times New Roman"/>
              </a:rPr>
              <a:t>de </a:t>
            </a:r>
            <a:r>
              <a:rPr kumimoji="0" lang="es-ES" sz="2400" b="1" i="1" u="none" strike="noStrike" kern="1200" normalizeH="0" baseline="0" noProof="0" dirty="0" smtClean="0">
                <a:uLnTx/>
                <a:uFillTx/>
                <a:latin typeface="Comic Sans MS" pitchFamily="66" charset="0"/>
                <a:ea typeface="+mn-ea"/>
                <a:cs typeface="Times New Roman"/>
              </a:rPr>
              <a:t>              los ejércitos,                          restáuranos</a:t>
            </a:r>
            <a:r>
              <a:rPr kumimoji="0" lang="es-ES" sz="2400" b="1" i="1" u="none" strike="noStrike" kern="1200" normalizeH="0" baseline="0" noProof="0" dirty="0">
                <a:uLnTx/>
                <a:uFillTx/>
                <a:latin typeface="Comic Sans MS" pitchFamily="66" charset="0"/>
                <a:ea typeface="+mn-ea"/>
                <a:cs typeface="Times New Roman"/>
              </a:rPr>
              <a:t>, </a:t>
            </a:r>
            <a:r>
              <a:rPr kumimoji="0" lang="es-ES" sz="2400" b="1" i="1" u="none" strike="noStrike" kern="1200" normalizeH="0" baseline="0" noProof="0" dirty="0" smtClean="0">
                <a:uLnTx/>
                <a:uFillTx/>
                <a:latin typeface="Comic Sans MS" pitchFamily="66" charset="0"/>
                <a:ea typeface="+mn-ea"/>
                <a:cs typeface="Times New Roman"/>
              </a:rPr>
              <a:t>                       que brille tu                            rostro y </a:t>
            </a:r>
            <a:r>
              <a:rPr kumimoji="0" lang="es-ES" sz="2400" b="1" i="1" u="none" strike="noStrike" kern="1200" normalizeH="0" baseline="0" noProof="0" dirty="0">
                <a:uLnTx/>
                <a:uFillTx/>
                <a:latin typeface="Comic Sans MS" pitchFamily="66" charset="0"/>
                <a:ea typeface="+mn-ea"/>
                <a:cs typeface="Times New Roman"/>
              </a:rPr>
              <a:t>nos salve.</a:t>
            </a:r>
            <a:endParaRPr kumimoji="0" lang="ca-ES" sz="2400" b="1" i="1" u="none" strike="noStrike" kern="1200" normalizeH="0" baseline="0" noProof="0" dirty="0"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93319" y="4610559"/>
            <a:ext cx="4576658" cy="861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500" b="1" i="1" u="none" strike="noStrike" kern="120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La </a:t>
            </a:r>
            <a:r>
              <a:rPr kumimoji="0" lang="ca-ES" sz="2500" b="1" i="1" u="none" strike="noStrike" kern="1200" normalizeH="0" baseline="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viña</a:t>
            </a:r>
            <a:r>
              <a:rPr kumimoji="0" lang="ca-ES" sz="2500" b="1" i="1" u="none" strike="noStrike" kern="120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del Señor es el </a:t>
            </a:r>
            <a:r>
              <a:rPr kumimoji="0" lang="ca-ES" sz="2500" b="1" i="1" u="none" strike="noStrike" kern="1200" normalizeH="0" baseline="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pueblo</a:t>
            </a:r>
            <a:r>
              <a:rPr kumimoji="0" lang="ca-ES" sz="2500" b="1" i="1" u="none" strike="noStrike" kern="120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de Israel.</a:t>
            </a:r>
          </a:p>
        </p:txBody>
      </p:sp>
    </p:spTree>
    <p:extLst>
      <p:ext uri="{BB962C8B-B14F-4D97-AF65-F5344CB8AC3E}">
        <p14:creationId xmlns:p14="http://schemas.microsoft.com/office/powerpoint/2010/main" val="306620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4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8" y="522932"/>
            <a:ext cx="8125196" cy="5841291"/>
          </a:xfrm>
          <a:prstGeom prst="rect">
            <a:avLst/>
          </a:prstGeom>
        </p:spPr>
      </p:pic>
      <p:sp>
        <p:nvSpPr>
          <p:cNvPr id="372759" name="Rectangle 23"/>
          <p:cNvSpPr>
            <a:spLocks noChangeArrowheads="1"/>
          </p:cNvSpPr>
          <p:nvPr/>
        </p:nvSpPr>
        <p:spPr bwMode="auto">
          <a:xfrm>
            <a:off x="1037141" y="1419335"/>
            <a:ext cx="7077807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Motivación</a:t>
            </a:r>
            <a:r>
              <a:rPr kumimoji="0" lang="es-ES_tradnl" sz="1800" b="1" i="1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</a:t>
            </a:r>
            <a:r>
              <a:rPr kumimoji="0" lang="es-ES_tradnl" sz="1800" b="0" i="1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San Vicente exhortaba a los misioneros </a:t>
            </a:r>
            <a:r>
              <a:rPr kumimoji="0" lang="es-ES_tradnl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         a </a:t>
            </a:r>
            <a:r>
              <a:rPr kumimoji="0" lang="es-ES_tradnl" sz="1800" b="0" i="1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dejar que Dios sea el dueño de sus vidas, de su “viña </a:t>
            </a:r>
            <a:r>
              <a:rPr kumimoji="0" lang="es-ES_tradnl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                      personal</a:t>
            </a:r>
            <a:r>
              <a:rPr kumimoji="0" lang="es-ES_tradnl" sz="1800" b="0" i="1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”, de manera que sus virtudes actúen en sus corazones sin resistencia alguna:</a:t>
            </a:r>
            <a:endParaRPr kumimoji="0" lang="es-PE" sz="1800" b="0" i="1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“Reina de una manera especial sobre los justos, que lo honran y le sirven; sobre las almas buenas, que se entregan a Dios y no respiran más que a Dios; sobre los elegidos, que deberán glorificarle eternamente. Sobre esas personas es sobre las que reina de una manera especial, por medio de las virtudes que practican y que han recibido de él. El es el Dios de las virtudes, y no hay ninguna que no venga de él. Todas ellas proceden de esta fuente infinita, que las envía a las almas escogidas que, siempre dispuestas a recibirlas, son siempre fieles en practicarlas. Y de este modo ellas procuran el reino de Dios, y es así como Dios reina siempre en ellas.</a:t>
            </a:r>
            <a:r>
              <a:rPr kumimoji="0" lang="es-ES_trad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(XI, 430)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glow rad="101600">
                  <a:srgbClr val="1E0F00">
                    <a:alpha val="60000"/>
                  </a:srgbClr>
                </a:glow>
                <a:outerShdw blurRad="38100" dist="38100" dir="2700000" sx="101000" sy="101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Times New Roman" pitchFamily="18" charset="0"/>
              <a:cs typeface="Times New Roman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028" y="522933"/>
            <a:ext cx="3389376" cy="747513"/>
          </a:xfrm>
          <a:prstGeom prst="rect">
            <a:avLst/>
          </a:prstGeom>
        </p:spPr>
      </p:pic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72747" name="Rectangle 11"/>
          <p:cNvSpPr>
            <a:spLocks noChangeArrowheads="1"/>
          </p:cNvSpPr>
          <p:nvPr/>
        </p:nvSpPr>
        <p:spPr bwMode="auto">
          <a:xfrm>
            <a:off x="0" y="335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620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72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72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PUESTAS DE FE: EVANGELIO DEL MIÉRCOLES V DE PASCUA 22 DE MA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1" y="527540"/>
            <a:ext cx="8012479" cy="57589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0936" name="WordArt 8"/>
          <p:cNvSpPr>
            <a:spLocks noChangeArrowheads="1" noChangeShapeType="1" noTextEdit="1"/>
          </p:cNvSpPr>
          <p:nvPr/>
        </p:nvSpPr>
        <p:spPr bwMode="auto">
          <a:xfrm>
            <a:off x="3768315" y="842744"/>
            <a:ext cx="2807791" cy="729456"/>
          </a:xfrm>
          <a:prstGeom prst="rect">
            <a:avLst/>
          </a:prstGeom>
        </p:spPr>
        <p:txBody>
          <a:bodyPr wrap="none" fromWordArt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oudy Stout" panose="0202090407030B020401" pitchFamily="18" charset="0"/>
                <a:ea typeface="+mn-ea"/>
                <a:cs typeface="Times New Roman"/>
              </a:rPr>
              <a:t>Compromiso: </a:t>
            </a:r>
          </a:p>
        </p:txBody>
      </p:sp>
      <p:sp>
        <p:nvSpPr>
          <p:cNvPr id="380935" name="Text Box 7"/>
          <p:cNvSpPr txBox="1">
            <a:spLocks noChangeArrowheads="1"/>
          </p:cNvSpPr>
          <p:nvPr/>
        </p:nvSpPr>
        <p:spPr bwMode="auto">
          <a:xfrm>
            <a:off x="3455611" y="2528884"/>
            <a:ext cx="4686140" cy="3477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_tradnl" sz="2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Examinar mi vida y responder con sinceridad</a:t>
            </a:r>
            <a:r>
              <a:rPr kumimoji="0" lang="es-ES_tradnl" sz="2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: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¿</a:t>
            </a:r>
            <a:r>
              <a:rPr kumimoji="0" lang="es-ES_tradnl" sz="2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Soy un obrero fiel </a:t>
            </a:r>
            <a:r>
              <a:rPr kumimoji="0" lang="es-ES_tradnl" sz="2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de la </a:t>
            </a:r>
            <a:r>
              <a:rPr kumimoji="0" lang="es-ES_tradnl" sz="2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viña de Dios</a:t>
            </a:r>
            <a:r>
              <a:rPr kumimoji="0" lang="es-ES_tradnl" sz="2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¿Qué frutos estoy dando? </a:t>
            </a:r>
          </a:p>
        </p:txBody>
      </p:sp>
    </p:spTree>
    <p:extLst>
      <p:ext uri="{BB962C8B-B14F-4D97-AF65-F5344CB8AC3E}">
        <p14:creationId xmlns:p14="http://schemas.microsoft.com/office/powerpoint/2010/main" val="3055777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l Periódico de México | Versión para imprimir | Columnas-VoxDei | “Yo soy  la verdadera vid y mi Padre es el viñado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6" y="493489"/>
            <a:ext cx="7933347" cy="58457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01718" y="551299"/>
            <a:ext cx="2270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Kristen ITC" pitchFamily="66" charset="0"/>
                <a:ea typeface="Times New Roman" pitchFamily="18" charset="0"/>
                <a:cs typeface="Arial" pitchFamily="34" charset="0"/>
              </a:rPr>
              <a:t>Oración final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64735" y="886142"/>
            <a:ext cx="691226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Señor Jesús, Tú la piedra fundamental,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el que eres y das el sentido pleno y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total a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toda nuestra vida, el que nos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vas mostrando los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caminos de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                             vida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y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salvación por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donde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                          debemos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transitar,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para tener vida plena en ti,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para ser lo que debemos ser,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ayúdanos Señor, a no </a:t>
            </a:r>
            <a:endParaRPr kumimoji="0" lang="es-PE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Clarendon BT" panose="02040704040505020204" pitchFamily="18" charset="0"/>
              <a:cs typeface="Times New Roman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acostumbrarnos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a tu Palabra,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a no caer en la rutina, </a:t>
            </a:r>
            <a:endParaRPr kumimoji="0" lang="es-PE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Clarendon BT" panose="02040704040505020204" pitchFamily="18" charset="0"/>
              <a:cs typeface="Times New Roman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a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no perder la admiración y el deslumbramiento de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tu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seguimiento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Clarendon BT" panose="02040704040505020204" pitchFamily="18" charset="0"/>
                <a:cs typeface="Times New Roman"/>
              </a:rPr>
              <a:t>.</a:t>
            </a:r>
            <a:endParaRPr kumimoji="0" lang="es-PE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Clarendon BT" panose="02040704040505020204" pitchFamily="18" charset="0"/>
              <a:cs typeface="Times New Roman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857224" y="1928802"/>
            <a:ext cx="5286380" cy="1428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251520" y="3284984"/>
            <a:ext cx="5570242" cy="1575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49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.pinimg.com/564x/fa/f1/16/faf1169f49616ef739eea573a112c4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7" y="527543"/>
            <a:ext cx="7923489" cy="575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08340" y="867266"/>
            <a:ext cx="3759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No permitas Señor,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          que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nuestros criterios,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nuestras opciones y nuestros intereses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nos alejen de ti, </a:t>
            </a: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Swis721 Lt BT" panose="020B040302020202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sino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que en todo </a:t>
            </a: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Swis721 Lt BT" panose="020B040302020202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momento,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Swis721 Lt BT" panose="020B0403020202020204" pitchFamily="34" charset="0"/>
              <a:ea typeface="+mn-ea"/>
              <a:cs typeface="Times New Roman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51992" y="4424201"/>
            <a:ext cx="58747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tu Palabra sea para nosotros el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proyecto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y el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modelo de vida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que debemos asumir. </a:t>
            </a: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Swis721 Lt BT" panose="020B040302020202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Que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así sea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.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Swis721 Lt BT" panose="020B0403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60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28487" y="6288370"/>
            <a:ext cx="5576552" cy="423193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   Padre César Chávez  Alva (Chuno)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Caycho Vela  - Hija de la Caridad de San Vicente </a:t>
            </a:r>
            <a:r>
              <a:rPr kumimoji="0" lang="es-PE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de</a:t>
            </a:r>
            <a:endParaRPr kumimoji="0" lang="es-P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Times New Roman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4" y="521684"/>
            <a:ext cx="8011672" cy="58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589085" y="2235172"/>
            <a:ext cx="7974623" cy="40811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u="none" strike="noStrike" kern="120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Quien de verdad quiere llevar una vida cristiana, debe de saber que su existencia y su razón de ser, están ligadas a dar buenos frutos, frutos que no son para Dios sino para conseguir una vida más feliz para cada uno de nosotros y para quienes nos rodean. </a:t>
            </a:r>
            <a:r>
              <a:rPr kumimoji="0" lang="es-PE" sz="2400" b="1" u="none" strike="noStrike" kern="120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 frutos es dar vida, comunicar vida, rescatar la vida, dignificar la vida… por eso, junto al salmista le pedimos ayuda a Dios</a:t>
            </a:r>
            <a:r>
              <a:rPr kumimoji="0" lang="es-PE" sz="2400" b="1" u="none" strike="noStrike" kern="1200" normalizeH="0" baseline="0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s-PE" sz="2400" b="1" i="1" u="none" strike="noStrike" kern="1200" normalizeH="0" baseline="0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s-PE" sz="2400" b="1" i="1" u="none" strike="noStrike" kern="120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 a visitar tu viña, la cepa que tu diestra plantó y que tú hiciste vigorosa…”</a:t>
            </a:r>
            <a:endParaRPr kumimoji="0" lang="es-ES" sz="2400" b="1" i="1" u="none" strike="noStrike" kern="1200" normalizeH="0" baseline="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3351" name="WordArt 7"/>
          <p:cNvSpPr>
            <a:spLocks noChangeArrowheads="1" noChangeShapeType="1" noTextEdit="1"/>
          </p:cNvSpPr>
          <p:nvPr/>
        </p:nvSpPr>
        <p:spPr bwMode="auto">
          <a:xfrm>
            <a:off x="2745431" y="557958"/>
            <a:ext cx="2894215" cy="34324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Arial Black"/>
                <a:ea typeface="+mn-ea"/>
                <a:cs typeface="Times New Roman"/>
              </a:rPr>
              <a:t>AMBIENTACIÓN: </a:t>
            </a:r>
          </a:p>
        </p:txBody>
      </p:sp>
    </p:spTree>
    <p:extLst>
      <p:ext uri="{BB962C8B-B14F-4D97-AF65-F5344CB8AC3E}">
        <p14:creationId xmlns:p14="http://schemas.microsoft.com/office/powerpoint/2010/main" val="120384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46/a6/42/46a642d76f6db0de9c1aed905e5c9e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97" y="511397"/>
            <a:ext cx="8003688" cy="58278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557886" y="726717"/>
            <a:ext cx="3924367" cy="3371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 Black"/>
                <a:ea typeface="+mn-ea"/>
                <a:cs typeface="Times New Roman"/>
              </a:rPr>
              <a:t>1. </a:t>
            </a:r>
            <a:r>
              <a:rPr kumimoji="0" lang="es-PE" sz="28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 Black"/>
                <a:ea typeface="+mn-ea"/>
                <a:cs typeface="Times New Roman"/>
              </a:rPr>
              <a:t>Oración</a:t>
            </a:r>
            <a:r>
              <a:rPr kumimoji="0" lang="es-PE" sz="32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 Black"/>
                <a:ea typeface="+mn-ea"/>
                <a:cs typeface="Times New Roman"/>
              </a:rPr>
              <a:t> inicial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6397" y="2861459"/>
            <a:ext cx="8003687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Al examinar hoy nuestros frutos,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no has encontrado el amor,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¡oh dueño de la viña y de la vida!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Nuestras manos no han dado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ni nuestros corazones perdonado: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¡oh fuente de misericordia </a:t>
            </a:r>
            <a:r>
              <a:rPr kumimoji="0" lang="es-PE" sz="2800" b="1" i="0" u="none" strike="noStrike" kern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y perdón </a:t>
            </a:r>
            <a:r>
              <a:rPr kumimoji="0" lang="es-PE" sz="2800" b="1" i="0" u="none" strike="noStrike" kern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y sin embargo,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quieres que aún seamos </a:t>
            </a:r>
            <a:r>
              <a:rPr kumimoji="0" lang="es-PE" sz="2800" b="1" i="0" u="none" strike="noStrike" kern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heredad </a:t>
            </a:r>
            <a:r>
              <a:rPr kumimoji="0" lang="es-PE" sz="2800" b="1" i="0" u="none" strike="noStrike" kern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tuya: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viña amada y cuidada </a:t>
            </a:r>
            <a:r>
              <a:rPr kumimoji="0" lang="es-PE" sz="2800" b="1" i="0" u="none" strike="noStrike" kern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cada </a:t>
            </a:r>
            <a:r>
              <a:rPr kumimoji="0" lang="es-PE" sz="2800" b="1" i="0" u="none" strike="noStrike" kern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día por Ti.</a:t>
            </a:r>
          </a:p>
        </p:txBody>
      </p:sp>
    </p:spTree>
    <p:extLst>
      <p:ext uri="{BB962C8B-B14F-4D97-AF65-F5344CB8AC3E}">
        <p14:creationId xmlns:p14="http://schemas.microsoft.com/office/powerpoint/2010/main" val="36221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564x/44/7f/23/447f23381a6c3497421e378384058a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6" y="518746"/>
            <a:ext cx="8003686" cy="58117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48408" y="3652806"/>
            <a:ext cx="8071338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Cura nuestras heridas,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sana nuestros 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corazones rebeldes y brillará</a:t>
            </a:r>
            <a:endParaRPr kumimoji="0" lang="es-PE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Tw Cen MT" panose="020B0602020104020603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nuevo tu 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gracia sobre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la viña de tu heredad.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50800" dir="18900000" algn="bl" rotWithShape="0">
                    <a:prstClr val="black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Te lo pedimos por aquel,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50800" dir="18900000" algn="bl" rotWithShape="0">
                    <a:prstClr val="black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de quien somos sarmientos siempre unidos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50800" dir="18900000" algn="bl" rotWithShape="0">
                    <a:prstClr val="black"/>
                  </a:outerShdw>
                </a:effectLst>
                <a:uLnTx/>
                <a:uFillTx/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y que vive y reina contigo por los siglos. Amén</a:t>
            </a:r>
            <a:endParaRPr kumimoji="0" lang="es-ES_tradnl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50800" dir="18900000" algn="bl" rotWithShape="0">
                  <a:prstClr val="black"/>
                </a:outerShdw>
              </a:effectLst>
              <a:uLnTx/>
              <a:uFillTx/>
              <a:latin typeface="Tw Cen MT" panose="020B0602020104020603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3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Yo soy la verdadera Vid | Ovalle H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6" y="566882"/>
            <a:ext cx="8038223" cy="576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4281854" y="967187"/>
            <a:ext cx="4053253" cy="52629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Motivación</a:t>
            </a:r>
            <a:r>
              <a:rPr kumimoji="0" lang="es-ES_tradn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s-ES_tradnl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Nuevamente la imagen de la viña, pero en esta ocasión representa el Reino entregado al pueblo de Israel.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Éste no da los frutos esperados y maltrata y asesina a los enviados de Dios, terminando con su propio hijo. Los oyentes de Jesús siguen siendo los dirigentes judíos. Escuchemos:</a:t>
            </a:r>
            <a:endParaRPr kumimoji="0" lang="es-ES_tradnl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534277" y="566882"/>
            <a:ext cx="3465068" cy="664382"/>
          </a:xfrm>
          <a:prstGeom prst="roundRect">
            <a:avLst>
              <a:gd name="adj" fmla="val 16667"/>
            </a:avLst>
          </a:prstGeom>
          <a:solidFill>
            <a:srgbClr val="B2FF61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LECTIO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 dice el texto? Mateo 21, </a:t>
            </a:r>
            <a:r>
              <a:rPr kumimoji="0" lang="es-P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33-46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9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772" t="7271" r="17443" b="8653"/>
          <a:stretch/>
        </p:blipFill>
        <p:spPr>
          <a:xfrm>
            <a:off x="548357" y="509954"/>
            <a:ext cx="8006558" cy="5811715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89586" y="2175303"/>
            <a:ext cx="3148203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En aquel tiempo, dijo Jesús a los sumos sacerdotes y a los ancianos del pueblo: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95780" y="607337"/>
            <a:ext cx="3433598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 smtClean="0"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Mateo 21,33-46</a:t>
            </a:r>
            <a:endParaRPr kumimoji="0" lang="es-ES" sz="3200" b="1" i="0" u="none" strike="noStrike" kern="1200" normalizeH="0" baseline="0" noProof="0" dirty="0"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82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3" y="485399"/>
            <a:ext cx="7987222" cy="58362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81"/>
          <p:cNvSpPr>
            <a:spLocks noChangeArrowheads="1"/>
          </p:cNvSpPr>
          <p:nvPr/>
        </p:nvSpPr>
        <p:spPr bwMode="auto">
          <a:xfrm>
            <a:off x="4446138" y="3339703"/>
            <a:ext cx="3377319" cy="24929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lagar para hacer vino, construyó la casa del guardián,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arrendó a unos viñadores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fue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viaje. </a:t>
            </a:r>
          </a:p>
        </p:txBody>
      </p:sp>
      <p:sp>
        <p:nvSpPr>
          <p:cNvPr id="30801" name="Rectangle 81"/>
          <p:cNvSpPr>
            <a:spLocks noChangeArrowheads="1"/>
          </p:cNvSpPr>
          <p:nvPr/>
        </p:nvSpPr>
        <p:spPr bwMode="auto">
          <a:xfrm>
            <a:off x="4535134" y="938028"/>
            <a:ext cx="3288323" cy="24929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Escuchen otra parábola: Había                   un propietario que plantó una viña, la rodeó con una cerca, cavó en ella 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143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094892" y="2751992"/>
            <a:ext cx="395654" cy="114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520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0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0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801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</TotalTime>
  <Words>1521</Words>
  <Application>Microsoft Office PowerPoint</Application>
  <PresentationFormat>Presentación en pantalla (4:3)</PresentationFormat>
  <Paragraphs>114</Paragraphs>
  <Slides>37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22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60" baseType="lpstr">
      <vt:lpstr>AR DARLING</vt:lpstr>
      <vt:lpstr>Arial</vt:lpstr>
      <vt:lpstr>Arial Black</vt:lpstr>
      <vt:lpstr>Arial Narrow</vt:lpstr>
      <vt:lpstr>Arial Rounded MT Bold</vt:lpstr>
      <vt:lpstr>Arial Unicode MS</vt:lpstr>
      <vt:lpstr>Calibri</vt:lpstr>
      <vt:lpstr>Clarendon BT</vt:lpstr>
      <vt:lpstr>Comic Sans MS</vt:lpstr>
      <vt:lpstr>Franklin Gothic Medium Cond</vt:lpstr>
      <vt:lpstr>Goudy Stout</vt:lpstr>
      <vt:lpstr>Kristen ITC</vt:lpstr>
      <vt:lpstr>Poor Richard</vt:lpstr>
      <vt:lpstr>Snap ITC</vt:lpstr>
      <vt:lpstr>Swis721 Blk BT</vt:lpstr>
      <vt:lpstr>Swis721 Cn BT</vt:lpstr>
      <vt:lpstr>Swis721 Lt BT</vt:lpstr>
      <vt:lpstr>Tahoma</vt:lpstr>
      <vt:lpstr>Tekton Pro</vt:lpstr>
      <vt:lpstr>Times New Roman</vt:lpstr>
      <vt:lpstr>Tw Cen MT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Admin</cp:lastModifiedBy>
  <cp:revision>77</cp:revision>
  <dcterms:created xsi:type="dcterms:W3CDTF">2020-09-28T17:56:04Z</dcterms:created>
  <dcterms:modified xsi:type="dcterms:W3CDTF">2023-10-02T17:59:49Z</dcterms:modified>
</cp:coreProperties>
</file>