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8"/>
  </p:notesMasterIdLst>
  <p:sldIdLst>
    <p:sldId id="309" r:id="rId3"/>
    <p:sldId id="307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303" r:id="rId12"/>
    <p:sldId id="270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8" r:id="rId28"/>
    <p:sldId id="289" r:id="rId29"/>
    <p:sldId id="290" r:id="rId30"/>
    <p:sldId id="291" r:id="rId31"/>
    <p:sldId id="292" r:id="rId32"/>
    <p:sldId id="308" r:id="rId33"/>
    <p:sldId id="295" r:id="rId34"/>
    <p:sldId id="297" r:id="rId35"/>
    <p:sldId id="305" r:id="rId36"/>
    <p:sldId id="306" r:id="rId3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800000"/>
    <a:srgbClr val="000004"/>
    <a:srgbClr val="001400"/>
    <a:srgbClr val="FFFF25"/>
    <a:srgbClr val="001000"/>
    <a:srgbClr val="002200"/>
    <a:srgbClr val="100800"/>
    <a:srgbClr val="000000"/>
    <a:srgbClr val="00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15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84C7-CC6B-45D9-90A0-24CC38C771A4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CA5D-37C4-44C8-AC48-B3D08AAFD22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09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CA5D-37C4-44C8-AC48-B3D08AAFD22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81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18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5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297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5DBBB-B4CC-464F-870B-D40C755F1532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41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D3A3-A293-4ECC-AB3F-6F822223450E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13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29B6-391E-4371-8B1E-67201B77A1AB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377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D09E-FD65-4F00-B725-AB23576C243A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671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D7604-460E-448B-A8D0-8B6EB643ABFE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684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02E8-0689-4CAA-B813-946FAE461C8D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472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922A-959D-4348-9B1E-9DF2DB83BDC2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5246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D1155-C9E5-4FEF-9A0C-62FC16516FD0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742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600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29D8A-51EF-47C0-AA92-A38EBA477374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036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DE5DF-B36E-405B-B923-E15134491EAD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6609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49B7-04CA-4C49-9E6D-CF26B538137D}" type="slidenum">
              <a:rPr lang="pt-BR" altLang="es-PE">
                <a:solidFill>
                  <a:srgbClr val="000000"/>
                </a:solidFill>
              </a:rPr>
              <a:pPr/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63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56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533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81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369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2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16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549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2C98-72D9-499E-8D9D-76AE6EE7F7FE}" type="datetimeFigureOut">
              <a:rPr lang="es-PE" smtClean="0"/>
              <a:t>17/10/2023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9212-8992-492C-9E9F-7E20F748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016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PE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PE" smtClean="0"/>
              <a:t>Clique para editar os estilos do texto mestre</a:t>
            </a:r>
          </a:p>
          <a:p>
            <a:pPr lvl="1"/>
            <a:r>
              <a:rPr lang="pt-BR" altLang="es-PE" smtClean="0"/>
              <a:t>Segundo nível</a:t>
            </a:r>
          </a:p>
          <a:p>
            <a:pPr lvl="2"/>
            <a:r>
              <a:rPr lang="pt-BR" altLang="es-PE" smtClean="0"/>
              <a:t>Terceiro nível</a:t>
            </a:r>
          </a:p>
          <a:p>
            <a:pPr lvl="3"/>
            <a:r>
              <a:rPr lang="pt-BR" altLang="es-PE" smtClean="0"/>
              <a:t>Quarto nível</a:t>
            </a:r>
          </a:p>
          <a:p>
            <a:pPr lvl="4"/>
            <a:r>
              <a:rPr lang="pt-BR" altLang="es-PE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8B9D41-F213-408C-818B-2F0DF658ED8D}" type="slidenum">
              <a:rPr lang="pt-BR" altLang="es-P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4. Anunciaremos tu re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1110"/>
          <a:stretch/>
        </p:blipFill>
        <p:spPr>
          <a:xfrm>
            <a:off x="493776" y="431575"/>
            <a:ext cx="8183880" cy="59932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3776" y="6097614"/>
            <a:ext cx="504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 </a:t>
            </a:r>
            <a:r>
              <a:rPr lang="es-ES" sz="1200" i="1" dirty="0" smtClean="0"/>
              <a:t>Imagen de Portada </a:t>
            </a:r>
            <a:r>
              <a:rPr lang="es-ES" sz="1200" i="1" dirty="0" err="1" smtClean="0"/>
              <a:t>PadreErick</a:t>
            </a:r>
            <a:r>
              <a:rPr lang="es-ES" sz="1200" i="1" dirty="0" smtClean="0"/>
              <a:t> </a:t>
            </a:r>
            <a:r>
              <a:rPr lang="es-ES" sz="1200" i="1" dirty="0"/>
              <a:t>Félix, </a:t>
            </a:r>
            <a:r>
              <a:rPr lang="es-ES" sz="1200" i="1" dirty="0" smtClean="0"/>
              <a:t>CM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8304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545123" y="461810"/>
            <a:ext cx="8080132" cy="5851076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61" y="695300"/>
            <a:ext cx="3349870" cy="5301054"/>
          </a:xfrm>
          <a:prstGeom prst="round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0200" y="1969477"/>
            <a:ext cx="2743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17 </a:t>
            </a:r>
            <a:r>
              <a:rPr lang="es-ES" sz="28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Dinos, pues, qué opinas: </a:t>
            </a:r>
            <a:r>
              <a:rPr lang="es-E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            ¿</a:t>
            </a:r>
            <a:r>
              <a:rPr lang="es-ES" sz="28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Es lícito pagar impuesto al César o no? </a:t>
            </a:r>
          </a:p>
        </p:txBody>
      </p:sp>
    </p:spTree>
    <p:extLst>
      <p:ext uri="{BB962C8B-B14F-4D97-AF65-F5344CB8AC3E}">
        <p14:creationId xmlns:p14="http://schemas.microsoft.com/office/powerpoint/2010/main" val="34769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526239" y="476478"/>
            <a:ext cx="8116599" cy="59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4" y="666245"/>
            <a:ext cx="3313440" cy="5544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14545" y="1963497"/>
            <a:ext cx="349484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Georgia" pitchFamily="18" charset="0"/>
              </a:rPr>
              <a:t>18</a:t>
            </a:r>
            <a:r>
              <a:rPr lang="es-ES" sz="2600" b="1" dirty="0" smtClean="0">
                <a:latin typeface="Georgia" pitchFamily="18" charset="0"/>
              </a:rPr>
              <a:t>Pero Jesús conociendo</a:t>
            </a:r>
            <a:r>
              <a:rPr lang="es-ES" sz="2800" b="1" dirty="0" smtClean="0">
                <a:latin typeface="Georgia" pitchFamily="18" charset="0"/>
              </a:rPr>
              <a:t>  su malicia,       voluntad,                         les dijo </a:t>
            </a:r>
            <a:r>
              <a:rPr lang="es-ES" sz="2800" b="1" i="1" dirty="0" smtClean="0">
                <a:latin typeface="Georgia" pitchFamily="18" charset="0"/>
              </a:rPr>
              <a:t>                    -“Hipócritas,          ¿por qué me tientan?”</a:t>
            </a:r>
            <a:endParaRPr lang="es-ES" sz="28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467221" y="423610"/>
            <a:ext cx="8246070" cy="59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03" y="594792"/>
            <a:ext cx="3257220" cy="5348808"/>
          </a:xfrm>
          <a:prstGeom prst="roundRect">
            <a:avLst/>
          </a:prstGeom>
        </p:spPr>
      </p:pic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1499540" y="741078"/>
            <a:ext cx="3090716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600" i="1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19</a:t>
            </a:r>
            <a:r>
              <a:rPr lang="es-ES" sz="2600" i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Enséñeme la moneda del impuesto” .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/>
            </a:r>
            <a:b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</a:b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 	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                           Le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presentaron 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       un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denario,</a:t>
            </a:r>
            <a:b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</a:br>
            <a:r>
              <a:rPr lang="es-ES" sz="260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20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 Él les preguntó: -¿</a:t>
            </a:r>
            <a:r>
              <a:rPr lang="es-ES" sz="2600" i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De quién es esta cara  y esta inscripción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? 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                   </a:t>
            </a:r>
            <a:r>
              <a:rPr lang="es-ES" sz="26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21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Le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75000"/>
                    </a:prstClr>
                  </a:outerShdw>
                </a:effectLst>
                <a:latin typeface="Georgia" pitchFamily="18" charset="0"/>
              </a:rPr>
              <a:t>respondieron:	- “Del César”.</a:t>
            </a:r>
          </a:p>
        </p:txBody>
      </p:sp>
    </p:spTree>
    <p:extLst>
      <p:ext uri="{BB962C8B-B14F-4D97-AF65-F5344CB8AC3E}">
        <p14:creationId xmlns:p14="http://schemas.microsoft.com/office/powerpoint/2010/main" val="39888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491975" y="440541"/>
            <a:ext cx="8177240" cy="59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6" y="605714"/>
            <a:ext cx="3612128" cy="5520732"/>
          </a:xfrm>
          <a:prstGeom prst="roundRect">
            <a:avLst/>
          </a:prstGeom>
        </p:spPr>
      </p:pic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1411592" y="2084270"/>
            <a:ext cx="316315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Entonces les dijo</a:t>
            </a:r>
            <a:r>
              <a:rPr lang="es-E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 </a:t>
            </a:r>
            <a:r>
              <a:rPr lang="es-ES" sz="28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- “</a:t>
            </a:r>
            <a:r>
              <a:rPr lang="es-ES" sz="2800" i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Pues denle al César lo que es del César y a Dios lo que es de Dios”.</a:t>
            </a:r>
          </a:p>
        </p:txBody>
      </p:sp>
    </p:spTree>
    <p:extLst>
      <p:ext uri="{BB962C8B-B14F-4D97-AF65-F5344CB8AC3E}">
        <p14:creationId xmlns:p14="http://schemas.microsoft.com/office/powerpoint/2010/main" val="37213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 Periódico de México | Versión para imprimir | Columnas-VoxDei | «Den al  César lo que es del César, y a Dios lo que es de Dios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5" y="478032"/>
            <a:ext cx="8108301" cy="590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86193" y="478032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chemeClr val="bg2">
                    <a:lumMod val="10000"/>
                  </a:schemeClr>
                </a:solidFill>
              </a:rPr>
              <a:t>Preguntas para la lectura:	</a:t>
            </a:r>
            <a:endParaRPr lang="es-PE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3045" y="4988541"/>
            <a:ext cx="706459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000" dirty="0">
                <a:solidFill>
                  <a:srgbClr val="FFFF00"/>
                </a:solidFill>
              </a:rPr>
              <a:t>¿A quiénes dirige Jesús esta parábola?</a:t>
            </a:r>
            <a:endParaRPr lang="es-PE" sz="40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14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do Somos Uno: El Evange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6" y="441194"/>
            <a:ext cx="8165363" cy="59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74435" y="374066"/>
            <a:ext cx="6456784" cy="14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s-PE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kton Pro" panose="020F0603020208020904" pitchFamily="34" charset="0"/>
              </a:rPr>
              <a:t>¿Quiénes son los que preguntan a Jesús? </a:t>
            </a:r>
            <a:endParaRPr lang="es-E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6492" y="4928038"/>
            <a:ext cx="86975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s-PE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kton Pro" panose="020F0603020208020904" pitchFamily="34" charset="0"/>
              </a:rPr>
              <a:t>¿Cómo se dirigen a él?</a:t>
            </a:r>
            <a:endParaRPr lang="es-E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lds.org/bc/content/bible-videos/videos/render-unto-caesar-and-unto-god/images/41_render-unto-caesar-and-unto-god_1800x1200_300dp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9" y="444388"/>
            <a:ext cx="8136476" cy="59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6884" y="322517"/>
            <a:ext cx="82180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P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itchFamily="34" charset="0"/>
              </a:rPr>
              <a:t> 	¿Qué preguntan a Jesús los enviados de los fariseos?</a:t>
            </a:r>
          </a:p>
          <a:p>
            <a:pPr marL="342900" indent="-342900">
              <a:spcBef>
                <a:spcPct val="20000"/>
              </a:spcBef>
            </a:pP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2" name="AutoShape 2" descr="https://www.lds.org/bc/content/bible-videos/videos/render-unto-caesar-and-unto-god/images/41_render-unto-caesar-and-unto-god_1800x1200_300dpi_1.jpg"/>
          <p:cNvSpPr>
            <a:spLocks noChangeAspect="1" noChangeArrowheads="1"/>
          </p:cNvSpPr>
          <p:nvPr/>
        </p:nvSpPr>
        <p:spPr bwMode="auto">
          <a:xfrm>
            <a:off x="63500" y="-136525"/>
            <a:ext cx="87058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206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n a Dios lo que es de Dios” - ppt descarg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15877"/>
          <a:stretch/>
        </p:blipFill>
        <p:spPr bwMode="auto">
          <a:xfrm>
            <a:off x="475861" y="466531"/>
            <a:ext cx="8201608" cy="5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536277" y="3021462"/>
            <a:ext cx="2808311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PE" sz="4400" b="1" spc="50" dirty="0">
                <a:ln w="11430"/>
                <a:solidFill>
                  <a:srgbClr val="FFFF00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¿Cómo </a:t>
            </a:r>
          </a:p>
          <a:p>
            <a:pPr lvl="0" algn="ctr"/>
            <a:r>
              <a:rPr lang="es-PE" sz="4400" b="1" spc="50" dirty="0">
                <a:ln w="11430"/>
                <a:solidFill>
                  <a:srgbClr val="FFFF00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responde </a:t>
            </a:r>
          </a:p>
          <a:p>
            <a:pPr lvl="0" algn="ctr"/>
            <a:r>
              <a:rPr lang="es-PE" sz="4400" b="1" spc="50" dirty="0">
                <a:ln w="11430"/>
                <a:solidFill>
                  <a:srgbClr val="FFFF00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  <a:latin typeface="Tekton Pro" panose="020F0603020208020904" pitchFamily="34" charset="0"/>
              </a:rPr>
              <a:t>Jesús?</a:t>
            </a:r>
          </a:p>
        </p:txBody>
      </p:sp>
    </p:spTree>
    <p:extLst>
      <p:ext uri="{BB962C8B-B14F-4D97-AF65-F5344CB8AC3E}">
        <p14:creationId xmlns:p14="http://schemas.microsoft.com/office/powerpoint/2010/main" val="89433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7" y="486898"/>
            <a:ext cx="8190945" cy="591390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38538" y="352661"/>
            <a:ext cx="807097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PE" sz="4400" b="1" spc="50" dirty="0">
                <a:ln w="11430"/>
                <a:solidFill>
                  <a:srgbClr val="FFFF00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</a:rPr>
              <a:t>¿Qué sentido tiene la respuesta de Jesús</a:t>
            </a:r>
            <a:r>
              <a:rPr lang="es-PE" sz="4400" b="1" spc="50" dirty="0" smtClean="0">
                <a:ln w="11430"/>
                <a:solidFill>
                  <a:srgbClr val="FFFF00"/>
                </a:solidFill>
                <a:effectLst>
                  <a:glow rad="101600">
                    <a:srgbClr val="2A1500">
                      <a:alpha val="60000"/>
                    </a:srgbClr>
                  </a:glow>
                </a:effectLst>
              </a:rPr>
              <a:t>?.</a:t>
            </a:r>
            <a:endParaRPr lang="es-PE" sz="4400" b="1" spc="50" dirty="0">
              <a:ln w="11430"/>
              <a:solidFill>
                <a:srgbClr val="FFFF00"/>
              </a:solidFill>
              <a:effectLst>
                <a:glow rad="101600">
                  <a:srgbClr val="2A1500">
                    <a:alpha val="60000"/>
                  </a:srgb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41980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>
                <a:solidFill>
                  <a:schemeClr val="accent1">
                    <a:lumMod val="25000"/>
                  </a:schemeClr>
                </a:solidFill>
              </a:rPr>
              <a:t> </a:t>
            </a:r>
            <a:endParaRPr lang="es-PE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5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dd/d2/88/ddd288c47c28e4a4b61051731b3ee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528" y="465722"/>
            <a:ext cx="8276255" cy="59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644164" y="1291295"/>
            <a:ext cx="3550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i="1" dirty="0">
                <a:solidFill>
                  <a:schemeClr val="bg1"/>
                </a:solidFill>
                <a:cs typeface="Times New Roman"/>
              </a:rPr>
              <a:t>Motivación</a:t>
            </a:r>
            <a:r>
              <a:rPr lang="es-ES_tradnl" sz="2800" b="1" i="1" dirty="0" smtClean="0">
                <a:solidFill>
                  <a:schemeClr val="bg1"/>
                </a:solidFill>
                <a:cs typeface="Times New Roman"/>
              </a:rPr>
              <a:t>:</a:t>
            </a:r>
            <a:endParaRPr lang="es-ES" sz="2800" b="1" i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1" name="AutoShape 188"/>
          <p:cNvSpPr>
            <a:spLocks noChangeArrowheads="1"/>
          </p:cNvSpPr>
          <p:nvPr/>
        </p:nvSpPr>
        <p:spPr bwMode="auto">
          <a:xfrm>
            <a:off x="644164" y="465722"/>
            <a:ext cx="2847296" cy="704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8D08D"/>
              </a:gs>
              <a:gs pos="50000">
                <a:srgbClr val="70AD47"/>
              </a:gs>
              <a:gs pos="100000">
                <a:srgbClr val="A8D08D"/>
              </a:gs>
            </a:gsLst>
            <a:lin ang="5400000" scaled="1"/>
          </a:gra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MEDITATIO</a:t>
            </a:r>
            <a:endParaRPr lang="es-PE" sz="20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b="1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ME dice el texto?</a:t>
            </a:r>
            <a:endParaRPr lang="es-PE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66528" y="4218438"/>
            <a:ext cx="827625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También </a:t>
            </a:r>
            <a:r>
              <a:rPr lang="es-ES_tradnl" sz="32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para nosotros las palabras de Jesús son un llamado de atención. Hoy nos obligan a reflexionar acerca del reinado de Dios y su señorío sobre la historia y sobre nuestras vidas.</a:t>
            </a:r>
            <a:endParaRPr lang="es-ES" sz="3200" b="1" i="1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87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4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do 02 Creo en Dios, Padre Todopoderos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2" y="456012"/>
            <a:ext cx="8125410" cy="58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20312" y="456012"/>
            <a:ext cx="46482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Mateo </a:t>
            </a:r>
            <a:r>
              <a:rPr lang="es-ES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22,15-21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45553" y="4478220"/>
            <a:ext cx="5479286" cy="1353402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es-PE" sz="1600" kern="1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¿De qué parte está Dios?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3257" y="5895630"/>
            <a:ext cx="345705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effectLst>
                  <a:outerShdw blurRad="50800" dist="76200" dir="18900000" algn="bl" rotWithShape="0">
                    <a:schemeClr val="bg1"/>
                  </a:outerShdw>
                </a:effectLst>
                <a:latin typeface="Comic Sans MS" pitchFamily="66" charset="0"/>
              </a:rPr>
              <a:t>29 Tiempo Ordinario –A-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596127" y="5951618"/>
            <a:ext cx="299027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T" panose="02040704040505020204" pitchFamily="18" charset="0"/>
              </a:rPr>
              <a:t>22 </a:t>
            </a: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T" panose="02040704040505020204" pitchFamily="18" charset="0"/>
              </a:rPr>
              <a:t>de Octubre </a:t>
            </a:r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T" panose="02040704040505020204" pitchFamily="18" charset="0"/>
              </a:rPr>
              <a:t>2023</a:t>
            </a:r>
            <a:endParaRPr lang="es-E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39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ómo te diferencias hoy del año pasad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6"/>
          <a:stretch/>
        </p:blipFill>
        <p:spPr bwMode="auto">
          <a:xfrm>
            <a:off x="519467" y="447869"/>
            <a:ext cx="8120680" cy="59062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601132" y="1197954"/>
            <a:ext cx="3261741" cy="4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prstTxWarp prst="textPlain">
              <a:avLst/>
            </a:prstTxWarp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cosas concretas se puede ver </a:t>
            </a: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 reconocemos a Dios </a:t>
            </a:r>
          </a:p>
          <a:p>
            <a:pPr lvl="0" algn="ctr"/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nuestro único Señor?</a:t>
            </a:r>
            <a:endParaRPr lang="es-PE" sz="3200" b="1" dirty="0">
              <a:solidFill>
                <a:schemeClr val="bg1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uerzas renovadas con la Palabra de Dios | Blog.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7" y="429208"/>
            <a:ext cx="8116336" cy="59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3226" y="2161408"/>
            <a:ext cx="4368444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P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¿</a:t>
            </a:r>
            <a:r>
              <a:rPr lang="es-P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Cuáles son las cosas de este mundo que a veces en mi corazón ocupan el lugar de Dios?</a:t>
            </a:r>
          </a:p>
          <a:p>
            <a:pPr algn="ctr"/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5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ale a Dios el Primer Lugar | La aplicación de la Biblia | Bibl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1" y="397134"/>
            <a:ext cx="8150808" cy="60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199806" y="4436839"/>
            <a:ext cx="6608106" cy="122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s-PE" sz="4000" b="1" spc="50" dirty="0">
                <a:ln w="11430"/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¿Qué significa para mí dar a Dios lo que es de Dios?</a:t>
            </a:r>
          </a:p>
        </p:txBody>
      </p:sp>
    </p:spTree>
    <p:extLst>
      <p:ext uri="{BB962C8B-B14F-4D97-AF65-F5344CB8AC3E}">
        <p14:creationId xmlns:p14="http://schemas.microsoft.com/office/powerpoint/2010/main" val="1967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s fechas navideñas también son ocasiones para ayudar y brindar amor al  prójimo - Periodismo Joven - ABC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" y="483636"/>
            <a:ext cx="8155260" cy="5886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549" y="483636"/>
            <a:ext cx="8064896" cy="1656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 typeface="Wingdings" panose="05000000000000000000" pitchFamily="2" charset="2"/>
              <a:buChar char="v"/>
            </a:pP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/>
                  </a:outerShdw>
                </a:effectLst>
              </a:rPr>
              <a:t>¿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dir="3600000" algn="tl" rotWithShape="0">
                    <a:srgbClr val="000000"/>
                  </a:outerShdw>
                </a:effectLst>
              </a:rPr>
              <a:t>Qué hemos de trabajar en nuestra vida para que               los que nos rodean puedan ver en nosotros la                         “viva imagen de nuestro Padre Dios”?</a:t>
            </a:r>
          </a:p>
          <a:p>
            <a:pPr algn="r">
              <a:buFont typeface="Wingdings" panose="05000000000000000000" pitchFamily="2" charset="2"/>
              <a:buChar char="v"/>
            </a:pP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dir="36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 Maneras de cómo el saber que eres un hijo de Dios mejorará tu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7" y="411655"/>
            <a:ext cx="8184402" cy="60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3930153" y="601184"/>
            <a:ext cx="1882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i="1" dirty="0">
                <a:solidFill>
                  <a:schemeClr val="bg1"/>
                </a:solidFill>
                <a:effectLst>
                  <a:glow rad="228600">
                    <a:srgbClr val="100800"/>
                  </a:glow>
                </a:effectLst>
                <a:latin typeface="Arial Narrow" panose="020B0606020202030204" pitchFamily="34" charset="0"/>
                <a:cs typeface="Times New Roman"/>
              </a:rPr>
              <a:t>Motivación</a:t>
            </a:r>
            <a:r>
              <a:rPr lang="es-ES_tradnl" sz="2400" i="1" dirty="0" smtClean="0">
                <a:solidFill>
                  <a:schemeClr val="bg1"/>
                </a:solidFill>
                <a:effectLst>
                  <a:glow rad="228600">
                    <a:srgbClr val="100800"/>
                  </a:glow>
                </a:effectLst>
                <a:latin typeface="Arial Narrow" panose="020B0606020202030204" pitchFamily="34" charset="0"/>
                <a:cs typeface="Times New Roman"/>
              </a:rPr>
              <a:t>:</a:t>
            </a:r>
            <a:endParaRPr lang="es-ES" sz="2400" i="1" dirty="0">
              <a:solidFill>
                <a:schemeClr val="bg1"/>
              </a:solidFill>
              <a:effectLst>
                <a:glow rad="228600">
                  <a:srgbClr val="100800"/>
                </a:glow>
              </a:effectLst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6" name="AutoShape 189"/>
          <p:cNvSpPr>
            <a:spLocks noChangeArrowheads="1"/>
          </p:cNvSpPr>
          <p:nvPr/>
        </p:nvSpPr>
        <p:spPr bwMode="auto">
          <a:xfrm>
            <a:off x="558382" y="477322"/>
            <a:ext cx="2688676" cy="10249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8D08D"/>
              </a:gs>
              <a:gs pos="50000">
                <a:srgbClr val="70AD47"/>
              </a:gs>
              <a:gs pos="100000">
                <a:srgbClr val="A8D08D"/>
              </a:gs>
            </a:gsLst>
            <a:lin ang="5400000" scaled="1"/>
          </a:gra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2000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4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8382" y="3751134"/>
            <a:ext cx="81377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/>
              </a:rPr>
              <a:t>Somos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/>
              </a:rPr>
              <a:t>imagen de Dios. Nos ha marcado con su sello y somos suyos. Por eso no tenemos ningún ídolo y afirmamos el señorío de Dios sobre nuestras vidas. Le damos gracias porque se ha fijado en nosotros y le pedimos perdón por las veces que nos postramos ante los ídolos que nos fabricamos.</a:t>
            </a:r>
          </a:p>
        </p:txBody>
      </p:sp>
    </p:spTree>
    <p:extLst>
      <p:ext uri="{BB962C8B-B14F-4D97-AF65-F5344CB8AC3E}">
        <p14:creationId xmlns:p14="http://schemas.microsoft.com/office/powerpoint/2010/main" val="30372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1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0" y="448312"/>
            <a:ext cx="8127366" cy="597114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3450" y="5205131"/>
            <a:ext cx="81273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Luego de un tiempo de oración personal, </a:t>
            </a: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podemos compartir en voz alta nuestra oración, siempre dirigiéndonos a Dios mediante la alabanza, la acción de gracias o la súplica confiada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.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.</a:t>
            </a: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1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ro de Niños del Colegio &quot;San Vicente de Paul&quot; de Surquillo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4" b="12190"/>
          <a:stretch/>
        </p:blipFill>
        <p:spPr bwMode="auto">
          <a:xfrm>
            <a:off x="495205" y="457200"/>
            <a:ext cx="8144942" cy="58959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430742" y="359005"/>
            <a:ext cx="2082621" cy="584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a-ES" sz="3200" b="1" i="1" dirty="0">
                <a:solidFill>
                  <a:srgbClr val="FF0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FF"/>
                </a:solidFill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b="1" i="1" dirty="0">
                <a:solidFill>
                  <a:srgbClr val="FFFFFF"/>
                </a:solidFill>
                <a:latin typeface="Comic Sans MS" pitchFamily="66" charset="0"/>
              </a:rPr>
              <a:t>95</a:t>
            </a:r>
            <a:r>
              <a:rPr lang="ca-ES" b="1" i="1" dirty="0">
                <a:solidFill>
                  <a:srgbClr val="FF0CFF"/>
                </a:solidFill>
                <a:latin typeface="Comic Sans MS" pitchFamily="66" charset="0"/>
              </a:rPr>
              <a:t> </a:t>
            </a:r>
            <a:endParaRPr lang="ca-ES" sz="3600" b="1" i="1" dirty="0">
              <a:solidFill>
                <a:srgbClr val="FF0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004841" y="5827924"/>
            <a:ext cx="7125669" cy="52322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a-ES" sz="12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Aclamen la gloria y el poder del Señor.</a:t>
            </a:r>
            <a:endParaRPr lang="ca-ES" sz="12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95205" y="813616"/>
            <a:ext cx="8230667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Verdana" pitchFamily="34" charset="0"/>
              </a:rPr>
              <a:t>Canten al Señor un cántico nuevo,</a:t>
            </a:r>
            <a:b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Verdana" pitchFamily="34" charset="0"/>
              </a:rPr>
            </a:b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Verdana" pitchFamily="34" charset="0"/>
              </a:rPr>
              <a:t>cante al Señor, toda la tierra. Cuenten</a:t>
            </a:r>
          </a:p>
          <a:p>
            <a:pPr eaLnBrk="0" hangingPunct="0"/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Verdana" pitchFamily="34" charset="0"/>
              </a:rPr>
              <a:t>a los pueblos su gloria, sus maravillas a todas las naciones.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 autoUpdateAnimBg="0"/>
      <p:bldP spid="3246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64/da/0d/64da0dffe776c832bea55464eb4054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9" y="406400"/>
            <a:ext cx="8317616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463416" y="3495342"/>
            <a:ext cx="7989336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Porque es grande el Señor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, y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muy digno de alabanza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,  más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temible que todos los dioses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. Pues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los dioses de 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 los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paganos </a:t>
            </a:r>
            <a:b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</a:b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son apariencia, mientras que el</a:t>
            </a:r>
          </a:p>
          <a:p>
            <a:pPr algn="ctr" eaLnBrk="0" hangingPunct="0"/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Verdana" pitchFamily="34" charset="0"/>
              </a:rPr>
              <a:t>Señor ha hecho el cielo.</a:t>
            </a:r>
            <a:endParaRPr lang="ca-ES" sz="2600" b="1" i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570964" y="5717341"/>
            <a:ext cx="8364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a-ES" sz="14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rgbClr val="FFFFFF"/>
                </a:solidFill>
                <a:latin typeface="Comic Sans MS" pitchFamily="66" charset="0"/>
              </a:rPr>
              <a:t>Aclamen la gloria y el poder del Señor.</a:t>
            </a:r>
          </a:p>
        </p:txBody>
      </p:sp>
    </p:spTree>
    <p:extLst>
      <p:ext uri="{BB962C8B-B14F-4D97-AF65-F5344CB8AC3E}">
        <p14:creationId xmlns:p14="http://schemas.microsoft.com/office/powerpoint/2010/main" val="4168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/>
      <p:bldP spid="32563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pinimg.com/564x/fc/de/d4/fcded4da88ba0b700984084c4dd61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8" y="425452"/>
            <a:ext cx="8172450" cy="5965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65036" y="4082419"/>
            <a:ext cx="8455114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ca-ES" sz="2400" b="1" i="1" dirty="0">
                <a:solidFill>
                  <a:srgbClr val="0000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s-ES" sz="2400" b="1" i="1" dirty="0">
                <a:solidFill>
                  <a:srgbClr val="E4F3F4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Familias de los pueblos, aclamen al Señor, aclamen la gloria y el poder del Señor, aclamen la gloria del nombre del Señor, entren en sus atrios trayéndole ofrendas.</a:t>
            </a:r>
            <a:endParaRPr lang="ca-ES" sz="2400" b="1" i="1" dirty="0">
              <a:solidFill>
                <a:srgbClr val="E4F3F4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533400" y="5777927"/>
            <a:ext cx="83058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ca-E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rgbClr val="FFFFFF"/>
                </a:solidFill>
                <a:latin typeface="Comic Sans MS" pitchFamily="66" charset="0"/>
              </a:rPr>
              <a:t>Aclamen la gloria y el poder del Señor.</a:t>
            </a:r>
            <a:endParaRPr lang="ca-E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ñor de los Milagros: cerca de 4, 600 devotos cargan hoy el anda del  Cristo de Pachacamilla | LIMA | PERU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9" y="439068"/>
            <a:ext cx="8169275" cy="59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904953" y="5890834"/>
            <a:ext cx="7337265" cy="52322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a-ES" sz="1200" b="1" i="1" dirty="0">
                <a:solidFill>
                  <a:srgbClr val="FFFFFF"/>
                </a:solidFill>
                <a:effectLst>
                  <a:glow rad="63500">
                    <a:srgbClr val="5D2207"/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5D2207"/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Aclamen la gloria y el poder del Señor.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823" y="4132489"/>
            <a:ext cx="7927526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ca-ES" sz="2400" b="1" i="1" dirty="0">
                <a:solidFill>
                  <a:srgbClr val="000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s-ES" sz="2400" b="1" i="1" dirty="0">
                <a:solidFill>
                  <a:srgbClr val="E4F3F4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Póstrense ante el Señor en el atrio sagrado, tiemble en su presencia la tierra toda. Digan a los pueblos: </a:t>
            </a:r>
            <a:r>
              <a:rPr lang="es-ES" sz="2400" b="1" i="1" dirty="0" smtClean="0">
                <a:solidFill>
                  <a:srgbClr val="E4F3F4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</a:t>
            </a:r>
            <a:r>
              <a:rPr lang="es-ES" sz="2400" b="1" i="1" dirty="0">
                <a:solidFill>
                  <a:srgbClr val="E4F3F4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Señor es rey, él gobierna a los pueblos rectamente”</a:t>
            </a:r>
            <a:endParaRPr lang="ca-ES" sz="2400" b="1" i="1" dirty="0">
              <a:solidFill>
                <a:srgbClr val="E4F3F4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animBg="1" autoUpdateAnimBg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" y="368497"/>
            <a:ext cx="8356869" cy="6078956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247601" y="244902"/>
            <a:ext cx="8532504" cy="1076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es-ES_tradnl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Ambientación</a:t>
            </a:r>
            <a:r>
              <a:rPr lang="es-ES_tradnl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: </a:t>
            </a:r>
            <a:r>
              <a:rPr lang="es-PE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Unas monedas y sobre ellas una Biblia grande abierta. </a:t>
            </a:r>
            <a:r>
              <a:rPr lang="es-PE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Frase</a:t>
            </a:r>
            <a:r>
              <a:rPr lang="es-PE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:</a:t>
            </a:r>
            <a:r>
              <a:rPr lang="es-PE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A Dios lo que es de Dios</a:t>
            </a:r>
          </a:p>
          <a:p>
            <a:pPr algn="just"/>
            <a:endParaRPr lang="es-ES_tradnl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2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946" y="2084832"/>
            <a:ext cx="6228270" cy="2411367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PE" sz="6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A Dios lo que es de Dios</a:t>
            </a:r>
          </a:p>
          <a:p>
            <a:pPr algn="just"/>
            <a:endParaRPr lang="es-ES_tradnl" sz="6600" b="1" kern="0" spc="50" dirty="0">
              <a:ln w="11430"/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algn="just"/>
            <a:endParaRPr lang="es-PE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44965" y="5958347"/>
            <a:ext cx="8532504" cy="4144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es-ES_tradnl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22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Cantos sugeridos: A Dios den gracias los pueblos, Anunciamos tu Reino</a:t>
            </a:r>
            <a:endParaRPr lang="es-ES_tradnl" sz="1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2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9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90/89/87/90898702f659ee60bc80b0472af699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686" y="409772"/>
            <a:ext cx="8096248" cy="59817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140340" y="895568"/>
            <a:ext cx="2093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s-ES_tradnl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r>
              <a:rPr lang="es-ES_tradnl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7686" y="2595645"/>
            <a:ext cx="810260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aquí </a:t>
            </a:r>
            <a:r>
              <a:rPr lang="es-MX" sz="24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aquí una descripción del espíritu de nuestro Señor, del que hemos de revestirnos, que consiste, en una palabra, en tener siempre una gran estima y un gran amor de Dios. Jesucristo estaba tan lleno de él que no hacía nada por sí mismo ni por buscar su satisfacción: hago siempre la voluntad de mi Padre; hago siempre las acciones y las obras que le agradan. Y lo mismo que el Hijo eterno despreciaba el mundo, los bienes, los placeres y los honores, por ser ésa la voluntad del Padre, también nosotros entraremos en su espíritu despreciando todo eso como él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400" b="1" i="1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90"/>
          <p:cNvSpPr>
            <a:spLocks noChangeArrowheads="1"/>
          </p:cNvSpPr>
          <p:nvPr/>
        </p:nvSpPr>
        <p:spPr bwMode="auto">
          <a:xfrm>
            <a:off x="547687" y="438148"/>
            <a:ext cx="2452688" cy="962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8D08D"/>
              </a:gs>
              <a:gs pos="50000">
                <a:srgbClr val="70AD47"/>
              </a:gs>
              <a:gs pos="100000">
                <a:srgbClr val="A8D08D"/>
              </a:gs>
            </a:gsLst>
            <a:lin ang="5400000" scaled="1"/>
          </a:gra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b="1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9422" y="1442305"/>
            <a:ext cx="5646425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_tradnl" sz="23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San </a:t>
            </a:r>
            <a:r>
              <a:rPr lang="es-ES_tradnl" sz="23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Vicente enseña a </a:t>
            </a:r>
            <a:r>
              <a:rPr lang="es-ES_tradnl" sz="23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sus </a:t>
            </a:r>
            <a:r>
              <a:rPr lang="es-ES_tradnl" sz="23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discípulos cómo honrar el señorío de Dios, contemplando a Jesucristo:</a:t>
            </a:r>
            <a:endParaRPr lang="es-ES" sz="23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3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5" grpId="0"/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pinimg.com/564x/b4/e7/fd/b4e7fd81cb621f7d15bfc6239f679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5" y="456894"/>
            <a:ext cx="8269968" cy="59529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3485" y="614979"/>
            <a:ext cx="30728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s-MX" sz="24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</a:t>
            </a:r>
            <a:r>
              <a:rPr lang="es-MX" sz="2400" b="1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pues, hermanos míos, hemos de trabajar en la estima de Dios y procurar concebir un aprecio de él muy grande… y a medida que lo vayamos apreciando, lo amaremos más; y ese aprecio y ese amor nos darán un deseo continuo de cumplir siempre su santa voluntad, </a:t>
            </a:r>
            <a:endParaRPr lang="es-ES" sz="24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15608" y="2993505"/>
            <a:ext cx="28178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MX" sz="2400" b="1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cuidadoso esmero por no hacer nada en contra suya y un gran alejamiento de las cosas de la tierra, despreciando todos sus bienes. 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(</a:t>
            </a:r>
            <a:r>
              <a:rPr lang="es-MX" sz="2400" b="1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XI, 411-412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4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769611" y="4459821"/>
            <a:ext cx="77305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imes" charset="0"/>
              </a:rPr>
              <a:t>Dar a Dios lo que es de Dios implica profundizar cada día más en mi relación con él.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imes" charset="0"/>
              </a:rPr>
              <a:t>Dedicar un mayor tiempo para la oración y la meditación de su Palabra en esta semana.</a:t>
            </a:r>
            <a:endParaRPr lang="es-ES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</p:txBody>
      </p:sp>
      <p:sp>
        <p:nvSpPr>
          <p:cNvPr id="424967" name="WordArt 7"/>
          <p:cNvSpPr>
            <a:spLocks noChangeArrowheads="1" noChangeShapeType="1" noTextEdit="1"/>
          </p:cNvSpPr>
          <p:nvPr/>
        </p:nvSpPr>
        <p:spPr bwMode="auto">
          <a:xfrm>
            <a:off x="3015397" y="517387"/>
            <a:ext cx="3529013" cy="31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Compromisos: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925019"/>
            <a:ext cx="8229600" cy="345103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1336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564x/6f/5b/5a/6f5b5a1fcddeb8cdb6ffba5bebfd1a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8684" r="-1603" b="-759"/>
          <a:stretch/>
        </p:blipFill>
        <p:spPr bwMode="auto">
          <a:xfrm>
            <a:off x="509798" y="437793"/>
            <a:ext cx="8319342" cy="59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537790" y="1779819"/>
            <a:ext cx="817700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Ilumíname y dame tu gracia Señor…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saber actuar de acuerdo a tu voluntad…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ser presencia tuya donde esté…</a:t>
            </a:r>
            <a:endParaRPr lang="es-PE" sz="3200" b="1" dirty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101600" dist="76200" dir="12180000" sx="101000" sy="101000" algn="bl" rotWithShape="0">
                  <a:schemeClr val="tx2">
                    <a:lumMod val="50000"/>
                  </a:schemeClr>
                </a:outerShdw>
              </a:effectLst>
            </a:endParaRPr>
          </a:p>
          <a:p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saber vivir de acuerdo a la verdad y la justicia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ser recto en todas mis acciones…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buscar la verdad…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ser sincero conmigo mismo…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denunciar las injusticias…</a:t>
            </a:r>
          </a:p>
          <a:p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para actuar con rectitud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000022">
                      <a:alpha val="60000"/>
                    </a:srgbClr>
                  </a:glow>
                  <a:outerShdw blurRad="101600" dist="76200" dir="12180000" sx="101000" sy="101000" algn="bl" rotWithShape="0">
                    <a:schemeClr val="tx2">
                      <a:lumMod val="50000"/>
                    </a:schemeClr>
                  </a:outerShdw>
                </a:effectLst>
              </a:rPr>
              <a:t>…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000022">
                    <a:alpha val="60000"/>
                  </a:srgbClr>
                </a:glow>
                <a:outerShdw blurRad="101600" dist="76200" dir="12180000" sx="101000" sy="101000" algn="bl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2439" y="549759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pinimg.com/564x/24/8c/c9/248cc9069be21381ab11731bdd463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9" y="445243"/>
            <a:ext cx="8204655" cy="59368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637624" y="2842708"/>
            <a:ext cx="798700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manifestar tu proyecto de amor…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hacer de mi fe un estilo de vida…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que otros te encuentren por mi compromiso…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vivir con tus mismos sentimientos…</a:t>
            </a:r>
          </a:p>
          <a:p>
            <a:pPr algn="ctr"/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no dejarme seducir por lo que es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secundario</a:t>
            </a:r>
          </a:p>
          <a:p>
            <a:pPr algn="ctr"/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buscar el reino de Dios y su justicia…</a:t>
            </a:r>
          </a:p>
          <a:p>
            <a:pPr algn="ctr"/>
            <a:r>
              <a:rPr lang="es-PE" sz="2800" b="1" dirty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para saber distinguir lo que es Dios de lo que es del mundo…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AMEN</a:t>
            </a:r>
            <a:endParaRPr lang="es-ES" sz="2800" b="1" dirty="0">
              <a:solidFill>
                <a:schemeClr val="bg1"/>
              </a:solidFill>
              <a:effectLst>
                <a:outerShdw blurRad="50800" dist="63500" dir="18900000" algn="b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27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422891"/>
            <a:ext cx="8258039" cy="5977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>
            <a:off x="579551" y="618834"/>
            <a:ext cx="78689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Señor de los Milagros, ruega por nosotros.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85863" y="6185557"/>
            <a:ext cx="5576552" cy="677108"/>
          </a:xfrm>
          <a:prstGeom prst="rect">
            <a:avLst/>
          </a:prstGeom>
          <a:solidFill>
            <a:srgbClr val="29123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(Chuno)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0" y="2537484"/>
            <a:ext cx="1200774" cy="10250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522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.700+ Oracion A Dios Padre Fotografías de stock, fotos e imágenes libres  de derecho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" y="487020"/>
            <a:ext cx="8193310" cy="59084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037239" y="495984"/>
            <a:ext cx="4103688" cy="198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AMBIENTACIÓN: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2933" y="880284"/>
            <a:ext cx="6972300" cy="107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Dios es el único Señor de la historia. </a:t>
            </a:r>
            <a:r>
              <a:rPr lang="es-PE" sz="32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Ningún poder en la tierra es digno del culto que a él sólo hay que ofrecer.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PE" sz="3200" b="1" i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3200" b="1" i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7550" y="1844824"/>
            <a:ext cx="7381825" cy="8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26641" y="2097251"/>
            <a:ext cx="6748592" cy="19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Los creyentes no debemos de separar nuestra condición de cristianos de nuestra condición de ciudadanos, pero tampoco debemos confundir estas dos condiciones.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43808" y="5398368"/>
            <a:ext cx="5688632" cy="11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25080" y="4027940"/>
            <a:ext cx="4727436" cy="13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.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Somos a la vez miembros de la Iglesia y 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de 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la </a:t>
            </a: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    sociedad     civil</a:t>
            </a:r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0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5" y="439613"/>
            <a:ext cx="8181240" cy="5934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51082" y="501162"/>
            <a:ext cx="2874634" cy="3339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/>
              </a:rPr>
              <a:t>Oración inicial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953" y="3051030"/>
            <a:ext cx="6224953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PE" sz="2800" b="1" kern="0" dirty="0">
                <a:ln w="50800"/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Señor Jesús, </a:t>
            </a:r>
          </a:p>
          <a:p>
            <a:pPr lvl="0" algn="ctr">
              <a:defRPr/>
            </a:pPr>
            <a:r>
              <a:rPr lang="es-PE" sz="2800" b="1" kern="0" dirty="0">
                <a:ln w="50800"/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Tú que has sabido vivir de manera plena la voluntad  del Padre, que has sabido darle a Él el lugar </a:t>
            </a:r>
          </a:p>
          <a:p>
            <a:pPr lvl="0" algn="ctr">
              <a:defRPr/>
            </a:pPr>
            <a:r>
              <a:rPr lang="es-PE" sz="2800" b="1" kern="0" dirty="0">
                <a:ln w="50800"/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que debe tener en nuestra vida,</a:t>
            </a:r>
          </a:p>
          <a:p>
            <a:pPr lvl="0" algn="ctr">
              <a:defRPr/>
            </a:pPr>
            <a:r>
              <a:rPr lang="es-PE" sz="2800" b="1" kern="0" dirty="0">
                <a:ln w="50800"/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que nos has enseñado la manera de realizar el proyecto de amor del Padre,</a:t>
            </a:r>
            <a:endParaRPr lang="es-ES_tradnl" sz="2800" b="1" kern="0" dirty="0">
              <a:ln w="50800"/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31/e4/62/31e4620c16ec77795ddf1eb9e91968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1" y="457569"/>
            <a:ext cx="8179611" cy="59432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15981" y="548681"/>
            <a:ext cx="4020851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PE" sz="2800" b="1" kern="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te pedimos que nos des </a:t>
            </a:r>
            <a:r>
              <a:rPr lang="es-PE" sz="2800" b="1" kern="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valentía para dar testimonio de ti  en nuestro medio,                     que nos des integridad para manifestar con nuestra vida aquello que corresponde al Evangelio; 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que nos des entereza para que demostremos </a:t>
            </a:r>
          </a:p>
          <a:p>
            <a:pPr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con nuestra vida y nuestras acciones</a:t>
            </a:r>
          </a:p>
          <a:p>
            <a:pPr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que tus enseñanzas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son</a:t>
            </a:r>
            <a:endParaRPr lang="es-ES_tradnl" sz="2800" b="1" kern="0" dirty="0">
              <a:solidFill>
                <a:srgbClr val="FFFF00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117123" y="629053"/>
            <a:ext cx="3578469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vida y  plenitud 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germen de nueva sociedad para todos.</a:t>
            </a:r>
          </a:p>
          <a:p>
            <a:pPr algn="r"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Ayúdanos Señor,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a 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que nuestra fe</a:t>
            </a:r>
          </a:p>
          <a:p>
            <a:pPr algn="r"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coopere en la construcción de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     una 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sociedad</a:t>
            </a:r>
          </a:p>
          <a:p>
            <a:pPr algn="r"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cada vez más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         justa 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y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           fraterna</a:t>
            </a: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</a:t>
            </a:r>
          </a:p>
          <a:p>
            <a:pPr algn="r">
              <a:defRPr/>
            </a:pPr>
            <a:r>
              <a:rPr lang="es-MX" sz="2800" b="1" kern="0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más solidaria y participativa. </a:t>
            </a:r>
            <a:r>
              <a:rPr lang="es-MX" sz="2800" b="1" kern="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Amén</a:t>
            </a:r>
            <a:endParaRPr lang="es-ES_tradnl" sz="2800" b="1" kern="0" dirty="0">
              <a:solidFill>
                <a:srgbClr val="FFFF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 mejores 7 ideas de escribas y fariseos | fariseos, escribas y fariseos,  iglesi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395653"/>
            <a:ext cx="8128733" cy="59699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3806699" y="705665"/>
            <a:ext cx="2400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s-E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r>
              <a:rPr lang="es-E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i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87"/>
          <p:cNvSpPr>
            <a:spLocks noChangeArrowheads="1"/>
          </p:cNvSpPr>
          <p:nvPr/>
        </p:nvSpPr>
        <p:spPr bwMode="auto">
          <a:xfrm>
            <a:off x="641469" y="479423"/>
            <a:ext cx="2268786" cy="91415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8D08D"/>
              </a:gs>
              <a:gs pos="50000">
                <a:srgbClr val="70AD47"/>
              </a:gs>
              <a:gs pos="100000">
                <a:srgbClr val="A8D08D"/>
              </a:gs>
            </a:gsLst>
            <a:lin ang="5400000" scaled="1"/>
          </a:gra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texto?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Mateo 22,15-21</a:t>
            </a:r>
            <a:endParaRPr lang="es-PE" sz="16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27539" y="3415809"/>
            <a:ext cx="820322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s-ES" sz="2600" i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es-ES" sz="2600" i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 más, los fariseos, estrictos cumplidores de la ley, se ponen ante Jesús para tenderle una trampa. </a:t>
            </a:r>
            <a:r>
              <a:rPr lang="es-PE" sz="2600" i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 la buena intención de cumplir con la ley se oculta la mala intención de que se le pueda condenar por incitar a la rebeldía social. Pero Jesús con sus palabras invita a entender que desde la creación del mundo, el ser humano tiene impresa la imagen de Dios. Escuchemos:</a:t>
            </a:r>
            <a:endParaRPr lang="es-ES" sz="2600" i="1" dirty="0"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61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458314" y="514556"/>
            <a:ext cx="8246070" cy="5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9" y="668215"/>
            <a:ext cx="3121826" cy="5354516"/>
          </a:xfrm>
          <a:prstGeom prst="roundRect">
            <a:avLst/>
          </a:prstGeom>
        </p:spPr>
      </p:pic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579012" y="2127739"/>
            <a:ext cx="3419651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15</a:t>
            </a:r>
            <a:r>
              <a:rPr lang="es-ES" sz="28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</a:rPr>
              <a:t>En aquel tiempo, se retiraron los fariseos y llegaron a un acuerdo para comprometer a Jesús con una pregunta.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76670" y="793123"/>
            <a:ext cx="302433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22,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15- 21</a:t>
            </a:r>
            <a:endParaRPr lang="es-E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564x/67/a5/80/67a580c0cfb797afa0c1a4c8e341eb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498191" y="450512"/>
            <a:ext cx="8206194" cy="59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5"/>
          <a:stretch/>
        </p:blipFill>
        <p:spPr>
          <a:xfrm>
            <a:off x="4671624" y="599981"/>
            <a:ext cx="3302998" cy="5493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1371599" y="599981"/>
            <a:ext cx="3300025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400" b="1" baseline="30000" dirty="0">
                <a:latin typeface="Georgia" pitchFamily="18" charset="0"/>
              </a:rPr>
              <a:t>16</a:t>
            </a:r>
            <a:r>
              <a:rPr lang="es-ES" sz="2400" b="1" dirty="0">
                <a:latin typeface="Georgia" pitchFamily="18" charset="0"/>
              </a:rPr>
              <a:t> Le enviaron unos discípulos, con unos partidarios de Herodes, y le dijeron</a:t>
            </a:r>
            <a:r>
              <a:rPr lang="es-ES" sz="2400" b="1" dirty="0" smtClean="0">
                <a:latin typeface="Georgia" pitchFamily="18" charset="0"/>
              </a:rPr>
              <a:t>: - </a:t>
            </a:r>
            <a:r>
              <a:rPr lang="es-ES" sz="2400" b="1" dirty="0">
                <a:latin typeface="Georgia" pitchFamily="18" charset="0"/>
              </a:rPr>
              <a:t>“Maestro, sabemos que eres sincero y que enseñas el camino de Dios conforme a la verdad; sin que te importe nadie, porque no miras las condición  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19120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m etiqueta">
  <a:themeElements>
    <a:clrScheme name="Sem etiqueta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25D1C"/>
      </a:hlink>
      <a:folHlink>
        <a:srgbClr val="99CC00"/>
      </a:folHlink>
    </a:clrScheme>
    <a:fontScheme name="Sem etique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m etique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m etique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23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 etiquet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25D1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1364</Words>
  <Application>Microsoft Office PowerPoint</Application>
  <PresentationFormat>Presentación en pantalla (4:3)</PresentationFormat>
  <Paragraphs>108</Paragraphs>
  <Slides>35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57" baseType="lpstr">
      <vt:lpstr>Adobe Arabic</vt:lpstr>
      <vt:lpstr>Algerian</vt:lpstr>
      <vt:lpstr>Arial</vt:lpstr>
      <vt:lpstr>Arial Black</vt:lpstr>
      <vt:lpstr>Arial Narrow</vt:lpstr>
      <vt:lpstr>Arial Rounded MT Bold</vt:lpstr>
      <vt:lpstr>Arial Unicode MS</vt:lpstr>
      <vt:lpstr>Calibri</vt:lpstr>
      <vt:lpstr>Calibri Light</vt:lpstr>
      <vt:lpstr>Cascadia Mono SemiBold</vt:lpstr>
      <vt:lpstr>Clarendon BT</vt:lpstr>
      <vt:lpstr>Comic Sans MS</vt:lpstr>
      <vt:lpstr>Georgia</vt:lpstr>
      <vt:lpstr>Kristen ITC</vt:lpstr>
      <vt:lpstr>Poor Richard</vt:lpstr>
      <vt:lpstr>Tekton Pro</vt:lpstr>
      <vt:lpstr>Times</vt:lpstr>
      <vt:lpstr>Times New Roman</vt:lpstr>
      <vt:lpstr>Verdana</vt:lpstr>
      <vt:lpstr>Wingdings</vt:lpstr>
      <vt:lpstr>Tema de Office</vt:lpstr>
      <vt:lpstr>1_Sem etiqueta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150</cp:revision>
  <dcterms:created xsi:type="dcterms:W3CDTF">2014-10-11T03:01:37Z</dcterms:created>
  <dcterms:modified xsi:type="dcterms:W3CDTF">2023-10-17T12:42:44Z</dcterms:modified>
</cp:coreProperties>
</file>