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9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4" r:id="rId34"/>
    <p:sldId id="295" r:id="rId35"/>
    <p:sldId id="290" r:id="rId3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921"/>
    <a:srgbClr val="6F5E42"/>
    <a:srgbClr val="D79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A54E7-0860-4D1A-A1FD-68A27BA15BC7}" type="datetimeFigureOut">
              <a:rPr lang="es-PE" smtClean="0"/>
              <a:t>25 Set. 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1B0C3-98BB-4901-9AE8-3F348D129644}" type="slidenum">
              <a:rPr lang="es-PE" smtClean="0"/>
              <a:t>‹Nº›</a:t>
            </a:fld>
            <a:endParaRPr lang="es-PE"/>
          </a:p>
        </p:txBody>
      </p:sp>
    </p:spTree>
    <p:extLst>
      <p:ext uri="{BB962C8B-B14F-4D97-AF65-F5344CB8AC3E}">
        <p14:creationId xmlns:p14="http://schemas.microsoft.com/office/powerpoint/2010/main" val="42164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6</a:t>
            </a:fld>
            <a:endParaRPr lang="es-PE" dirty="0">
              <a:solidFill>
                <a:prstClr val="black"/>
              </a:solidFill>
            </a:endParaRPr>
          </a:p>
        </p:txBody>
      </p:sp>
    </p:spTree>
    <p:extLst>
      <p:ext uri="{BB962C8B-B14F-4D97-AF65-F5344CB8AC3E}">
        <p14:creationId xmlns:p14="http://schemas.microsoft.com/office/powerpoint/2010/main" val="192934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10</a:t>
            </a:fld>
            <a:endParaRPr lang="es-PE" dirty="0">
              <a:solidFill>
                <a:prstClr val="black"/>
              </a:solidFill>
            </a:endParaRPr>
          </a:p>
        </p:txBody>
      </p:sp>
    </p:spTree>
    <p:extLst>
      <p:ext uri="{BB962C8B-B14F-4D97-AF65-F5344CB8AC3E}">
        <p14:creationId xmlns:p14="http://schemas.microsoft.com/office/powerpoint/2010/main" val="322279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12</a:t>
            </a:fld>
            <a:endParaRPr lang="es-PE" dirty="0">
              <a:solidFill>
                <a:prstClr val="black"/>
              </a:solidFill>
            </a:endParaRPr>
          </a:p>
        </p:txBody>
      </p:sp>
    </p:spTree>
    <p:extLst>
      <p:ext uri="{BB962C8B-B14F-4D97-AF65-F5344CB8AC3E}">
        <p14:creationId xmlns:p14="http://schemas.microsoft.com/office/powerpoint/2010/main" val="403420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5EE30DD-A465-4BF7-A046-B94ED693064B}" type="slidenum">
              <a:rPr lang="es-PE" smtClean="0">
                <a:solidFill>
                  <a:prstClr val="black"/>
                </a:solidFill>
              </a:rPr>
              <a:pPr/>
              <a:t>16</a:t>
            </a:fld>
            <a:endParaRPr lang="es-PE" dirty="0">
              <a:solidFill>
                <a:prstClr val="black"/>
              </a:solidFill>
            </a:endParaRPr>
          </a:p>
        </p:txBody>
      </p:sp>
    </p:spTree>
    <p:extLst>
      <p:ext uri="{BB962C8B-B14F-4D97-AF65-F5344CB8AC3E}">
        <p14:creationId xmlns:p14="http://schemas.microsoft.com/office/powerpoint/2010/main" val="157389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76237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4713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833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16651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395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0515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8" name="Footer Placeholder 7"/>
          <p:cNvSpPr>
            <a:spLocks noGrp="1"/>
          </p:cNvSpPr>
          <p:nvPr>
            <p:ph type="ftr" sz="quarter" idx="11"/>
          </p:nvPr>
        </p:nvSpPr>
        <p:spPr/>
        <p:txBody>
          <a:bodyPr/>
          <a:lstStyle/>
          <a:p>
            <a:endParaRPr lang="es-PE">
              <a:solidFill>
                <a:prstClr val="black">
                  <a:tint val="75000"/>
                </a:prstClr>
              </a:solidFill>
            </a:endParaRPr>
          </a:p>
        </p:txBody>
      </p:sp>
      <p:sp>
        <p:nvSpPr>
          <p:cNvPr id="9" name="Slide Number Placeholder 8"/>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26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4" name="Footer Placeholder 3"/>
          <p:cNvSpPr>
            <a:spLocks noGrp="1"/>
          </p:cNvSpPr>
          <p:nvPr>
            <p:ph type="ftr" sz="quarter" idx="11"/>
          </p:nvPr>
        </p:nvSpPr>
        <p:spPr/>
        <p:txBody>
          <a:bodyPr/>
          <a:lstStyle/>
          <a:p>
            <a:endParaRPr lang="es-PE">
              <a:solidFill>
                <a:prstClr val="black">
                  <a:tint val="75000"/>
                </a:prstClr>
              </a:solidFill>
            </a:endParaRPr>
          </a:p>
        </p:txBody>
      </p:sp>
      <p:sp>
        <p:nvSpPr>
          <p:cNvPr id="5" name="Slide Number Placeholder 4"/>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0977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3" name="Footer Placeholder 2"/>
          <p:cNvSpPr>
            <a:spLocks noGrp="1"/>
          </p:cNvSpPr>
          <p:nvPr>
            <p:ph type="ftr" sz="quarter" idx="11"/>
          </p:nvPr>
        </p:nvSpPr>
        <p:spPr/>
        <p:txBody>
          <a:bodyPr/>
          <a:lstStyle/>
          <a:p>
            <a:endParaRPr lang="es-PE">
              <a:solidFill>
                <a:prstClr val="black">
                  <a:tint val="75000"/>
                </a:prstClr>
              </a:solidFill>
            </a:endParaRPr>
          </a:p>
        </p:txBody>
      </p:sp>
      <p:sp>
        <p:nvSpPr>
          <p:cNvPr id="4" name="Slide Number Placeholder 3"/>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719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7656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019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99202-01E8-4F33-9A49-988FE2A03856}" type="datetimeFigureOut">
              <a:rPr lang="es-PE" smtClean="0">
                <a:solidFill>
                  <a:prstClr val="black">
                    <a:tint val="75000"/>
                  </a:prstClr>
                </a:solidFill>
              </a:rPr>
              <a:pPr/>
              <a:t>25 Set. 2023</a:t>
            </a:fld>
            <a:endParaRPr lang="es-P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BE74C-695B-489D-9754-26DA277FF40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78828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46" y="515448"/>
            <a:ext cx="8046926" cy="5873868"/>
          </a:xfrm>
          <a:prstGeom prst="rect">
            <a:avLst/>
          </a:prstGeom>
          <a:scene3d>
            <a:camera prst="orthographicFront"/>
            <a:lightRig rig="threePt" dir="t"/>
          </a:scene3d>
          <a:sp3d>
            <a:bevelT/>
          </a:sp3d>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42" y="5959176"/>
            <a:ext cx="1255885" cy="414564"/>
          </a:xfrm>
          <a:prstGeom prst="rect">
            <a:avLst/>
          </a:prstGeom>
        </p:spPr>
      </p:pic>
      <p:sp>
        <p:nvSpPr>
          <p:cNvPr id="12" name="7 CuadroTexto"/>
          <p:cNvSpPr txBox="1"/>
          <p:nvPr/>
        </p:nvSpPr>
        <p:spPr>
          <a:xfrm>
            <a:off x="530146" y="515448"/>
            <a:ext cx="2498584" cy="369332"/>
          </a:xfrm>
          <a:prstGeom prst="rect">
            <a:avLst/>
          </a:prstGeom>
          <a:noFill/>
        </p:spPr>
        <p:txBody>
          <a:bodyPr wrap="square" rtlCol="0">
            <a:spAutoFit/>
          </a:bodyPr>
          <a:lstStyle/>
          <a:p>
            <a:r>
              <a:rPr lang="es-PE" b="1" dirty="0">
                <a:effectLst>
                  <a:glow rad="63500">
                    <a:srgbClr val="FFC000">
                      <a:satMod val="175000"/>
                      <a:alpha val="40000"/>
                    </a:srgbClr>
                  </a:glow>
                  <a:outerShdw blurRad="38100" dist="38100" dir="2700000" algn="tl">
                    <a:srgbClr val="000000">
                      <a:alpha val="43137"/>
                    </a:srgbClr>
                  </a:outerShdw>
                </a:effectLst>
              </a:rPr>
              <a:t>8</a:t>
            </a:r>
            <a:r>
              <a:rPr lang="es-PE" b="1" dirty="0" smtClean="0">
                <a:effectLst>
                  <a:glow rad="63500">
                    <a:srgbClr val="FFC000">
                      <a:satMod val="175000"/>
                      <a:alpha val="40000"/>
                    </a:srgbClr>
                  </a:glow>
                  <a:outerShdw blurRad="38100" dist="38100" dir="2700000" algn="tl">
                    <a:srgbClr val="000000">
                      <a:alpha val="43137"/>
                    </a:srgbClr>
                  </a:outerShdw>
                </a:effectLst>
              </a:rPr>
              <a:t> </a:t>
            </a:r>
            <a:r>
              <a:rPr lang="es-PE" b="1" dirty="0">
                <a:effectLst>
                  <a:glow rad="63500">
                    <a:srgbClr val="FFC000">
                      <a:satMod val="175000"/>
                      <a:alpha val="40000"/>
                    </a:srgbClr>
                  </a:glow>
                  <a:outerShdw blurRad="38100" dist="38100" dir="2700000" algn="tl">
                    <a:srgbClr val="000000">
                      <a:alpha val="43137"/>
                    </a:srgbClr>
                  </a:outerShdw>
                </a:effectLst>
              </a:rPr>
              <a:t>octubre </a:t>
            </a:r>
            <a:r>
              <a:rPr lang="es-PE" b="1" dirty="0" smtClean="0">
                <a:effectLst>
                  <a:glow rad="63500">
                    <a:srgbClr val="FFC000">
                      <a:satMod val="175000"/>
                      <a:alpha val="40000"/>
                    </a:srgbClr>
                  </a:glow>
                  <a:outerShdw blurRad="38100" dist="38100" dir="2700000" algn="tl">
                    <a:srgbClr val="000000">
                      <a:alpha val="43137"/>
                    </a:srgbClr>
                  </a:outerShdw>
                </a:effectLst>
              </a:rPr>
              <a:t>2023</a:t>
            </a:r>
            <a:endParaRPr lang="es-PE" b="1" dirty="0">
              <a:effectLst>
                <a:glow rad="63500">
                  <a:srgbClr val="FFC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49795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Secret Garden - Ode To Simplicity - 02.wav"/>
          </p:stSnd>
        </p:sndAc>
      </p:transition>
    </mc:Choice>
    <mc:Fallback xmlns="">
      <p:transition spd="slow">
        <p:fade/>
        <p:sndAc>
          <p:stSnd loop="1">
            <p:snd r:embed="rId6" name="Secret Garden - Ode To Simplicity - 02.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1" y="548523"/>
            <a:ext cx="8034293" cy="5773146"/>
          </a:xfrm>
          <a:prstGeom prst="rect">
            <a:avLst/>
          </a:prstGeom>
        </p:spPr>
      </p:pic>
      <p:sp>
        <p:nvSpPr>
          <p:cNvPr id="5" name="Rectangle 2"/>
          <p:cNvSpPr>
            <a:spLocks noChangeArrowheads="1"/>
          </p:cNvSpPr>
          <p:nvPr/>
        </p:nvSpPr>
        <p:spPr bwMode="auto">
          <a:xfrm>
            <a:off x="1989993" y="3804527"/>
            <a:ext cx="4059116" cy="1077218"/>
          </a:xfrm>
          <a:prstGeom prst="rect">
            <a:avLst/>
          </a:prstGeom>
          <a:noFill/>
          <a:ln>
            <a:noFill/>
          </a:ln>
          <a:effectLst/>
          <a:extLst/>
        </p:spPr>
        <p:txBody>
          <a:bodyPr wrap="square">
            <a:spAutoFit/>
          </a:bodyPr>
          <a:lstStyle/>
          <a:p>
            <a:pPr>
              <a:defRPr/>
            </a:pPr>
            <a:r>
              <a:rPr lang="es-ES" sz="3200" b="1" dirty="0" smtClean="0">
                <a:solidFill>
                  <a:srgbClr val="FFFF00"/>
                </a:solidFill>
                <a:effectLst>
                  <a:glow rad="63500">
                    <a:srgbClr val="2C1F11">
                      <a:alpha val="40000"/>
                    </a:srgbClr>
                  </a:glow>
                  <a:outerShdw blurRad="50800" dist="38100" algn="l" rotWithShape="0">
                    <a:prstClr val="black"/>
                  </a:outerShdw>
                </a:effectLst>
                <a:latin typeface="Georgia" pitchFamily="18" charset="0"/>
              </a:rPr>
              <a:t>«</a:t>
            </a:r>
            <a:r>
              <a:rPr lang="es-ES" sz="3200" b="1" dirty="0">
                <a:solidFill>
                  <a:srgbClr val="FFFF00"/>
                </a:solidFill>
                <a:effectLst>
                  <a:glow rad="63500">
                    <a:srgbClr val="2C1F11">
                      <a:alpha val="40000"/>
                    </a:srgbClr>
                  </a:glow>
                  <a:outerShdw blurRad="50800" dist="38100" algn="l" rotWithShape="0">
                    <a:prstClr val="black"/>
                  </a:outerShdw>
                </a:effectLst>
                <a:latin typeface="Georgia" pitchFamily="18" charset="0"/>
              </a:rPr>
              <a:t>Voy, Señor».   </a:t>
            </a:r>
            <a:r>
              <a:rPr lang="es-ES" sz="3200" b="1" dirty="0" smtClean="0">
                <a:solidFill>
                  <a:srgbClr val="FFFF00"/>
                </a:solidFill>
                <a:effectLst>
                  <a:glow rad="63500">
                    <a:srgbClr val="2C1F11">
                      <a:alpha val="40000"/>
                    </a:srgbClr>
                  </a:glow>
                  <a:outerShdw blurRad="50800" dist="38100" algn="l" rotWithShape="0">
                    <a:prstClr val="black"/>
                  </a:outerShdw>
                </a:effectLst>
                <a:latin typeface="Georgia" pitchFamily="18" charset="0"/>
              </a:rPr>
              <a:t>                    Pero </a:t>
            </a:r>
            <a:r>
              <a:rPr lang="es-ES" sz="3200" b="1" dirty="0">
                <a:solidFill>
                  <a:srgbClr val="FFFF00"/>
                </a:solidFill>
                <a:effectLst>
                  <a:glow rad="63500">
                    <a:srgbClr val="2C1F11">
                      <a:alpha val="40000"/>
                    </a:srgbClr>
                  </a:glow>
                  <a:outerShdw blurRad="50800" dist="38100" algn="l" rotWithShape="0">
                    <a:prstClr val="black"/>
                  </a:outerShdw>
                </a:effectLst>
                <a:latin typeface="Georgia" pitchFamily="18" charset="0"/>
              </a:rPr>
              <a:t>no fue.</a:t>
            </a:r>
          </a:p>
        </p:txBody>
      </p:sp>
      <p:sp>
        <p:nvSpPr>
          <p:cNvPr id="6146" name="Rectangle 2"/>
          <p:cNvSpPr>
            <a:spLocks noChangeArrowheads="1"/>
          </p:cNvSpPr>
          <p:nvPr/>
        </p:nvSpPr>
        <p:spPr bwMode="auto">
          <a:xfrm>
            <a:off x="949569" y="483577"/>
            <a:ext cx="5706207" cy="830997"/>
          </a:xfrm>
          <a:prstGeom prst="rect">
            <a:avLst/>
          </a:prstGeom>
          <a:noFill/>
          <a:ln>
            <a:noFill/>
          </a:ln>
          <a:effectLst/>
          <a:extLst/>
        </p:spPr>
        <p:txBody>
          <a:bodyPr wrap="square">
            <a:spAutoFit/>
          </a:bodyPr>
          <a:lstStyle/>
          <a:p>
            <a:pPr>
              <a:defRPr/>
            </a:pPr>
            <a:r>
              <a:rPr lang="es-ES" sz="2400" b="1" dirty="0">
                <a:solidFill>
                  <a:schemeClr val="bg1"/>
                </a:solidFill>
                <a:effectLst>
                  <a:glow rad="63500">
                    <a:srgbClr val="2C1F11">
                      <a:alpha val="40000"/>
                    </a:srgbClr>
                  </a:glow>
                  <a:outerShdw blurRad="50800" dist="38100" algn="l" rotWithShape="0">
                    <a:prstClr val="black"/>
                  </a:outerShdw>
                </a:effectLst>
                <a:latin typeface="Georgia" pitchFamily="18" charset="0"/>
              </a:rPr>
              <a:t>Se acercó al segundo y </a:t>
            </a:r>
            <a:r>
              <a:rPr lang="es-ES" sz="2400" b="1" dirty="0" smtClean="0">
                <a:solidFill>
                  <a:schemeClr val="bg1"/>
                </a:solidFill>
                <a:effectLst>
                  <a:glow rad="63500">
                    <a:srgbClr val="2C1F11">
                      <a:alpha val="40000"/>
                    </a:srgbClr>
                  </a:glow>
                  <a:outerShdw blurRad="50800" dist="38100" algn="l" rotWithShape="0">
                    <a:prstClr val="black"/>
                  </a:outerShdw>
                </a:effectLst>
                <a:latin typeface="Georgia" pitchFamily="18" charset="0"/>
              </a:rPr>
              <a:t>le </a:t>
            </a:r>
            <a:r>
              <a:rPr lang="es-ES" sz="2400" b="1" dirty="0">
                <a:solidFill>
                  <a:schemeClr val="bg1"/>
                </a:solidFill>
                <a:effectLst>
                  <a:glow rad="63500">
                    <a:srgbClr val="2C1F11">
                      <a:alpha val="40000"/>
                    </a:srgbClr>
                  </a:glow>
                  <a:outerShdw blurRad="50800" dist="38100" algn="l" rotWithShape="0">
                    <a:prstClr val="black"/>
                  </a:outerShdw>
                </a:effectLst>
                <a:latin typeface="Georgia" pitchFamily="18" charset="0"/>
              </a:rPr>
              <a:t>dijo lo mismo. </a:t>
            </a:r>
            <a:r>
              <a:rPr lang="es-ES" sz="2400" b="1" dirty="0" smtClean="0">
                <a:solidFill>
                  <a:schemeClr val="bg1"/>
                </a:solidFill>
                <a:effectLst>
                  <a:glow rad="63500">
                    <a:srgbClr val="2C1F11">
                      <a:alpha val="40000"/>
                    </a:srgbClr>
                  </a:glow>
                  <a:outerShdw blurRad="50800" dist="38100" algn="l" rotWithShape="0">
                    <a:prstClr val="black"/>
                  </a:outerShdw>
                </a:effectLst>
                <a:latin typeface="Georgia" pitchFamily="18" charset="0"/>
              </a:rPr>
              <a:t>Él </a:t>
            </a:r>
            <a:r>
              <a:rPr lang="es-ES" sz="2400" b="1" dirty="0">
                <a:solidFill>
                  <a:schemeClr val="bg1"/>
                </a:solidFill>
                <a:effectLst>
                  <a:glow rad="63500">
                    <a:srgbClr val="2C1F11">
                      <a:alpha val="40000"/>
                    </a:srgbClr>
                  </a:glow>
                  <a:outerShdw blurRad="50800" dist="38100" algn="l" rotWithShape="0">
                    <a:prstClr val="black"/>
                  </a:outerShdw>
                </a:effectLst>
                <a:latin typeface="Georgia" pitchFamily="18" charset="0"/>
              </a:rPr>
              <a:t>le contestó: </a:t>
            </a:r>
            <a:endParaRPr lang="es-ES" sz="2400" b="1" dirty="0">
              <a:solidFill>
                <a:srgbClr val="FFFF00"/>
              </a:solidFill>
              <a:effectLst>
                <a:glow rad="63500">
                  <a:srgbClr val="2C1F11">
                    <a:alpha val="40000"/>
                  </a:srgb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33015028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76" y="502098"/>
            <a:ext cx="8095370" cy="5837156"/>
          </a:xfrm>
          <a:prstGeom prst="rect">
            <a:avLst/>
          </a:prstGeom>
          <a:scene3d>
            <a:camera prst="orthographicFront"/>
            <a:lightRig rig="threePt" dir="t"/>
          </a:scene3d>
          <a:sp3d>
            <a:bevelT w="152400" h="50800" prst="softRound"/>
          </a:sp3d>
        </p:spPr>
      </p:pic>
      <p:sp>
        <p:nvSpPr>
          <p:cNvPr id="3" name="Rectangle 2"/>
          <p:cNvSpPr>
            <a:spLocks noChangeArrowheads="1"/>
          </p:cNvSpPr>
          <p:nvPr/>
        </p:nvSpPr>
        <p:spPr bwMode="auto">
          <a:xfrm>
            <a:off x="2021639" y="4018748"/>
            <a:ext cx="3994150" cy="1384995"/>
          </a:xfrm>
          <a:prstGeom prst="rect">
            <a:avLst/>
          </a:prstGeom>
          <a:noFill/>
          <a:ln>
            <a:noFill/>
          </a:ln>
          <a:effectLst/>
          <a:extLst/>
        </p:spPr>
        <p:txBody>
          <a:bodyPr wrap="square">
            <a:spAutoFit/>
          </a:bodyPr>
          <a:lstStyle/>
          <a:p>
            <a:pPr algn="ctr">
              <a:defRPr/>
            </a:pPr>
            <a:r>
              <a:rPr lang="es-ES" sz="2800" b="1" dirty="0">
                <a:solidFill>
                  <a:schemeClr val="bg1"/>
                </a:solidFill>
                <a:effectLst>
                  <a:outerShdw blurRad="38100" dist="38100" dir="2700000" algn="tl">
                    <a:srgbClr val="000000"/>
                  </a:outerShdw>
                </a:effectLst>
                <a:latin typeface="Georgia" pitchFamily="18" charset="0"/>
              </a:rPr>
              <a:t>¿Quién de los dos hizo lo </a:t>
            </a:r>
            <a:r>
              <a:rPr lang="es-ES" sz="2800" b="1" dirty="0" smtClean="0">
                <a:solidFill>
                  <a:schemeClr val="bg1"/>
                </a:solidFill>
                <a:effectLst>
                  <a:outerShdw blurRad="38100" dist="38100" dir="2700000" algn="tl">
                    <a:srgbClr val="000000"/>
                  </a:outerShdw>
                </a:effectLst>
                <a:latin typeface="Georgia" pitchFamily="18" charset="0"/>
              </a:rPr>
              <a:t>que </a:t>
            </a:r>
            <a:r>
              <a:rPr lang="es-ES" sz="2800" b="1" dirty="0">
                <a:solidFill>
                  <a:schemeClr val="bg1"/>
                </a:solidFill>
                <a:effectLst>
                  <a:outerShdw blurRad="38100" dist="38100" dir="2700000" algn="tl">
                    <a:srgbClr val="000000"/>
                  </a:outerShdw>
                </a:effectLst>
                <a:latin typeface="Georgia" pitchFamily="18" charset="0"/>
              </a:rPr>
              <a:t>quería </a:t>
            </a:r>
            <a:r>
              <a:rPr lang="es-ES" sz="2800" b="1" dirty="0" smtClean="0">
                <a:solidFill>
                  <a:schemeClr val="bg1"/>
                </a:solidFill>
                <a:effectLst>
                  <a:outerShdw blurRad="38100" dist="38100" dir="2700000" algn="tl">
                    <a:srgbClr val="000000"/>
                  </a:outerShdw>
                </a:effectLst>
                <a:latin typeface="Georgia" pitchFamily="18" charset="0"/>
              </a:rPr>
              <a:t>           el </a:t>
            </a:r>
            <a:r>
              <a:rPr lang="es-ES" sz="2800" b="1" dirty="0">
                <a:solidFill>
                  <a:schemeClr val="bg1"/>
                </a:solidFill>
                <a:effectLst>
                  <a:outerShdw blurRad="38100" dist="38100" dir="2700000" algn="tl">
                    <a:srgbClr val="000000"/>
                  </a:outerShdw>
                </a:effectLst>
                <a:latin typeface="Georgia" pitchFamily="18" charset="0"/>
              </a:rPr>
              <a:t>padre</a:t>
            </a:r>
            <a:r>
              <a:rPr lang="es-ES" sz="2800" b="1" dirty="0" smtClean="0">
                <a:solidFill>
                  <a:schemeClr val="bg1"/>
                </a:solidFill>
                <a:effectLst>
                  <a:outerShdw blurRad="38100" dist="38100" dir="2700000" algn="tl">
                    <a:srgbClr val="000000"/>
                  </a:outerShdw>
                </a:effectLst>
                <a:latin typeface="Georgia" pitchFamily="18" charset="0"/>
              </a:rPr>
              <a:t>?   </a:t>
            </a:r>
            <a:endParaRPr lang="es-ES" sz="2800" b="1" dirty="0">
              <a:solidFill>
                <a:schemeClr val="bg1"/>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4675666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 y="494071"/>
            <a:ext cx="8101584" cy="5869858"/>
          </a:xfrm>
          <a:prstGeom prst="rect">
            <a:avLst/>
          </a:prstGeom>
        </p:spPr>
      </p:pic>
      <p:sp>
        <p:nvSpPr>
          <p:cNvPr id="6146" name="Rectangle 2"/>
          <p:cNvSpPr>
            <a:spLocks noChangeArrowheads="1"/>
          </p:cNvSpPr>
          <p:nvPr/>
        </p:nvSpPr>
        <p:spPr bwMode="auto">
          <a:xfrm>
            <a:off x="1958422" y="3120774"/>
            <a:ext cx="4028890" cy="1754326"/>
          </a:xfrm>
          <a:prstGeom prst="rect">
            <a:avLst/>
          </a:prstGeom>
          <a:noFill/>
          <a:ln>
            <a:noFill/>
          </a:ln>
          <a:effectLst/>
          <a:extLst/>
        </p:spPr>
        <p:txBody>
          <a:bodyPr wrap="square">
            <a:spAutoFit/>
          </a:bodyPr>
          <a:lstStyle/>
          <a:p>
            <a:pPr>
              <a:defRPr/>
            </a:pPr>
            <a:r>
              <a:rPr lang="es-ES" sz="3600" b="1" dirty="0">
                <a:solidFill>
                  <a:srgbClr val="FFFF00"/>
                </a:solidFill>
                <a:effectLst>
                  <a:outerShdw blurRad="38100" dist="38100" dir="2700000" algn="tl">
                    <a:srgbClr val="000000"/>
                  </a:outerShdw>
                </a:effectLst>
                <a:latin typeface="Georgia" pitchFamily="18" charset="0"/>
              </a:rPr>
              <a:t>Contestaron: </a:t>
            </a:r>
            <a:endParaRPr lang="es-ES" sz="3600" b="1" dirty="0" smtClean="0">
              <a:solidFill>
                <a:srgbClr val="FFFF00"/>
              </a:solidFill>
              <a:effectLst>
                <a:outerShdw blurRad="38100" dist="38100" dir="2700000" algn="tl">
                  <a:srgbClr val="000000"/>
                </a:outerShdw>
              </a:effectLst>
              <a:latin typeface="Georgia" pitchFamily="18" charset="0"/>
            </a:endParaRPr>
          </a:p>
          <a:p>
            <a:pPr>
              <a:defRPr/>
            </a:pPr>
            <a:endParaRPr lang="es-ES" sz="3600" b="1" dirty="0">
              <a:solidFill>
                <a:srgbClr val="FFFF00"/>
              </a:solidFill>
              <a:effectLst>
                <a:outerShdw blurRad="38100" dist="38100" dir="2700000" algn="tl">
                  <a:srgbClr val="000000"/>
                </a:outerShdw>
              </a:effectLst>
              <a:latin typeface="Georgia" pitchFamily="18" charset="0"/>
            </a:endParaRPr>
          </a:p>
          <a:p>
            <a:pPr>
              <a:defRPr/>
            </a:pPr>
            <a:r>
              <a:rPr lang="es-ES" sz="3600" b="1" dirty="0">
                <a:solidFill>
                  <a:srgbClr val="FFFF00"/>
                </a:solidFill>
                <a:effectLst>
                  <a:outerShdw blurRad="38100" dist="38100" dir="2700000" algn="tl">
                    <a:srgbClr val="000000"/>
                  </a:outerShdw>
                </a:effectLst>
                <a:latin typeface="Georgia" pitchFamily="18" charset="0"/>
              </a:rPr>
              <a:t>- “El primero”.</a:t>
            </a:r>
          </a:p>
        </p:txBody>
      </p:sp>
    </p:spTree>
    <p:extLst>
      <p:ext uri="{BB962C8B-B14F-4D97-AF65-F5344CB8AC3E}">
        <p14:creationId xmlns:p14="http://schemas.microsoft.com/office/powerpoint/2010/main" val="10341588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679"/>
          <a:stretch/>
        </p:blipFill>
        <p:spPr bwMode="auto">
          <a:xfrm>
            <a:off x="514350" y="492369"/>
            <a:ext cx="8014188" cy="586446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194" name="Rectangle 2"/>
          <p:cNvSpPr>
            <a:spLocks noChangeArrowheads="1"/>
          </p:cNvSpPr>
          <p:nvPr/>
        </p:nvSpPr>
        <p:spPr bwMode="auto">
          <a:xfrm>
            <a:off x="1134208" y="492369"/>
            <a:ext cx="4035669" cy="461665"/>
          </a:xfrm>
          <a:prstGeom prst="rect">
            <a:avLst/>
          </a:prstGeom>
          <a:solidFill>
            <a:srgbClr val="6F5E42"/>
          </a:solidFill>
          <a:ln>
            <a:noFill/>
          </a:ln>
          <a:effectLst/>
          <a:extLst/>
        </p:spPr>
        <p:txBody>
          <a:bodyPr wrap="square">
            <a:spAutoFit/>
          </a:bodyPr>
          <a:lstStyle/>
          <a:p>
            <a:pPr>
              <a:defRPr/>
            </a:pPr>
            <a:r>
              <a:rPr lang="es-ES" sz="2400" b="1" dirty="0">
                <a:solidFill>
                  <a:srgbClr val="FFFF00"/>
                </a:solidFill>
                <a:effectLst>
                  <a:outerShdw blurRad="38100" dist="38100" dir="2700000" algn="tl">
                    <a:srgbClr val="000000">
                      <a:alpha val="43137"/>
                    </a:srgbClr>
                  </a:outerShdw>
                </a:effectLst>
                <a:latin typeface="Georgia" pitchFamily="18" charset="0"/>
              </a:rPr>
              <a:t>Entonces Jesús les dijo:  </a:t>
            </a:r>
          </a:p>
        </p:txBody>
      </p:sp>
      <p:sp>
        <p:nvSpPr>
          <p:cNvPr id="5" name="Rectangle 2"/>
          <p:cNvSpPr>
            <a:spLocks noChangeArrowheads="1"/>
          </p:cNvSpPr>
          <p:nvPr/>
        </p:nvSpPr>
        <p:spPr bwMode="auto">
          <a:xfrm>
            <a:off x="4633545" y="2026434"/>
            <a:ext cx="262359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PE" sz="24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Georgia" pitchFamily="18" charset="0"/>
              </a:rPr>
              <a:t>- Les </a:t>
            </a:r>
            <a:r>
              <a:rPr lang="es-PE"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Georgia" pitchFamily="18" charset="0"/>
              </a:rPr>
              <a:t>aseguro que los publicanos y las prostitutas entrarán antes que ustedes en el reino de Dios.</a:t>
            </a:r>
            <a:endParaRPr lang="es-ES" sz="24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130040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472440"/>
            <a:ext cx="8095488" cy="5891784"/>
          </a:xfrm>
          <a:prstGeom prst="rect">
            <a:avLst/>
          </a:prstGeom>
        </p:spPr>
      </p:pic>
      <p:sp>
        <p:nvSpPr>
          <p:cNvPr id="4098" name="Rectangle 2"/>
          <p:cNvSpPr>
            <a:spLocks noChangeArrowheads="1"/>
          </p:cNvSpPr>
          <p:nvPr/>
        </p:nvSpPr>
        <p:spPr bwMode="auto">
          <a:xfrm>
            <a:off x="5434374" y="3593656"/>
            <a:ext cx="33839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800" b="1" dirty="0">
                <a:solidFill>
                  <a:srgbClr val="FFFF00"/>
                </a:solidFill>
                <a:effectLst>
                  <a:glow rad="63500">
                    <a:srgbClr val="2C1F11">
                      <a:alpha val="40000"/>
                    </a:srgbClr>
                  </a:glow>
                  <a:outerShdw blurRad="50800" dist="38100" algn="l" rotWithShape="0">
                    <a:prstClr val="black"/>
                  </a:outerShdw>
                </a:effectLst>
                <a:latin typeface="Georgia" pitchFamily="18" charset="0"/>
              </a:rPr>
              <a:t>Porque vino Juan a ustedes enseñándoles el camino  de la salvación y no le creyeron; </a:t>
            </a:r>
          </a:p>
        </p:txBody>
      </p:sp>
    </p:spTree>
    <p:extLst>
      <p:ext uri="{BB962C8B-B14F-4D97-AF65-F5344CB8AC3E}">
        <p14:creationId xmlns:p14="http://schemas.microsoft.com/office/powerpoint/2010/main" val="31726703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35" y="501162"/>
            <a:ext cx="7942729" cy="5846885"/>
          </a:xfrm>
          <a:prstGeom prst="rect">
            <a:avLst/>
          </a:prstGeom>
        </p:spPr>
      </p:pic>
      <p:sp>
        <p:nvSpPr>
          <p:cNvPr id="8" name="Rectangle 2"/>
          <p:cNvSpPr>
            <a:spLocks noChangeArrowheads="1"/>
          </p:cNvSpPr>
          <p:nvPr/>
        </p:nvSpPr>
        <p:spPr bwMode="auto">
          <a:xfrm>
            <a:off x="2083776" y="2539552"/>
            <a:ext cx="4305545" cy="3539430"/>
          </a:xfrm>
          <a:prstGeom prst="rect">
            <a:avLst/>
          </a:prstGeom>
          <a:noFill/>
          <a:ln>
            <a:noFill/>
          </a:ln>
          <a:effectLst>
            <a:glow rad="101600">
              <a:schemeClr val="accent1">
                <a:satMod val="175000"/>
                <a:alpha val="40000"/>
              </a:schemeClr>
            </a:glow>
          </a:effectLst>
          <a:extLst/>
        </p:spPr>
        <p:txBody>
          <a:bodyPr wrap="square">
            <a:spAutoFit/>
          </a:bodyPr>
          <a:lstStyle/>
          <a:p>
            <a:pPr algn="ctr">
              <a:defRPr/>
            </a:pPr>
            <a:r>
              <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en cambio los publicanos y              las prostitutas le creyeron. Y ustedes, </a:t>
            </a:r>
            <a:r>
              <a:rPr lang="es-ES" sz="3200" dirty="0" smtClean="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          a </a:t>
            </a:r>
            <a:r>
              <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pesar de </a:t>
            </a:r>
            <a:r>
              <a:rPr lang="es-ES" sz="3200" dirty="0" smtClean="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esto</a:t>
            </a:r>
            <a:r>
              <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
            </a:r>
            <a:br>
              <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br>
            <a:r>
              <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no se arrepintieron                                     ni creyeron en </a:t>
            </a:r>
            <a:r>
              <a:rPr lang="es-ES" sz="3200" dirty="0" smtClean="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rPr>
              <a:t>él. </a:t>
            </a:r>
            <a:endParaRPr lang="es-ES" sz="3200" dirty="0">
              <a:solidFill>
                <a:srgbClr val="FFFF00"/>
              </a:solidFill>
              <a:effectLst>
                <a:glow rad="190500">
                  <a:prstClr val="black">
                    <a:lumMod val="95000"/>
                    <a:lumOff val="5000"/>
                    <a:alpha val="40000"/>
                  </a:prst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41804398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40/5b/81/405b81caedbd20f1ee1a44142867a7f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01" y="509278"/>
            <a:ext cx="8007971" cy="584747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141337" y="4528056"/>
            <a:ext cx="8430334" cy="1323439"/>
          </a:xfrm>
          <a:prstGeom prst="rect">
            <a:avLst/>
          </a:prstGeom>
        </p:spPr>
        <p:txBody>
          <a:bodyPr wrap="square">
            <a:spAutoFit/>
          </a:bodyPr>
          <a:lstStyle/>
          <a:p>
            <a:pPr marL="457200" indent="-457200" algn="ctr">
              <a:buFont typeface="Wingdings" panose="05000000000000000000" pitchFamily="2" charset="2"/>
              <a:buChar char="§"/>
            </a:pPr>
            <a:r>
              <a:rPr lang="es-PE" sz="2800" dirty="0">
                <a:ln w="0"/>
                <a:effectLst>
                  <a:outerShdw blurRad="38100" dist="19050" dir="2700000" algn="tl" rotWithShape="0">
                    <a:schemeClr val="dk1">
                      <a:alpha val="40000"/>
                    </a:schemeClr>
                  </a:outerShdw>
                </a:effectLst>
                <a:latin typeface="Arial Rounded MT Bold" panose="020F0704030504030204" pitchFamily="34" charset="0"/>
              </a:rPr>
              <a:t>¿A quiénes dirige Jesús esta parábola?                    ¿Por qué razón? </a:t>
            </a:r>
          </a:p>
          <a:p>
            <a:pPr algn="ctr"/>
            <a:r>
              <a:rPr lang="es-PE" sz="2400" dirty="0">
                <a:ln w="0"/>
                <a:effectLst>
                  <a:outerShdw blurRad="38100" dist="19050" dir="2700000" algn="tl" rotWithShape="0">
                    <a:schemeClr val="dk1">
                      <a:alpha val="40000"/>
                    </a:schemeClr>
                  </a:outerShdw>
                </a:effectLst>
                <a:latin typeface="Arial Rounded MT Bold" panose="020F0704030504030204" pitchFamily="34" charset="0"/>
              </a:rPr>
              <a:t>(Leer  los versículos anteriores)</a:t>
            </a:r>
          </a:p>
        </p:txBody>
      </p:sp>
      <p:sp>
        <p:nvSpPr>
          <p:cNvPr id="5" name="4 Rectángulo"/>
          <p:cNvSpPr/>
          <p:nvPr/>
        </p:nvSpPr>
        <p:spPr>
          <a:xfrm>
            <a:off x="581285" y="456526"/>
            <a:ext cx="7841746" cy="646331"/>
          </a:xfrm>
          <a:prstGeom prst="rect">
            <a:avLst/>
          </a:prstGeom>
        </p:spPr>
        <p:txBody>
          <a:bodyPr wrap="square">
            <a:spAutoFit/>
          </a:bodyPr>
          <a:lstStyle/>
          <a:p>
            <a:pPr algn="ctr"/>
            <a:r>
              <a:rPr lang="es-ES_tradnl" sz="3600" b="1" dirty="0">
                <a:solidFill>
                  <a:srgbClr val="FFFF00"/>
                </a:solidFill>
                <a:effectLst>
                  <a:glow rad="101600">
                    <a:srgbClr val="500000">
                      <a:alpha val="60000"/>
                    </a:srgbClr>
                  </a:glow>
                  <a:outerShdw blurRad="50800" dist="63500" dir="18900000" algn="bl" rotWithShape="0">
                    <a:srgbClr val="500000"/>
                  </a:outerShdw>
                </a:effectLst>
                <a:latin typeface="Arial Rounded MT Bold" panose="020F0704030504030204" pitchFamily="34" charset="0"/>
                <a:cs typeface="Aharoni" pitchFamily="2" charset="-79"/>
              </a:rPr>
              <a:t>Preguntas para la lectura:</a:t>
            </a:r>
            <a:endParaRPr lang="es-PE" sz="3600" dirty="0">
              <a:solidFill>
                <a:srgbClr val="FFFF00"/>
              </a:solidFill>
              <a:effectLst>
                <a:glow rad="101600">
                  <a:srgbClr val="500000">
                    <a:alpha val="60000"/>
                  </a:srgbClr>
                </a:glow>
                <a:outerShdw blurRad="50800" dist="63500" dir="18900000" algn="bl" rotWithShape="0">
                  <a:srgbClr val="500000"/>
                </a:outerShdw>
              </a:effectLst>
              <a:latin typeface="Arial Rounded MT Bold" panose="020F0704030504030204" pitchFamily="34" charset="0"/>
              <a:cs typeface="Aharoni" pitchFamily="2" charset="-79"/>
            </a:endParaRPr>
          </a:p>
        </p:txBody>
      </p:sp>
      <p:sp>
        <p:nvSpPr>
          <p:cNvPr id="7" name="6 Rectángulo"/>
          <p:cNvSpPr/>
          <p:nvPr/>
        </p:nvSpPr>
        <p:spPr>
          <a:xfrm>
            <a:off x="4468968" y="3185371"/>
            <a:ext cx="4513798" cy="523220"/>
          </a:xfrm>
          <a:prstGeom prst="rect">
            <a:avLst/>
          </a:prstGeom>
        </p:spPr>
        <p:txBody>
          <a:bodyPr wrap="square">
            <a:spAutoFit/>
          </a:bodyPr>
          <a:lstStyle/>
          <a:p>
            <a:pPr algn="ctr"/>
            <a:endParaRPr lang="es-PE" sz="2800" dirty="0">
              <a:ln w="18415" cmpd="sng">
                <a:solidFill>
                  <a:srgbClr val="FFFFFF"/>
                </a:solidFill>
                <a:prstDash val="solid"/>
              </a:ln>
              <a:solidFill>
                <a:srgbClr val="44546A">
                  <a:lumMod val="10000"/>
                  <a:lumOff val="90000"/>
                </a:srgbClr>
              </a:solidFill>
              <a:effectLst>
                <a:outerShdw blurRad="50800" dist="50800" dir="18900000" algn="bl" rotWithShape="0">
                  <a:prstClr val="black"/>
                </a:outerShdw>
              </a:effectLst>
              <a:latin typeface="Colonna MT" panose="04020805060202030203" pitchFamily="82" charset="0"/>
            </a:endParaRPr>
          </a:p>
        </p:txBody>
      </p:sp>
    </p:spTree>
    <p:extLst>
      <p:ext uri="{BB962C8B-B14F-4D97-AF65-F5344CB8AC3E}">
        <p14:creationId xmlns:p14="http://schemas.microsoft.com/office/powerpoint/2010/main" val="601070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536331"/>
            <a:ext cx="8020050" cy="5785338"/>
          </a:xfrm>
          <a:prstGeom prst="rect">
            <a:avLst/>
          </a:prstGeom>
        </p:spPr>
      </p:pic>
      <p:sp>
        <p:nvSpPr>
          <p:cNvPr id="5" name="4 Rectángulo"/>
          <p:cNvSpPr/>
          <p:nvPr/>
        </p:nvSpPr>
        <p:spPr>
          <a:xfrm>
            <a:off x="958301" y="479694"/>
            <a:ext cx="7632280" cy="584775"/>
          </a:xfrm>
          <a:prstGeom prst="rect">
            <a:avLst/>
          </a:prstGeom>
        </p:spPr>
        <p:txBody>
          <a:bodyPr wrap="square">
            <a:spAutoFit/>
          </a:bodyPr>
          <a:lstStyle/>
          <a:p>
            <a:r>
              <a:rPr lang="es-PE" sz="3200" dirty="0">
                <a:ln w="18415" cmpd="sng">
                  <a:solidFill>
                    <a:srgbClr val="FFFFFF"/>
                  </a:solidFill>
                  <a:prstDash val="solid"/>
                </a:ln>
                <a:solidFill>
                  <a:srgbClr val="FFFF00"/>
                </a:solidFill>
                <a:effectLst>
                  <a:glow rad="63500">
                    <a:srgbClr val="100000">
                      <a:alpha val="40000"/>
                    </a:srgbClr>
                  </a:glow>
                  <a:outerShdw blurRad="50800" dist="38100" algn="l" rotWithShape="0">
                    <a:prstClr val="black"/>
                  </a:outerShdw>
                </a:effectLst>
                <a:latin typeface="Bauhaus 93" panose="04030905020B02020C02" pitchFamily="82" charset="0"/>
              </a:rPr>
              <a:t>En la parábola aparecen dos preguntas.</a:t>
            </a:r>
          </a:p>
        </p:txBody>
      </p:sp>
      <p:sp>
        <p:nvSpPr>
          <p:cNvPr id="7" name="6 Rectángulo"/>
          <p:cNvSpPr/>
          <p:nvPr/>
        </p:nvSpPr>
        <p:spPr>
          <a:xfrm>
            <a:off x="518003" y="997091"/>
            <a:ext cx="8011032" cy="1569660"/>
          </a:xfrm>
          <a:prstGeom prst="rect">
            <a:avLst/>
          </a:prstGeom>
        </p:spPr>
        <p:txBody>
          <a:bodyPr wrap="square">
            <a:spAutoFit/>
          </a:bodyPr>
          <a:lstStyle/>
          <a:p>
            <a:pPr algn="ctr"/>
            <a:r>
              <a:rPr lang="es-PE" sz="3200" b="1" dirty="0" smtClean="0">
                <a:ln w="6600">
                  <a:solidFill>
                    <a:srgbClr val="ED7D31"/>
                  </a:solidFill>
                  <a:prstDash val="solid"/>
                </a:ln>
                <a:solidFill>
                  <a:srgbClr val="FFFF00"/>
                </a:solidFill>
                <a:effectLst>
                  <a:glow rad="101600">
                    <a:prstClr val="black">
                      <a:lumMod val="95000"/>
                      <a:lumOff val="5000"/>
                      <a:alpha val="40000"/>
                    </a:prstClr>
                  </a:glow>
                  <a:outerShdw blurRad="50800" dist="38100" algn="l" rotWithShape="0">
                    <a:srgbClr val="100000"/>
                  </a:outerShdw>
                </a:effectLst>
              </a:rPr>
              <a:t>¿Qué </a:t>
            </a:r>
            <a:r>
              <a:rPr lang="es-PE" sz="3200" b="1" dirty="0">
                <a:ln w="6600">
                  <a:solidFill>
                    <a:srgbClr val="ED7D31"/>
                  </a:solidFill>
                  <a:prstDash val="solid"/>
                </a:ln>
                <a:solidFill>
                  <a:srgbClr val="FFFF00"/>
                </a:solidFill>
                <a:effectLst>
                  <a:glow rad="101600">
                    <a:prstClr val="black">
                      <a:lumMod val="95000"/>
                      <a:lumOff val="5000"/>
                      <a:alpha val="40000"/>
                    </a:prstClr>
                  </a:glow>
                  <a:outerShdw blurRad="50800" dist="38100" algn="l" rotWithShape="0">
                    <a:srgbClr val="100000"/>
                  </a:outerShdw>
                </a:effectLst>
              </a:rPr>
              <a:t>quiere saber Jesús en cada caso?</a:t>
            </a:r>
          </a:p>
          <a:p>
            <a:pPr algn="ctr"/>
            <a:r>
              <a:rPr lang="es-PE" sz="3200" b="1" dirty="0">
                <a:ln w="6600">
                  <a:solidFill>
                    <a:srgbClr val="ED7D31"/>
                  </a:solidFill>
                  <a:prstDash val="solid"/>
                </a:ln>
                <a:solidFill>
                  <a:srgbClr val="FFFF00"/>
                </a:solidFill>
                <a:effectLst>
                  <a:glow rad="101600">
                    <a:prstClr val="black">
                      <a:lumMod val="95000"/>
                      <a:lumOff val="5000"/>
                      <a:alpha val="40000"/>
                    </a:prstClr>
                  </a:glow>
                  <a:outerShdw blurRad="50800" dist="38100" algn="l" rotWithShape="0">
                    <a:srgbClr val="100000"/>
                  </a:outerShdw>
                </a:effectLst>
              </a:rPr>
              <a:t>¿Cómo actúan los hijos de los que habla la parábola?</a:t>
            </a:r>
          </a:p>
        </p:txBody>
      </p:sp>
    </p:spTree>
    <p:extLst>
      <p:ext uri="{BB962C8B-B14F-4D97-AF65-F5344CB8AC3E}">
        <p14:creationId xmlns:p14="http://schemas.microsoft.com/office/powerpoint/2010/main" val="280578367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Quién entrará en El Reino de los Cielos? Mateo 7:21-23 – IGLESIA DE 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06" y="509955"/>
            <a:ext cx="8014664" cy="5829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091363" y="3482286"/>
            <a:ext cx="4863352" cy="2246769"/>
          </a:xfrm>
          <a:prstGeom prst="rect">
            <a:avLst/>
          </a:prstGeom>
          <a:scene3d>
            <a:camera prst="orthographicFront"/>
            <a:lightRig rig="threePt" dir="t"/>
          </a:scene3d>
          <a:sp3d>
            <a:bevelT prst="convex"/>
          </a:sp3d>
        </p:spPr>
        <p:txBody>
          <a:bodyPr wrap="square">
            <a:spAutoFit/>
          </a:bodyPr>
          <a:lstStyle/>
          <a:p>
            <a:pPr marL="342900" indent="-342900" algn="ctr">
              <a:buFont typeface="Symbol" panose="05050102010706020507" pitchFamily="18" charset="2"/>
              <a:buChar char=""/>
            </a:pPr>
            <a:r>
              <a:rPr lang="es-ES_tradnl" sz="2800" b="1" dirty="0">
                <a:solidFill>
                  <a:schemeClr val="bg2">
                    <a:lumMod val="10000"/>
                  </a:schemeClr>
                </a:solidFill>
                <a:effectLst>
                  <a:outerShdw blurRad="50800" dist="63500" dir="18900000" algn="bl" rotWithShape="0">
                    <a:srgbClr val="C00000"/>
                  </a:outerShdw>
                </a:effectLst>
                <a:latin typeface="Arial" panose="020B0604020202020204" pitchFamily="34" charset="0"/>
                <a:ea typeface="Times New Roman" panose="02020603050405020304" pitchFamily="18" charset="0"/>
              </a:rPr>
              <a:t>¿Quiénes tienen prioridad para entrar en el Reino de Dios? </a:t>
            </a:r>
          </a:p>
          <a:p>
            <a:pPr algn="ctr"/>
            <a:endParaRPr lang="es-ES_tradnl" sz="2800" b="1" dirty="0">
              <a:solidFill>
                <a:schemeClr val="bg2">
                  <a:lumMod val="10000"/>
                </a:schemeClr>
              </a:solidFill>
              <a:effectLst>
                <a:outerShdw blurRad="50800" dist="63500" dir="18900000" algn="bl" rotWithShape="0">
                  <a:srgbClr val="C00000"/>
                </a:outerShdw>
              </a:effectLst>
              <a:latin typeface="Arial" panose="020B0604020202020204" pitchFamily="34" charset="0"/>
              <a:ea typeface="Times New Roman" panose="02020603050405020304" pitchFamily="18" charset="0"/>
            </a:endParaRPr>
          </a:p>
          <a:p>
            <a:pPr algn="ctr"/>
            <a:r>
              <a:rPr lang="es-ES_tradnl" sz="2800" b="1" dirty="0">
                <a:solidFill>
                  <a:schemeClr val="bg2">
                    <a:lumMod val="10000"/>
                  </a:schemeClr>
                </a:solidFill>
                <a:effectLst>
                  <a:outerShdw blurRad="50800" dist="63500" dir="18900000" algn="bl" rotWithShape="0">
                    <a:srgbClr val="C00000"/>
                  </a:outerShdw>
                </a:effectLst>
                <a:latin typeface="Arial" panose="020B0604020202020204" pitchFamily="34" charset="0"/>
                <a:ea typeface="Times New Roman" panose="02020603050405020304" pitchFamily="18" charset="0"/>
              </a:rPr>
              <a:t>¿Por qué razón?</a:t>
            </a:r>
            <a:endParaRPr lang="es-PE" sz="4000" b="1" dirty="0">
              <a:solidFill>
                <a:schemeClr val="bg2">
                  <a:lumMod val="10000"/>
                </a:schemeClr>
              </a:solidFill>
              <a:effectLst>
                <a:outerShdw blurRad="50800" dist="63500" dir="18900000" algn="bl" rotWithShape="0">
                  <a:srgbClr val="C0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3383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552"/>
          <a:stretch/>
        </p:blipFill>
        <p:spPr>
          <a:xfrm>
            <a:off x="568424" y="476546"/>
            <a:ext cx="8002707" cy="585110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0" y="534390"/>
            <a:ext cx="2840736" cy="786384"/>
          </a:xfrm>
          <a:prstGeom prst="roundRect">
            <a:avLst/>
          </a:prstGeom>
        </p:spPr>
      </p:pic>
      <p:sp>
        <p:nvSpPr>
          <p:cNvPr id="9" name="Rectangle 9"/>
          <p:cNvSpPr>
            <a:spLocks noChangeArrowheads="1"/>
          </p:cNvSpPr>
          <p:nvPr/>
        </p:nvSpPr>
        <p:spPr bwMode="auto">
          <a:xfrm>
            <a:off x="5170539" y="645973"/>
            <a:ext cx="2023952" cy="424961"/>
          </a:xfrm>
          <a:prstGeom prst="rect">
            <a:avLst/>
          </a:prstGeom>
          <a:noFill/>
          <a:ln w="9525">
            <a:noFill/>
            <a:miter lim="800000"/>
            <a:headEnd/>
            <a:tailEnd/>
          </a:ln>
          <a:effectLst/>
          <a:scene3d>
            <a:camera prst="orthographicFront"/>
            <a:lightRig rig="threePt" dir="t"/>
          </a:scene3d>
          <a:sp3d>
            <a:bevelT w="152400" h="50800" prst="softRound"/>
          </a:sp3d>
        </p:spPr>
        <p:txBody>
          <a:bodyPr/>
          <a:lstStyle/>
          <a:p>
            <a:r>
              <a:rPr lang="es-ES_tradnl" sz="2800" i="1" u="sng" dirty="0" smtClean="0">
                <a:solidFill>
                  <a:srgbClr val="FFFF00"/>
                </a:solidFill>
                <a:effectLst>
                  <a:glow rad="101600">
                    <a:srgbClr val="000000">
                      <a:alpha val="60000"/>
                    </a:srgbClr>
                  </a:glow>
                </a:effectLst>
                <a:latin typeface="Arial Narrow" panose="020B0606020202030204" pitchFamily="34" charset="0"/>
              </a:rPr>
              <a:t>Motivación</a:t>
            </a:r>
            <a:r>
              <a:rPr lang="es-ES_tradnl" sz="2800" i="1" dirty="0" smtClean="0">
                <a:solidFill>
                  <a:prstClr val="white"/>
                </a:solidFill>
                <a:effectLst>
                  <a:glow rad="101600">
                    <a:srgbClr val="000000">
                      <a:alpha val="60000"/>
                    </a:srgbClr>
                  </a:glow>
                </a:effectLst>
                <a:latin typeface="Arial Narrow" panose="020B0606020202030204" pitchFamily="34" charset="0"/>
              </a:rPr>
              <a:t>:</a:t>
            </a:r>
            <a:endParaRPr lang="es-PE" sz="2800" b="1" dirty="0">
              <a:ln w="19050">
                <a:solidFill>
                  <a:srgbClr val="44546A">
                    <a:tint val="1000"/>
                  </a:srgbClr>
                </a:solidFill>
                <a:prstDash val="solid"/>
              </a:ln>
              <a:solidFill>
                <a:prstClr val="white"/>
              </a:solidFill>
              <a:effectLst>
                <a:glow rad="101600">
                  <a:srgbClr val="000000">
                    <a:alpha val="60000"/>
                  </a:srgbClr>
                </a:glow>
              </a:effectLst>
              <a:latin typeface="Arial Narrow" panose="020B0606020202030204" pitchFamily="34" charset="0"/>
            </a:endParaRPr>
          </a:p>
        </p:txBody>
      </p:sp>
      <p:sp>
        <p:nvSpPr>
          <p:cNvPr id="2" name="1 Rectángulo"/>
          <p:cNvSpPr/>
          <p:nvPr/>
        </p:nvSpPr>
        <p:spPr>
          <a:xfrm>
            <a:off x="989258" y="2425254"/>
            <a:ext cx="1854558" cy="523220"/>
          </a:xfrm>
          <a:prstGeom prst="rect">
            <a:avLst/>
          </a:prstGeom>
          <a:noFill/>
        </p:spPr>
        <p:txBody>
          <a:bodyPr wrap="square">
            <a:spAutoFit/>
          </a:bodyPr>
          <a:lstStyle/>
          <a:p>
            <a:pPr algn="ctr"/>
            <a:endParaRPr lang="es-PE" sz="2800" dirty="0">
              <a:solidFill>
                <a:srgbClr val="FFFF00"/>
              </a:solidFill>
              <a:effectLst>
                <a:outerShdw blurRad="50800" dist="63500" algn="l" rotWithShape="0">
                  <a:srgbClr val="00002A"/>
                </a:outerShdw>
              </a:effectLst>
            </a:endParaRPr>
          </a:p>
        </p:txBody>
      </p:sp>
      <p:sp>
        <p:nvSpPr>
          <p:cNvPr id="10" name="1 Rectángulo"/>
          <p:cNvSpPr/>
          <p:nvPr/>
        </p:nvSpPr>
        <p:spPr>
          <a:xfrm>
            <a:off x="5724900" y="2584505"/>
            <a:ext cx="2846231" cy="523220"/>
          </a:xfrm>
          <a:prstGeom prst="rect">
            <a:avLst/>
          </a:prstGeom>
          <a:noFill/>
        </p:spPr>
        <p:txBody>
          <a:bodyPr wrap="square">
            <a:spAutoFit/>
          </a:bodyPr>
          <a:lstStyle/>
          <a:p>
            <a:pPr algn="r"/>
            <a:endParaRPr lang="es-PE" sz="2800" dirty="0">
              <a:solidFill>
                <a:srgbClr val="FFFF00"/>
              </a:solidFill>
              <a:effectLst>
                <a:outerShdw blurRad="50800" dist="63500" dir="8100000" algn="tr" rotWithShape="0">
                  <a:prstClr val="black"/>
                </a:outerShdw>
              </a:effectLst>
            </a:endParaRPr>
          </a:p>
        </p:txBody>
      </p:sp>
      <p:sp>
        <p:nvSpPr>
          <p:cNvPr id="12" name="Rectangle 9"/>
          <p:cNvSpPr>
            <a:spLocks noChangeArrowheads="1"/>
          </p:cNvSpPr>
          <p:nvPr/>
        </p:nvSpPr>
        <p:spPr bwMode="auto">
          <a:xfrm>
            <a:off x="486843" y="1403169"/>
            <a:ext cx="3082829" cy="2755593"/>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a:r>
              <a:rPr lang="es-ES_tradnl" sz="2400" b="1" i="1" dirty="0" smtClean="0">
                <a:solidFill>
                  <a:schemeClr val="bg1"/>
                </a:solidFill>
                <a:effectLst>
                  <a:glow rad="101600">
                    <a:schemeClr val="tx1">
                      <a:lumMod val="95000"/>
                      <a:lumOff val="5000"/>
                      <a:alpha val="60000"/>
                    </a:schemeClr>
                  </a:glow>
                </a:effectLst>
                <a:latin typeface="Arial Narrow" panose="020B0606020202030204" pitchFamily="34" charset="0"/>
              </a:rPr>
              <a:t>Siempre estamos a tiempo de reconocer nuestros errores y de emprender el camino de la vida, el camino que nos conduce a Dios. </a:t>
            </a:r>
            <a:r>
              <a:rPr lang="es-PE" sz="2400" b="1" i="1" dirty="0" smtClean="0">
                <a:solidFill>
                  <a:schemeClr val="bg1"/>
                </a:solidFill>
                <a:effectLst>
                  <a:glow rad="101600">
                    <a:schemeClr val="tx1">
                      <a:lumMod val="95000"/>
                      <a:lumOff val="5000"/>
                      <a:alpha val="60000"/>
                    </a:schemeClr>
                  </a:glow>
                </a:effectLst>
                <a:latin typeface="Arial Narrow" panose="020B0606020202030204" pitchFamily="34" charset="0"/>
              </a:rPr>
              <a:t>Y Dios no se cansa de esperar. La invitación del padre para ir a trabajar a su viña nos mueve  a meditar sobre nuestra respuesta personal y comunitaria. </a:t>
            </a:r>
          </a:p>
          <a:p>
            <a:pPr algn="ctr"/>
            <a:endParaRPr lang="es-PE" sz="2400" b="1" i="1" dirty="0">
              <a:solidFill>
                <a:schemeClr val="bg1"/>
              </a:solidFill>
              <a:effectLst>
                <a:glow rad="101600">
                  <a:schemeClr val="tx1">
                    <a:lumMod val="95000"/>
                    <a:lumOff val="5000"/>
                    <a:alpha val="60000"/>
                  </a:schemeClr>
                </a:glow>
              </a:effectLst>
              <a:latin typeface="Arial Narrow" panose="020B0606020202030204" pitchFamily="34" charset="0"/>
            </a:endParaRPr>
          </a:p>
          <a:p>
            <a:pPr algn="ctr"/>
            <a:endParaRPr lang="es-PE" sz="2400" b="1" dirty="0">
              <a:ln w="19050">
                <a:solidFill>
                  <a:srgbClr val="44546A">
                    <a:tint val="1000"/>
                  </a:srgbClr>
                </a:solidFill>
                <a:prstDash val="solid"/>
              </a:ln>
              <a:solidFill>
                <a:schemeClr val="bg1"/>
              </a:solidFill>
              <a:effectLst>
                <a:glow rad="101600">
                  <a:schemeClr val="tx1">
                    <a:lumMod val="95000"/>
                    <a:lumOff val="5000"/>
                    <a:alpha val="60000"/>
                  </a:schemeClr>
                </a:glow>
              </a:effectLst>
              <a:latin typeface="Arial Narrow" panose="020B0606020202030204" pitchFamily="34" charset="0"/>
            </a:endParaRPr>
          </a:p>
        </p:txBody>
      </p:sp>
    </p:spTree>
    <p:extLst>
      <p:ext uri="{BB962C8B-B14F-4D97-AF65-F5344CB8AC3E}">
        <p14:creationId xmlns:p14="http://schemas.microsoft.com/office/powerpoint/2010/main" val="248566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53" y="473714"/>
            <a:ext cx="8074146" cy="5893766"/>
          </a:xfrm>
          <a:prstGeom prst="rect">
            <a:avLst/>
          </a:prstGeom>
        </p:spPr>
      </p:pic>
      <p:sp>
        <p:nvSpPr>
          <p:cNvPr id="14" name="Rectangle 2"/>
          <p:cNvSpPr txBox="1">
            <a:spLocks noChangeArrowheads="1"/>
          </p:cNvSpPr>
          <p:nvPr/>
        </p:nvSpPr>
        <p:spPr>
          <a:xfrm>
            <a:off x="879373" y="5489231"/>
            <a:ext cx="7075907" cy="433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600" b="1" dirty="0" smtClean="0">
                <a:solidFill>
                  <a:srgbClr val="002060"/>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DETRÁS  DEL  SÍ  y  DETRÁS DEL  NO</a:t>
            </a:r>
            <a:endParaRPr lang="pt-BR" sz="2600" dirty="0">
              <a:solidFill>
                <a:srgbClr val="002060"/>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r="9310" b="-15025"/>
          <a:stretch/>
        </p:blipFill>
        <p:spPr>
          <a:xfrm>
            <a:off x="594905" y="473714"/>
            <a:ext cx="3670890" cy="799352"/>
          </a:xfrm>
          <a:prstGeom prst="rect">
            <a:avLst/>
          </a:prstGeom>
        </p:spPr>
      </p:pic>
      <p:sp>
        <p:nvSpPr>
          <p:cNvPr id="13" name="Text Box 6"/>
          <p:cNvSpPr txBox="1">
            <a:spLocks noChangeArrowheads="1"/>
          </p:cNvSpPr>
          <p:nvPr/>
        </p:nvSpPr>
        <p:spPr bwMode="auto">
          <a:xfrm>
            <a:off x="5098534" y="451442"/>
            <a:ext cx="3500462" cy="584775"/>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s-ES" sz="3200" b="1" spc="50" dirty="0" smtClean="0">
                <a:ln w="11430"/>
                <a:solidFill>
                  <a:srgbClr val="FFFF00"/>
                </a:solidFill>
                <a:effectLst>
                  <a:outerShdw blurRad="76200" dist="50800" dir="5400000" algn="tl" rotWithShape="0">
                    <a:srgbClr val="000000">
                      <a:alpha val="65000"/>
                    </a:srgbClr>
                  </a:outerShdw>
                </a:effectLst>
                <a:latin typeface="Arial Unicode MS" pitchFamily="34" charset="-128"/>
              </a:rPr>
              <a:t>Mateo  </a:t>
            </a:r>
            <a:r>
              <a:rPr lang="es-ES" b="1" spc="50" dirty="0" smtClean="0">
                <a:ln w="11430"/>
                <a:solidFill>
                  <a:srgbClr val="FFFF00"/>
                </a:solidFill>
                <a:effectLst>
                  <a:outerShdw blurRad="76200" dist="50800" dir="5400000" algn="tl" rotWithShape="0">
                    <a:srgbClr val="000000">
                      <a:alpha val="65000"/>
                    </a:srgbClr>
                  </a:outerShdw>
                </a:effectLst>
                <a:latin typeface="Arial Unicode MS" pitchFamily="34" charset="-128"/>
              </a:rPr>
              <a:t>21, 28-32</a:t>
            </a:r>
            <a:endParaRPr lang="es-ES" b="1" spc="50" dirty="0">
              <a:ln w="11430"/>
              <a:solidFill>
                <a:srgbClr val="FFFF00"/>
              </a:solidFill>
              <a:effectLst>
                <a:outerShdw blurRad="76200" dist="50800" dir="5400000" algn="tl" rotWithShape="0">
                  <a:srgbClr val="000000">
                    <a:alpha val="65000"/>
                  </a:srgbClr>
                </a:outerShdw>
              </a:effectLst>
              <a:latin typeface="Arial Unicode MS" pitchFamily="34" charset="-128"/>
            </a:endParaRPr>
          </a:p>
        </p:txBody>
      </p:sp>
    </p:spTree>
    <p:extLst>
      <p:ext uri="{BB962C8B-B14F-4D97-AF65-F5344CB8AC3E}">
        <p14:creationId xmlns:p14="http://schemas.microsoft.com/office/powerpoint/2010/main" val="39971046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500" autoRev="1" fill="hold">
                                          <p:stCondLst>
                                            <p:cond delay="0"/>
                                          </p:stCondLst>
                                        </p:cTn>
                                        <p:tgtEl>
                                          <p:spTgt spid="14"/>
                                        </p:tgtEl>
                                        <p:attrNameLst>
                                          <p:attrName>ppt_w</p:attrName>
                                        </p:attrNameLst>
                                      </p:cBhvr>
                                    </p:anim>
                                    <p:anim by="(#ppt_w*0.50)" calcmode="lin" valueType="num">
                                      <p:cBhvr>
                                        <p:cTn id="12" dur="500" decel="50000" autoRev="1" fill="hold">
                                          <p:stCondLst>
                                            <p:cond delay="0"/>
                                          </p:stCondLst>
                                        </p:cTn>
                                        <p:tgtEl>
                                          <p:spTgt spid="14"/>
                                        </p:tgtEl>
                                        <p:attrNameLst>
                                          <p:attrName>ppt_x</p:attrName>
                                        </p:attrNameLst>
                                      </p:cBhvr>
                                    </p:anim>
                                    <p:anim from="(-#ppt_h/2)" to="(#ppt_y)" calcmode="lin" valueType="num">
                                      <p:cBhvr>
                                        <p:cTn id="13" dur="1000" fill="hold">
                                          <p:stCondLst>
                                            <p:cond delay="0"/>
                                          </p:stCondLst>
                                        </p:cTn>
                                        <p:tgtEl>
                                          <p:spTgt spid="14"/>
                                        </p:tgtEl>
                                        <p:attrNameLst>
                                          <p:attrName>ppt_y</p:attrName>
                                        </p:attrNameLst>
                                      </p:cBhvr>
                                    </p:anim>
                                    <p:animRot by="21600000">
                                      <p:cBhvr>
                                        <p:cTn id="14"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ándo entraré a ver el Rostro de Dios? Meditación (Sal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8" y="503825"/>
            <a:ext cx="8039344" cy="5839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2035980" y="4571732"/>
            <a:ext cx="4901152" cy="156966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3200" b="1" dirty="0">
                <a:ln w="11430"/>
                <a:solidFill>
                  <a:srgbClr val="FFFF85"/>
                </a:solidFill>
                <a:effectLst>
                  <a:glow rad="152400">
                    <a:srgbClr val="100000">
                      <a:alpha val="40000"/>
                    </a:srgbClr>
                  </a:glow>
                  <a:outerShdw blurRad="50800" dist="38100" algn="l" rotWithShape="0">
                    <a:prstClr val="black"/>
                  </a:outerShdw>
                </a:effectLst>
                <a:latin typeface="Berlin Sans FB Demi" panose="020E0802020502020306" pitchFamily="34" charset="0"/>
              </a:rPr>
              <a:t>* ¿Qué significa en mi vida cumplir la voluntad del Padre?</a:t>
            </a:r>
            <a:endParaRPr lang="es-ES" sz="3200" b="1" dirty="0">
              <a:ln w="11430"/>
              <a:solidFill>
                <a:srgbClr val="FFFF85"/>
              </a:solidFill>
              <a:effectLst>
                <a:glow rad="152400">
                  <a:srgbClr val="100000">
                    <a:alpha val="40000"/>
                  </a:srgbClr>
                </a:glow>
                <a:outerShdw blurRad="50800" dist="38100" algn="l" rotWithShape="0">
                  <a:prstClr val="black"/>
                </a:outerShdw>
              </a:effectLst>
              <a:latin typeface="Berlin Sans FB Demi" panose="020E0802020502020306" pitchFamily="34" charset="0"/>
              <a:cs typeface="Arial" pitchFamily="34" charset="0"/>
            </a:endParaRPr>
          </a:p>
        </p:txBody>
      </p:sp>
    </p:spTree>
    <p:extLst>
      <p:ext uri="{BB962C8B-B14F-4D97-AF65-F5344CB8AC3E}">
        <p14:creationId xmlns:p14="http://schemas.microsoft.com/office/powerpoint/2010/main" val="8920650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83" y="492251"/>
            <a:ext cx="8070401" cy="5811833"/>
          </a:xfrm>
          <a:prstGeom prst="rect">
            <a:avLst/>
          </a:prstGeom>
          <a:scene3d>
            <a:camera prst="orthographicFront"/>
            <a:lightRig rig="threePt" dir="t"/>
          </a:scene3d>
          <a:sp3d>
            <a:bevelT/>
          </a:sp3d>
        </p:spPr>
      </p:pic>
      <p:sp>
        <p:nvSpPr>
          <p:cNvPr id="3" name="Marcador de contenido 2"/>
          <p:cNvSpPr>
            <a:spLocks noGrp="1"/>
          </p:cNvSpPr>
          <p:nvPr>
            <p:ph idx="1"/>
          </p:nvPr>
        </p:nvSpPr>
        <p:spPr>
          <a:xfrm>
            <a:off x="5161085" y="1881553"/>
            <a:ext cx="2989384" cy="3736732"/>
          </a:xfrm>
        </p:spPr>
        <p:txBody>
          <a:bodyPr>
            <a:noAutofit/>
          </a:bodyPr>
          <a:lstStyle/>
          <a:p>
            <a:pPr marL="0" lvl="0" indent="0" algn="ctr">
              <a:buNone/>
            </a:pPr>
            <a:r>
              <a:rPr lang="es-ES_tradnl" sz="3600" dirty="0" smtClean="0">
                <a:solidFill>
                  <a:srgbClr val="FFFF00"/>
                </a:solidFill>
                <a:effectLst>
                  <a:glow rad="101600">
                    <a:srgbClr val="00002A">
                      <a:alpha val="60000"/>
                    </a:srgbClr>
                  </a:glow>
                  <a:outerShdw blurRad="60007" dist="200025" dir="15000000" sy="30000" kx="-1800000" algn="bl" rotWithShape="0">
                    <a:prstClr val="black">
                      <a:alpha val="32000"/>
                    </a:prstClr>
                  </a:outerShdw>
                </a:effectLst>
                <a:latin typeface="Britannic Bold" panose="020B0903060703020204" pitchFamily="34" charset="0"/>
              </a:rPr>
              <a:t>* ¿</a:t>
            </a:r>
            <a:r>
              <a:rPr lang="es-ES_tradnl" sz="3600" dirty="0">
                <a:solidFill>
                  <a:srgbClr val="FFFF00"/>
                </a:solidFill>
                <a:effectLst>
                  <a:glow rad="101600">
                    <a:srgbClr val="00002A">
                      <a:alpha val="60000"/>
                    </a:srgbClr>
                  </a:glow>
                  <a:outerShdw blurRad="60007" dist="200025" dir="15000000" sy="30000" kx="-1800000" algn="bl" rotWithShape="0">
                    <a:prstClr val="black">
                      <a:alpha val="32000"/>
                    </a:prstClr>
                  </a:outerShdw>
                </a:effectLst>
                <a:latin typeface="Britannic Bold" panose="020B0903060703020204" pitchFamily="34" charset="0"/>
              </a:rPr>
              <a:t>Cuáles son las cosas en las que me cuesta más cumplir la voluntad de Dios?</a:t>
            </a:r>
            <a:endParaRPr lang="es-PE" sz="3600" dirty="0">
              <a:solidFill>
                <a:srgbClr val="FFFF00"/>
              </a:solidFill>
              <a:effectLst>
                <a:glow rad="101600">
                  <a:srgbClr val="00002A">
                    <a:alpha val="60000"/>
                  </a:srgbClr>
                </a:glow>
                <a:outerShdw blurRad="60007" dist="200025" dir="15000000" sy="30000" kx="-1800000" algn="bl" rotWithShape="0">
                  <a:prstClr val="black">
                    <a:alpha val="32000"/>
                  </a:prstClr>
                </a:outerShdw>
              </a:effectLst>
              <a:latin typeface="Britannic Bold" panose="020B0903060703020204" pitchFamily="34" charset="0"/>
            </a:endParaRPr>
          </a:p>
          <a:p>
            <a:pPr algn="ctr">
              <a:buFont typeface="Courier New" panose="02070309020205020404" pitchFamily="49" charset="0"/>
              <a:buChar char="o"/>
            </a:pPr>
            <a:endParaRPr lang="es-PE" sz="3600" dirty="0">
              <a:solidFill>
                <a:srgbClr val="FFFF00"/>
              </a:solidFill>
              <a:effectLst>
                <a:glow rad="101600">
                  <a:srgbClr val="00002A">
                    <a:alpha val="60000"/>
                  </a:srgbClr>
                </a:glow>
                <a:outerShdw blurRad="60007" dist="200025" dir="15000000" sy="30000" kx="-1800000" algn="bl" rotWithShape="0">
                  <a:prstClr val="black">
                    <a:alpha val="32000"/>
                  </a:prstClr>
                </a:outerShdw>
              </a:effectLst>
              <a:latin typeface="Britannic Bold" panose="020B0903060703020204" pitchFamily="34" charset="0"/>
            </a:endParaRPr>
          </a:p>
        </p:txBody>
      </p:sp>
    </p:spTree>
    <p:extLst>
      <p:ext uri="{BB962C8B-B14F-4D97-AF65-F5344CB8AC3E}">
        <p14:creationId xmlns:p14="http://schemas.microsoft.com/office/powerpoint/2010/main" val="126810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564x/80/10/dc/8010dcf6a9a1dde1bf168058e599aa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28" y="464282"/>
            <a:ext cx="8077615" cy="59277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606340" y="606909"/>
            <a:ext cx="6336704"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3200" b="1" spc="50" dirty="0">
                <a:ln w="11430"/>
                <a:solidFill>
                  <a:srgbClr val="C00000"/>
                </a:solidFill>
                <a:effectLst>
                  <a:glow rad="63500">
                    <a:srgbClr val="FFFFFF"/>
                  </a:glow>
                  <a:outerShdw blurRad="76200" dist="50800" dir="5400000" algn="tl" rotWithShape="0">
                    <a:srgbClr val="000000">
                      <a:alpha val="65000"/>
                    </a:srgbClr>
                  </a:outerShdw>
                </a:effectLst>
              </a:rPr>
              <a:t>* ¿Mi vida es coherente con la fe que proclamo de palabra?</a:t>
            </a:r>
            <a:endParaRPr lang="es-ES" sz="3200" b="1" spc="50" dirty="0">
              <a:ln w="11430"/>
              <a:solidFill>
                <a:srgbClr val="C00000"/>
              </a:solidFill>
              <a:effectLst>
                <a:glow rad="63500">
                  <a:srgbClr val="FFFFFF"/>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211637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564x/7a/a4/fd/7aa4fdb2d54bb7757d5ae1f58dea99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2" y="501146"/>
            <a:ext cx="8138258" cy="586887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29261" y="492354"/>
            <a:ext cx="7834447"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PE" sz="2800" b="1" spc="50" dirty="0">
                <a:ln w="11430"/>
                <a:solidFill>
                  <a:srgbClr val="C00000"/>
                </a:solidFill>
                <a:effectLst>
                  <a:glow rad="63500">
                    <a:srgbClr val="FFFFFF"/>
                  </a:glow>
                  <a:outerShdw blurRad="76200" dist="50800" dir="5400000" algn="tl" rotWithShape="0">
                    <a:srgbClr val="000000">
                      <a:alpha val="65000"/>
                    </a:srgbClr>
                  </a:outerShdw>
                </a:effectLst>
              </a:rPr>
              <a:t>* Cuando entiendo que hay un llamado del Señor y de la Iglesia,           </a:t>
            </a:r>
            <a:endParaRPr lang="es-ES" sz="28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
        <p:nvSpPr>
          <p:cNvPr id="5" name="3 CuadroTexto"/>
          <p:cNvSpPr txBox="1"/>
          <p:nvPr/>
        </p:nvSpPr>
        <p:spPr>
          <a:xfrm>
            <a:off x="791309" y="1643628"/>
            <a:ext cx="4811751"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3200" b="1" spc="50" dirty="0" smtClean="0">
                <a:ln w="11430"/>
                <a:solidFill>
                  <a:srgbClr val="C00000"/>
                </a:solidFill>
                <a:effectLst>
                  <a:glow rad="63500">
                    <a:srgbClr val="FFFFFF"/>
                  </a:glow>
                  <a:outerShdw blurRad="76200" dist="50800" dir="5400000" algn="tl" rotWithShape="0">
                    <a:srgbClr val="000000">
                      <a:alpha val="65000"/>
                    </a:srgbClr>
                  </a:outerShdw>
                </a:effectLst>
              </a:rPr>
              <a:t>¿</a:t>
            </a:r>
            <a:r>
              <a:rPr lang="es-PE" sz="3200" b="1" spc="50" dirty="0">
                <a:ln w="11430"/>
                <a:solidFill>
                  <a:srgbClr val="C00000"/>
                </a:solidFill>
                <a:effectLst>
                  <a:glow rad="63500">
                    <a:srgbClr val="FFFFFF"/>
                  </a:glow>
                  <a:outerShdw blurRad="76200" dist="50800" dir="5400000" algn="tl" rotWithShape="0">
                    <a:srgbClr val="000000">
                      <a:alpha val="65000"/>
                    </a:srgbClr>
                  </a:outerShdw>
                </a:effectLst>
              </a:rPr>
              <a:t>cómo respondo?                                   ¿Digo sí inmediatamente?                        Y luego… </a:t>
            </a:r>
            <a:r>
              <a:rPr lang="es-PE" sz="3200" b="1" spc="50" dirty="0" smtClean="0">
                <a:ln w="11430"/>
                <a:solidFill>
                  <a:srgbClr val="C00000"/>
                </a:solidFill>
                <a:effectLst>
                  <a:glow rad="63500">
                    <a:srgbClr val="FFFFFF"/>
                  </a:glow>
                  <a:outerShdw blurRad="76200" dist="50800" dir="5400000" algn="tl" rotWithShape="0">
                    <a:srgbClr val="000000">
                      <a:alpha val="65000"/>
                    </a:srgbClr>
                  </a:outerShdw>
                </a:effectLst>
              </a:rPr>
              <a:t>                                         </a:t>
            </a:r>
            <a:endParaRPr lang="es-ES" sz="32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
        <p:nvSpPr>
          <p:cNvPr id="6" name="3 CuadroTexto"/>
          <p:cNvSpPr txBox="1"/>
          <p:nvPr/>
        </p:nvSpPr>
        <p:spPr>
          <a:xfrm>
            <a:off x="319739" y="4349827"/>
            <a:ext cx="4811751"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PE" sz="3200" b="1" spc="50" dirty="0" smtClean="0">
                <a:ln w="11430"/>
                <a:solidFill>
                  <a:srgbClr val="C00000"/>
                </a:solidFill>
                <a:effectLst>
                  <a:glow rad="63500">
                    <a:srgbClr val="FFFFFF"/>
                  </a:glow>
                  <a:outerShdw blurRad="76200" dist="50800" dir="5400000" algn="tl" rotWithShape="0">
                    <a:srgbClr val="000000">
                      <a:alpha val="65000"/>
                    </a:srgbClr>
                  </a:outerShdw>
                </a:effectLst>
              </a:rPr>
              <a:t>¿</a:t>
            </a:r>
            <a:r>
              <a:rPr lang="es-PE" sz="3200" b="1" spc="50" dirty="0">
                <a:ln w="11430"/>
                <a:solidFill>
                  <a:srgbClr val="C00000"/>
                </a:solidFill>
                <a:effectLst>
                  <a:glow rad="63500">
                    <a:srgbClr val="FFFFFF"/>
                  </a:glow>
                  <a:outerShdw blurRad="76200" dist="50800" dir="5400000" algn="tl" rotWithShape="0">
                    <a:srgbClr val="000000">
                      <a:alpha val="65000"/>
                    </a:srgbClr>
                  </a:outerShdw>
                </a:effectLst>
              </a:rPr>
              <a:t>las circunstancias                        me hacen no responder verdaderamente?</a:t>
            </a:r>
            <a:endParaRPr lang="es-ES" sz="3200" b="1" spc="50" dirty="0">
              <a:ln w="11430"/>
              <a:solidFill>
                <a:srgbClr val="C00000"/>
              </a:solidFill>
              <a:effectLst>
                <a:glow rad="63500">
                  <a:srgbClr val="FFFFFF"/>
                </a:glow>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16065241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45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8400"/>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fltVal val="0"/>
                                          </p:val>
                                        </p:tav>
                                        <p:tav tm="100000">
                                          <p:val>
                                            <p:strVal val="#ppt_w"/>
                                          </p:val>
                                        </p:tav>
                                      </p:tavLst>
                                    </p:anim>
                                    <p:anim calcmode="lin" valueType="num">
                                      <p:cBhvr>
                                        <p:cTn id="22" dur="750" fill="hold"/>
                                        <p:tgtEl>
                                          <p:spTgt spid="6"/>
                                        </p:tgtEl>
                                        <p:attrNameLst>
                                          <p:attrName>ppt_h</p:attrName>
                                        </p:attrNameLst>
                                      </p:cBhvr>
                                      <p:tavLst>
                                        <p:tav tm="0">
                                          <p:val>
                                            <p:fltVal val="0"/>
                                          </p:val>
                                        </p:tav>
                                        <p:tav tm="100000">
                                          <p:val>
                                            <p:strVal val="#ppt_h"/>
                                          </p:val>
                                        </p:tav>
                                      </p:tavLst>
                                    </p:anim>
                                    <p:anim calcmode="lin" valueType="num">
                                      <p:cBhvr>
                                        <p:cTn id="23" dur="750" fill="hold"/>
                                        <p:tgtEl>
                                          <p:spTgt spid="6"/>
                                        </p:tgtEl>
                                        <p:attrNameLst>
                                          <p:attrName>ppt_x</p:attrName>
                                        </p:attrNameLst>
                                      </p:cBhvr>
                                      <p:tavLst>
                                        <p:tav tm="0">
                                          <p:val>
                                            <p:fltVal val="0.5"/>
                                          </p:val>
                                        </p:tav>
                                        <p:tav tm="100000">
                                          <p:val>
                                            <p:strVal val="#ppt_x"/>
                                          </p:val>
                                        </p:tav>
                                      </p:tavLst>
                                    </p:anim>
                                    <p:anim calcmode="lin" valueType="num">
                                      <p:cBhvr>
                                        <p:cTn id="24"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pinimg.com/564x/31/cb/35/31cb35179c9e2a7e955085198a3bc6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52" y="474785"/>
            <a:ext cx="8047647" cy="589084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26 CuadroTexto"/>
          <p:cNvSpPr txBox="1"/>
          <p:nvPr/>
        </p:nvSpPr>
        <p:spPr>
          <a:xfrm>
            <a:off x="896596" y="2980829"/>
            <a:ext cx="7438511" cy="1938992"/>
          </a:xfrm>
          <a:prstGeom prst="rect">
            <a:avLst/>
          </a:prstGeom>
          <a:noFill/>
        </p:spPr>
        <p:txBody>
          <a:bodyPr wrap="square">
            <a:spAutoFit/>
          </a:bodyPr>
          <a:lstStyle/>
          <a:p>
            <a:pPr algn="ctr">
              <a:defRPr/>
            </a:pPr>
            <a:r>
              <a:rPr lang="es-PE" sz="4000" b="1" dirty="0">
                <a:ln w="22225">
                  <a:solidFill>
                    <a:schemeClr val="accent2"/>
                  </a:solidFill>
                  <a:prstDash val="solid"/>
                </a:ln>
                <a:latin typeface="Sitka Text Semibold" pitchFamily="2" charset="0"/>
              </a:rPr>
              <a:t>* ¿Quiénes tendrían hoy preferencia para entrar en el Reino de Dios?</a:t>
            </a:r>
            <a:endParaRPr lang="es-ES" sz="4000" b="1" dirty="0">
              <a:ln w="22225">
                <a:solidFill>
                  <a:schemeClr val="accent2"/>
                </a:solidFill>
                <a:prstDash val="solid"/>
              </a:ln>
              <a:latin typeface="Sitka Text Semibold" pitchFamily="2" charset="0"/>
            </a:endParaRPr>
          </a:p>
        </p:txBody>
      </p:sp>
    </p:spTree>
    <p:extLst>
      <p:ext uri="{BB962C8B-B14F-4D97-AF65-F5344CB8AC3E}">
        <p14:creationId xmlns:p14="http://schemas.microsoft.com/office/powerpoint/2010/main" val="347585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8" y="490088"/>
            <a:ext cx="8014447" cy="5822789"/>
          </a:xfrm>
          <a:prstGeom prst="rect">
            <a:avLst/>
          </a:prstGeom>
          <a:scene3d>
            <a:camera prst="orthographicFront"/>
            <a:lightRig rig="threePt" dir="t"/>
          </a:scene3d>
          <a:sp3d>
            <a:bevelT/>
          </a:sp3d>
        </p:spPr>
      </p:pic>
      <p:sp>
        <p:nvSpPr>
          <p:cNvPr id="8" name="Rectangle 11"/>
          <p:cNvSpPr>
            <a:spLocks noChangeArrowheads="1"/>
          </p:cNvSpPr>
          <p:nvPr/>
        </p:nvSpPr>
        <p:spPr bwMode="auto">
          <a:xfrm>
            <a:off x="3437791" y="1101012"/>
            <a:ext cx="3778811" cy="544788"/>
          </a:xfrm>
          <a:prstGeom prst="rect">
            <a:avLst/>
          </a:prstGeom>
          <a:noFill/>
          <a:ln w="9525">
            <a:noFill/>
            <a:miter lim="800000"/>
            <a:headEnd/>
            <a:tailEnd/>
          </a:ln>
          <a:effectLst/>
        </p:spPr>
        <p:txBody>
          <a:bodyPr/>
          <a:lstStyle/>
          <a:p>
            <a:pPr marL="342900" indent="-342900">
              <a:spcBef>
                <a:spcPct val="20000"/>
              </a:spcBef>
            </a:pPr>
            <a:r>
              <a:rPr lang="es-PE" sz="2200" b="1" i="1"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rPr>
              <a:t>   </a:t>
            </a:r>
            <a:r>
              <a:rPr lang="es-PE" sz="2200" b="1" i="1" u="sng"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rPr>
              <a:t>Motivación</a:t>
            </a:r>
            <a:r>
              <a:rPr lang="es-PE" sz="2200" b="1" i="1"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rPr>
              <a:t>:</a:t>
            </a:r>
            <a:endParaRPr lang="es-MX" sz="2200" b="1" i="1" dirty="0">
              <a:solidFill>
                <a:prstClr val="white"/>
              </a:solidFill>
              <a:effectLst>
                <a:glow rad="127000">
                  <a:srgbClr val="260000"/>
                </a:glow>
                <a:outerShdw blurRad="50800" dist="38100" algn="l" rotWithShape="0">
                  <a:srgbClr val="C00000"/>
                </a:outerShdw>
              </a:effectLst>
              <a:latin typeface="Comic Sans MS" panose="030F0702030302020204" pitchFamily="66" charset="0"/>
            </a:endParaRPr>
          </a:p>
          <a:p>
            <a:pPr marL="342900" indent="-342900">
              <a:spcBef>
                <a:spcPct val="20000"/>
              </a:spcBef>
            </a:pPr>
            <a:endParaRPr lang="es-PE" sz="2200" b="1" i="1"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endParaRPr>
          </a:p>
          <a:p>
            <a:pPr marL="342900" indent="-342900">
              <a:spcBef>
                <a:spcPct val="20000"/>
              </a:spcBef>
            </a:pPr>
            <a:endParaRPr lang="es-PE" sz="2200" b="1" i="1" dirty="0">
              <a:solidFill>
                <a:prstClr val="white"/>
              </a:solidFill>
              <a:effectLst>
                <a:glow rad="127000">
                  <a:srgbClr val="260000"/>
                </a:glow>
                <a:outerShdw blurRad="50800" dist="38100" algn="l" rotWithShape="0">
                  <a:srgbClr val="C00000"/>
                </a:outerShdw>
              </a:effectLst>
              <a:latin typeface="Comic Sans MS" panose="030F0702030302020204" pitchFamily="66" charset="0"/>
            </a:endParaRPr>
          </a:p>
        </p:txBody>
      </p:sp>
      <p:sp>
        <p:nvSpPr>
          <p:cNvPr id="10" name="Rectangle 11"/>
          <p:cNvSpPr>
            <a:spLocks noChangeArrowheads="1"/>
          </p:cNvSpPr>
          <p:nvPr/>
        </p:nvSpPr>
        <p:spPr bwMode="auto">
          <a:xfrm>
            <a:off x="3315464" y="2755249"/>
            <a:ext cx="5277201" cy="2110933"/>
          </a:xfrm>
          <a:prstGeom prst="rect">
            <a:avLst/>
          </a:prstGeom>
          <a:noFill/>
          <a:ln w="9525">
            <a:noFill/>
            <a:miter lim="800000"/>
            <a:headEnd/>
            <a:tailEnd/>
          </a:ln>
          <a:effectLst/>
        </p:spPr>
        <p:txBody>
          <a:bodyPr/>
          <a:lstStyle/>
          <a:p>
            <a:pPr marL="342900" indent="-342900" algn="ctr">
              <a:spcBef>
                <a:spcPct val="20000"/>
              </a:spcBef>
            </a:pPr>
            <a:r>
              <a:rPr lang="es-MX" sz="2200" b="1" i="1"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rPr>
              <a:t>Una </a:t>
            </a:r>
            <a:r>
              <a:rPr lang="es-MX" sz="2200" b="1" i="1" dirty="0">
                <a:solidFill>
                  <a:prstClr val="white"/>
                </a:solidFill>
                <a:effectLst>
                  <a:glow rad="127000">
                    <a:srgbClr val="260000"/>
                  </a:glow>
                  <a:outerShdw blurRad="50800" dist="38100" algn="l" rotWithShape="0">
                    <a:srgbClr val="C00000"/>
                  </a:outerShdw>
                </a:effectLst>
                <a:latin typeface="Comic Sans MS" panose="030F0702030302020204" pitchFamily="66" charset="0"/>
              </a:rPr>
              <a:t>vez más, el Señor nos invita a seguir el camino de la salvación, a convertirnos, a ser coherentes y testimoniar ante el mundo con nuestra vida que merece la pena creer en su promesa. Por ello le damos gracias y juntos le pedimos que nos dé fuerza para trabajar en su viña siguiendo el ejemplo de su Hijo Jesús.</a:t>
            </a:r>
          </a:p>
          <a:p>
            <a:pPr marL="342900" indent="-342900" algn="ctr">
              <a:spcBef>
                <a:spcPct val="20000"/>
              </a:spcBef>
            </a:pPr>
            <a:endParaRPr lang="es-PE" sz="2200" b="1" i="1" dirty="0" smtClean="0">
              <a:solidFill>
                <a:prstClr val="white"/>
              </a:solidFill>
              <a:effectLst>
                <a:glow rad="127000">
                  <a:srgbClr val="260000"/>
                </a:glow>
                <a:outerShdw blurRad="50800" dist="38100" algn="l" rotWithShape="0">
                  <a:srgbClr val="C00000"/>
                </a:outerShdw>
              </a:effectLst>
              <a:latin typeface="Comic Sans MS" panose="030F0702030302020204" pitchFamily="66" charset="0"/>
            </a:endParaRPr>
          </a:p>
          <a:p>
            <a:pPr marL="342900" indent="-342900" algn="ctr">
              <a:spcBef>
                <a:spcPct val="20000"/>
              </a:spcBef>
            </a:pPr>
            <a:endParaRPr lang="es-PE" sz="2200" b="1" i="1" dirty="0">
              <a:solidFill>
                <a:prstClr val="white"/>
              </a:solidFill>
              <a:effectLst>
                <a:glow rad="127000">
                  <a:srgbClr val="260000"/>
                </a:glow>
                <a:outerShdw blurRad="50800" dist="38100" algn="l" rotWithShape="0">
                  <a:srgbClr val="C00000"/>
                </a:outerShdw>
              </a:effectLst>
              <a:latin typeface="Comic Sans MS" panose="030F0702030302020204" pitchFamily="66"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49" y="607236"/>
            <a:ext cx="2596896" cy="987552"/>
          </a:xfrm>
          <a:prstGeom prst="roundRect">
            <a:avLst/>
          </a:prstGeom>
        </p:spPr>
      </p:pic>
    </p:spTree>
    <p:extLst>
      <p:ext uri="{BB962C8B-B14F-4D97-AF65-F5344CB8AC3E}">
        <p14:creationId xmlns:p14="http://schemas.microsoft.com/office/powerpoint/2010/main" val="80572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498" y="463639"/>
            <a:ext cx="7988793" cy="5937161"/>
          </a:xfrm>
          <a:scene3d>
            <a:camera prst="orthographicFront"/>
            <a:lightRig rig="threePt" dir="t"/>
          </a:scene3d>
          <a:sp3d>
            <a:bevelT prst="convex"/>
          </a:sp3d>
        </p:spPr>
      </p:pic>
      <p:sp>
        <p:nvSpPr>
          <p:cNvPr id="8" name="Text Box 3"/>
          <p:cNvSpPr txBox="1">
            <a:spLocks noChangeArrowheads="1"/>
          </p:cNvSpPr>
          <p:nvPr/>
        </p:nvSpPr>
        <p:spPr bwMode="auto">
          <a:xfrm>
            <a:off x="911505" y="421825"/>
            <a:ext cx="5090049" cy="1754326"/>
          </a:xfrm>
          <a:prstGeom prst="rect">
            <a:avLst/>
          </a:prstGeom>
          <a:noFill/>
          <a:ln w="9525">
            <a:noFill/>
            <a:miter lim="800000"/>
            <a:headEnd/>
            <a:tailEnd/>
          </a:ln>
        </p:spPr>
        <p:txBody>
          <a:bodyPr wrap="square">
            <a:spAutoFit/>
          </a:bodyPr>
          <a:lstStyle/>
          <a:p>
            <a:r>
              <a:rPr lang="es-PE" dirty="0">
                <a:ln w="18415" cmpd="sng">
                  <a:solidFill>
                    <a:srgbClr val="FFFFFF"/>
                  </a:solidFill>
                  <a:prstDash val="solid"/>
                </a:ln>
                <a:solidFill>
                  <a:srgbClr val="FFFF00"/>
                </a:solidFill>
                <a:effectLst>
                  <a:glow rad="101600">
                    <a:srgbClr val="0C0600">
                      <a:alpha val="60000"/>
                    </a:srgbClr>
                  </a:glow>
                  <a:outerShdw blurRad="63500" dir="3600000" algn="tl" rotWithShape="0">
                    <a:srgbClr val="000000">
                      <a:alpha val="70000"/>
                    </a:srgbClr>
                  </a:outerShdw>
                </a:effectLst>
              </a:rPr>
              <a:t>•  Luego de un tiempo de oración personal, podemos compartir en voz alta nuestra oración, siempre dirigiéndonos a Dios mediante la alabanza, la acción de gracias o la súplica confiada. </a:t>
            </a:r>
          </a:p>
          <a:p>
            <a:r>
              <a:rPr lang="es-PE" dirty="0">
                <a:ln w="18415" cmpd="sng">
                  <a:solidFill>
                    <a:srgbClr val="FFFFFF"/>
                  </a:solidFill>
                  <a:prstDash val="solid"/>
                </a:ln>
                <a:solidFill>
                  <a:srgbClr val="FFFF00"/>
                </a:solidFill>
                <a:effectLst>
                  <a:glow rad="101600">
                    <a:srgbClr val="0C0600">
                      <a:alpha val="60000"/>
                    </a:srgbClr>
                  </a:glow>
                  <a:outerShdw blurRad="63500" dir="3600000" algn="tl" rotWithShape="0">
                    <a:srgbClr val="000000">
                      <a:alpha val="70000"/>
                    </a:srgbClr>
                  </a:outerShdw>
                </a:effectLst>
              </a:rPr>
              <a:t>• Se puede, también, recitar el salmo responsorial que corresponde a este domingo (Salmo 24).</a:t>
            </a:r>
          </a:p>
        </p:txBody>
      </p:sp>
    </p:spTree>
    <p:extLst>
      <p:ext uri="{BB962C8B-B14F-4D97-AF65-F5344CB8AC3E}">
        <p14:creationId xmlns:p14="http://schemas.microsoft.com/office/powerpoint/2010/main" val="2511114031"/>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a Natividad del Bautista: la primera piedra que prepara los caminos del  Señor - Santoral - 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0" y="473929"/>
            <a:ext cx="8078077" cy="584774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397525" y="441757"/>
            <a:ext cx="2507418" cy="707886"/>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ca-ES" sz="4000" b="1" i="1" dirty="0">
                <a:solidFill>
                  <a:srgbClr val="25FF11"/>
                </a:solidFill>
                <a:effectLst>
                  <a:outerShdw blurRad="38100" dist="38100" dir="2700000" algn="tl">
                    <a:srgbClr val="C0C0C0"/>
                  </a:outerShdw>
                </a:effectLst>
                <a:latin typeface="Comic Sans MS" pitchFamily="66" charset="0"/>
              </a:rPr>
              <a:t> </a:t>
            </a:r>
            <a:r>
              <a:rPr lang="ca-ES" sz="3600" b="1" i="1" dirty="0" err="1">
                <a:solidFill>
                  <a:prstClr val="white"/>
                </a:solidFill>
                <a:latin typeface="Comic Sans MS" pitchFamily="66" charset="0"/>
              </a:rPr>
              <a:t>Salmo</a:t>
            </a:r>
            <a:r>
              <a:rPr lang="ca-ES" sz="3600" b="1" i="1" dirty="0">
                <a:solidFill>
                  <a:prstClr val="white"/>
                </a:solidFill>
                <a:latin typeface="Comic Sans MS" pitchFamily="66" charset="0"/>
              </a:rPr>
              <a:t> </a:t>
            </a:r>
            <a:r>
              <a:rPr lang="ca-ES" sz="2400" b="1" i="1" dirty="0">
                <a:solidFill>
                  <a:prstClr val="white"/>
                </a:solidFill>
                <a:latin typeface="Comic Sans MS" pitchFamily="66" charset="0"/>
              </a:rPr>
              <a:t>24</a:t>
            </a:r>
            <a:r>
              <a:rPr lang="ca-ES" sz="2400" b="1" i="1" dirty="0">
                <a:solidFill>
                  <a:srgbClr val="07FF1C"/>
                </a:solidFill>
                <a:latin typeface="Comic Sans MS" pitchFamily="66" charset="0"/>
              </a:rPr>
              <a:t> </a:t>
            </a:r>
            <a:endParaRPr lang="ca-ES" sz="4400" b="1" i="1" dirty="0">
              <a:solidFill>
                <a:srgbClr val="25FF11"/>
              </a:solidFill>
              <a:effectLst>
                <a:outerShdw blurRad="38100" dist="38100" dir="2700000" algn="tl">
                  <a:srgbClr val="C0C0C0"/>
                </a:outerShdw>
              </a:effectLst>
              <a:latin typeface="Comic Sans MS" pitchFamily="66" charset="0"/>
            </a:endParaRPr>
          </a:p>
        </p:txBody>
      </p:sp>
      <p:sp>
        <p:nvSpPr>
          <p:cNvPr id="10244" name="Rectangle 4"/>
          <p:cNvSpPr>
            <a:spLocks noChangeArrowheads="1"/>
          </p:cNvSpPr>
          <p:nvPr/>
        </p:nvSpPr>
        <p:spPr bwMode="auto">
          <a:xfrm>
            <a:off x="665552" y="1147494"/>
            <a:ext cx="7598535" cy="2246769"/>
          </a:xfrm>
          <a:prstGeom prst="rect">
            <a:avLst/>
          </a:prstGeom>
          <a:noFill/>
          <a:ln>
            <a:noFill/>
          </a:ln>
          <a:effectLst/>
          <a:extLst/>
        </p:spPr>
        <p:txBody>
          <a:bodyPr wrap="square">
            <a:spAutoFit/>
          </a:bodyPr>
          <a:lstStyle/>
          <a:p>
            <a:pPr>
              <a:defRPr/>
            </a:pPr>
            <a:r>
              <a:rPr lang="es-ES" sz="2800" b="1" i="1" dirty="0">
                <a:solidFill>
                  <a:schemeClr val="bg1"/>
                </a:solidFill>
                <a:effectLst>
                  <a:glow rad="101600">
                    <a:schemeClr val="bg2">
                      <a:lumMod val="10000"/>
                      <a:alpha val="60000"/>
                    </a:schemeClr>
                  </a:glow>
                  <a:outerShdw blurRad="38100" dist="38100" dir="2700000" algn="tl">
                    <a:srgbClr val="000000"/>
                  </a:outerShdw>
                </a:effectLst>
                <a:latin typeface="Comic Sans MS" pitchFamily="66" charset="0"/>
                <a:cs typeface="Times New Roman" pitchFamily="18" charset="0"/>
              </a:rPr>
              <a:t>Señor, enséñame tus caminos, instrúyeme en tus sendas: haz que camine con lealtad; enséñame, porque tú eres mi Dios y Salvador, y todo el día </a:t>
            </a:r>
          </a:p>
          <a:p>
            <a:pPr>
              <a:defRPr/>
            </a:pPr>
            <a:r>
              <a:rPr lang="es-ES" sz="2800" b="1" i="1" dirty="0">
                <a:solidFill>
                  <a:schemeClr val="bg1"/>
                </a:solidFill>
                <a:effectLst>
                  <a:glow rad="101600">
                    <a:schemeClr val="bg2">
                      <a:lumMod val="10000"/>
                      <a:alpha val="60000"/>
                    </a:schemeClr>
                  </a:glow>
                  <a:outerShdw blurRad="38100" dist="38100" dir="2700000" algn="tl">
                    <a:srgbClr val="000000"/>
                  </a:outerShdw>
                </a:effectLst>
                <a:latin typeface="Comic Sans MS" pitchFamily="66" charset="0"/>
                <a:cs typeface="Times New Roman" pitchFamily="18" charset="0"/>
              </a:rPr>
              <a:t>te estoy esperando.</a:t>
            </a:r>
            <a:r>
              <a:rPr lang="es-ES" sz="2800" b="1" i="1" dirty="0">
                <a:solidFill>
                  <a:schemeClr val="bg1"/>
                </a:solidFill>
                <a:effectLst>
                  <a:glow rad="101600">
                    <a:schemeClr val="bg2">
                      <a:lumMod val="10000"/>
                      <a:alpha val="60000"/>
                    </a:schemeClr>
                  </a:glow>
                  <a:outerShdw blurRad="38100" dist="38100" dir="2700000" algn="tl">
                    <a:srgbClr val="000000"/>
                  </a:outerShdw>
                </a:effectLst>
                <a:latin typeface="Comic Sans MS" pitchFamily="66" charset="0"/>
              </a:rPr>
              <a:t> </a:t>
            </a:r>
            <a:endParaRPr lang="ca-ES" sz="2800" b="1" i="1" dirty="0">
              <a:solidFill>
                <a:schemeClr val="bg1"/>
              </a:solidFill>
              <a:effectLst>
                <a:glow rad="101600">
                  <a:schemeClr val="bg2">
                    <a:lumMod val="10000"/>
                    <a:alpha val="60000"/>
                  </a:schemeClr>
                </a:glow>
                <a:outerShdw blurRad="38100" dist="38100" dir="2700000" algn="tl">
                  <a:srgbClr val="000000"/>
                </a:outerShdw>
              </a:effectLst>
              <a:latin typeface="Comic Sans MS" pitchFamily="66" charset="0"/>
            </a:endParaRPr>
          </a:p>
        </p:txBody>
      </p:sp>
      <p:sp>
        <p:nvSpPr>
          <p:cNvPr id="10245" name="Rectangle 5"/>
          <p:cNvSpPr>
            <a:spLocks noChangeArrowheads="1"/>
          </p:cNvSpPr>
          <p:nvPr/>
        </p:nvSpPr>
        <p:spPr bwMode="auto">
          <a:xfrm>
            <a:off x="528910" y="3982751"/>
            <a:ext cx="3609984" cy="2062103"/>
          </a:xfrm>
          <a:prstGeom prst="rect">
            <a:avLst/>
          </a:prstGeom>
          <a:noFill/>
          <a:ln>
            <a:noFill/>
          </a:ln>
          <a:effectLst/>
          <a:extLst/>
        </p:spPr>
        <p:txBody>
          <a:bodyPr wrap="square">
            <a:spAutoFit/>
          </a:bodyPr>
          <a:lstStyle/>
          <a:p>
            <a:pPr algn="ctr"/>
            <a:r>
              <a:rPr lang="ca-ES" sz="32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Recuerda</a:t>
            </a:r>
            <a:r>
              <a:rPr lang="ca-ES" sz="32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Señor, que tu misericordia es eterna.</a:t>
            </a:r>
            <a:endParaRPr lang="ca-ES" sz="16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482586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1+#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par>
                          <p:cTn id="9" fill="hold">
                            <p:stCondLst>
                              <p:cond delay="71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ios pastor, cristo, jesús, cordero, pastor, dios, Fondo de pantalla HD |  Peakpx"/>
          <p:cNvPicPr>
            <a:picLocks noChangeAspect="1" noChangeArrowheads="1"/>
          </p:cNvPicPr>
          <p:nvPr/>
        </p:nvPicPr>
        <p:blipFill rotWithShape="1">
          <a:blip r:embed="rId2">
            <a:extLst>
              <a:ext uri="{28A0092B-C50C-407E-A947-70E740481C1C}">
                <a14:useLocalDpi xmlns:a14="http://schemas.microsoft.com/office/drawing/2010/main" val="0"/>
              </a:ext>
            </a:extLst>
          </a:blip>
          <a:srcRect t="980" r="1080" b="1966"/>
          <a:stretch/>
        </p:blipFill>
        <p:spPr bwMode="auto">
          <a:xfrm>
            <a:off x="489683" y="501163"/>
            <a:ext cx="8100401" cy="58556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1874612" y="1842817"/>
            <a:ext cx="6715472" cy="2308324"/>
          </a:xfrm>
          <a:prstGeom prst="rect">
            <a:avLst/>
          </a:prstGeom>
          <a:noFill/>
          <a:ln>
            <a:noFill/>
          </a:ln>
          <a:effectLst/>
          <a:extLst/>
        </p:spPr>
        <p:txBody>
          <a:bodyPr wrap="square">
            <a:spAutoFit/>
          </a:bodyPr>
          <a:lstStyle/>
          <a:p>
            <a:pPr algn="r">
              <a:defRPr/>
            </a:pP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Recuerda, Señor, que tu ternura </a:t>
            </a:r>
          </a:p>
          <a:p>
            <a:pPr algn="r">
              <a:defRPr/>
            </a:pP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y tu misericordia son eternas;</a:t>
            </a:r>
            <a:b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b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no te acuerdes de los pecados </a:t>
            </a:r>
          </a:p>
          <a:p>
            <a:pPr algn="r">
              <a:defRPr/>
            </a:pP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ni las maldades de mi juventud; </a:t>
            </a:r>
          </a:p>
          <a:p>
            <a:pPr algn="r">
              <a:defRPr/>
            </a:pP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acuérdate de mí con misericordia, </a:t>
            </a:r>
          </a:p>
          <a:p>
            <a:pPr algn="r">
              <a:defRPr/>
            </a:pPr>
            <a:r>
              <a:rPr lang="es-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cs typeface="Times New Roman" pitchFamily="18" charset="0"/>
              </a:rPr>
              <a:t>por tu bondad, Señor.</a:t>
            </a:r>
            <a:endParaRPr lang="ca-ES" sz="2400" b="1" i="1" dirty="0">
              <a:solidFill>
                <a:prstClr val="white"/>
              </a:solidFill>
              <a:effectLst>
                <a:glow rad="101600">
                  <a:schemeClr val="bg2">
                    <a:lumMod val="10000"/>
                    <a:alpha val="60000"/>
                  </a:schemeClr>
                </a:glow>
                <a:outerShdw blurRad="50800" dist="50800" dir="18900000" algn="bl" rotWithShape="0">
                  <a:prstClr val="black"/>
                </a:outerShdw>
              </a:effectLst>
              <a:latin typeface="Comic Sans MS" pitchFamily="66" charset="0"/>
            </a:endParaRPr>
          </a:p>
        </p:txBody>
      </p:sp>
      <p:sp>
        <p:nvSpPr>
          <p:cNvPr id="6149" name="Rectangle 5"/>
          <p:cNvSpPr>
            <a:spLocks noChangeArrowheads="1"/>
          </p:cNvSpPr>
          <p:nvPr/>
        </p:nvSpPr>
        <p:spPr bwMode="auto">
          <a:xfrm>
            <a:off x="4277034" y="4702164"/>
            <a:ext cx="4225128" cy="1569660"/>
          </a:xfrm>
          <a:prstGeom prst="rect">
            <a:avLst/>
          </a:prstGeom>
          <a:noFill/>
          <a:ln>
            <a:noFill/>
          </a:ln>
          <a:effectLst/>
          <a:extLst/>
        </p:spPr>
        <p:txBody>
          <a:bodyPr wrap="square">
            <a:spAutoFit/>
          </a:bodyPr>
          <a:lstStyle/>
          <a:p>
            <a:pPr algn="ctr"/>
            <a:r>
              <a:rPr lang="ca-ES" sz="3200" b="1" i="1" dirty="0" err="1">
                <a:solidFill>
                  <a:prstClr val="white"/>
                </a:solidFill>
                <a:effectLst>
                  <a:outerShdw blurRad="50800" dist="88900" dir="18900000" algn="bl" rotWithShape="0">
                    <a:srgbClr val="500000"/>
                  </a:outerShdw>
                </a:effectLst>
                <a:latin typeface="Comic Sans MS" pitchFamily="66" charset="0"/>
              </a:rPr>
              <a:t>Recuerda</a:t>
            </a:r>
            <a:r>
              <a:rPr lang="ca-ES" sz="3200" b="1" i="1" dirty="0">
                <a:solidFill>
                  <a:prstClr val="white"/>
                </a:solidFill>
                <a:effectLst>
                  <a:outerShdw blurRad="50800" dist="88900" dir="18900000" algn="bl" rotWithShape="0">
                    <a:srgbClr val="500000"/>
                  </a:outerShdw>
                </a:effectLst>
                <a:latin typeface="Comic Sans MS" pitchFamily="66" charset="0"/>
              </a:rPr>
              <a:t>, </a:t>
            </a:r>
            <a:r>
              <a:rPr lang="ca-ES" sz="3200" b="1" i="1" dirty="0" err="1">
                <a:solidFill>
                  <a:prstClr val="white"/>
                </a:solidFill>
                <a:effectLst>
                  <a:outerShdw blurRad="50800" dist="88900" dir="18900000" algn="bl" rotWithShape="0">
                    <a:srgbClr val="500000"/>
                  </a:outerShdw>
                </a:effectLst>
                <a:latin typeface="Comic Sans MS" pitchFamily="66" charset="0"/>
              </a:rPr>
              <a:t>Señor</a:t>
            </a:r>
            <a:r>
              <a:rPr lang="ca-ES" sz="3200" b="1" i="1" dirty="0">
                <a:solidFill>
                  <a:prstClr val="white"/>
                </a:solidFill>
                <a:effectLst>
                  <a:outerShdw blurRad="50800" dist="88900" dir="18900000" algn="bl" rotWithShape="0">
                    <a:srgbClr val="500000"/>
                  </a:outerShdw>
                </a:effectLst>
                <a:latin typeface="Comic Sans MS" pitchFamily="66" charset="0"/>
              </a:rPr>
              <a:t>, que tu </a:t>
            </a:r>
            <a:r>
              <a:rPr lang="ca-ES" sz="3200" b="1" i="1" dirty="0" err="1">
                <a:solidFill>
                  <a:prstClr val="white"/>
                </a:solidFill>
                <a:effectLst>
                  <a:outerShdw blurRad="50800" dist="88900" dir="18900000" algn="bl" rotWithShape="0">
                    <a:srgbClr val="500000"/>
                  </a:outerShdw>
                </a:effectLst>
                <a:latin typeface="Comic Sans MS" pitchFamily="66" charset="0"/>
              </a:rPr>
              <a:t>misericordia</a:t>
            </a:r>
            <a:r>
              <a:rPr lang="ca-ES" sz="3200" b="1" i="1" dirty="0">
                <a:solidFill>
                  <a:prstClr val="white"/>
                </a:solidFill>
                <a:effectLst>
                  <a:outerShdw blurRad="50800" dist="88900" dir="18900000" algn="bl" rotWithShape="0">
                    <a:srgbClr val="500000"/>
                  </a:outerShdw>
                </a:effectLst>
                <a:latin typeface="Comic Sans MS" pitchFamily="66" charset="0"/>
              </a:rPr>
              <a:t> es eterna.</a:t>
            </a:r>
          </a:p>
        </p:txBody>
      </p:sp>
    </p:spTree>
    <p:extLst>
      <p:ext uri="{BB962C8B-B14F-4D97-AF65-F5344CB8AC3E}">
        <p14:creationId xmlns:p14="http://schemas.microsoft.com/office/powerpoint/2010/main" val="4256286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79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n en Imágenes religiosas"/>
          <p:cNvPicPr>
            <a:picLocks noChangeAspect="1" noChangeArrowheads="1"/>
          </p:cNvPicPr>
          <p:nvPr/>
        </p:nvPicPr>
        <p:blipFill rotWithShape="1">
          <a:blip r:embed="rId2">
            <a:extLst>
              <a:ext uri="{28A0092B-C50C-407E-A947-70E740481C1C}">
                <a14:useLocalDpi xmlns:a14="http://schemas.microsoft.com/office/drawing/2010/main" val="0"/>
              </a:ext>
            </a:extLst>
          </a:blip>
          <a:srcRect b="4994"/>
          <a:stretch/>
        </p:blipFill>
        <p:spPr bwMode="auto">
          <a:xfrm>
            <a:off x="573944" y="520615"/>
            <a:ext cx="8060102" cy="579226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527536" y="490671"/>
            <a:ext cx="8106507" cy="2246769"/>
          </a:xfrm>
          <a:prstGeom prst="rect">
            <a:avLst/>
          </a:prstGeom>
          <a:noFill/>
          <a:ln>
            <a:noFill/>
          </a:ln>
          <a:effectLst/>
          <a:extLst/>
        </p:spPr>
        <p:txBody>
          <a:bodyPr wrap="square">
            <a:spAutoFit/>
          </a:bodyPr>
          <a:lstStyle/>
          <a:p>
            <a:pPr algn="r"/>
            <a:r>
              <a:rPr lang="ca-ES" sz="1400" i="1" dirty="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es-ES" sz="2800" i="1" dirty="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cs typeface="Times New Roman" pitchFamily="18" charset="0"/>
              </a:rPr>
              <a:t>El Señor es bueno y  es recto; y enseña el camino a los pecadores, hace caminar a los humildes con rectitud, </a:t>
            </a:r>
            <a:r>
              <a:rPr lang="es-ES" sz="2800" i="1" dirty="0" smtClean="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cs typeface="Times New Roman" pitchFamily="18" charset="0"/>
              </a:rPr>
              <a:t>                                                                   	enseña su </a:t>
            </a:r>
            <a:r>
              <a:rPr lang="es-ES" sz="2800" i="1" dirty="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cs typeface="Times New Roman" pitchFamily="18" charset="0"/>
              </a:rPr>
              <a:t>camino a </a:t>
            </a:r>
            <a:r>
              <a:rPr lang="es-ES" sz="2800" i="1" dirty="0" smtClean="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cs typeface="Times New Roman" pitchFamily="18" charset="0"/>
              </a:rPr>
              <a:t>                                  los </a:t>
            </a:r>
            <a:r>
              <a:rPr lang="es-ES" sz="2800" i="1" dirty="0">
                <a:solidFill>
                  <a:prstClr val="white"/>
                </a:solidFill>
                <a:effectLst>
                  <a:glow rad="101600">
                    <a:schemeClr val="bg2">
                      <a:lumMod val="10000"/>
                      <a:alpha val="60000"/>
                    </a:schemeClr>
                  </a:glow>
                  <a:outerShdw blurRad="38100" dist="38100" dir="2700000" algn="tl">
                    <a:srgbClr val="000000">
                      <a:alpha val="43137"/>
                    </a:srgbClr>
                  </a:outerShdw>
                </a:effectLst>
                <a:latin typeface="Comic Sans MS" pitchFamily="66" charset="0"/>
                <a:cs typeface="Times New Roman" pitchFamily="18" charset="0"/>
              </a:rPr>
              <a:t>humildes.</a:t>
            </a:r>
            <a:r>
              <a:rPr lang="es-ES" sz="2800" i="1" dirty="0">
                <a:solidFill>
                  <a:prstClr val="white"/>
                </a:solidFill>
                <a:effectLst>
                  <a:glow rad="101600">
                    <a:schemeClr val="bg2">
                      <a:lumMod val="10000"/>
                      <a:alpha val="60000"/>
                    </a:schemeClr>
                  </a:glow>
                  <a:outerShdw blurRad="38100" dist="38100" dir="2700000" algn="tl">
                    <a:srgbClr val="000000">
                      <a:alpha val="43137"/>
                    </a:srgbClr>
                  </a:outerShdw>
                </a:effectLst>
                <a:latin typeface="Verdana" pitchFamily="34" charset="0"/>
                <a:cs typeface="Times New Roman" pitchFamily="18" charset="0"/>
              </a:rPr>
              <a:t> </a:t>
            </a:r>
          </a:p>
        </p:txBody>
      </p:sp>
      <p:sp>
        <p:nvSpPr>
          <p:cNvPr id="4100" name="Rectangle 4"/>
          <p:cNvSpPr>
            <a:spLocks noChangeArrowheads="1"/>
          </p:cNvSpPr>
          <p:nvPr/>
        </p:nvSpPr>
        <p:spPr bwMode="auto">
          <a:xfrm>
            <a:off x="4237241" y="4506127"/>
            <a:ext cx="3276839" cy="1384995"/>
          </a:xfrm>
          <a:prstGeom prst="rect">
            <a:avLst/>
          </a:prstGeom>
          <a:noFill/>
          <a:ln>
            <a:noFill/>
          </a:ln>
          <a:effectLst/>
          <a:extLst/>
        </p:spPr>
        <p:txBody>
          <a:bodyPr wrap="square">
            <a:spAutoFit/>
          </a:bodyPr>
          <a:lstStyle/>
          <a:p>
            <a:pPr algn="ctr"/>
            <a:r>
              <a:rPr lang="ca-ES" sz="2800" b="1" i="1" dirty="0" smtClean="0">
                <a:solidFill>
                  <a:srgbClr val="FFC000">
                    <a:lumMod val="20000"/>
                    <a:lumOff val="80000"/>
                  </a:srgbClr>
                </a:solidFill>
                <a:effectLst>
                  <a:glow rad="101600">
                    <a:schemeClr val="tx1">
                      <a:lumMod val="95000"/>
                      <a:lumOff val="5000"/>
                      <a:alpha val="60000"/>
                    </a:schemeClr>
                  </a:glow>
                  <a:outerShdw blurRad="50800" dist="63500" dir="18900000" algn="bl" rotWithShape="0">
                    <a:prstClr val="black"/>
                  </a:outerShdw>
                </a:effectLst>
                <a:latin typeface="Comic Sans MS" pitchFamily="66" charset="0"/>
              </a:rPr>
              <a:t>que </a:t>
            </a:r>
            <a:r>
              <a:rPr lang="ca-ES" sz="2800" b="1" i="1" dirty="0">
                <a:solidFill>
                  <a:srgbClr val="FFC000">
                    <a:lumMod val="20000"/>
                    <a:lumOff val="80000"/>
                  </a:srgbClr>
                </a:solidFill>
                <a:effectLst>
                  <a:glow rad="101600">
                    <a:schemeClr val="tx1">
                      <a:lumMod val="95000"/>
                      <a:lumOff val="5000"/>
                      <a:alpha val="60000"/>
                    </a:schemeClr>
                  </a:glow>
                  <a:outerShdw blurRad="50800" dist="63500" dir="18900000" algn="bl" rotWithShape="0">
                    <a:prstClr val="black"/>
                  </a:outerShdw>
                </a:effectLst>
                <a:latin typeface="Comic Sans MS" pitchFamily="66" charset="0"/>
              </a:rPr>
              <a:t>tu </a:t>
            </a:r>
            <a:r>
              <a:rPr lang="ca-ES" sz="2800" b="1" i="1" dirty="0" err="1">
                <a:solidFill>
                  <a:srgbClr val="FFC000">
                    <a:lumMod val="20000"/>
                    <a:lumOff val="80000"/>
                  </a:srgbClr>
                </a:solidFill>
                <a:effectLst>
                  <a:glow rad="101600">
                    <a:schemeClr val="tx1">
                      <a:lumMod val="95000"/>
                      <a:lumOff val="5000"/>
                      <a:alpha val="60000"/>
                    </a:schemeClr>
                  </a:glow>
                  <a:outerShdw blurRad="50800" dist="63500" dir="18900000" algn="bl" rotWithShape="0">
                    <a:prstClr val="black"/>
                  </a:outerShdw>
                </a:effectLst>
                <a:latin typeface="Comic Sans MS" pitchFamily="66" charset="0"/>
              </a:rPr>
              <a:t>misericordia</a:t>
            </a:r>
            <a:r>
              <a:rPr lang="ca-ES" sz="2800" b="1" i="1" dirty="0">
                <a:solidFill>
                  <a:srgbClr val="FFC000">
                    <a:lumMod val="20000"/>
                    <a:lumOff val="80000"/>
                  </a:srgbClr>
                </a:solidFill>
                <a:effectLst>
                  <a:glow rad="101600">
                    <a:schemeClr val="tx1">
                      <a:lumMod val="95000"/>
                      <a:lumOff val="5000"/>
                      <a:alpha val="60000"/>
                    </a:schemeClr>
                  </a:glow>
                  <a:outerShdw blurRad="50800" dist="63500" dir="18900000" algn="bl" rotWithShape="0">
                    <a:prstClr val="black"/>
                  </a:outerShdw>
                </a:effectLst>
                <a:latin typeface="Comic Sans MS" pitchFamily="66" charset="0"/>
              </a:rPr>
              <a:t> es eterna.</a:t>
            </a:r>
          </a:p>
        </p:txBody>
      </p:sp>
    </p:spTree>
    <p:extLst>
      <p:ext uri="{BB962C8B-B14F-4D97-AF65-F5344CB8AC3E}">
        <p14:creationId xmlns:p14="http://schemas.microsoft.com/office/powerpoint/2010/main" val="793148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par>
                          <p:cTn id="9" fill="hold">
                            <p:stCondLst>
                              <p:cond delay="615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0-#ppt_w/2"/>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c7/0a/13/c70a131fdf38375ebceb92baaf2a81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0" y="471604"/>
            <a:ext cx="8067130" cy="586518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74168" y="381452"/>
            <a:ext cx="8046751" cy="63353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r>
              <a:rPr lang="es-ES_tradnl" sz="2800" kern="0" dirty="0">
                <a:ln w="18415" cmpd="sng">
                  <a:solidFill>
                    <a:srgbClr val="FFFFFF"/>
                  </a:solidFill>
                  <a:prstDash val="solid"/>
                </a:ln>
                <a:solidFill>
                  <a:srgbClr val="FFFF00"/>
                </a:solidFill>
                <a:effectLst>
                  <a:glow rad="101600">
                    <a:srgbClr val="C00000">
                      <a:alpha val="60000"/>
                    </a:srgbClr>
                  </a:glow>
                  <a:outerShdw blurRad="63500" dir="3600000" algn="tl" rotWithShape="0">
                    <a:srgbClr val="000000">
                      <a:alpha val="70000"/>
                    </a:srgbClr>
                  </a:outerShdw>
                </a:effectLst>
              </a:rPr>
              <a:t> </a:t>
            </a:r>
            <a:r>
              <a:rPr lang="es-ES_tradnl" sz="2800" kern="0" dirty="0">
                <a:ln w="18415" cmpd="sng">
                  <a:solidFill>
                    <a:srgbClr val="FFFFFF"/>
                  </a:solidFill>
                  <a:prstDash val="solid"/>
                </a:ln>
                <a:solidFill>
                  <a:srgbClr val="FFFF00"/>
                </a:solidFill>
                <a:effectLst>
                  <a:outerShdw blurRad="63500" dir="3600000" algn="tl" rotWithShape="0">
                    <a:srgbClr val="000000">
                      <a:alpha val="70000"/>
                    </a:srgbClr>
                  </a:outerShdw>
                </a:effectLst>
              </a:rPr>
              <a:t>Ambientación</a:t>
            </a:r>
            <a:r>
              <a:rPr lang="es-ES_tradnl" kern="0" dirty="0">
                <a:ln w="18415" cmpd="sng">
                  <a:solidFill>
                    <a:srgbClr val="FFFFFF"/>
                  </a:solidFill>
                  <a:prstDash val="solid"/>
                </a:ln>
                <a:solidFill>
                  <a:srgbClr val="FFFF00"/>
                </a:solidFill>
                <a:effectLst>
                  <a:outerShdw blurRad="63500" dir="3600000" algn="tl" rotWithShape="0">
                    <a:srgbClr val="000000">
                      <a:alpha val="70000"/>
                    </a:srgbClr>
                  </a:outerShdw>
                </a:effectLst>
              </a:rPr>
              <a:t>: </a:t>
            </a:r>
            <a:r>
              <a:rPr lang="es-ES_tradnl" b="1" dirty="0">
                <a:solidFill>
                  <a:prstClr val="white"/>
                </a:solidFill>
              </a:rPr>
              <a:t>: </a:t>
            </a:r>
            <a:r>
              <a:rPr lang="es-ES_tradnl" sz="2400" dirty="0">
                <a:solidFill>
                  <a:prstClr val="white"/>
                </a:solidFill>
              </a:rPr>
              <a:t>Biblia con un cirio, </a:t>
            </a:r>
            <a:r>
              <a:rPr lang="es-ES_tradnl" sz="2400" dirty="0">
                <a:solidFill>
                  <a:srgbClr val="FFFF00"/>
                </a:solidFill>
              </a:rPr>
              <a:t>frase: </a:t>
            </a:r>
            <a:r>
              <a:rPr lang="es-ES_tradnl" sz="2400" i="1" dirty="0">
                <a:solidFill>
                  <a:prstClr val="white"/>
                </a:solidFill>
              </a:rPr>
              <a:t>tú eres el Dios que nos salva</a:t>
            </a:r>
            <a:endParaRPr lang="es-ES_tradnl" sz="2400" b="1" kern="0" dirty="0">
              <a:solidFill>
                <a:prstClr val="white"/>
              </a:solidFill>
            </a:endParaRPr>
          </a:p>
        </p:txBody>
      </p:sp>
      <p:sp>
        <p:nvSpPr>
          <p:cNvPr id="7" name="6 CuadroTexto"/>
          <p:cNvSpPr txBox="1"/>
          <p:nvPr/>
        </p:nvSpPr>
        <p:spPr>
          <a:xfrm>
            <a:off x="574168" y="4897192"/>
            <a:ext cx="2041016" cy="1477328"/>
          </a:xfrm>
          <a:prstGeom prst="rect">
            <a:avLst/>
          </a:prstGeom>
          <a:noFill/>
          <a:scene3d>
            <a:camera prst="orthographicFront"/>
            <a:lightRig rig="threePt" dir="t"/>
          </a:scene3d>
          <a:sp3d>
            <a:bevelT prst="angle"/>
          </a:sp3d>
        </p:spPr>
        <p:txBody>
          <a:bodyPr wrap="square" rtlCol="0">
            <a:spAutoFit/>
          </a:bodyPr>
          <a:lstStyle/>
          <a:p>
            <a:pPr>
              <a:defRPr/>
            </a:pPr>
            <a:r>
              <a:rPr lang="es-ES_tradnl" b="1" kern="0" dirty="0">
                <a:solidFill>
                  <a:srgbClr val="FFFF00"/>
                </a:solidFill>
                <a:effectLst>
                  <a:glow rad="101600">
                    <a:schemeClr val="tx1">
                      <a:lumMod val="95000"/>
                      <a:lumOff val="5000"/>
                      <a:alpha val="60000"/>
                    </a:schemeClr>
                  </a:glow>
                  <a:outerShdw blurRad="38100" dist="38100" dir="2700000" algn="tl">
                    <a:srgbClr val="000000">
                      <a:alpha val="43137"/>
                    </a:srgbClr>
                  </a:outerShdw>
                </a:effectLst>
              </a:rPr>
              <a:t>Cantos sugeridos: </a:t>
            </a:r>
            <a:r>
              <a:rPr lang="es-PE" b="1" kern="0" dirty="0">
                <a:solidFill>
                  <a:srgbClr val="FFC000">
                    <a:lumMod val="20000"/>
                    <a:lumOff val="80000"/>
                  </a:srgbClr>
                </a:solidFill>
                <a:effectLst>
                  <a:glow rad="101600">
                    <a:schemeClr val="tx1">
                      <a:lumMod val="95000"/>
                      <a:lumOff val="5000"/>
                      <a:alpha val="60000"/>
                    </a:schemeClr>
                  </a:glow>
                  <a:outerShdw blurRad="38100" dist="38100" dir="2700000" algn="tl">
                    <a:srgbClr val="000000">
                      <a:alpha val="43137"/>
                    </a:srgbClr>
                  </a:outerShdw>
                </a:effectLst>
              </a:rPr>
              <a:t>Tu Palabra me da vida; Padre me pongo en tus manos</a:t>
            </a:r>
            <a:endParaRPr lang="es-PE" b="1" kern="0" dirty="0">
              <a:ln w="18415" cmpd="sng">
                <a:solidFill>
                  <a:srgbClr val="FFFFFF"/>
                </a:solidFill>
                <a:prstDash val="solid"/>
              </a:ln>
              <a:solidFill>
                <a:srgbClr val="FFC000">
                  <a:lumMod val="20000"/>
                  <a:lumOff val="80000"/>
                </a:srgbClr>
              </a:solidFill>
              <a:effectLst>
                <a:glow rad="101600">
                  <a:schemeClr val="tx1">
                    <a:lumMod val="95000"/>
                    <a:lumOff val="5000"/>
                    <a:alpha val="60000"/>
                  </a:schemeClr>
                </a:glow>
                <a:outerShdw blurRad="38100" dist="38100" dir="2700000" algn="tl">
                  <a:srgbClr val="000000">
                    <a:alpha val="43137"/>
                  </a:srgbClr>
                </a:outerShdw>
              </a:effectLst>
            </a:endParaRPr>
          </a:p>
        </p:txBody>
      </p:sp>
      <p:sp>
        <p:nvSpPr>
          <p:cNvPr id="2" name="1 Rectángulo"/>
          <p:cNvSpPr/>
          <p:nvPr/>
        </p:nvSpPr>
        <p:spPr>
          <a:xfrm>
            <a:off x="5376672" y="2770632"/>
            <a:ext cx="3100322" cy="1232568"/>
          </a:xfrm>
          <a:prstGeom prst="rect">
            <a:avLst/>
          </a:prstGeom>
        </p:spPr>
        <p:txBody>
          <a:bodyPr wrap="none">
            <a:spAutoFit/>
          </a:bodyPr>
          <a:lstStyle/>
          <a:p>
            <a:pPr algn="ctr"/>
            <a:r>
              <a:rPr lang="es-ES_tradnl" sz="3200" b="1" dirty="0">
                <a:solidFill>
                  <a:srgbClr val="FFFF99"/>
                </a:solidFill>
                <a:effectLst>
                  <a:outerShdw blurRad="50800" dist="38100" dir="10800000" algn="r" rotWithShape="0">
                    <a:srgbClr val="001812"/>
                  </a:outerShdw>
                </a:effectLst>
                <a:latin typeface="Arial Rounded MT Bold" panose="020F0704030504030204" pitchFamily="34" charset="0"/>
              </a:rPr>
              <a:t>Tú eres el Dios </a:t>
            </a:r>
          </a:p>
          <a:p>
            <a:pPr algn="ctr"/>
            <a:r>
              <a:rPr lang="es-ES_tradnl" sz="3200" b="1" dirty="0">
                <a:solidFill>
                  <a:srgbClr val="FFFF99"/>
                </a:solidFill>
                <a:effectLst>
                  <a:outerShdw blurRad="50800" dist="38100" dir="10800000" algn="r" rotWithShape="0">
                    <a:srgbClr val="001812"/>
                  </a:outerShdw>
                </a:effectLst>
                <a:latin typeface="Arial Rounded MT Bold" panose="020F0704030504030204" pitchFamily="34" charset="0"/>
              </a:rPr>
              <a:t>que nos salva</a:t>
            </a:r>
            <a:endParaRPr lang="es-PE" sz="3200" b="1" dirty="0">
              <a:solidFill>
                <a:srgbClr val="FFFF99"/>
              </a:solidFill>
              <a:effectLst>
                <a:outerShdw blurRad="50800" dist="38100" dir="10800000" algn="r" rotWithShape="0">
                  <a:srgbClr val="001812"/>
                </a:outerShdw>
              </a:effectLst>
              <a:latin typeface="Arial Rounded MT Bold" panose="020F0704030504030204" pitchFamily="34" charset="0"/>
            </a:endParaRPr>
          </a:p>
        </p:txBody>
      </p:sp>
    </p:spTree>
    <p:extLst>
      <p:ext uri="{BB962C8B-B14F-4D97-AF65-F5344CB8AC3E}">
        <p14:creationId xmlns:p14="http://schemas.microsoft.com/office/powerpoint/2010/main" val="27028713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par>
                                <p:cTn id="15" presetID="21"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47316" y="476491"/>
            <a:ext cx="8101250" cy="5836386"/>
          </a:xfrm>
          <a:prstGeom prst="rect">
            <a:avLst/>
          </a:prstGeom>
        </p:spPr>
      </p:pic>
      <p:sp>
        <p:nvSpPr>
          <p:cNvPr id="10" name="Rectangle 13"/>
          <p:cNvSpPr>
            <a:spLocks noChangeArrowheads="1"/>
          </p:cNvSpPr>
          <p:nvPr/>
        </p:nvSpPr>
        <p:spPr bwMode="auto">
          <a:xfrm>
            <a:off x="1011114" y="1331644"/>
            <a:ext cx="7209693" cy="1314841"/>
          </a:xfrm>
          <a:prstGeom prst="rect">
            <a:avLst/>
          </a:prstGeom>
          <a:noFill/>
          <a:ln w="9525">
            <a:noFill/>
            <a:miter lim="800000"/>
            <a:headEnd/>
            <a:tailEnd/>
          </a:ln>
          <a:effectLst>
            <a:softEdge rad="317500"/>
          </a:effectLst>
        </p:spPr>
        <p:txBody>
          <a:bodyPr/>
          <a:lstStyle/>
          <a:p>
            <a:pPr marL="342900" indent="-342900">
              <a:lnSpc>
                <a:spcPct val="80000"/>
              </a:lnSpc>
              <a:spcBef>
                <a:spcPct val="20000"/>
              </a:spcBef>
            </a:pPr>
            <a:r>
              <a:rPr lang="es-PE" sz="2000" dirty="0" smtClean="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Inspirándose </a:t>
            </a:r>
            <a:r>
              <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en la "Regla de perfección” del capuchino </a:t>
            </a:r>
            <a:r>
              <a:rPr lang="es-PE" sz="2000" dirty="0" smtClean="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  Benito </a:t>
            </a:r>
            <a:r>
              <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de </a:t>
            </a:r>
            <a:r>
              <a:rPr lang="es-PE" sz="2000" dirty="0" err="1">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Canfield</a:t>
            </a:r>
            <a:r>
              <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 (París, </a:t>
            </a:r>
            <a:r>
              <a:rPr lang="es-PE" sz="2000" dirty="0" err="1">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Chastellain</a:t>
            </a:r>
            <a:r>
              <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 1609), el padre Vicente demuestra cómo la conformidad con la voluntad de Dios contiene todas las demás virtudes. Refiriéndose al Padre nuestro dice a los misioneros: </a:t>
            </a:r>
          </a:p>
          <a:p>
            <a:pPr marL="342900" indent="-342900">
              <a:lnSpc>
                <a:spcPct val="80000"/>
              </a:lnSpc>
              <a:spcBef>
                <a:spcPct val="20000"/>
              </a:spcBef>
            </a:pPr>
            <a:endParaRPr lang="es-PE" sz="2000" b="1" i="1"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endParaRPr>
          </a:p>
          <a:p>
            <a:pPr marL="342900" indent="-342900">
              <a:lnSpc>
                <a:spcPct val="80000"/>
              </a:lnSpc>
              <a:spcBef>
                <a:spcPct val="20000"/>
              </a:spcBef>
            </a:pPr>
            <a:endPar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endParaRPr>
          </a:p>
        </p:txBody>
      </p:sp>
      <p:sp>
        <p:nvSpPr>
          <p:cNvPr id="8" name="Rectangle 13"/>
          <p:cNvSpPr>
            <a:spLocks noChangeArrowheads="1"/>
          </p:cNvSpPr>
          <p:nvPr/>
        </p:nvSpPr>
        <p:spPr bwMode="auto">
          <a:xfrm>
            <a:off x="347332" y="2794038"/>
            <a:ext cx="8120309" cy="3220396"/>
          </a:xfrm>
          <a:prstGeom prst="rect">
            <a:avLst/>
          </a:prstGeom>
          <a:noFill/>
          <a:ln w="9525">
            <a:noFill/>
            <a:miter lim="800000"/>
            <a:headEnd/>
            <a:tailEnd/>
          </a:ln>
          <a:effectLst>
            <a:softEdge rad="317500"/>
          </a:effectLst>
        </p:spPr>
        <p:txBody>
          <a:bodyPr/>
          <a:lstStyle/>
          <a:p>
            <a:pPr marL="342900" indent="-342900" algn="ctr">
              <a:lnSpc>
                <a:spcPct val="80000"/>
              </a:lnSpc>
              <a:spcBef>
                <a:spcPct val="20000"/>
              </a:spcBef>
            </a:pPr>
            <a:endParaRPr lang="es-ES" sz="2400" i="1" dirty="0">
              <a:solidFill>
                <a:prstClr val="white"/>
              </a:solidFill>
              <a:effectLst>
                <a:outerShdw blurRad="50800" dist="50800" algn="l" rotWithShape="0">
                  <a:prstClr val="black"/>
                </a:outerShdw>
              </a:effectLst>
              <a:latin typeface="Arial" pitchFamily="34" charset="0"/>
              <a:ea typeface="Adobe Fan Heiti Std B" pitchFamily="34" charset="-128"/>
              <a:cs typeface="Arial" pitchFamily="34" charset="0"/>
            </a:endParaRPr>
          </a:p>
        </p:txBody>
      </p:sp>
      <p:sp>
        <p:nvSpPr>
          <p:cNvPr id="9" name="AutoShape 2"/>
          <p:cNvSpPr>
            <a:spLocks noChangeArrowheads="1"/>
          </p:cNvSpPr>
          <p:nvPr/>
        </p:nvSpPr>
        <p:spPr bwMode="auto">
          <a:xfrm>
            <a:off x="721481" y="548758"/>
            <a:ext cx="2327757" cy="577121"/>
          </a:xfrm>
          <a:prstGeom prst="roundRect">
            <a:avLst>
              <a:gd name="adj" fmla="val 16667"/>
            </a:avLst>
          </a:prstGeom>
          <a:solidFill>
            <a:srgbClr val="C6E6A2"/>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400" b="1" dirty="0">
                <a:solidFill>
                  <a:srgbClr val="C00000"/>
                </a:solidFill>
                <a:latin typeface="Times New Roman" pitchFamily="18" charset="0"/>
              </a:rPr>
              <a:t>CONTEMPLATIO</a:t>
            </a:r>
          </a:p>
          <a:p>
            <a:pPr algn="ctr" eaLnBrk="0" fontAlgn="base" hangingPunct="0">
              <a:spcBef>
                <a:spcPct val="0"/>
              </a:spcBef>
              <a:spcAft>
                <a:spcPct val="0"/>
              </a:spcAft>
            </a:pPr>
            <a:r>
              <a:rPr lang="es-PE" sz="1200" b="1" dirty="0">
                <a:solidFill>
                  <a:srgbClr val="000000">
                    <a:lumMod val="95000"/>
                    <a:lumOff val="5000"/>
                  </a:srgbClr>
                </a:solidFill>
                <a:latin typeface="Times New Roman" pitchFamily="18" charset="0"/>
              </a:rPr>
              <a:t>¿Qué me lleva a hacer el texto?</a:t>
            </a:r>
            <a:endParaRPr lang="es-PE" sz="2800" dirty="0">
              <a:solidFill>
                <a:srgbClr val="000000">
                  <a:lumMod val="95000"/>
                  <a:lumOff val="5000"/>
                </a:srgbClr>
              </a:solidFill>
              <a:latin typeface="Times New Roman" pitchFamily="18" charset="0"/>
            </a:endParaRPr>
          </a:p>
        </p:txBody>
      </p:sp>
      <p:pic>
        <p:nvPicPr>
          <p:cNvPr id="24578" name="Picture 2" descr="https://i.pinimg.com/564x/f6/59/42/f659429ae327928658d04120d8cc38a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0" b="89940" l="2790" r="96352"/>
                    </a14:imgEffect>
                  </a14:imgLayer>
                </a14:imgProps>
              </a:ext>
              <a:ext uri="{28A0092B-C50C-407E-A947-70E740481C1C}">
                <a14:useLocalDpi xmlns:a14="http://schemas.microsoft.com/office/drawing/2010/main" val="0"/>
              </a:ext>
            </a:extLst>
          </a:blip>
          <a:srcRect/>
          <a:stretch>
            <a:fillRect/>
          </a:stretch>
        </p:blipFill>
        <p:spPr bwMode="auto">
          <a:xfrm>
            <a:off x="6687033" y="2334852"/>
            <a:ext cx="2021914" cy="3679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937562" y="756547"/>
            <a:ext cx="1749197" cy="400110"/>
          </a:xfrm>
          <a:prstGeom prst="rect">
            <a:avLst/>
          </a:prstGeom>
        </p:spPr>
        <p:txBody>
          <a:bodyPr wrap="none">
            <a:spAutoFit/>
          </a:bodyPr>
          <a:lstStyle/>
          <a:p>
            <a:r>
              <a:rPr lang="es-PE" sz="2000" b="1"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rPr>
              <a:t> Motivación: </a:t>
            </a:r>
            <a:endParaRPr lang="es-PE" sz="2000" b="1" dirty="0"/>
          </a:p>
        </p:txBody>
      </p:sp>
      <p:sp>
        <p:nvSpPr>
          <p:cNvPr id="13" name="Rectangle 13"/>
          <p:cNvSpPr>
            <a:spLocks noChangeArrowheads="1"/>
          </p:cNvSpPr>
          <p:nvPr/>
        </p:nvSpPr>
        <p:spPr bwMode="auto">
          <a:xfrm>
            <a:off x="949569" y="2952173"/>
            <a:ext cx="5978769" cy="2780411"/>
          </a:xfrm>
          <a:prstGeom prst="rect">
            <a:avLst/>
          </a:prstGeom>
          <a:noFill/>
          <a:ln w="9525">
            <a:noFill/>
            <a:miter lim="800000"/>
            <a:headEnd/>
            <a:tailEnd/>
          </a:ln>
          <a:effectLst>
            <a:softEdge rad="317500"/>
          </a:effectLst>
        </p:spPr>
        <p:txBody>
          <a:bodyPr/>
          <a:lstStyle/>
          <a:p>
            <a:pPr marL="342900" indent="-342900" algn="just">
              <a:lnSpc>
                <a:spcPct val="80000"/>
              </a:lnSpc>
              <a:spcBef>
                <a:spcPct val="20000"/>
              </a:spcBef>
            </a:pPr>
            <a:r>
              <a:rPr lang="es-PE" sz="2100" b="1" i="1" dirty="0" smtClean="0">
                <a:solidFill>
                  <a:prstClr val="white"/>
                </a:solidFill>
                <a:effectLst>
                  <a:glow rad="63500">
                    <a:srgbClr val="4A1906">
                      <a:alpha val="40000"/>
                    </a:srgbClr>
                  </a:glow>
                  <a:outerShdw blurRad="50800" dist="63500" algn="l" rotWithShape="0">
                    <a:srgbClr val="4A1906"/>
                  </a:outerShdw>
                </a:effectLst>
                <a:latin typeface="Candara" panose="020E0502030303020204" pitchFamily="34" charset="0"/>
                <a:ea typeface="Adobe Fan Heiti Std B" pitchFamily="34" charset="-128"/>
                <a:cs typeface="Arial" pitchFamily="34" charset="0"/>
              </a:rPr>
              <a:t>Nuestro </a:t>
            </a:r>
            <a:r>
              <a:rPr lang="es-PE" sz="2100" b="1" i="1" dirty="0">
                <a:solidFill>
                  <a:prstClr val="white"/>
                </a:solidFill>
                <a:effectLst>
                  <a:glow rad="63500">
                    <a:srgbClr val="4A1906">
                      <a:alpha val="40000"/>
                    </a:srgbClr>
                  </a:glow>
                  <a:outerShdw blurRad="50800" dist="63500" algn="l" rotWithShape="0">
                    <a:srgbClr val="4A1906"/>
                  </a:outerShdw>
                </a:effectLst>
                <a:latin typeface="Candara" panose="020E0502030303020204" pitchFamily="34" charset="0"/>
                <a:ea typeface="Adobe Fan Heiti Std B" pitchFamily="34" charset="-128"/>
                <a:cs typeface="Arial" pitchFamily="34" charset="0"/>
              </a:rPr>
              <a:t>Señor ha puesto estas palabras en la oración de cada día, es porque quiere que todos los días le pidamos la gracia de cumplir su voluntad en la tierra lo mismo que se cumple en el cielo, incesante y perfectamente, con una conformidad sencilla e invariable con la voluntad de nuestro Señor. Así pues, pidámosle con frecuencia que nos haga conformes con todo lo que él quiera y ordene de nosotros; y éste será un buen medio para obtener la gracia de practicar este santo </a:t>
            </a:r>
            <a:r>
              <a:rPr lang="es-PE" sz="2100" b="1" i="1" dirty="0" smtClean="0">
                <a:solidFill>
                  <a:prstClr val="white"/>
                </a:solidFill>
                <a:effectLst>
                  <a:glow rad="63500">
                    <a:srgbClr val="4A1906">
                      <a:alpha val="40000"/>
                    </a:srgbClr>
                  </a:glow>
                  <a:outerShdw blurRad="50800" dist="63500" algn="l" rotWithShape="0">
                    <a:srgbClr val="4A1906"/>
                  </a:outerShdw>
                </a:effectLst>
                <a:latin typeface="Candara" panose="020E0502030303020204" pitchFamily="34" charset="0"/>
                <a:ea typeface="Adobe Fan Heiti Std B" pitchFamily="34" charset="-128"/>
                <a:cs typeface="Arial" pitchFamily="34" charset="0"/>
              </a:rPr>
              <a:t>ejercicio. </a:t>
            </a:r>
            <a:r>
              <a:rPr lang="es-PE" b="1" i="1" dirty="0">
                <a:solidFill>
                  <a:prstClr val="white"/>
                </a:solidFill>
                <a:effectLst>
                  <a:glow rad="63500">
                    <a:srgbClr val="4A1906">
                      <a:alpha val="40000"/>
                    </a:srgbClr>
                  </a:glow>
                  <a:outerShdw blurRad="50800" dist="63500" algn="l" rotWithShape="0">
                    <a:srgbClr val="4A1906"/>
                  </a:outerShdw>
                </a:effectLst>
                <a:latin typeface="Candara" panose="020E0502030303020204" pitchFamily="34" charset="0"/>
                <a:ea typeface="Adobe Fan Heiti Std B" pitchFamily="34" charset="-128"/>
                <a:cs typeface="Arial" pitchFamily="34" charset="0"/>
              </a:rPr>
              <a:t>(XI, 454)</a:t>
            </a:r>
          </a:p>
          <a:p>
            <a:pPr marL="342900" indent="-342900" algn="just">
              <a:lnSpc>
                <a:spcPct val="80000"/>
              </a:lnSpc>
              <a:spcBef>
                <a:spcPct val="20000"/>
              </a:spcBef>
            </a:pPr>
            <a:endParaRPr lang="es-PE" sz="2000" b="1" i="1"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endParaRPr>
          </a:p>
          <a:p>
            <a:pPr marL="342900" indent="-342900" algn="just">
              <a:lnSpc>
                <a:spcPct val="80000"/>
              </a:lnSpc>
              <a:spcBef>
                <a:spcPct val="20000"/>
              </a:spcBef>
            </a:pPr>
            <a:endParaRPr lang="es-PE" sz="2000" dirty="0">
              <a:solidFill>
                <a:prstClr val="white"/>
              </a:solidFill>
              <a:effectLst>
                <a:glow rad="63500">
                  <a:srgbClr val="4A1906">
                    <a:alpha val="40000"/>
                  </a:srgbClr>
                </a:glow>
                <a:outerShdw blurRad="50800" dist="63500" algn="l" rotWithShape="0">
                  <a:srgbClr val="4A1906"/>
                </a:outerShdw>
              </a:effectLst>
              <a:latin typeface="Arial" pitchFamily="34" charset="0"/>
              <a:ea typeface="Adobe Fan Heiti Std B" pitchFamily="34" charset="-128"/>
              <a:cs typeface="Arial" pitchFamily="34" charset="0"/>
            </a:endParaRPr>
          </a:p>
        </p:txBody>
      </p:sp>
    </p:spTree>
    <p:extLst>
      <p:ext uri="{BB962C8B-B14F-4D97-AF65-F5344CB8AC3E}">
        <p14:creationId xmlns:p14="http://schemas.microsoft.com/office/powerpoint/2010/main" val="325927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3500"/>
                            </p:stCondLst>
                            <p:childTnLst>
                              <p:par>
                                <p:cTn id="14" presetID="2" presetClass="entr" presetSubtype="8"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pinimg.com/564x/43/33/c1/4333c1fc8d6d85fffcd29dcfc9994a93.jpg"/>
          <p:cNvPicPr>
            <a:picLocks noChangeAspect="1" noChangeArrowheads="1"/>
          </p:cNvPicPr>
          <p:nvPr/>
        </p:nvPicPr>
        <p:blipFill rotWithShape="1">
          <a:blip r:embed="rId2">
            <a:extLst>
              <a:ext uri="{28A0092B-C50C-407E-A947-70E740481C1C}">
                <a14:useLocalDpi xmlns:a14="http://schemas.microsoft.com/office/drawing/2010/main" val="0"/>
              </a:ext>
            </a:extLst>
          </a:blip>
          <a:srcRect l="4634" t="17429" r="5199" b="1121"/>
          <a:stretch/>
        </p:blipFill>
        <p:spPr bwMode="auto">
          <a:xfrm>
            <a:off x="518747" y="501611"/>
            <a:ext cx="8071336" cy="574765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656" y="1526368"/>
            <a:ext cx="3850778" cy="3002827"/>
          </a:xfrm>
          <a:prstGeom prst="rect">
            <a:avLst/>
          </a:prstGeom>
          <a:scene3d>
            <a:camera prst="orthographicFront"/>
            <a:lightRig rig="threePt" dir="t"/>
          </a:scene3d>
          <a:sp3d>
            <a:bevelT prst="convex"/>
          </a:sp3d>
        </p:spPr>
      </p:pic>
      <p:sp>
        <p:nvSpPr>
          <p:cNvPr id="4" name="Rectangle 8"/>
          <p:cNvSpPr txBox="1">
            <a:spLocks noChangeArrowheads="1"/>
          </p:cNvSpPr>
          <p:nvPr/>
        </p:nvSpPr>
        <p:spPr bwMode="auto">
          <a:xfrm>
            <a:off x="3175066" y="329914"/>
            <a:ext cx="331236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spcBef>
                <a:spcPct val="20000"/>
              </a:spcBef>
            </a:pPr>
            <a:r>
              <a:rPr lang="es-PE" sz="3600" b="1" kern="0" spc="50" dirty="0">
                <a:ln w="11430"/>
                <a:solidFill>
                  <a:srgbClr val="FFFF00"/>
                </a:solidFill>
                <a:effectLst>
                  <a:outerShdw blurRad="50800" dist="38100" algn="l" rotWithShape="0">
                    <a:prstClr val="black"/>
                  </a:outerShdw>
                </a:effectLst>
                <a:latin typeface="Adobe Gothic Std B" pitchFamily="34" charset="-128"/>
                <a:ea typeface="Adobe Gothic Std B" pitchFamily="34" charset="-128"/>
              </a:rPr>
              <a:t>Compromiso:</a:t>
            </a:r>
            <a:endParaRPr lang="es-ES" sz="3600" b="1" kern="0" spc="50" dirty="0">
              <a:ln w="11430"/>
              <a:solidFill>
                <a:srgbClr val="FFFF00"/>
              </a:solidFill>
              <a:effectLst>
                <a:outerShdw blurRad="50800" dist="38100" algn="l" rotWithShape="0">
                  <a:prstClr val="black"/>
                </a:outerShdw>
              </a:effectLst>
              <a:latin typeface="Adobe Gothic Std B" pitchFamily="34" charset="-128"/>
              <a:ea typeface="Adobe Gothic Std B" pitchFamily="34" charset="-128"/>
            </a:endParaRPr>
          </a:p>
        </p:txBody>
      </p:sp>
      <p:sp>
        <p:nvSpPr>
          <p:cNvPr id="5" name="Rectangle 8"/>
          <p:cNvSpPr txBox="1">
            <a:spLocks noChangeArrowheads="1"/>
          </p:cNvSpPr>
          <p:nvPr/>
        </p:nvSpPr>
        <p:spPr bwMode="auto">
          <a:xfrm>
            <a:off x="905483" y="4403590"/>
            <a:ext cx="7394577" cy="1724649"/>
          </a:xfrm>
          <a:prstGeom prst="rect">
            <a:avLst/>
          </a:prstGeom>
          <a:noFill/>
          <a:ln w="9525">
            <a:noFill/>
            <a:miter lim="800000"/>
            <a:headEnd/>
            <a:tailEnd/>
          </a:ln>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algn="ctr"/>
            <a:r>
              <a:rPr lang="es-PE" sz="2400" kern="0" dirty="0">
                <a:ln w="18415" cmpd="sng">
                  <a:solidFill>
                    <a:srgbClr val="FFFFFF"/>
                  </a:solidFill>
                  <a:prstDash val="solid"/>
                </a:ln>
                <a:solidFill>
                  <a:schemeClr val="bg1"/>
                </a:solidFill>
                <a:effectLst>
                  <a:glow rad="101600">
                    <a:srgbClr val="500000">
                      <a:alpha val="60000"/>
                    </a:srgbClr>
                  </a:glow>
                  <a:outerShdw blurRad="50800" dist="38100" dir="18900000" algn="bl" rotWithShape="0">
                    <a:srgbClr val="3E0000"/>
                  </a:outerShdw>
                </a:effectLst>
                <a:latin typeface="Century751 No2 BT" panose="02040604050505020204" pitchFamily="18" charset="0"/>
                <a:cs typeface="Times New Roman" pitchFamily="18" charset="0"/>
              </a:rPr>
              <a:t>María, primera discípula, nos enseña lo mismo que su Hijo: pronunciar un “sí” firme, fuerte, y luego mantenerlo con coherencia por toda la vida. </a:t>
            </a:r>
          </a:p>
          <a:p>
            <a:pPr algn="ctr"/>
            <a:r>
              <a:rPr lang="es-PE" sz="2400" kern="0" spc="300" dirty="0">
                <a:ln w="18415" cmpd="sng">
                  <a:solidFill>
                    <a:srgbClr val="FFFFFF"/>
                  </a:solidFill>
                  <a:prstDash val="solid"/>
                </a:ln>
                <a:solidFill>
                  <a:schemeClr val="bg1"/>
                </a:solidFill>
                <a:effectLst>
                  <a:glow rad="101600">
                    <a:srgbClr val="3E0000">
                      <a:alpha val="60000"/>
                    </a:srgbClr>
                  </a:glow>
                  <a:outerShdw blurRad="50800" dist="38100" dir="10800000" sx="101000" sy="101000" algn="r" rotWithShape="0">
                    <a:srgbClr val="500000"/>
                  </a:outerShdw>
                </a:effectLst>
                <a:latin typeface="Century751 No2 BT" panose="02040604050505020204" pitchFamily="18" charset="0"/>
                <a:cs typeface="Times New Roman" pitchFamily="18" charset="0"/>
              </a:rPr>
              <a:t>Recemos un rosario pidiendo a nuestra Madre  el don de la fidelidad. </a:t>
            </a:r>
          </a:p>
          <a:p>
            <a:pPr algn="ctr"/>
            <a:endParaRPr lang="es-PE" sz="2400" kern="0" spc="300" dirty="0">
              <a:ln w="18415" cmpd="sng">
                <a:solidFill>
                  <a:srgbClr val="FFFFFF"/>
                </a:solidFill>
                <a:prstDash val="solid"/>
              </a:ln>
              <a:solidFill>
                <a:schemeClr val="bg1"/>
              </a:solidFill>
              <a:effectLst>
                <a:glow rad="101600">
                  <a:srgbClr val="500000">
                    <a:alpha val="60000"/>
                  </a:srgbClr>
                </a:glow>
                <a:outerShdw blurRad="50800" dist="38100" dir="18900000" algn="bl" rotWithShape="0">
                  <a:srgbClr val="3E0000"/>
                </a:outerShdw>
              </a:effectLst>
              <a:latin typeface="Century751 No2 BT" panose="02040604050505020204" pitchFamily="18" charset="0"/>
              <a:cs typeface="Times New Roman" pitchFamily="18" charset="0"/>
            </a:endParaRPr>
          </a:p>
          <a:p>
            <a:pPr algn="ctr"/>
            <a:endParaRPr lang="es-PE" sz="2400" kern="0" dirty="0">
              <a:ln w="18415" cmpd="sng">
                <a:solidFill>
                  <a:srgbClr val="FFFFFF"/>
                </a:solidFill>
                <a:prstDash val="solid"/>
              </a:ln>
              <a:solidFill>
                <a:schemeClr val="bg1"/>
              </a:solidFill>
              <a:effectLst>
                <a:glow rad="101600">
                  <a:srgbClr val="500000">
                    <a:alpha val="60000"/>
                  </a:srgbClr>
                </a:glow>
                <a:outerShdw blurRad="50800" dist="38100" dir="18900000" algn="bl" rotWithShape="0">
                  <a:srgbClr val="3E0000"/>
                </a:outerShdw>
              </a:effectLst>
              <a:latin typeface="Century751 No2 BT" panose="02040604050505020204" pitchFamily="18" charset="0"/>
              <a:cs typeface="Times New Roman" pitchFamily="18" charset="0"/>
            </a:endParaRPr>
          </a:p>
        </p:txBody>
      </p:sp>
    </p:spTree>
    <p:extLst>
      <p:ext uri="{BB962C8B-B14F-4D97-AF65-F5344CB8AC3E}">
        <p14:creationId xmlns:p14="http://schemas.microsoft.com/office/powerpoint/2010/main" val="1640705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https://i.pinimg.com/564x/6b/38/7e/6b387edb3691280c2c4be85f089eaef2.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1"/>
          <a:stretch/>
        </p:blipFill>
        <p:spPr bwMode="auto">
          <a:xfrm>
            <a:off x="555624" y="457200"/>
            <a:ext cx="8060838" cy="58698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652340" y="3392138"/>
            <a:ext cx="7863010" cy="3245224"/>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a:r>
              <a:rPr lang="es-PE" sz="2000" dirty="0">
                <a:solidFill>
                  <a:schemeClr val="bg1"/>
                </a:solidFill>
                <a:latin typeface="Arial Rounded MT Bold" panose="020F0704030504030204" pitchFamily="34" charset="0"/>
                <a:ea typeface="Times New Roman"/>
              </a:rPr>
              <a:t>Señor </a:t>
            </a:r>
            <a:r>
              <a:rPr lang="es-PE" sz="2000" dirty="0" smtClean="0">
                <a:solidFill>
                  <a:schemeClr val="bg1"/>
                </a:solidFill>
                <a:latin typeface="Arial Rounded MT Bold" panose="020F0704030504030204" pitchFamily="34" charset="0"/>
                <a:ea typeface="Times New Roman"/>
              </a:rPr>
              <a:t>Jesús </a:t>
            </a:r>
            <a:r>
              <a:rPr lang="es-ES_tradnl" sz="2000" dirty="0">
                <a:solidFill>
                  <a:schemeClr val="bg1"/>
                </a:solidFill>
                <a:latin typeface="Arial Rounded MT Bold" panose="020F0704030504030204" pitchFamily="34" charset="0"/>
              </a:rPr>
              <a:t>Señor Jesús, </a:t>
            </a:r>
            <a:r>
              <a:rPr lang="es-ES_tradnl" sz="2000" dirty="0" smtClean="0">
                <a:solidFill>
                  <a:schemeClr val="bg1"/>
                </a:solidFill>
                <a:latin typeface="Arial Rounded MT Bold" panose="020F0704030504030204" pitchFamily="34" charset="0"/>
              </a:rPr>
              <a:t> danos </a:t>
            </a:r>
            <a:r>
              <a:rPr lang="es-ES_tradnl" sz="2000" dirty="0">
                <a:solidFill>
                  <a:schemeClr val="bg1"/>
                </a:solidFill>
                <a:latin typeface="Arial Rounded MT Bold" panose="020F0704030504030204" pitchFamily="34" charset="0"/>
              </a:rPr>
              <a:t>la gracia de que conociendo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lo que Tú quieres y esperas de nosotros,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nos ayudes a hacer vida lo que nos pides,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y dejarnos iluminar por tu Palabra,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y así podamos asumir con actitudes y gestos concretos,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aquello que Tú viviste y lo que nos has enseñado,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para que seamos un reflejo vivo y creíble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de tu Palabra, haciéndola vida,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manifestándola con nuestra manera </a:t>
            </a:r>
            <a:r>
              <a:rPr lang="es-ES_tradnl" sz="2000" dirty="0" smtClean="0">
                <a:solidFill>
                  <a:schemeClr val="bg1"/>
                </a:solidFill>
                <a:latin typeface="Arial Rounded MT Bold" panose="020F0704030504030204" pitchFamily="34" charset="0"/>
              </a:rPr>
              <a:t> de </a:t>
            </a:r>
            <a:r>
              <a:rPr lang="es-ES_tradnl" sz="2000" dirty="0">
                <a:solidFill>
                  <a:schemeClr val="bg1"/>
                </a:solidFill>
                <a:latin typeface="Arial Rounded MT Bold" panose="020F0704030504030204" pitchFamily="34" charset="0"/>
              </a:rPr>
              <a:t>ser y de actuar. </a:t>
            </a:r>
            <a:endParaRPr lang="es-PE" sz="2000" dirty="0">
              <a:solidFill>
                <a:schemeClr val="bg1"/>
              </a:solidFill>
              <a:latin typeface="Arial Rounded MT Bold" panose="020F0704030504030204" pitchFamily="34" charset="0"/>
            </a:endParaRPr>
          </a:p>
        </p:txBody>
      </p:sp>
      <p:sp>
        <p:nvSpPr>
          <p:cNvPr id="7" name="Rectangle 8"/>
          <p:cNvSpPr txBox="1">
            <a:spLocks noChangeArrowheads="1"/>
          </p:cNvSpPr>
          <p:nvPr/>
        </p:nvSpPr>
        <p:spPr bwMode="auto">
          <a:xfrm>
            <a:off x="652340" y="457200"/>
            <a:ext cx="2434352"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r>
              <a:rPr lang="es-ES_tradnl" sz="32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Arial"/>
              </a:rPr>
              <a:t>Oración final </a:t>
            </a:r>
            <a:endParaRPr lang="es-PE" sz="2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a:endParaRPr>
          </a:p>
          <a:p>
            <a:pPr marL="342900" indent="-342900" algn="r">
              <a:spcBef>
                <a:spcPct val="20000"/>
              </a:spcBef>
            </a:pPr>
            <a:endParaRPr lang="es-ES" sz="3200" kern="0" dirty="0">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endParaRPr>
          </a:p>
        </p:txBody>
      </p:sp>
    </p:spTree>
    <p:extLst>
      <p:ext uri="{BB962C8B-B14F-4D97-AF65-F5344CB8AC3E}">
        <p14:creationId xmlns:p14="http://schemas.microsoft.com/office/powerpoint/2010/main" val="22262323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wd">
                                    <p:tmPct val="12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https://i.pinimg.com/564x/6b/38/7e/6b387edb3691280c2c4be85f089eaef2.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1"/>
          <a:stretch/>
        </p:blipFill>
        <p:spPr bwMode="auto">
          <a:xfrm>
            <a:off x="555624" y="457200"/>
            <a:ext cx="8043252" cy="58698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645745" y="3837992"/>
            <a:ext cx="7863010" cy="2295654"/>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a:r>
              <a:rPr lang="es-ES_tradnl" sz="2000" dirty="0" smtClean="0">
                <a:solidFill>
                  <a:schemeClr val="bg1"/>
                </a:solidFill>
                <a:latin typeface="Arial Rounded MT Bold" panose="020F0704030504030204" pitchFamily="34" charset="0"/>
              </a:rPr>
              <a:t>Haz</a:t>
            </a:r>
            <a:r>
              <a:rPr lang="es-ES_tradnl" sz="2000" dirty="0">
                <a:solidFill>
                  <a:schemeClr val="bg1"/>
                </a:solidFill>
                <a:latin typeface="Arial Rounded MT Bold" panose="020F0704030504030204" pitchFamily="34" charset="0"/>
              </a:rPr>
              <a:t>, Señor, que nuestro seguimiento,</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sea una continua identificación y configuración contigo, respondiendo positivamente a lo que nos pides, viviendo como Tú, asumiendo tus actitudes,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teniendo tus mismos sentimientos,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diciéndote siempre: SÍ </a:t>
            </a:r>
            <a:r>
              <a:rPr lang="es-ES_tradnl" sz="2000" dirty="0" smtClean="0">
                <a:solidFill>
                  <a:schemeClr val="bg1"/>
                </a:solidFill>
                <a:latin typeface="Arial Rounded MT Bold" panose="020F0704030504030204" pitchFamily="34" charset="0"/>
              </a:rPr>
              <a:t>a </a:t>
            </a:r>
            <a:r>
              <a:rPr lang="es-ES_tradnl" sz="2000" dirty="0">
                <a:solidFill>
                  <a:schemeClr val="bg1"/>
                </a:solidFill>
                <a:latin typeface="Arial Rounded MT Bold" panose="020F0704030504030204" pitchFamily="34" charset="0"/>
              </a:rPr>
              <a:t>todo lo que nos pides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y quieres de nosotros. </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Que así sea.</a:t>
            </a:r>
            <a:endParaRPr lang="es-PE" sz="2000" dirty="0">
              <a:solidFill>
                <a:schemeClr val="bg1"/>
              </a:solidFill>
              <a:latin typeface="Arial Rounded MT Bold" panose="020F0704030504030204" pitchFamily="34" charset="0"/>
            </a:endParaRPr>
          </a:p>
          <a:p>
            <a:pPr algn="ctr"/>
            <a:r>
              <a:rPr lang="es-ES_tradnl" sz="2000" dirty="0">
                <a:solidFill>
                  <a:schemeClr val="bg1"/>
                </a:solidFill>
                <a:latin typeface="Arial Rounded MT Bold" panose="020F0704030504030204" pitchFamily="34" charset="0"/>
              </a:rPr>
              <a:t> </a:t>
            </a:r>
            <a:endParaRPr lang="es-PE" sz="2000" dirty="0">
              <a:solidFill>
                <a:schemeClr val="bg1"/>
              </a:solidFill>
              <a:latin typeface="Arial Rounded MT Bold" panose="020F0704030504030204" pitchFamily="34" charset="0"/>
            </a:endParaRPr>
          </a:p>
          <a:p>
            <a:pPr algn="ctr"/>
            <a:r>
              <a:rPr lang="es-PE" sz="2000" dirty="0" smtClean="0">
                <a:solidFill>
                  <a:schemeClr val="bg1"/>
                </a:solidFill>
                <a:effectLst>
                  <a:outerShdw blurRad="50800" dist="38100" dir="10800000" algn="r" rotWithShape="0">
                    <a:prstClr val="black"/>
                  </a:outerShdw>
                </a:effectLst>
                <a:latin typeface="Arial Rounded MT Bold" panose="020F0704030504030204" pitchFamily="34" charset="0"/>
                <a:ea typeface="Times New Roman"/>
              </a:rPr>
              <a:t>, </a:t>
            </a:r>
            <a:endParaRPr lang="es-PE" sz="2000" dirty="0">
              <a:solidFill>
                <a:schemeClr val="bg1"/>
              </a:solidFill>
              <a:effectLst>
                <a:outerShdw blurRad="50800" dist="38100" dir="10800000" algn="r" rotWithShape="0">
                  <a:prstClr val="black"/>
                </a:outerShdw>
              </a:effectLst>
              <a:latin typeface="Arial Rounded MT Bold" panose="020F0704030504030204" pitchFamily="34" charset="0"/>
              <a:ea typeface="Times New Roman"/>
            </a:endParaRPr>
          </a:p>
          <a:p>
            <a:pPr algn="ctr"/>
            <a:endParaRPr lang="es-PE" sz="2000" dirty="0">
              <a:solidFill>
                <a:schemeClr val="bg1"/>
              </a:solidFill>
              <a:effectLst>
                <a:outerShdw blurRad="50800" dist="38100" dir="10800000" algn="r" rotWithShape="0">
                  <a:prstClr val="black"/>
                </a:outerShdw>
              </a:effectLst>
              <a:latin typeface="Arial Rounded MT Bold" panose="020F0704030504030204" pitchFamily="34" charset="0"/>
              <a:ea typeface="Times New Roman"/>
            </a:endParaRPr>
          </a:p>
        </p:txBody>
      </p:sp>
    </p:spTree>
    <p:extLst>
      <p:ext uri="{BB962C8B-B14F-4D97-AF65-F5344CB8AC3E}">
        <p14:creationId xmlns:p14="http://schemas.microsoft.com/office/powerpoint/2010/main" val="24799602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2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68" y="502329"/>
            <a:ext cx="8046277" cy="5821197"/>
          </a:xfrm>
          <a:prstGeom prst="rect">
            <a:avLst/>
          </a:prstGeom>
        </p:spPr>
      </p:pic>
      <p:sp>
        <p:nvSpPr>
          <p:cNvPr id="3" name="CuadroTexto 2"/>
          <p:cNvSpPr txBox="1"/>
          <p:nvPr/>
        </p:nvSpPr>
        <p:spPr>
          <a:xfrm>
            <a:off x="698478" y="502329"/>
            <a:ext cx="2665926" cy="954107"/>
          </a:xfrm>
          <a:prstGeom prst="rect">
            <a:avLst/>
          </a:prstGeom>
          <a:noFill/>
        </p:spPr>
        <p:txBody>
          <a:bodyPr wrap="square" rtlCol="0">
            <a:spAutoFit/>
          </a:bodyPr>
          <a:lstStyle/>
          <a:p>
            <a:r>
              <a:rPr lang="es-PE" sz="2800" dirty="0" smtClean="0">
                <a:solidFill>
                  <a:schemeClr val="bg1"/>
                </a:solidFill>
              </a:rPr>
              <a:t>Mes del Señor de los Milagros</a:t>
            </a:r>
            <a:endParaRPr lang="es-PE" sz="2800" dirty="0">
              <a:solidFill>
                <a:schemeClr val="bg1"/>
              </a:solidFill>
            </a:endParaRPr>
          </a:p>
        </p:txBody>
      </p:sp>
    </p:spTree>
    <p:extLst>
      <p:ext uri="{BB962C8B-B14F-4D97-AF65-F5344CB8AC3E}">
        <p14:creationId xmlns:p14="http://schemas.microsoft.com/office/powerpoint/2010/main" val="2347568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3772"/>
          <a:stretch/>
        </p:blipFill>
        <p:spPr bwMode="auto">
          <a:xfrm>
            <a:off x="536331" y="502277"/>
            <a:ext cx="8044961" cy="59114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556" y="580292"/>
            <a:ext cx="5229676" cy="5775898"/>
          </a:xfrm>
          <a:prstGeom prst="rect">
            <a:avLst/>
          </a:prstGeom>
        </p:spPr>
      </p:pic>
      <p:sp>
        <p:nvSpPr>
          <p:cNvPr id="7" name="Text Box 7"/>
          <p:cNvSpPr txBox="1">
            <a:spLocks noChangeArrowheads="1"/>
          </p:cNvSpPr>
          <p:nvPr/>
        </p:nvSpPr>
        <p:spPr bwMode="auto">
          <a:xfrm>
            <a:off x="1590540" y="6413679"/>
            <a:ext cx="6053073" cy="415498"/>
          </a:xfrm>
          <a:prstGeom prst="rect">
            <a:avLst/>
          </a:prstGeom>
          <a:solidFill>
            <a:srgbClr val="93D502"/>
          </a:solidFill>
          <a:ln w="9525">
            <a:noFill/>
            <a:miter lim="800000"/>
            <a:headEnd/>
            <a:tailEnd/>
          </a:ln>
          <a:scene3d>
            <a:camera prst="orthographicFront"/>
            <a:lightRig rig="threePt" dir="t"/>
          </a:scene3d>
          <a:sp3d>
            <a:bevelT w="152400" h="50800" prst="softRound"/>
          </a:sp3d>
        </p:spPr>
        <p:txBody>
          <a:bodyPr wrap="square">
            <a:spAutoFit/>
          </a:bodyPr>
          <a:lstStyle/>
          <a:p>
            <a:pPr algn="ctr">
              <a:defRPr/>
            </a:pPr>
            <a:r>
              <a:rPr lang="es-PE" sz="1050" dirty="0">
                <a:solidFill>
                  <a:srgbClr val="080808"/>
                </a:solidFill>
                <a:latin typeface="Poor Richard" pitchFamily="18" charset="0"/>
              </a:rPr>
              <a:t>Texto de Lectio Divina:     Padre César Chávez  Alva (Chuno) </a:t>
            </a:r>
            <a:r>
              <a:rPr lang="es-PE" sz="1050" dirty="0" err="1">
                <a:solidFill>
                  <a:srgbClr val="080808"/>
                </a:solidFill>
                <a:latin typeface="Poor Richard" pitchFamily="18" charset="0"/>
              </a:rPr>
              <a:t>C.ongregación</a:t>
            </a:r>
            <a:r>
              <a:rPr lang="es-PE" sz="1050" dirty="0">
                <a:solidFill>
                  <a:srgbClr val="080808"/>
                </a:solidFill>
                <a:latin typeface="Poor Richard" pitchFamily="18" charset="0"/>
              </a:rPr>
              <a:t> de la Misión   www.cm.peru.com.pe</a:t>
            </a:r>
            <a:endParaRPr lang="es-PE" sz="1000" dirty="0">
              <a:solidFill>
                <a:srgbClr val="080808"/>
              </a:solidFill>
              <a:latin typeface="Poor Richard" pitchFamily="18" charset="0"/>
            </a:endParaRPr>
          </a:p>
          <a:p>
            <a:pPr algn="ctr">
              <a:defRPr/>
            </a:pPr>
            <a:r>
              <a:rPr lang="es-PE" sz="1050" dirty="0">
                <a:solidFill>
                  <a:srgbClr val="080808"/>
                </a:solidFill>
                <a:latin typeface="Poor Richard" pitchFamily="18" charset="0"/>
              </a:rPr>
              <a:t> </a:t>
            </a:r>
            <a:r>
              <a:rPr lang="es-PE" sz="1050" dirty="0" err="1">
                <a:solidFill>
                  <a:srgbClr val="080808"/>
                </a:solidFill>
                <a:latin typeface="Poor Richard" pitchFamily="18" charset="0"/>
              </a:rPr>
              <a:t>Power</a:t>
            </a:r>
            <a:r>
              <a:rPr lang="es-PE" sz="1050" dirty="0">
                <a:solidFill>
                  <a:srgbClr val="080808"/>
                </a:solidFill>
                <a:latin typeface="Poor Richard" pitchFamily="18" charset="0"/>
              </a:rPr>
              <a:t> Point :  Sor Pilar Caycho Vela  - Hija de la Caridad de San Vicente de Paúl</a:t>
            </a:r>
          </a:p>
        </p:txBody>
      </p:sp>
      <p:sp>
        <p:nvSpPr>
          <p:cNvPr id="5" name="Rectángulo 4"/>
          <p:cNvSpPr/>
          <p:nvPr/>
        </p:nvSpPr>
        <p:spPr>
          <a:xfrm>
            <a:off x="1028695" y="603613"/>
            <a:ext cx="6787667" cy="1559297"/>
          </a:xfrm>
          <a:prstGeom prst="rect">
            <a:avLst/>
          </a:prstGeom>
          <a:noFill/>
        </p:spPr>
        <p:txBody>
          <a:bodyPr wrap="none" lIns="91440" tIns="45720" rIns="91440" bIns="45720">
            <a:prstTxWarp prst="textArchUp">
              <a:avLst/>
            </a:prstTxWarp>
            <a:spAutoFit/>
          </a:bodyPr>
          <a:lstStyle/>
          <a:p>
            <a:pPr algn="ctr"/>
            <a:r>
              <a:rPr lang="es-ES" sz="11500" b="1" dirty="0">
                <a:ln w="13462">
                  <a:solidFill>
                    <a:schemeClr val="bg1"/>
                  </a:solidFill>
                  <a:prstDash val="solid"/>
                </a:ln>
                <a:solidFill>
                  <a:schemeClr val="bg1">
                    <a:lumMod val="50000"/>
                  </a:schemeClr>
                </a:solidFill>
                <a:effectLst>
                  <a:outerShdw dist="38100" dir="2700000" algn="bl" rotWithShape="0">
                    <a:schemeClr val="accent5"/>
                  </a:outerShdw>
                </a:effectLst>
              </a:rPr>
              <a:t>¡</a:t>
            </a:r>
            <a:r>
              <a:rPr lang="es-ES" sz="11500" b="1" cap="none" spc="0" dirty="0" smtClean="0">
                <a:ln w="13462">
                  <a:solidFill>
                    <a:schemeClr val="bg1"/>
                  </a:solidFill>
                  <a:prstDash val="solid"/>
                </a:ln>
                <a:solidFill>
                  <a:schemeClr val="bg1">
                    <a:lumMod val="50000"/>
                  </a:schemeClr>
                </a:solidFill>
                <a:effectLst>
                  <a:outerShdw dist="38100" dir="2700000" algn="bl" rotWithShape="0">
                    <a:schemeClr val="accent5"/>
                  </a:outerShdw>
                </a:effectLst>
              </a:rPr>
              <a:t>Oh María sin pecado  concebida, ruega por nosotros que recurrimos a vos!</a:t>
            </a:r>
            <a:endParaRPr lang="es-ES" sz="11500" b="1" cap="none" spc="0" dirty="0">
              <a:ln w="13462">
                <a:solidFill>
                  <a:schemeClr val="bg1"/>
                </a:solidFill>
                <a:prstDash val="solid"/>
              </a:ln>
              <a:solidFill>
                <a:schemeClr val="bg1">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029636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3d/9d/a6/3d9da6a5499bc40e4a146d9ea45d78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20" y="530669"/>
            <a:ext cx="8035739" cy="578783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659861" y="2057717"/>
            <a:ext cx="3232435" cy="461665"/>
          </a:xfrm>
          <a:prstGeom prst="rect">
            <a:avLst/>
          </a:prstGeom>
          <a:noFill/>
        </p:spPr>
        <p:txBody>
          <a:bodyPr wrap="square">
            <a:spAutoFit/>
          </a:bodyPr>
          <a:lstStyle/>
          <a:p>
            <a:r>
              <a:rPr lang="es-PE" sz="2400" b="1" dirty="0"/>
              <a:t>AMBIENTACIÓN:</a:t>
            </a:r>
          </a:p>
        </p:txBody>
      </p:sp>
      <p:sp>
        <p:nvSpPr>
          <p:cNvPr id="5" name="5 Rectángulo"/>
          <p:cNvSpPr/>
          <p:nvPr/>
        </p:nvSpPr>
        <p:spPr>
          <a:xfrm>
            <a:off x="559620" y="3424586"/>
            <a:ext cx="8087898" cy="2677656"/>
          </a:xfrm>
          <a:prstGeom prst="rect">
            <a:avLst/>
          </a:prstGeom>
          <a:noFill/>
        </p:spPr>
        <p:txBody>
          <a:bodyPr wrap="square">
            <a:spAutoFit/>
          </a:bodyPr>
          <a:lstStyle/>
          <a:p>
            <a:pPr algn="ctr"/>
            <a:r>
              <a:rPr lang="es-MX" sz="2800" i="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ekton Pro" pitchFamily="34" charset="0"/>
              </a:rPr>
              <a:t>Las </a:t>
            </a:r>
            <a:r>
              <a:rPr lang="es-MX" sz="2800" i="1" dirty="0">
                <a:ln>
                  <a:solidFill>
                    <a:sysClr val="windowText" lastClr="000000"/>
                  </a:solidFill>
                </a:ln>
                <a:solidFill>
                  <a:sysClr val="windowText" lastClr="000000"/>
                </a:solidFill>
                <a:effectLst>
                  <a:outerShdw blurRad="38100" dist="38100" dir="2700000" algn="tl">
                    <a:srgbClr val="000000">
                      <a:alpha val="43137"/>
                    </a:srgbClr>
                  </a:outerShdw>
                </a:effectLst>
                <a:latin typeface="Tekton Pro" pitchFamily="34" charset="0"/>
              </a:rPr>
              <a:t>lecturas de este domingo nos invitan a meditar sobre la responsabilidad personal ante la llamada de Dios. No basta obedecer sólo de palabra, hay que cumplir la voluntad de Dios. Nuestro modelo es Cristo: obediente al Padre hasta las últimas consecuencias.</a:t>
            </a:r>
            <a:endParaRPr lang="es-PE" sz="2800" i="1" dirty="0">
              <a:ln>
                <a:solidFill>
                  <a:sysClr val="windowText" lastClr="000000"/>
                </a:solidFill>
              </a:ln>
              <a:solidFill>
                <a:sysClr val="windowText" lastClr="000000"/>
              </a:solidFill>
              <a:effectLst>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902200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19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fb/7a/b9/fb7ab960148b569572f337a9415dd4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24" y="511174"/>
            <a:ext cx="7998876" cy="583687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73624" y="424915"/>
            <a:ext cx="3096344" cy="523220"/>
          </a:xfrm>
          <a:prstGeom prst="rect">
            <a:avLst/>
          </a:prstGeom>
          <a:noFill/>
        </p:spPr>
        <p:txBody>
          <a:bodyPr wrap="square" lIns="91440" tIns="45720" rIns="91440" bIns="45720">
            <a:spAutoFit/>
          </a:bodyPr>
          <a:lstStyle/>
          <a:p>
            <a:pPr algn="ctr">
              <a:defRPr/>
            </a:pPr>
            <a:r>
              <a:rPr lang="es-ES_tradnl" sz="2800" kern="0" dirty="0">
                <a:ln w="18415" cmpd="sng">
                  <a:solidFill>
                    <a:srgbClr val="FFFFFF"/>
                  </a:solidFill>
                  <a:prstDash val="solid"/>
                </a:ln>
                <a:solidFill>
                  <a:srgbClr val="FFC000">
                    <a:lumMod val="20000"/>
                    <a:lumOff val="80000"/>
                  </a:srgbClr>
                </a:solidFill>
                <a:effectLst>
                  <a:outerShdw blurRad="63500" dir="3600000" algn="tl" rotWithShape="0">
                    <a:srgbClr val="000000">
                      <a:alpha val="70000"/>
                    </a:srgbClr>
                  </a:outerShdw>
                </a:effectLst>
                <a:latin typeface="Forte" panose="03060902040502070203" pitchFamily="66" charset="0"/>
              </a:rPr>
              <a:t>Oración inicial</a:t>
            </a:r>
            <a:endParaRPr lang="es-PE" sz="2800" kern="0" dirty="0">
              <a:ln w="18415" cmpd="sng">
                <a:solidFill>
                  <a:srgbClr val="FFFFFF"/>
                </a:solidFill>
                <a:prstDash val="solid"/>
              </a:ln>
              <a:solidFill>
                <a:srgbClr val="FFC000">
                  <a:lumMod val="20000"/>
                  <a:lumOff val="80000"/>
                </a:srgbClr>
              </a:solidFill>
              <a:effectLst>
                <a:outerShdw blurRad="63500" dir="3600000" algn="tl" rotWithShape="0">
                  <a:srgbClr val="000000">
                    <a:alpha val="70000"/>
                  </a:srgbClr>
                </a:outerShdw>
              </a:effectLst>
              <a:latin typeface="Forte" panose="03060902040502070203" pitchFamily="66" charset="0"/>
            </a:endParaRPr>
          </a:p>
        </p:txBody>
      </p:sp>
      <p:sp>
        <p:nvSpPr>
          <p:cNvPr id="6" name="Rectangle 5"/>
          <p:cNvSpPr>
            <a:spLocks noChangeArrowheads="1"/>
          </p:cNvSpPr>
          <p:nvPr/>
        </p:nvSpPr>
        <p:spPr bwMode="auto">
          <a:xfrm>
            <a:off x="458260" y="2120200"/>
            <a:ext cx="7998876" cy="3046988"/>
          </a:xfrm>
          <a:prstGeom prst="rect">
            <a:avLst/>
          </a:prstGeom>
          <a:noFill/>
          <a:ln w="9525">
            <a:noFill/>
            <a:miter lim="800000"/>
            <a:headEnd/>
            <a:tailEnd/>
          </a:ln>
        </p:spPr>
        <p:txBody>
          <a:bodyPr wrap="square">
            <a:spAutoFit/>
          </a:bodyPr>
          <a:lstStyle/>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Señor, me presento ante Ti, </a:t>
            </a:r>
            <a:r>
              <a:rPr lang="es-PE" sz="2400" dirty="0" smtClean="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                                                                en </a:t>
            </a: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primer lugar para darte gracias. </a:t>
            </a:r>
          </a:p>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Tu Palabra Eterna, me refleja mi vida como un espejo. </a:t>
            </a:r>
          </a:p>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Y es aquí donde me veo: </a:t>
            </a:r>
            <a:r>
              <a:rPr lang="es-PE" sz="2400" dirty="0" smtClean="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reflejado </a:t>
            </a: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en tu Palabra. </a:t>
            </a:r>
          </a:p>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Muchas veces soy como aquel hijo que dijo sí,              pero no fue</a:t>
            </a:r>
            <a:r>
              <a:rPr lang="es-PE" sz="2400" dirty="0" smtClean="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  Y </a:t>
            </a: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esto me duele internamente.</a:t>
            </a:r>
          </a:p>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Ayúdame Señor a salir de los formalismos </a:t>
            </a:r>
          </a:p>
          <a:p>
            <a:pPr algn="ctr"/>
            <a:r>
              <a:rPr lang="es-PE" sz="2400" dirty="0">
                <a:ln w="18415" cmpd="sng">
                  <a:solidFill>
                    <a:srgbClr val="FFFFFF"/>
                  </a:solidFill>
                  <a:prstDash val="solid"/>
                </a:ln>
                <a:solidFill>
                  <a:srgbClr val="FFFFFF"/>
                </a:solidFill>
                <a:effectLst>
                  <a:outerShdw blurRad="50800" dist="38100" dir="10800000" algn="r" rotWithShape="0">
                    <a:prstClr val="black"/>
                  </a:outerShdw>
                </a:effectLst>
                <a:latin typeface="Tekton Pro" panose="020F0603020208020904" pitchFamily="34" charset="0"/>
                <a:cs typeface="Arial" pitchFamily="34" charset="0"/>
              </a:rPr>
              <a:t>cuando sean fingimiento de la verdad.</a:t>
            </a: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PE"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Señor, me presento ante Ti, </a:t>
            </a:r>
            <a:endParaRPr kumimoji="0" lang="es-PE" altLang="es-P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PE"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primer lugar, para darte gracias. </a:t>
            </a:r>
            <a:endParaRPr kumimoji="0" lang="es-PE" altLang="es-P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50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9a/4f/34/9a4f348a0df440da4c4bf74e07954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33" y="483577"/>
            <a:ext cx="8056444" cy="58820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91331" y="448413"/>
            <a:ext cx="8376231" cy="1692771"/>
          </a:xfrm>
          <a:prstGeom prst="rect">
            <a:avLst/>
          </a:prstGeom>
          <a:noFill/>
          <a:ln w="9525">
            <a:noFill/>
            <a:miter lim="800000"/>
            <a:headEnd/>
            <a:tailEnd/>
          </a:ln>
          <a:scene3d>
            <a:camera prst="orthographicFront"/>
            <a:lightRig rig="threePt" dir="t"/>
          </a:scene3d>
          <a:sp3d>
            <a:bevelT w="101600" prst="riblet"/>
          </a:sp3d>
        </p:spPr>
        <p:txBody>
          <a:bodyPr wrap="square">
            <a:spAutoFit/>
          </a:bodyPr>
          <a:lstStyle/>
          <a:p>
            <a:pPr algn="ctr"/>
            <a:r>
              <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Ayúdame a ser sincero conmigo mismo </a:t>
            </a:r>
            <a:r>
              <a:rPr lang="es-PE" sz="2600" i="1" dirty="0" smtClean="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                                             </a:t>
            </a:r>
            <a:r>
              <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y con los demás.</a:t>
            </a:r>
          </a:p>
          <a:p>
            <a:pPr algn="ctr"/>
            <a:r>
              <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También, en momentos soy como el otro hijo,                            que dijo que no pero </a:t>
            </a:r>
            <a:r>
              <a:rPr lang="es-PE" sz="2600" i="1" dirty="0" smtClean="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luego fue </a:t>
            </a:r>
            <a:r>
              <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a la viña</a:t>
            </a:r>
            <a:r>
              <a:rPr lang="es-PE" sz="2600" i="1" dirty="0" smtClean="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a:t>
            </a:r>
            <a:endPar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endParaRPr>
          </a:p>
        </p:txBody>
      </p:sp>
      <p:sp>
        <p:nvSpPr>
          <p:cNvPr id="7" name="Rectangle 5"/>
          <p:cNvSpPr>
            <a:spLocks noChangeArrowheads="1"/>
          </p:cNvSpPr>
          <p:nvPr/>
        </p:nvSpPr>
        <p:spPr bwMode="auto">
          <a:xfrm>
            <a:off x="391328" y="4505568"/>
            <a:ext cx="8376231" cy="1692771"/>
          </a:xfrm>
          <a:prstGeom prst="rect">
            <a:avLst/>
          </a:prstGeom>
          <a:noFill/>
          <a:ln w="9525">
            <a:noFill/>
            <a:miter lim="800000"/>
            <a:headEnd/>
            <a:tailEnd/>
          </a:ln>
          <a:scene3d>
            <a:camera prst="orthographicFront"/>
            <a:lightRig rig="threePt" dir="t"/>
          </a:scene3d>
          <a:sp3d>
            <a:bevelT w="101600" prst="riblet"/>
          </a:sp3d>
        </p:spPr>
        <p:txBody>
          <a:bodyPr wrap="square">
            <a:spAutoFit/>
          </a:bodyPr>
          <a:lstStyle/>
          <a:p>
            <a:pPr algn="ctr"/>
            <a:r>
              <a:rPr lang="es-PE" sz="2600" i="1" dirty="0" smtClean="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Quiero </a:t>
            </a:r>
            <a:r>
              <a:rPr lang="es-PE" sz="2600" i="1" dirty="0">
                <a:ln w="18415" cmpd="sng">
                  <a:solidFill>
                    <a:srgbClr val="FFFFFF"/>
                  </a:solidFill>
                  <a:prstDash val="solid"/>
                </a:ln>
                <a:solidFill>
                  <a:srgbClr val="FFFFFF"/>
                </a:solidFill>
                <a:effectLst>
                  <a:glow rad="63500">
                    <a:srgbClr val="4A1906"/>
                  </a:glow>
                  <a:outerShdw blurRad="50800" dist="38100" algn="l" rotWithShape="0">
                    <a:srgbClr val="100000"/>
                  </a:outerShdw>
                </a:effectLst>
                <a:latin typeface="Tekton Pro" panose="020F0603020208020904" pitchFamily="34" charset="0"/>
              </a:rPr>
              <a:t>que me des la actitud sana y correcta de responderte con toda libertad que sí quiero hacer tu voluntad, tanto expresándotela como haciéndola verdaderamente. Amén</a:t>
            </a:r>
          </a:p>
        </p:txBody>
      </p:sp>
    </p:spTree>
    <p:extLst>
      <p:ext uri="{BB962C8B-B14F-4D97-AF65-F5344CB8AC3E}">
        <p14:creationId xmlns:p14="http://schemas.microsoft.com/office/powerpoint/2010/main" val="12334037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71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Reino de los Cielos - Oíd Y Ved - Ministerio Crist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49" y="497675"/>
            <a:ext cx="8013820" cy="584158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550341" y="1663113"/>
            <a:ext cx="4021659" cy="1938992"/>
          </a:xfrm>
          <a:prstGeom prst="rect">
            <a:avLst/>
          </a:prstGeom>
          <a:noFill/>
          <a:ln w="9525">
            <a:noFill/>
            <a:miter lim="800000"/>
            <a:headEnd/>
            <a:tailEnd/>
          </a:ln>
        </p:spPr>
        <p:txBody>
          <a:bodyPr wrap="square">
            <a:spAutoFit/>
          </a:bodyPr>
          <a:lstStyle/>
          <a:p>
            <a:r>
              <a:rPr lang="es-PE" sz="2400" i="1" dirty="0" smtClean="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El </a:t>
            </a:r>
            <a:r>
              <a:rPr lang="es-PE" sz="2400" i="1" dirty="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Reino pide conversión de la persona. Sólo mediante la conversión se puede acceder al Reino que Jesús trae y </a:t>
            </a:r>
            <a:r>
              <a:rPr lang="es-PE" sz="2400" i="1" dirty="0" smtClean="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predica</a:t>
            </a:r>
            <a:r>
              <a:rPr lang="es-PE" sz="2400" i="1" dirty="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 </a:t>
            </a:r>
          </a:p>
        </p:txBody>
      </p:sp>
      <p:sp>
        <p:nvSpPr>
          <p:cNvPr id="3" name="Rectángulo 2"/>
          <p:cNvSpPr/>
          <p:nvPr/>
        </p:nvSpPr>
        <p:spPr>
          <a:xfrm>
            <a:off x="3512420" y="693020"/>
            <a:ext cx="2371162" cy="584775"/>
          </a:xfrm>
          <a:prstGeom prst="rect">
            <a:avLst/>
          </a:prstGeom>
        </p:spPr>
        <p:txBody>
          <a:bodyPr wrap="none">
            <a:spAutoFit/>
          </a:bodyPr>
          <a:lstStyle/>
          <a:p>
            <a:r>
              <a:rPr lang="es-PE" sz="3200" i="1" dirty="0">
                <a:solidFill>
                  <a:schemeClr val="bg1"/>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Motivación: </a:t>
            </a:r>
            <a:endParaRPr lang="es-PE" sz="3200" dirty="0">
              <a:solidFill>
                <a:schemeClr val="bg1"/>
              </a:solidFill>
            </a:endParaRPr>
          </a:p>
        </p:txBody>
      </p:sp>
      <p:sp>
        <p:nvSpPr>
          <p:cNvPr id="8" name="Text Box 4"/>
          <p:cNvSpPr txBox="1">
            <a:spLocks noChangeArrowheads="1"/>
          </p:cNvSpPr>
          <p:nvPr/>
        </p:nvSpPr>
        <p:spPr bwMode="auto">
          <a:xfrm>
            <a:off x="721520" y="4663976"/>
            <a:ext cx="8033786" cy="1569660"/>
          </a:xfrm>
          <a:prstGeom prst="rect">
            <a:avLst/>
          </a:prstGeom>
          <a:noFill/>
          <a:ln w="9525">
            <a:noFill/>
            <a:miter lim="800000"/>
            <a:headEnd/>
            <a:tailEnd/>
          </a:ln>
        </p:spPr>
        <p:txBody>
          <a:bodyPr wrap="square">
            <a:spAutoFit/>
          </a:bodyPr>
          <a:lstStyle/>
          <a:p>
            <a:r>
              <a:rPr lang="es-PE" sz="2400" i="1" dirty="0" smtClean="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Quienes </a:t>
            </a:r>
            <a:r>
              <a:rPr lang="es-PE" sz="2400" i="1" dirty="0">
                <a:solidFill>
                  <a:srgbClr val="FFFF00"/>
                </a:solidFill>
                <a:effectLst>
                  <a:glow rad="190500">
                    <a:srgbClr val="4A1906">
                      <a:alpha val="40000"/>
                    </a:srgbClr>
                  </a:glow>
                  <a:outerShdw blurRad="50800" dist="38100" algn="l" rotWithShape="0">
                    <a:srgbClr val="4A1906"/>
                  </a:outerShdw>
                </a:effectLst>
                <a:latin typeface="Tekton Pro" panose="020F0603020208020904" pitchFamily="34" charset="0"/>
                <a:ea typeface="Verdana" pitchFamily="34" charset="0"/>
                <a:cs typeface="Verdana" pitchFamily="34" charset="0"/>
              </a:rPr>
              <a:t>no están dispuestos a convertirse están bebiendo su propia perdición. Pero quizás aquéllos de quienes menos se podría esperar, pueden llevarnos la delantera por haberse convertido antes. Escuchemos.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11" y="546690"/>
            <a:ext cx="2584704" cy="1103376"/>
          </a:xfrm>
          <a:prstGeom prst="roundRect">
            <a:avLst/>
          </a:prstGeom>
        </p:spPr>
      </p:pic>
    </p:spTree>
    <p:extLst>
      <p:ext uri="{BB962C8B-B14F-4D97-AF65-F5344CB8AC3E}">
        <p14:creationId xmlns:p14="http://schemas.microsoft.com/office/powerpoint/2010/main" val="417625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 calcmode="lin" valueType="num">
                                      <p:cBhvr>
                                        <p:cTn id="9" dur="250" fill="hold"/>
                                        <p:tgtEl>
                                          <p:spTgt spid="7"/>
                                        </p:tgtEl>
                                        <p:attrNameLst>
                                          <p:attrName>ppt_x</p:attrName>
                                        </p:attrNameLst>
                                      </p:cBhvr>
                                      <p:tavLst>
                                        <p:tav tm="0">
                                          <p:val>
                                            <p:fltVal val="0.5"/>
                                          </p:val>
                                        </p:tav>
                                        <p:tav tm="100000">
                                          <p:val>
                                            <p:strVal val="#ppt_x"/>
                                          </p:val>
                                        </p:tav>
                                      </p:tavLst>
                                    </p:anim>
                                    <p:anim calcmode="lin" valueType="num">
                                      <p:cBhvr>
                                        <p:cTn id="10" dur="25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57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 calcmode="lin" valueType="num">
                                      <p:cBhvr>
                                        <p:cTn id="16" dur="250" fill="hold"/>
                                        <p:tgtEl>
                                          <p:spTgt spid="8"/>
                                        </p:tgtEl>
                                        <p:attrNameLst>
                                          <p:attrName>ppt_x</p:attrName>
                                        </p:attrNameLst>
                                      </p:cBhvr>
                                      <p:tavLst>
                                        <p:tav tm="0">
                                          <p:val>
                                            <p:fltVal val="0.5"/>
                                          </p:val>
                                        </p:tav>
                                        <p:tav tm="100000">
                                          <p:val>
                                            <p:strVal val="#ppt_x"/>
                                          </p:val>
                                        </p:tav>
                                      </p:tavLst>
                                    </p:anim>
                                    <p:anim calcmode="lin" valueType="num">
                                      <p:cBhvr>
                                        <p:cTn id="17" dur="2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angelio 16 de diciembre 2019 jesús juan bautista cielo tierra evangelio  del día iglesia autoridad bautismo sumos sacerdotes ancianos - El Sol de  Zacatecas | Noticias Locales, Policiacas, sobre México, Zacatecas y e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52" y="519869"/>
            <a:ext cx="8091610" cy="578421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145217" y="519869"/>
            <a:ext cx="2807175" cy="461665"/>
          </a:xfrm>
          <a:prstGeom prst="rect">
            <a:avLst/>
          </a:prstGeom>
          <a:noFill/>
          <a:scene3d>
            <a:camera prst="orthographicFront"/>
            <a:lightRig rig="threePt" dir="t"/>
          </a:scene3d>
          <a:sp3d>
            <a:bevelT prst="convex"/>
          </a:sp3d>
        </p:spPr>
        <p:txBody>
          <a:bodyPr wrap="square">
            <a:spAutoFit/>
          </a:bodyPr>
          <a:lstStyle/>
          <a:p>
            <a:pPr algn="ctr"/>
            <a:r>
              <a:rPr lang="es-ES" sz="2400" dirty="0" smtClean="0">
                <a:ln w="18415" cmpd="sng">
                  <a:solidFill>
                    <a:srgbClr val="FFFFFF"/>
                  </a:solidFill>
                  <a:prstDash val="solid"/>
                </a:ln>
                <a:solidFill>
                  <a:schemeClr val="accent4"/>
                </a:solidFill>
                <a:effectLst>
                  <a:glow rad="101600">
                    <a:schemeClr val="tx1">
                      <a:lumMod val="95000"/>
                      <a:lumOff val="5000"/>
                      <a:alpha val="60000"/>
                    </a:schemeClr>
                  </a:glow>
                  <a:outerShdw blurRad="50800" dist="38100" dir="10800000" sx="101000" sy="101000" algn="r" rotWithShape="0">
                    <a:srgbClr val="4472C4">
                      <a:lumMod val="10000"/>
                    </a:srgbClr>
                  </a:outerShdw>
                </a:effectLst>
                <a:latin typeface="Georgia" pitchFamily="18" charset="0"/>
              </a:rPr>
              <a:t>Mateo  </a:t>
            </a:r>
            <a:r>
              <a:rPr lang="es-ES" sz="2400" dirty="0">
                <a:ln w="18415" cmpd="sng">
                  <a:solidFill>
                    <a:srgbClr val="FFFFFF"/>
                  </a:solidFill>
                  <a:prstDash val="solid"/>
                </a:ln>
                <a:solidFill>
                  <a:schemeClr val="accent4"/>
                </a:solidFill>
                <a:effectLst>
                  <a:glow rad="101600">
                    <a:schemeClr val="tx1">
                      <a:lumMod val="95000"/>
                      <a:lumOff val="5000"/>
                      <a:alpha val="60000"/>
                    </a:schemeClr>
                  </a:glow>
                  <a:outerShdw blurRad="50800" dist="38100" dir="10800000" sx="101000" sy="101000" algn="r" rotWithShape="0">
                    <a:srgbClr val="4472C4">
                      <a:lumMod val="10000"/>
                    </a:srgbClr>
                  </a:outerShdw>
                </a:effectLst>
                <a:latin typeface="Georgia" pitchFamily="18" charset="0"/>
              </a:rPr>
              <a:t>21, 28-32</a:t>
            </a:r>
            <a:endParaRPr lang="es-ES" dirty="0">
              <a:ln w="18415" cmpd="sng">
                <a:solidFill>
                  <a:srgbClr val="FFFFFF"/>
                </a:solidFill>
                <a:prstDash val="solid"/>
              </a:ln>
              <a:solidFill>
                <a:schemeClr val="accent4"/>
              </a:solidFill>
              <a:effectLst>
                <a:glow rad="101600">
                  <a:schemeClr val="tx1">
                    <a:lumMod val="95000"/>
                    <a:lumOff val="5000"/>
                    <a:alpha val="60000"/>
                  </a:schemeClr>
                </a:glow>
                <a:outerShdw blurRad="50800" dist="38100" dir="10800000" sx="101000" sy="101000" algn="r" rotWithShape="0">
                  <a:srgbClr val="4472C4">
                    <a:lumMod val="10000"/>
                  </a:srgbClr>
                </a:outerShdw>
              </a:effectLst>
              <a:latin typeface="Georgia" pitchFamily="18" charset="0"/>
            </a:endParaRPr>
          </a:p>
        </p:txBody>
      </p:sp>
      <p:sp>
        <p:nvSpPr>
          <p:cNvPr id="6" name="Rectangle 2"/>
          <p:cNvSpPr>
            <a:spLocks noChangeArrowheads="1"/>
          </p:cNvSpPr>
          <p:nvPr/>
        </p:nvSpPr>
        <p:spPr bwMode="auto">
          <a:xfrm>
            <a:off x="3268310" y="2119315"/>
            <a:ext cx="2429531" cy="3754874"/>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defRPr/>
            </a:pPr>
            <a:r>
              <a:rPr lang="es-ES" sz="2600" dirty="0">
                <a:solidFill>
                  <a:schemeClr val="bg1"/>
                </a:solidFill>
                <a:effectLst>
                  <a:glow rad="101600">
                    <a:srgbClr val="000000">
                      <a:alpha val="60000"/>
                    </a:srgbClr>
                  </a:glow>
                </a:effectLst>
                <a:latin typeface="Franklin Gothic Demi" panose="020B0703020102020204" pitchFamily="34" charset="0"/>
              </a:rPr>
              <a:t>En aquel tiempo, dijo Jesús  a los sumos sacerdotes y a los ancianos del pueblo... </a:t>
            </a:r>
            <a:r>
              <a:rPr lang="es-ES" sz="2600" dirty="0" smtClean="0">
                <a:solidFill>
                  <a:schemeClr val="bg1"/>
                </a:solidFill>
                <a:effectLst>
                  <a:glow rad="101600">
                    <a:srgbClr val="000000">
                      <a:alpha val="60000"/>
                    </a:srgbClr>
                  </a:glow>
                </a:effectLst>
                <a:latin typeface="Franklin Gothic Demi" panose="020B0703020102020204" pitchFamily="34" charset="0"/>
              </a:rPr>
              <a:t>              </a:t>
            </a:r>
            <a:r>
              <a:rPr lang="es-ES" sz="2800" dirty="0" smtClean="0">
                <a:solidFill>
                  <a:srgbClr val="FFFF00"/>
                </a:solidFill>
                <a:effectLst>
                  <a:glow rad="101600">
                    <a:srgbClr val="000000">
                      <a:alpha val="60000"/>
                    </a:srgbClr>
                  </a:glow>
                </a:effectLst>
                <a:latin typeface="Franklin Gothic Demi" panose="020B0703020102020204" pitchFamily="34" charset="0"/>
              </a:rPr>
              <a:t>-¿</a:t>
            </a:r>
            <a:r>
              <a:rPr lang="es-ES" sz="2800" dirty="0">
                <a:solidFill>
                  <a:srgbClr val="FFFF00"/>
                </a:solidFill>
                <a:effectLst>
                  <a:glow rad="101600">
                    <a:srgbClr val="000000">
                      <a:alpha val="60000"/>
                    </a:srgbClr>
                  </a:glow>
                </a:effectLst>
                <a:latin typeface="Franklin Gothic Demi" panose="020B0703020102020204" pitchFamily="34" charset="0"/>
              </a:rPr>
              <a:t>Qué les parece?”  </a:t>
            </a:r>
          </a:p>
        </p:txBody>
      </p:sp>
    </p:spTree>
    <p:extLst>
      <p:ext uri="{BB962C8B-B14F-4D97-AF65-F5344CB8AC3E}">
        <p14:creationId xmlns:p14="http://schemas.microsoft.com/office/powerpoint/2010/main" val="36401857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53" y="483576"/>
            <a:ext cx="8000061" cy="5864469"/>
          </a:xfrm>
          <a:prstGeom prst="rect">
            <a:avLst/>
          </a:prstGeom>
        </p:spPr>
      </p:pic>
      <p:sp>
        <p:nvSpPr>
          <p:cNvPr id="6" name="Rectangle 2"/>
          <p:cNvSpPr>
            <a:spLocks noChangeArrowheads="1"/>
          </p:cNvSpPr>
          <p:nvPr/>
        </p:nvSpPr>
        <p:spPr bwMode="auto">
          <a:xfrm>
            <a:off x="639421" y="5362073"/>
            <a:ext cx="4817371" cy="800219"/>
          </a:xfrm>
          <a:prstGeom prst="rect">
            <a:avLst/>
          </a:prstGeom>
          <a:noFill/>
          <a:ln>
            <a:noFill/>
          </a:ln>
          <a:effectLst>
            <a:softEdge rad="127000"/>
          </a:effectLst>
          <a:extLst/>
        </p:spPr>
        <p:txBody>
          <a:bodyPr wrap="square">
            <a:spAutoFit/>
          </a:bodyPr>
          <a:lstStyle/>
          <a:p>
            <a:pPr algn="ctr">
              <a:defRPr/>
            </a:pPr>
            <a:r>
              <a:rPr lang="es-ES" sz="2300" b="1" dirty="0" smtClean="0">
                <a:solidFill>
                  <a:schemeClr val="bg1"/>
                </a:solidFill>
                <a:effectLst>
                  <a:glow rad="101600">
                    <a:srgbClr val="2C1F11">
                      <a:alpha val="40000"/>
                    </a:srgbClr>
                  </a:glow>
                  <a:outerShdw blurRad="50800" dist="38100" algn="l" rotWithShape="0">
                    <a:prstClr val="black"/>
                  </a:outerShdw>
                </a:effectLst>
                <a:latin typeface="Georgia" pitchFamily="18" charset="0"/>
              </a:rPr>
              <a:t>Él </a:t>
            </a:r>
            <a:r>
              <a:rPr lang="es-ES" sz="2300" b="1" dirty="0">
                <a:solidFill>
                  <a:schemeClr val="bg1"/>
                </a:solidFill>
                <a:effectLst>
                  <a:glow rad="101600">
                    <a:srgbClr val="2C1F11">
                      <a:alpha val="40000"/>
                    </a:srgbClr>
                  </a:glow>
                  <a:outerShdw blurRad="50800" dist="38100" algn="l" rotWithShape="0">
                    <a:prstClr val="black"/>
                  </a:outerShdw>
                </a:effectLst>
                <a:latin typeface="Georgia" pitchFamily="18" charset="0"/>
              </a:rPr>
              <a:t>le contestó: </a:t>
            </a:r>
            <a:r>
              <a:rPr lang="es-ES" sz="2300" b="1" dirty="0">
                <a:solidFill>
                  <a:srgbClr val="FFFF00"/>
                </a:solidFill>
                <a:effectLst>
                  <a:glow rad="101600">
                    <a:srgbClr val="2C1F11">
                      <a:alpha val="40000"/>
                    </a:srgbClr>
                  </a:glow>
                  <a:outerShdw blurRad="50800" dist="38100" algn="l" rotWithShape="0">
                    <a:prstClr val="black"/>
                  </a:outerShdw>
                </a:effectLst>
                <a:latin typeface="Georgia" pitchFamily="18" charset="0"/>
              </a:rPr>
              <a:t>«No quiero». </a:t>
            </a:r>
            <a:r>
              <a:rPr lang="es-ES" sz="2300" b="1" dirty="0">
                <a:solidFill>
                  <a:schemeClr val="bg1"/>
                </a:solidFill>
                <a:effectLst>
                  <a:glow rad="101600">
                    <a:srgbClr val="2C1F11">
                      <a:alpha val="40000"/>
                    </a:srgbClr>
                  </a:glow>
                  <a:outerShdw blurRad="50800" dist="38100" algn="l" rotWithShape="0">
                    <a:prstClr val="black"/>
                  </a:outerShdw>
                </a:effectLst>
                <a:latin typeface="Georgia" pitchFamily="18" charset="0"/>
              </a:rPr>
              <a:t>Pero después recapacitó y fue.  </a:t>
            </a:r>
          </a:p>
        </p:txBody>
      </p:sp>
      <p:sp>
        <p:nvSpPr>
          <p:cNvPr id="3" name="Rectangle 2"/>
          <p:cNvSpPr>
            <a:spLocks noChangeArrowheads="1"/>
          </p:cNvSpPr>
          <p:nvPr/>
        </p:nvSpPr>
        <p:spPr bwMode="auto">
          <a:xfrm>
            <a:off x="428706" y="483577"/>
            <a:ext cx="7352486" cy="1154162"/>
          </a:xfrm>
          <a:prstGeom prst="rect">
            <a:avLst/>
          </a:prstGeom>
          <a:noFill/>
          <a:ln>
            <a:noFill/>
          </a:ln>
          <a:effectLst>
            <a:softEdge rad="127000"/>
          </a:effectLst>
          <a:extLst/>
        </p:spPr>
        <p:txBody>
          <a:bodyPr wrap="square">
            <a:spAutoFit/>
          </a:bodyPr>
          <a:lstStyle/>
          <a:p>
            <a:pPr algn="ctr">
              <a:defRPr/>
            </a:pPr>
            <a:r>
              <a:rPr lang="es-ES" sz="2300" b="1" dirty="0">
                <a:solidFill>
                  <a:schemeClr val="bg1"/>
                </a:solidFill>
                <a:effectLst>
                  <a:glow rad="101600">
                    <a:srgbClr val="2C1F11">
                      <a:alpha val="40000"/>
                    </a:srgbClr>
                  </a:glow>
                  <a:outerShdw blurRad="50800" dist="38100" algn="l" rotWithShape="0">
                    <a:prstClr val="black"/>
                  </a:outerShdw>
                </a:effectLst>
                <a:latin typeface="Georgia" pitchFamily="18" charset="0"/>
              </a:rPr>
              <a:t>Un hombre tenía dos hijos.  Se acercó al primero y </a:t>
            </a:r>
            <a:r>
              <a:rPr lang="es-ES" sz="2300" b="1" dirty="0" smtClean="0">
                <a:solidFill>
                  <a:schemeClr val="bg1"/>
                </a:solidFill>
                <a:effectLst>
                  <a:glow rad="101600">
                    <a:srgbClr val="2C1F11">
                      <a:alpha val="40000"/>
                    </a:srgbClr>
                  </a:glow>
                  <a:outerShdw blurRad="50800" dist="38100" algn="l" rotWithShape="0">
                    <a:prstClr val="black"/>
                  </a:outerShdw>
                </a:effectLst>
                <a:latin typeface="Georgia" pitchFamily="18" charset="0"/>
              </a:rPr>
              <a:t>le </a:t>
            </a:r>
            <a:r>
              <a:rPr lang="es-ES" sz="2300" b="1" dirty="0">
                <a:solidFill>
                  <a:schemeClr val="bg1"/>
                </a:solidFill>
                <a:effectLst>
                  <a:glow rad="101600">
                    <a:srgbClr val="2C1F11">
                      <a:alpha val="40000"/>
                    </a:srgbClr>
                  </a:glow>
                  <a:outerShdw blurRad="50800" dist="38100" algn="l" rotWithShape="0">
                    <a:prstClr val="black"/>
                  </a:outerShdw>
                </a:effectLst>
                <a:latin typeface="Georgia" pitchFamily="18" charset="0"/>
              </a:rPr>
              <a:t>dijo: «Hijo, ve hoy a </a:t>
            </a:r>
            <a:r>
              <a:rPr lang="es-ES" sz="2300" b="1" dirty="0" smtClean="0">
                <a:solidFill>
                  <a:schemeClr val="bg1"/>
                </a:solidFill>
                <a:effectLst>
                  <a:glow rad="101600">
                    <a:srgbClr val="2C1F11">
                      <a:alpha val="40000"/>
                    </a:srgbClr>
                  </a:glow>
                  <a:outerShdw blurRad="50800" dist="38100" algn="l" rotWithShape="0">
                    <a:prstClr val="black"/>
                  </a:outerShdw>
                </a:effectLst>
                <a:latin typeface="Georgia" pitchFamily="18" charset="0"/>
              </a:rPr>
              <a:t>                               trabajar en </a:t>
            </a:r>
            <a:r>
              <a:rPr lang="es-ES" sz="2300" b="1" dirty="0">
                <a:solidFill>
                  <a:schemeClr val="bg1"/>
                </a:solidFill>
                <a:effectLst>
                  <a:glow rad="101600">
                    <a:srgbClr val="2C1F11">
                      <a:alpha val="40000"/>
                    </a:srgbClr>
                  </a:glow>
                  <a:outerShdw blurRad="50800" dist="38100" algn="l" rotWithShape="0">
                    <a:prstClr val="black"/>
                  </a:outerShdw>
                </a:effectLst>
                <a:latin typeface="Georgia" pitchFamily="18" charset="0"/>
              </a:rPr>
              <a:t>mi viña». </a:t>
            </a:r>
          </a:p>
        </p:txBody>
      </p:sp>
    </p:spTree>
    <p:extLst>
      <p:ext uri="{BB962C8B-B14F-4D97-AF65-F5344CB8AC3E}">
        <p14:creationId xmlns:p14="http://schemas.microsoft.com/office/powerpoint/2010/main" val="6347016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6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1323</Words>
  <Application>Microsoft Office PowerPoint</Application>
  <PresentationFormat>Presentación en pantalla (4:3)</PresentationFormat>
  <Paragraphs>106</Paragraphs>
  <Slides>35</Slides>
  <Notes>4</Notes>
  <HiddenSlides>0</HiddenSlides>
  <MMClips>0</MMClips>
  <ScaleCrop>false</ScaleCrop>
  <HeadingPairs>
    <vt:vector size="6" baseType="variant">
      <vt:variant>
        <vt:lpstr>Fuentes usadas</vt:lpstr>
      </vt:variant>
      <vt:variant>
        <vt:i4>28</vt:i4>
      </vt:variant>
      <vt:variant>
        <vt:lpstr>Tema</vt:lpstr>
      </vt:variant>
      <vt:variant>
        <vt:i4>1</vt:i4>
      </vt:variant>
      <vt:variant>
        <vt:lpstr>Títulos de diapositiva</vt:lpstr>
      </vt:variant>
      <vt:variant>
        <vt:i4>35</vt:i4>
      </vt:variant>
    </vt:vector>
  </HeadingPairs>
  <TitlesOfParts>
    <vt:vector size="64" baseType="lpstr">
      <vt:lpstr>Arial Unicode MS</vt:lpstr>
      <vt:lpstr>Microsoft YaHei UI</vt:lpstr>
      <vt:lpstr>Adobe Fan Heiti Std B</vt:lpstr>
      <vt:lpstr>Adobe Gothic Std B</vt:lpstr>
      <vt:lpstr>Aharoni</vt:lpstr>
      <vt:lpstr>Arial</vt:lpstr>
      <vt:lpstr>Arial Narrow</vt:lpstr>
      <vt:lpstr>Arial Rounded MT Bold</vt:lpstr>
      <vt:lpstr>Bauhaus 93</vt:lpstr>
      <vt:lpstr>Berlin Sans FB Demi</vt:lpstr>
      <vt:lpstr>Britannic Bold</vt:lpstr>
      <vt:lpstr>Calibri</vt:lpstr>
      <vt:lpstr>Calibri Light</vt:lpstr>
      <vt:lpstr>Candara</vt:lpstr>
      <vt:lpstr>Century751 No2 BT</vt:lpstr>
      <vt:lpstr>Colonna MT</vt:lpstr>
      <vt:lpstr>Comic Sans MS</vt:lpstr>
      <vt:lpstr>Courier New</vt:lpstr>
      <vt:lpstr>Forte</vt:lpstr>
      <vt:lpstr>Franklin Gothic Demi</vt:lpstr>
      <vt:lpstr>Georgia</vt:lpstr>
      <vt:lpstr>Poor Richard</vt:lpstr>
      <vt:lpstr>Sitka Text Semibold</vt:lpstr>
      <vt:lpstr>Symbol</vt:lpstr>
      <vt:lpstr>Tekton Pro</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CONCEPCION</cp:lastModifiedBy>
  <cp:revision>55</cp:revision>
  <dcterms:created xsi:type="dcterms:W3CDTF">2017-09-25T21:26:05Z</dcterms:created>
  <dcterms:modified xsi:type="dcterms:W3CDTF">2023-09-25T21:54:03Z</dcterms:modified>
</cp:coreProperties>
</file>