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3" r:id="rId37"/>
    <p:sldId id="294" r:id="rId38"/>
    <p:sldId id="295" r:id="rId39"/>
    <p:sldId id="296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AC5D"/>
    <a:srgbClr val="FFFFCC"/>
    <a:srgbClr val="FFFFF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70" autoAdjust="0"/>
    <p:restoredTop sz="94660"/>
  </p:normalViewPr>
  <p:slideViewPr>
    <p:cSldViewPr snapToGrid="0">
      <p:cViewPr varScale="1">
        <p:scale>
          <a:sx n="84" d="100"/>
          <a:sy n="84" d="100"/>
        </p:scale>
        <p:origin x="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4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5DEA8-3E34-4219-8A68-04EC6A61B144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7BFAC7-E6E0-4251-B458-ADC771CCC0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842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E30DD-A465-4BF7-A046-B94ED693064B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P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9764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E30DD-A465-4BF7-A046-B94ED693064B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P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4037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E30DD-A465-4BF7-A046-B94ED693064B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s-P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6279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265DE-2E0C-4A8B-9815-56D26A2EAC0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4236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05C558-A2FD-472D-B5AA-EF56AA07BB9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9855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906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D3EDC0-B19C-4182-983F-36624BAAE4F0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8086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B63623-3FEA-4D80-A8E7-D5C9022001D5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0159331"/>
      </p:ext>
    </p:extLst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F71E0E-C823-4912-B97A-8630CCD628B5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7668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893051-F7E0-4BA6-843D-C719B229B5C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9798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3716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816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5DFB6A-6F98-45EE-A0BD-E91F2A86E0F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891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79A4F-6DD2-4FFF-925A-47FBCB901E51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209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66F9B7-EFC4-4885-AA38-66FF4E1D0C3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582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142CEE-CD93-448F-BAA1-8349931C28C2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7692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E3A50E-1617-4BCF-90F0-5954E165C422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0831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51ACE0-D788-42F8-98C5-653111312A1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1468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600200"/>
            <a:ext cx="7467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5225"/>
            <a:ext cx="1752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CCAD49-E4BB-4C21-BE10-1B22DF9507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9400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73" y="483577"/>
            <a:ext cx="8058796" cy="589963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" name="009. Quien es hijo de Dios">
            <a:hlinkClick r:id="" action="ppaction://media"/>
          </p:cNvPr>
          <p:cNvPicPr>
            <a:picLocks noGrp="1" noChangeAspect="1"/>
          </p:cNvPicPr>
          <p:nvPr>
            <p:ph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2957513"/>
            <a:ext cx="487363" cy="487362"/>
          </a:xfr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795" y="6075318"/>
            <a:ext cx="932743" cy="30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616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60" y="461936"/>
            <a:ext cx="8156540" cy="597823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98213" y="4860434"/>
            <a:ext cx="581279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 </a:t>
            </a:r>
            <a:r>
              <a:rPr kumimoji="0" lang="es-PE" sz="2800" b="1" i="0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empezar a ajustarlas, </a:t>
            </a:r>
            <a:r>
              <a:rPr kumimoji="0" lang="es-PE" sz="2800" b="1" i="0" u="none" strike="noStrike" kern="1200" cap="none" spc="0" normalizeH="0" baseline="0" noProof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le p </a:t>
            </a:r>
            <a:r>
              <a:rPr kumimoji="0" lang="es-PE" sz="2800" b="1" i="0" u="none" strike="noStrike" kern="1200" cap="none" spc="0" normalizeH="0" baseline="0" noProof="0" dirty="0" err="1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resentaron</a:t>
            </a:r>
            <a:r>
              <a:rPr kumimoji="0" lang="es-PE" sz="2800" b="1" i="0" u="none" strike="noStrike" kern="1200" cap="none" spc="0" normalizeH="0" baseline="0" noProof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PE" sz="2800" b="1" i="0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uno </a:t>
            </a:r>
            <a:r>
              <a:rPr kumimoji="0" lang="es-PE" sz="2800" b="1" i="0" u="none" strike="noStrike" kern="1200" cap="none" spc="0" normalizeH="0" baseline="0" noProof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que</a:t>
            </a:r>
            <a:r>
              <a:rPr kumimoji="0" lang="es-PE" sz="2800" b="1" i="0" u="none" strike="noStrike" kern="1200" cap="none" spc="0" normalizeH="0" noProof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PE" sz="2800" b="1" i="0" u="none" strike="noStrike" kern="1200" cap="none" spc="0" normalizeH="0" baseline="0" noProof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debía diez </a:t>
            </a:r>
            <a:r>
              <a:rPr kumimoji="0" lang="es-PE" sz="2800" b="1" i="0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mil talentos. </a:t>
            </a:r>
            <a:endParaRPr kumimoji="0" lang="es-ES" sz="2800" b="1" i="0" u="none" strike="noStrike" kern="1200" cap="none" spc="0" normalizeH="0" baseline="0" noProof="0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chemeClr val="bg1">
                  <a:lumMod val="20000"/>
                  <a:lumOff val="8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81062" y="313542"/>
            <a:ext cx="802344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 a propósito de esto, el reino de los cielos se parece a un rey que quiso ajustar las cuentas con sus empleados. </a:t>
            </a:r>
            <a:endParaRPr kumimoji="0" lang="es-ES" sz="2800" b="1" i="0" u="none" strike="noStrike" kern="1200" cap="none" spc="0" normalizeH="0" baseline="0" noProof="0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chemeClr val="bg1">
                  <a:lumMod val="20000"/>
                  <a:lumOff val="80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88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950"/>
                            </p:stCondLst>
                            <p:childTnLst>
                              <p:par>
                                <p:cTn id="12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75" y="476250"/>
            <a:ext cx="8179418" cy="5907617"/>
          </a:xfrm>
          <a:prstGeom prst="rect">
            <a:avLst/>
          </a:prstGeom>
        </p:spPr>
      </p:pic>
      <p:sp>
        <p:nvSpPr>
          <p:cNvPr id="11" name="9 Rectángulo"/>
          <p:cNvSpPr/>
          <p:nvPr/>
        </p:nvSpPr>
        <p:spPr>
          <a:xfrm>
            <a:off x="1656372" y="5326847"/>
            <a:ext cx="553573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PE" sz="2800" b="1" spc="5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kumimoji="0" lang="es-PE" sz="2800" b="1" i="0" u="none" strike="noStrike" kern="1200" cap="none" spc="50" normalizeH="0" baseline="0" noProof="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sus </a:t>
            </a:r>
            <a:r>
              <a:rPr kumimoji="0" lang="es-PE" sz="2800" b="1" i="0" u="none" strike="noStrike" kern="1200" cap="none" spc="50" normalizeH="0" baseline="0" noProof="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hijos y todas sus posesiones, y que pagara así.</a:t>
            </a:r>
            <a:endParaRPr kumimoji="0" lang="es-ES" sz="2800" b="1" i="0" u="none" strike="noStrike" kern="1200" cap="none" spc="50" normalizeH="0" baseline="0" noProof="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574675" y="436615"/>
            <a:ext cx="81029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000" b="1" i="0" u="none" strike="noStrike" kern="1200" cap="none" spc="50" normalizeH="0" baseline="0" noProof="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Como no tenía con qué pagar, el señor </a:t>
            </a:r>
            <a:r>
              <a:rPr kumimoji="0" lang="es-PE" sz="3000" b="1" i="0" u="none" strike="noStrike" kern="1200" cap="none" spc="50" normalizeH="0" baseline="0" noProof="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mandó </a:t>
            </a:r>
            <a:r>
              <a:rPr kumimoji="0" lang="es-PE" sz="3000" b="1" i="0" u="none" strike="noStrike" kern="1200" cap="none" spc="50" normalizeH="0" baseline="0" noProof="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 lo vendieran a él con su </a:t>
            </a:r>
            <a:r>
              <a:rPr kumimoji="0" lang="es-PE" sz="3000" b="1" i="0" u="none" strike="noStrike" kern="1200" cap="none" spc="50" normalizeH="0" baseline="0" noProof="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mujer</a:t>
            </a:r>
            <a:endParaRPr kumimoji="0" lang="es-ES" sz="3000" b="1" i="0" u="none" strike="noStrike" kern="1200" cap="none" spc="50" normalizeH="0" baseline="0" noProof="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AutoShape 2" descr="data:image/jpg;base64,/9j/4AAQSkZJRgABAQAAAQABAAD/2wCEAAkGBhQQEBQQDxIQFBQPFA8PFA8QEBQPEA8QFRQVFBUUFBQXHCYeFxkjGRQUHy8gIycpLCwsFR4xNTAqNSYrLCkBCQoKDgwOFA8PFCkcHB0pKSk1KSkpKSkpLCkpKSwpKSkpKSwsKSkpKSkpKSwsLCkvKSkpKTUpKSkpKSkpKSwpLP/AABEIAJIAwAMBIgACEQEDEQH/xAAcAAABBQEBAQAAAAAAAAAAAAADAAECBAUGBwj/xAA9EAACAQIDBAYJAwMCBwAAAAABAgADEQQhMQUSQVEGE2FxgcEUIjJCUpGhsdEHYoIVcuEzkiMlc6Ky8PH/xAAZAQADAQEBAAAAAAAAAAAAAAAAAQIDBAX/xAAkEQEAAwABBAIBBQAAAAAAAAAAAQIRMQMSIUEiUQQUMlJhkf/aAAwDAQACEQMRAD8A9LZ4y1JQbFRU69zKDcwzXhcTX3FvxOQ7+cq4RspWxVYu3YMh+ZFpxVY2SkW0jb1oi0ybszFC5N5y21wVex94XBnV1WuTKNPYAxdcBn3AqlshdmAOg4cbzK0bw2rMRy5KkpOQubmwAzJ7LTqth9BXqEVMTemmR6sf6jd/wj6zr9mbBo4b/SQBtOsb1nP8jp4S+Wl16P8AJjfr7+0LCYRKShKSqqjQKPqeZ7Ya8Casi2IE6Mcw5MizyucRAVcVHgWWrQZxUzauKgGxEeBr+mRDGTCfFQZxseI7nRjFxelznP6hHG0e2TitdKuJhVrTmk2j2ywm0oYG/wBZI1HvMb+p9su4DEb4J5G30iNy1SrJYarnKtVosPUzllrpqVayd+UVMytR0Emz20mEzsumkZAtW0pValrkHSBxONHEgTJxG1R7IOsyteIa1pMrAxJ1iw+0DTdKgPsMLjmpNmHyJlam+V5Vxxt3N95nrTtel9bB1K0z6OIsoB1AUfQRquJndEPOEr4q0pNizBVa15XLSgt+knnGNS8rAwiwB2MG8LuyLpGFGs8pvVl2ukpPThrKa+QmrwRxdo9WnKVUGJS36fJDacxajGANYy4qHRf1TtnS9EcaHSoL5q65X0BXL7Geb9cZZ6AdI93aPV7x3MUOrtw30BKm+l+HjFNcES6OqZPZybzgcB6x7hBvpCYPEqgtfNiSedhwmNrdsNOlSb2bZrAZE5nhM3aOM4C8oPtIu2Vs/tGrsfiAPO299Jyzbw9CKZLF2htLMq1x46jmJlYbGE1QL6ZntHAy9toPa1VAym+7UQWYHtXUfacvhmaliFRr+sCBvAqw4gG+o5GYZLojh6AMYFUZ/WNTxAqulMcXT7zBG82vCanRelfEpfhvH5Ay6zsxDO8ZEy7lmgKtSEcyrUM9N5MmLyN5GTECOIZINVhVWChBEyxCSiCtVo3lV6E0SsgyQDLqYaVauBvNzqo/o0Bjl6uzYA7K7J1jYUSHoglRYscL0gw3U4apU42Cj+5juj7zk9kMVpKysVKuaiONUYHJh8sxOv8A1WxPVUKNJda1RjbmUX1f+5gfCcp1fV01T4QBItbZGeHp5GUy8bSKN1g0OR/af8zY3Y/o4YFTo1we6RendGL6V+y2uRpVyKp1ueHZ2dk3MDWv7dvGZO19mlGuvtUj/uX/AOQmEx4cA+BHEEaicPEvV58wubYp5b1NTdSGutsrc15Ta28orYFnKqW6unUBKi6kFWyOomWj38YeltIutbC1CLmk3VnTeG6fV78spfSmPMT7ZdWs/GY9MhaAtrnL3RpbYkf2v9pnpoGvugjUDeY9ir5mF2NjAuKp5ubsFuwYZNlxsOPKRScmGvUrtZdw4laok0DSg2oT0nkM3dk1WWjh4hh4gGgkxCChF1cYQUydogsmFgELRiIUiNuwNBVhQsSrJ7sACyyO5DETH6W7TOGwVaqpswARTyZzu3HaLk+ECed9PNp+kY5VBBTBsVUDMFiB1h7Tew/jMPG17i44ytUNzcXBtc9nbA1xl6uZ13fi7R29kkte3LShadOWEo5RwkZwxekWEsBWHu+q/dwPl8pymLp9W4dclqWvyVuB8dJ6S9IMpVgCGBBB0IM4DbeCGHdqTXKNcoSPd7+Y0nJ1qZ5d3499+JsPtADU9ljr8uEs4zApWUbrMlQD1aoN8+TDiJzHWcDfI5OOPa01MLjd02PZ8py9ztxq7MDKpp1Fs6CxI0YcCDyklwR9sI1hmG7uIF7mEwrrUYMWI3QRYWNwec3qeIphFve6gLcDe00mlcnmWV5mvpLZvStKr9W67pJ3d691LcO0Xm8UnNYTowj4g4gh1AZWCsdxWIHIi9shOnDLxZfA3nX05tnyef1YpvwQ6uLckjXQe9fuEYY1Pgf/AG6zXWWGKQbrCnHUjrdT3ERiEb2ai+OUNGKjNImrLTbOY6Mh8YFtl1P2n+UejAutkhUi/p1Qe6fAgxvR2GqsPCMh0MLuwFKWAYgDUnmn6mdIldlwlM3NMmpVIzUNayr3i5+YnRfqD0vGCpCnSI9IrA7g16tNDUPbwHz4TyFLnNjcsd5icye8xlKxRFu8yvXpcOennnwhgZFn56eQgl9BCnlBFZcdcpVbWSsx0lDH4JKw3aqhhqL6g8weE0DpAOI83k9zhzlfoVSYf8JmQ8m9dfzMbEdEsQmS099f2MD8r5juneoIYCYW/HpP9N6/kXr715YuFq02sQ4I91lKmX6WLrUwGZGseJBAInowMMmeRzHI5zL9L9WbfrJ91cXsvFEiz71MnNd6+6VOl76d80mrMntDXiND3GbuP2aldbNkRo41H5HZOfrU6mHO643kOnFW7jwPZLms05/1zTMWmZiBUx3fDjax5k98pbivnTNj8B8jAk2NjDZ9JbNPbF9QvjCjaCHWmvhMRWkhDukY3FxlP4WX+0wy4xfdqMOxhec+Khj9YY+8Y6dMXf3l8Db7wgxDcLHuInK9fEMVbnKi4x1HpSE+sLH9wtM7pJt+jgsO+IqC+6LKgNusqH2VHf8AYGZR2gbWubcjmJ5R0/6QGviuoDHq8PcWvcF/fPl85UW1Ms/H7TfE1nxNc3aocuAA5AcABkIMNn3/AGmela57rwxxNifATRC2an5kGP4me+0eXP7QHpROp5mGjH1RWNhKbHOXMSJSYxLOWgWMmTBtGSSGGWV0hgYwleHpGVrwtIwNaBjVaYYFWAIOoOYjKZK8Qc7tDYRT1qVyPh95fyJQ9Jvk+fbxE7G8oY7ZCVc/Zb4hx7xxmFun7qru+3OMtsxmIlq3k8VgXonMZfEM1P4lfeB7Dy/Ey37PFnrOcV+Uq75EcVAeyMD78YsIMtBmuO2AA2tjhQo1KxOVNWa3M2yHibTxNqpJLMc3LEnmTmfrPQv1I2mFw6UlOdZrn+xM/uRPPSBb5zWnGolJanlG6zP5mDA8o9/OaJQYecjeFPkJBh5QD6wxC85ReaOJmc4jUhaRIhJBjGRLCQQMJeMIw9KAlilAxlkpFZKIFFFGJgRnAORzB4HMGY+O2Epzp+qfhPs+HKa5MFUaK1Ytye45OvRambOD4+R4wLDlOrqgMLMARyMy8TsW+dM2/afIzC3SmOFbrHFbnGqAEZQmJwzL7alTz90+MoYipuKWJyUFr8LAXmZvNunWO6zFlb5UVWn/AC9pvqfpME/mSxmINSo1Q61GZz4m8hbznTEZDM94943/AL9I/wDiMHYfeRJv4mOD5xW+ggT6yxEzn1mjiRM6prGaJgmh7QZWUEFk7xrRWgZhLFIyvaHpQCwDHvGWPAFGjxjAkGMG8I0G0ACRGvJtA1GgCYg5HMHgdJmbQ2FTrIyC6b6st1zAuLX3ZaapI9bJmInkbj5721saphKzUKwsyHXgy8GU8QRnKl56j+q+xBUpJjF9qlalU7abE7p8GNv5TzANEEbxv8QgEY0/KAQMe+vgI34iB+8CfWuJmfU1iijM40kGiijNGKNFGChqMeKAHEUeKBIxjFFAIGDaKKABeAqRooBXaRiigTl/1KP/AC2p/wBSh/5TxmKKTIg4hl/MeKI0X490A35iigH/2Q=="/>
          <p:cNvSpPr>
            <a:spLocks noChangeAspect="1" noChangeArrowheads="1"/>
          </p:cNvSpPr>
          <p:nvPr/>
        </p:nvSpPr>
        <p:spPr bwMode="auto">
          <a:xfrm>
            <a:off x="117475" y="-676275"/>
            <a:ext cx="1828800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AutoShape 4" descr="data:image/jpg;base64,/9j/4AAQSkZJRgABAQAAAQABAAD/2wCEAAkGBhQQEBQQDxIQFBQPFA8PFA8QEBQPEA8QFRQVFBUUFBQXHCYeFxkjGRQUHy8gIycpLCwsFR4xNTAqNSYrLCkBCQoKDgwOFA8PFCkcHB0pKSk1KSkpKSkpLCkpKSwpKSkpKSwsKSkpKSkpKSwsLCkvKSkpKTUpKSkpKSkpKSwpLP/AABEIAJIAwAMBIgACEQEDEQH/xAAcAAABBQEBAQAAAAAAAAAAAAADAAECBAUGBwj/xAA9EAACAQIDBAYJAwMCBwAAAAABAgADEQQhMQUSQVEGE2FxgcEUIjJCUpGhsdEHYoIVcuEzkiMlc6Ky8PH/xAAZAQADAQEBAAAAAAAAAAAAAAAAAQIDBAX/xAAkEQEAAwABBAIBBQAAAAAAAAAAAQIRMQMSIUEiUQQUMlJhkf/aAAwDAQACEQMRAD8A9LZ4y1JQbFRU69zKDcwzXhcTX3FvxOQ7+cq4RspWxVYu3YMh+ZFpxVY2SkW0jb1oi0ybszFC5N5y21wVex94XBnV1WuTKNPYAxdcBn3AqlshdmAOg4cbzK0bw2rMRy5KkpOQubmwAzJ7LTqth9BXqEVMTemmR6sf6jd/wj6zr9mbBo4b/SQBtOsb1nP8jp4S+Wl16P8AJjfr7+0LCYRKShKSqqjQKPqeZ7Ya8Casi2IE6Mcw5MizyucRAVcVHgWWrQZxUzauKgGxEeBr+mRDGTCfFQZxseI7nRjFxelznP6hHG0e2TitdKuJhVrTmk2j2ywm0oYG/wBZI1HvMb+p9su4DEb4J5G30iNy1SrJYarnKtVosPUzllrpqVayd+UVMytR0Emz20mEzsumkZAtW0pValrkHSBxONHEgTJxG1R7IOsyteIa1pMrAxJ1iw+0DTdKgPsMLjmpNmHyJlam+V5Vxxt3N95nrTtel9bB1K0z6OIsoB1AUfQRquJndEPOEr4q0pNizBVa15XLSgt+knnGNS8rAwiwB2MG8LuyLpGFGs8pvVl2ukpPThrKa+QmrwRxdo9WnKVUGJS36fJDacxajGANYy4qHRf1TtnS9EcaHSoL5q65X0BXL7Geb9cZZ6AdI93aPV7x3MUOrtw30BKm+l+HjFNcES6OqZPZybzgcB6x7hBvpCYPEqgtfNiSedhwmNrdsNOlSb2bZrAZE5nhM3aOM4C8oPtIu2Vs/tGrsfiAPO299Jyzbw9CKZLF2htLMq1x46jmJlYbGE1QL6ZntHAy9toPa1VAym+7UQWYHtXUfacvhmaliFRr+sCBvAqw4gG+o5GYZLojh6AMYFUZ/WNTxAqulMcXT7zBG82vCanRelfEpfhvH5Ay6zsxDO8ZEy7lmgKtSEcyrUM9N5MmLyN5GTECOIZINVhVWChBEyxCSiCtVo3lV6E0SsgyQDLqYaVauBvNzqo/o0Bjl6uzYA7K7J1jYUSHoglRYscL0gw3U4apU42Cj+5juj7zk9kMVpKysVKuaiONUYHJh8sxOv8A1WxPVUKNJda1RjbmUX1f+5gfCcp1fV01T4QBItbZGeHp5GUy8bSKN1g0OR/af8zY3Y/o4YFTo1we6RendGL6V+y2uRpVyKp1ueHZ2dk3MDWv7dvGZO19mlGuvtUj/uX/AOQmEx4cA+BHEEaicPEvV58wubYp5b1NTdSGutsrc15Ta28orYFnKqW6unUBKi6kFWyOomWj38YeltIutbC1CLmk3VnTeG6fV78spfSmPMT7ZdWs/GY9MhaAtrnL3RpbYkf2v9pnpoGvugjUDeY9ir5mF2NjAuKp5ubsFuwYZNlxsOPKRScmGvUrtZdw4laok0DSg2oT0nkM3dk1WWjh4hh4gGgkxCChF1cYQUydogsmFgELRiIUiNuwNBVhQsSrJ7sACyyO5DETH6W7TOGwVaqpswARTyZzu3HaLk+ECed9PNp+kY5VBBTBsVUDMFiB1h7Tew/jMPG17i44ytUNzcXBtc9nbA1xl6uZ13fi7R29kkte3LShadOWEo5RwkZwxekWEsBWHu+q/dwPl8pymLp9W4dclqWvyVuB8dJ6S9IMpVgCGBBB0IM4DbeCGHdqTXKNcoSPd7+Y0nJ1qZ5d3499+JsPtADU9ljr8uEs4zApWUbrMlQD1aoN8+TDiJzHWcDfI5OOPa01MLjd02PZ8py9ztxq7MDKpp1Fs6CxI0YcCDyklwR9sI1hmG7uIF7mEwrrUYMWI3QRYWNwec3qeIphFve6gLcDe00mlcnmWV5mvpLZvStKr9W67pJ3d691LcO0Xm8UnNYTowj4g4gh1AZWCsdxWIHIi9shOnDLxZfA3nX05tnyef1YpvwQ6uLckjXQe9fuEYY1Pgf/AG6zXWWGKQbrCnHUjrdT3ERiEb2ai+OUNGKjNImrLTbOY6Mh8YFtl1P2n+UejAutkhUi/p1Qe6fAgxvR2GqsPCMh0MLuwFKWAYgDUnmn6mdIldlwlM3NMmpVIzUNayr3i5+YnRfqD0vGCpCnSI9IrA7g16tNDUPbwHz4TyFLnNjcsd5icye8xlKxRFu8yvXpcOennnwhgZFn56eQgl9BCnlBFZcdcpVbWSsx0lDH4JKw3aqhhqL6g8weE0DpAOI83k9zhzlfoVSYf8JmQ8m9dfzMbEdEsQmS099f2MD8r5juneoIYCYW/HpP9N6/kXr715YuFq02sQ4I91lKmX6WLrUwGZGseJBAInowMMmeRzHI5zL9L9WbfrJ91cXsvFEiz71MnNd6+6VOl76d80mrMntDXiND3GbuP2aldbNkRo41H5HZOfrU6mHO643kOnFW7jwPZLms05/1zTMWmZiBUx3fDjax5k98pbivnTNj8B8jAk2NjDZ9JbNPbF9QvjCjaCHWmvhMRWkhDukY3FxlP4WX+0wy4xfdqMOxhec+Khj9YY+8Y6dMXf3l8Db7wgxDcLHuInK9fEMVbnKi4x1HpSE+sLH9wtM7pJt+jgsO+IqC+6LKgNusqH2VHf8AYGZR2gbWubcjmJ5R0/6QGviuoDHq8PcWvcF/fPl85UW1Ms/H7TfE1nxNc3aocuAA5AcABkIMNn3/AGmela57rwxxNifATRC2an5kGP4me+0eXP7QHpROp5mGjH1RWNhKbHOXMSJSYxLOWgWMmTBtGSSGGWV0hgYwleHpGVrwtIwNaBjVaYYFWAIOoOYjKZK8Qc7tDYRT1qVyPh95fyJQ9Jvk+fbxE7G8oY7ZCVc/Zb4hx7xxmFun7qru+3OMtsxmIlq3k8VgXonMZfEM1P4lfeB7Dy/Ey37PFnrOcV+Uq75EcVAeyMD78YsIMtBmuO2AA2tjhQo1KxOVNWa3M2yHibTxNqpJLMc3LEnmTmfrPQv1I2mFw6UlOdZrn+xM/uRPPSBb5zWnGolJanlG6zP5mDA8o9/OaJQYecjeFPkJBh5QD6wxC85ReaOJmc4jUhaRIhJBjGRLCQQMJeMIw9KAlilAxlkpFZKIFFFGJgRnAORzB4HMGY+O2Epzp+qfhPs+HKa5MFUaK1Ytye45OvRambOD4+R4wLDlOrqgMLMARyMy8TsW+dM2/afIzC3SmOFbrHFbnGqAEZQmJwzL7alTz90+MoYipuKWJyUFr8LAXmZvNunWO6zFlb5UVWn/AC9pvqfpME/mSxmINSo1Q61GZz4m8hbznTEZDM94943/AL9I/wDiMHYfeRJv4mOD5xW+ggT6yxEzn1mjiRM6prGaJgmh7QZWUEFk7xrRWgZhLFIyvaHpQCwDHvGWPAFGjxjAkGMG8I0G0ACRGvJtA1GgCYg5HMHgdJmbQ2FTrIyC6b6st1zAuLX3ZaapI9bJmInkbj5721saphKzUKwsyHXgy8GU8QRnKl56j+q+xBUpJjF9qlalU7abE7p8GNv5TzANEEbxv8QgEY0/KAQMe+vgI34iB+8CfWuJmfU1iijM40kGiijNGKNFGChqMeKAHEUeKBIxjFFAIGDaKKABeAqRooBXaRiigTl/1KP/AC2p/wBSh/5TxmKKTIg4hl/MeKI0X490A35iigH/2Q=="/>
          <p:cNvSpPr>
            <a:spLocks noChangeAspect="1" noChangeArrowheads="1"/>
          </p:cNvSpPr>
          <p:nvPr/>
        </p:nvSpPr>
        <p:spPr bwMode="auto">
          <a:xfrm>
            <a:off x="269875" y="-523875"/>
            <a:ext cx="1828800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AutoShape 6" descr="data:image/jpg;base64,/9j/4AAQSkZJRgABAQAAAQABAAD/2wCEAAkGBhQQEBQQDxIQFBQPFA8PFA8QEBQPEA8QFRQVFBUUFBQXHCYeFxkjGRQUHy8gIycpLCwsFR4xNTAqNSYrLCkBCQoKDgwOFA8PFCkcHB0pKSk1KSkpKSkpLCkpKSwpKSkpKSwsKSkpKSkpKSwsLCkvKSkpKTUpKSkpKSkpKSwpLP/AABEIAJIAwAMBIgACEQEDEQH/xAAcAAABBQEBAQAAAAAAAAAAAAADAAECBAUGBwj/xAA9EAACAQIDBAYJAwMCBwAAAAABAgADEQQhMQUSQVEGE2FxgcEUIjJCUpGhsdEHYoIVcuEzkiMlc6Ky8PH/xAAZAQADAQEBAAAAAAAAAAAAAAAAAQIDBAX/xAAkEQEAAwABBAIBBQAAAAAAAAAAAQIRMQMSIUEiUQQUMlJhkf/aAAwDAQACEQMRAD8A9LZ4y1JQbFRU69zKDcwzXhcTX3FvxOQ7+cq4RspWxVYu3YMh+ZFpxVY2SkW0jb1oi0ybszFC5N5y21wVex94XBnV1WuTKNPYAxdcBn3AqlshdmAOg4cbzK0bw2rMRy5KkpOQubmwAzJ7LTqth9BXqEVMTemmR6sf6jd/wj6zr9mbBo4b/SQBtOsb1nP8jp4S+Wl16P8AJjfr7+0LCYRKShKSqqjQKPqeZ7Ya8Casi2IE6Mcw5MizyucRAVcVHgWWrQZxUzauKgGxEeBr+mRDGTCfFQZxseI7nRjFxelznP6hHG0e2TitdKuJhVrTmk2j2ywm0oYG/wBZI1HvMb+p9su4DEb4J5G30iNy1SrJYarnKtVosPUzllrpqVayd+UVMytR0Emz20mEzsumkZAtW0pValrkHSBxONHEgTJxG1R7IOsyteIa1pMrAxJ1iw+0DTdKgPsMLjmpNmHyJlam+V5Vxxt3N95nrTtel9bB1K0z6OIsoB1AUfQRquJndEPOEr4q0pNizBVa15XLSgt+knnGNS8rAwiwB2MG8LuyLpGFGs8pvVl2ukpPThrKa+QmrwRxdo9WnKVUGJS36fJDacxajGANYy4qHRf1TtnS9EcaHSoL5q65X0BXL7Geb9cZZ6AdI93aPV7x3MUOrtw30BKm+l+HjFNcES6OqZPZybzgcB6x7hBvpCYPEqgtfNiSedhwmNrdsNOlSb2bZrAZE5nhM3aOM4C8oPtIu2Vs/tGrsfiAPO299Jyzbw9CKZLF2htLMq1x46jmJlYbGE1QL6ZntHAy9toPa1VAym+7UQWYHtXUfacvhmaliFRr+sCBvAqw4gG+o5GYZLojh6AMYFUZ/WNTxAqulMcXT7zBG82vCanRelfEpfhvH5Ay6zsxDO8ZEy7lmgKtSEcyrUM9N5MmLyN5GTECOIZINVhVWChBEyxCSiCtVo3lV6E0SsgyQDLqYaVauBvNzqo/o0Bjl6uzYA7K7J1jYUSHoglRYscL0gw3U4apU42Cj+5juj7zk9kMVpKysVKuaiONUYHJh8sxOv8A1WxPVUKNJda1RjbmUX1f+5gfCcp1fV01T4QBItbZGeHp5GUy8bSKN1g0OR/af8zY3Y/o4YFTo1we6RendGL6V+y2uRpVyKp1ueHZ2dk3MDWv7dvGZO19mlGuvtUj/uX/AOQmEx4cA+BHEEaicPEvV58wubYp5b1NTdSGutsrc15Ta28orYFnKqW6unUBKi6kFWyOomWj38YeltIutbC1CLmk3VnTeG6fV78spfSmPMT7ZdWs/GY9MhaAtrnL3RpbYkf2v9pnpoGvugjUDeY9ir5mF2NjAuKp5ubsFuwYZNlxsOPKRScmGvUrtZdw4laok0DSg2oT0nkM3dk1WWjh4hh4gGgkxCChF1cYQUydogsmFgELRiIUiNuwNBVhQsSrJ7sACyyO5DETH6W7TOGwVaqpswARTyZzu3HaLk+ECed9PNp+kY5VBBTBsVUDMFiB1h7Tew/jMPG17i44ytUNzcXBtc9nbA1xl6uZ13fi7R29kkte3LShadOWEo5RwkZwxekWEsBWHu+q/dwPl8pymLp9W4dclqWvyVuB8dJ6S9IMpVgCGBBB0IM4DbeCGHdqTXKNcoSPd7+Y0nJ1qZ5d3499+JsPtADU9ljr8uEs4zApWUbrMlQD1aoN8+TDiJzHWcDfI5OOPa01MLjd02PZ8py9ztxq7MDKpp1Fs6CxI0YcCDyklwR9sI1hmG7uIF7mEwrrUYMWI3QRYWNwec3qeIphFve6gLcDe00mlcnmWV5mvpLZvStKr9W67pJ3d691LcO0Xm8UnNYTowj4g4gh1AZWCsdxWIHIi9shOnDLxZfA3nX05tnyef1YpvwQ6uLckjXQe9fuEYY1Pgf/AG6zXWWGKQbrCnHUjrdT3ERiEb2ai+OUNGKjNImrLTbOY6Mh8YFtl1P2n+UejAutkhUi/p1Qe6fAgxvR2GqsPCMh0MLuwFKWAYgDUnmn6mdIldlwlM3NMmpVIzUNayr3i5+YnRfqD0vGCpCnSI9IrA7g16tNDUPbwHz4TyFLnNjcsd5icye8xlKxRFu8yvXpcOennnwhgZFn56eQgl9BCnlBFZcdcpVbWSsx0lDH4JKw3aqhhqL6g8weE0DpAOI83k9zhzlfoVSYf8JmQ8m9dfzMbEdEsQmS099f2MD8r5juneoIYCYW/HpP9N6/kXr715YuFq02sQ4I91lKmX6WLrUwGZGseJBAInowMMmeRzHI5zL9L9WbfrJ91cXsvFEiz71MnNd6+6VOl76d80mrMntDXiND3GbuP2aldbNkRo41H5HZOfrU6mHO643kOnFW7jwPZLms05/1zTMWmZiBUx3fDjax5k98pbivnTNj8B8jAk2NjDZ9JbNPbF9QvjCjaCHWmvhMRWkhDukY3FxlP4WX+0wy4xfdqMOxhec+Khj9YY+8Y6dMXf3l8Db7wgxDcLHuInK9fEMVbnKi4x1HpSE+sLH9wtM7pJt+jgsO+IqC+6LKgNusqH2VHf8AYGZR2gbWubcjmJ5R0/6QGviuoDHq8PcWvcF/fPl85UW1Ms/H7TfE1nxNc3aocuAA5AcABkIMNn3/AGmela57rwxxNifATRC2an5kGP4me+0eXP7QHpROp5mGjH1RWNhKbHOXMSJSYxLOWgWMmTBtGSSGGWV0hgYwleHpGVrwtIwNaBjVaYYFWAIOoOYjKZK8Qc7tDYRT1qVyPh95fyJQ9Jvk+fbxE7G8oY7ZCVc/Zb4hx7xxmFun7qru+3OMtsxmIlq3k8VgXonMZfEM1P4lfeB7Dy/Ey37PFnrOcV+Uq75EcVAeyMD78YsIMtBmuO2AA2tjhQo1KxOVNWa3M2yHibTxNqpJLMc3LEnmTmfrPQv1I2mFw6UlOdZrn+xM/uRPPSBb5zWnGolJanlG6zP5mDA8o9/OaJQYecjeFPkJBh5QD6wxC85ReaOJmc4jUhaRIhJBjGRLCQQMJeMIw9KAlilAxlkpFZKIFFFGJgRnAORzB4HMGY+O2Epzp+qfhPs+HKa5MFUaK1Ytye45OvRambOD4+R4wLDlOrqgMLMARyMy8TsW+dM2/afIzC3SmOFbrHFbnGqAEZQmJwzL7alTz90+MoYipuKWJyUFr8LAXmZvNunWO6zFlb5UVWn/AC9pvqfpME/mSxmINSo1Q61GZz4m8hbznTEZDM94943/AL9I/wDiMHYfeRJv4mOD5xW+ggT6yxEzn1mjiRM6prGaJgmh7QZWUEFk7xrRWgZhLFIyvaHpQCwDHvGWPAFGjxjAkGMG8I0G0ACRGvJtA1GgCYg5HMHgdJmbQ2FTrIyC6b6st1zAuLX3ZaapI9bJmInkbj5721saphKzUKwsyHXgy8GU8QRnKl56j+q+xBUpJjF9qlalU7abE7p8GNv5TzANEEbxv8QgEY0/KAQMe+vgI34iB+8CfWuJmfU1iijM40kGiijNGKNFGChqMeKAHEUeKBIxjFFAIGDaKKABeAqRooBXaRiigTl/1KP/AC2p/wBSh/5TxmKKTIg4hl/MeKI0X490A35iigH/2Q=="/>
          <p:cNvSpPr>
            <a:spLocks noChangeAspect="1" noChangeArrowheads="1"/>
          </p:cNvSpPr>
          <p:nvPr/>
        </p:nvSpPr>
        <p:spPr bwMode="auto">
          <a:xfrm>
            <a:off x="422275" y="-371475"/>
            <a:ext cx="1828800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AutoShape 8" descr="data:image/jpg;base64,/9j/4AAQSkZJRgABAQAAAQABAAD/2wCEAAkGBhQQEBQQDxIQFBQPFA8PFA8QEBQPEA8QFRQVFBUUFBQXHCYeFxkjGRQUHy8gIycpLCwsFR4xNTAqNSYrLCkBCQoKDgwOFA8PFCkcHB0pKSk1KSkpKSkpLCkpKSwpKSkpKSwsKSkpKSkpKSwsLCkvKSkpKTUpKSkpKSkpKSwpLP/AABEIAJIAwAMBIgACEQEDEQH/xAAcAAABBQEBAQAAAAAAAAAAAAADAAECBAUGBwj/xAA9EAACAQIDBAYJAwMCBwAAAAABAgADEQQhMQUSQVEGE2FxgcEUIjJCUpGhsdEHYoIVcuEzkiMlc6Ky8PH/xAAZAQADAQEBAAAAAAAAAAAAAAAAAQIDBAX/xAAkEQEAAwABBAIBBQAAAAAAAAAAAQIRMQMSIUEiUQQUMlJhkf/aAAwDAQACEQMRAD8A9LZ4y1JQbFRU69zKDcwzXhcTX3FvxOQ7+cq4RspWxVYu3YMh+ZFpxVY2SkW0jb1oi0ybszFC5N5y21wVex94XBnV1WuTKNPYAxdcBn3AqlshdmAOg4cbzK0bw2rMRy5KkpOQubmwAzJ7LTqth9BXqEVMTemmR6sf6jd/wj6zr9mbBo4b/SQBtOsb1nP8jp4S+Wl16P8AJjfr7+0LCYRKShKSqqjQKPqeZ7Ya8Casi2IE6Mcw5MizyucRAVcVHgWWrQZxUzauKgGxEeBr+mRDGTCfFQZxseI7nRjFxelznP6hHG0e2TitdKuJhVrTmk2j2ywm0oYG/wBZI1HvMb+p9su4DEb4J5G30iNy1SrJYarnKtVosPUzllrpqVayd+UVMytR0Emz20mEzsumkZAtW0pValrkHSBxONHEgTJxG1R7IOsyteIa1pMrAxJ1iw+0DTdKgPsMLjmpNmHyJlam+V5Vxxt3N95nrTtel9bB1K0z6OIsoB1AUfQRquJndEPOEr4q0pNizBVa15XLSgt+knnGNS8rAwiwB2MG8LuyLpGFGs8pvVl2ukpPThrKa+QmrwRxdo9WnKVUGJS36fJDacxajGANYy4qHRf1TtnS9EcaHSoL5q65X0BXL7Geb9cZZ6AdI93aPV7x3MUOrtw30BKm+l+HjFNcES6OqZPZybzgcB6x7hBvpCYPEqgtfNiSedhwmNrdsNOlSb2bZrAZE5nhM3aOM4C8oPtIu2Vs/tGrsfiAPO299Jyzbw9CKZLF2htLMq1x46jmJlYbGE1QL6ZntHAy9toPa1VAym+7UQWYHtXUfacvhmaliFRr+sCBvAqw4gG+o5GYZLojh6AMYFUZ/WNTxAqulMcXT7zBG82vCanRelfEpfhvH5Ay6zsxDO8ZEy7lmgKtSEcyrUM9N5MmLyN5GTECOIZINVhVWChBEyxCSiCtVo3lV6E0SsgyQDLqYaVauBvNzqo/o0Bjl6uzYA7K7J1jYUSHoglRYscL0gw3U4apU42Cj+5juj7zk9kMVpKysVKuaiONUYHJh8sxOv8A1WxPVUKNJda1RjbmUX1f+5gfCcp1fV01T4QBItbZGeHp5GUy8bSKN1g0OR/af8zY3Y/o4YFTo1we6RendGL6V+y2uRpVyKp1ueHZ2dk3MDWv7dvGZO19mlGuvtUj/uX/AOQmEx4cA+BHEEaicPEvV58wubYp5b1NTdSGutsrc15Ta28orYFnKqW6unUBKi6kFWyOomWj38YeltIutbC1CLmk3VnTeG6fV78spfSmPMT7ZdWs/GY9MhaAtrnL3RpbYkf2v9pnpoGvugjUDeY9ir5mF2NjAuKp5ubsFuwYZNlxsOPKRScmGvUrtZdw4laok0DSg2oT0nkM3dk1WWjh4hh4gGgkxCChF1cYQUydogsmFgELRiIUiNuwNBVhQsSrJ7sACyyO5DETH6W7TOGwVaqpswARTyZzu3HaLk+ECed9PNp+kY5VBBTBsVUDMFiB1h7Tew/jMPG17i44ytUNzcXBtc9nbA1xl6uZ13fi7R29kkte3LShadOWEo5RwkZwxekWEsBWHu+q/dwPl8pymLp9W4dclqWvyVuB8dJ6S9IMpVgCGBBB0IM4DbeCGHdqTXKNcoSPd7+Y0nJ1qZ5d3499+JsPtADU9ljr8uEs4zApWUbrMlQD1aoN8+TDiJzHWcDfI5OOPa01MLjd02PZ8py9ztxq7MDKpp1Fs6CxI0YcCDyklwR9sI1hmG7uIF7mEwrrUYMWI3QRYWNwec3qeIphFve6gLcDe00mlcnmWV5mvpLZvStKr9W67pJ3d691LcO0Xm8UnNYTowj4g4gh1AZWCsdxWIHIi9shOnDLxZfA3nX05tnyef1YpvwQ6uLckjXQe9fuEYY1Pgf/AG6zXWWGKQbrCnHUjrdT3ERiEb2ai+OUNGKjNImrLTbOY6Mh8YFtl1P2n+UejAutkhUi/p1Qe6fAgxvR2GqsPCMh0MLuwFKWAYgDUnmn6mdIldlwlM3NMmpVIzUNayr3i5+YnRfqD0vGCpCnSI9IrA7g16tNDUPbwHz4TyFLnNjcsd5icye8xlKxRFu8yvXpcOennnwhgZFn56eQgl9BCnlBFZcdcpVbWSsx0lDH4JKw3aqhhqL6g8weE0DpAOI83k9zhzlfoVSYf8JmQ8m9dfzMbEdEsQmS099f2MD8r5juneoIYCYW/HpP9N6/kXr715YuFq02sQ4I91lKmX6WLrUwGZGseJBAInowMMmeRzHI5zL9L9WbfrJ91cXsvFEiz71MnNd6+6VOl76d80mrMntDXiND3GbuP2aldbNkRo41H5HZOfrU6mHO643kOnFW7jwPZLms05/1zTMWmZiBUx3fDjax5k98pbivnTNj8B8jAk2NjDZ9JbNPbF9QvjCjaCHWmvhMRWkhDukY3FxlP4WX+0wy4xfdqMOxhec+Khj9YY+8Y6dMXf3l8Db7wgxDcLHuInK9fEMVbnKi4x1HpSE+sLH9wtM7pJt+jgsO+IqC+6LKgNusqH2VHf8AYGZR2gbWubcjmJ5R0/6QGviuoDHq8PcWvcF/fPl85UW1Ms/H7TfE1nxNc3aocuAA5AcABkIMNn3/AGmela57rwxxNifATRC2an5kGP4me+0eXP7QHpROp5mGjH1RWNhKbHOXMSJSYxLOWgWMmTBtGSSGGWV0hgYwleHpGVrwtIwNaBjVaYYFWAIOoOYjKZK8Qc7tDYRT1qVyPh95fyJQ9Jvk+fbxE7G8oY7ZCVc/Zb4hx7xxmFun7qru+3OMtsxmIlq3k8VgXonMZfEM1P4lfeB7Dy/Ey37PFnrOcV+Uq75EcVAeyMD78YsIMtBmuO2AA2tjhQo1KxOVNWa3M2yHibTxNqpJLMc3LEnmTmfrPQv1I2mFw6UlOdZrn+xM/uRPPSBb5zWnGolJanlG6zP5mDA8o9/OaJQYecjeFPkJBh5QD6wxC85ReaOJmc4jUhaRIhJBjGRLCQQMJeMIw9KAlilAxlkpFZKIFFFGJgRnAORzB4HMGY+O2Epzp+qfhPs+HKa5MFUaK1Ytye45OvRambOD4+R4wLDlOrqgMLMARyMy8TsW+dM2/afIzC3SmOFbrHFbnGqAEZQmJwzL7alTz90+MoYipuKWJyUFr8LAXmZvNunWO6zFlb5UVWn/AC9pvqfpME/mSxmINSo1Q61GZz4m8hbznTEZDM94943/AL9I/wDiMHYfeRJv4mOD5xW+ggT6yxEzn1mjiRM6prGaJgmh7QZWUEFk7xrRWgZhLFIyvaHpQCwDHvGWPAFGjxjAkGMG8I0G0ACRGvJtA1GgCYg5HMHgdJmbQ2FTrIyC6b6st1zAuLX3ZaapI9bJmInkbj5721saphKzUKwsyHXgy8GU8QRnKl56j+q+xBUpJjF9qlalU7abE7p8GNv5TzANEEbxv8QgEY0/KAQMe+vgI34iB+8CfWuJmfU1iijM40kGiijNGKNFGChqMeKAHEUeKBIxjFFAIGDaKKABeAqRooBXaRiigTl/1KP/AC2p/wBSh/5TxmKKTIg4hl/MeKI0X490A35iigH/2Q=="/>
          <p:cNvSpPr>
            <a:spLocks noChangeAspect="1" noChangeArrowheads="1"/>
          </p:cNvSpPr>
          <p:nvPr/>
        </p:nvSpPr>
        <p:spPr bwMode="auto">
          <a:xfrm>
            <a:off x="574675" y="-219075"/>
            <a:ext cx="1828800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AutoShape 10" descr="data:image/jpg;base64,/9j/4AAQSkZJRgABAQAAAQABAAD/2wCEAAkGBhQQEBQQDxIQFBQPFA8PFA8QEBQPEA8QFRQVFBUUFBQXHCYeFxkjGRQUHy8gIycpLCwsFR4xNTAqNSYrLCkBCQoKDgwOFA8PFCkcHB0pKSk1KSkpKSkpLCkpKSwpKSkpKSwsKSkpKSkpKSwsLCkvKSkpKTUpKSkpKSkpKSwpLP/AABEIAJIAwAMBIgACEQEDEQH/xAAcAAABBQEBAQAAAAAAAAAAAAADAAECBAUGBwj/xAA9EAACAQIDBAYJAwMCBwAAAAABAgADEQQhMQUSQVEGE2FxgcEUIjJCUpGhsdEHYoIVcuEzkiMlc6Ky8PH/xAAZAQADAQEBAAAAAAAAAAAAAAAAAQIDBAX/xAAkEQEAAwABBAIBBQAAAAAAAAAAAQIRMQMSIUEiUQQUMlJhkf/aAAwDAQACEQMRAD8A9LZ4y1JQbFRU69zKDcwzXhcTX3FvxOQ7+cq4RspWxVYu3YMh+ZFpxVY2SkW0jb1oi0ybszFC5N5y21wVex94XBnV1WuTKNPYAxdcBn3AqlshdmAOg4cbzK0bw2rMRy5KkpOQubmwAzJ7LTqth9BXqEVMTemmR6sf6jd/wj6zr9mbBo4b/SQBtOsb1nP8jp4S+Wl16P8AJjfr7+0LCYRKShKSqqjQKPqeZ7Ya8Casi2IE6Mcw5MizyucRAVcVHgWWrQZxUzauKgGxEeBr+mRDGTCfFQZxseI7nRjFxelznP6hHG0e2TitdKuJhVrTmk2j2ywm0oYG/wBZI1HvMb+p9su4DEb4J5G30iNy1SrJYarnKtVosPUzllrpqVayd+UVMytR0Emz20mEzsumkZAtW0pValrkHSBxONHEgTJxG1R7IOsyteIa1pMrAxJ1iw+0DTdKgPsMLjmpNmHyJlam+V5Vxxt3N95nrTtel9bB1K0z6OIsoB1AUfQRquJndEPOEr4q0pNizBVa15XLSgt+knnGNS8rAwiwB2MG8LuyLpGFGs8pvVl2ukpPThrKa+QmrwRxdo9WnKVUGJS36fJDacxajGANYy4qHRf1TtnS9EcaHSoL5q65X0BXL7Geb9cZZ6AdI93aPV7x3MUOrtw30BKm+l+HjFNcES6OqZPZybzgcB6x7hBvpCYPEqgtfNiSedhwmNrdsNOlSb2bZrAZE5nhM3aOM4C8oPtIu2Vs/tGrsfiAPO299Jyzbw9CKZLF2htLMq1x46jmJlYbGE1QL6ZntHAy9toPa1VAym+7UQWYHtXUfacvhmaliFRr+sCBvAqw4gG+o5GYZLojh6AMYFUZ/WNTxAqulMcXT7zBG82vCanRelfEpfhvH5Ay6zsxDO8ZEy7lmgKtSEcyrUM9N5MmLyN5GTECOIZINVhVWChBEyxCSiCtVo3lV6E0SsgyQDLqYaVauBvNzqo/o0Bjl6uzYA7K7J1jYUSHoglRYscL0gw3U4apU42Cj+5juj7zk9kMVpKysVKuaiONUYHJh8sxOv8A1WxPVUKNJda1RjbmUX1f+5gfCcp1fV01T4QBItbZGeHp5GUy8bSKN1g0OR/af8zY3Y/o4YFTo1we6RendGL6V+y2uRpVyKp1ueHZ2dk3MDWv7dvGZO19mlGuvtUj/uX/AOQmEx4cA+BHEEaicPEvV58wubYp5b1NTdSGutsrc15Ta28orYFnKqW6unUBKi6kFWyOomWj38YeltIutbC1CLmk3VnTeG6fV78spfSmPMT7ZdWs/GY9MhaAtrnL3RpbYkf2v9pnpoGvugjUDeY9ir5mF2NjAuKp5ubsFuwYZNlxsOPKRScmGvUrtZdw4laok0DSg2oT0nkM3dk1WWjh4hh4gGgkxCChF1cYQUydogsmFgELRiIUiNuwNBVhQsSrJ7sACyyO5DETH6W7TOGwVaqpswARTyZzu3HaLk+ECed9PNp+kY5VBBTBsVUDMFiB1h7Tew/jMPG17i44ytUNzcXBtc9nbA1xl6uZ13fi7R29kkte3LShadOWEo5RwkZwxekWEsBWHu+q/dwPl8pymLp9W4dclqWvyVuB8dJ6S9IMpVgCGBBB0IM4DbeCGHdqTXKNcoSPd7+Y0nJ1qZ5d3499+JsPtADU9ljr8uEs4zApWUbrMlQD1aoN8+TDiJzHWcDfI5OOPa01MLjd02PZ8py9ztxq7MDKpp1Fs6CxI0YcCDyklwR9sI1hmG7uIF7mEwrrUYMWI3QRYWNwec3qeIphFve6gLcDe00mlcnmWV5mvpLZvStKr9W67pJ3d691LcO0Xm8UnNYTowj4g4gh1AZWCsdxWIHIi9shOnDLxZfA3nX05tnyef1YpvwQ6uLckjXQe9fuEYY1Pgf/AG6zXWWGKQbrCnHUjrdT3ERiEb2ai+OUNGKjNImrLTbOY6Mh8YFtl1P2n+UejAutkhUi/p1Qe6fAgxvR2GqsPCMh0MLuwFKWAYgDUnmn6mdIldlwlM3NMmpVIzUNayr3i5+YnRfqD0vGCpCnSI9IrA7g16tNDUPbwHz4TyFLnNjcsd5icye8xlKxRFu8yvXpcOennnwhgZFn56eQgl9BCnlBFZcdcpVbWSsx0lDH4JKw3aqhhqL6g8weE0DpAOI83k9zhzlfoVSYf8JmQ8m9dfzMbEdEsQmS099f2MD8r5juneoIYCYW/HpP9N6/kXr715YuFq02sQ4I91lKmX6WLrUwGZGseJBAInowMMmeRzHI5zL9L9WbfrJ91cXsvFEiz71MnNd6+6VOl76d80mrMntDXiND3GbuP2aldbNkRo41H5HZOfrU6mHO643kOnFW7jwPZLms05/1zTMWmZiBUx3fDjax5k98pbivnTNj8B8jAk2NjDZ9JbNPbF9QvjCjaCHWmvhMRWkhDukY3FxlP4WX+0wy4xfdqMOxhec+Khj9YY+8Y6dMXf3l8Db7wgxDcLHuInK9fEMVbnKi4x1HpSE+sLH9wtM7pJt+jgsO+IqC+6LKgNusqH2VHf8AYGZR2gbWubcjmJ5R0/6QGviuoDHq8PcWvcF/fPl85UW1Ms/H7TfE1nxNc3aocuAA5AcABkIMNn3/AGmela57rwxxNifATRC2an5kGP4me+0eXP7QHpROp5mGjH1RWNhKbHOXMSJSYxLOWgWMmTBtGSSGGWV0hgYwleHpGVrwtIwNaBjVaYYFWAIOoOYjKZK8Qc7tDYRT1qVyPh95fyJQ9Jvk+fbxE7G8oY7ZCVc/Zb4hx7xxmFun7qru+3OMtsxmIlq3k8VgXonMZfEM1P4lfeB7Dy/Ey37PFnrOcV+Uq75EcVAeyMD78YsIMtBmuO2AA2tjhQo1KxOVNWa3M2yHibTxNqpJLMc3LEnmTmfrPQv1I2mFw6UlOdZrn+xM/uRPPSBb5zWnGolJanlG6zP5mDA8o9/OaJQYecjeFPkJBh5QD6wxC85ReaOJmc4jUhaRIhJBjGRLCQQMJeMIw9KAlilAxlkpFZKIFFFGJgRnAORzB4HMGY+O2Epzp+qfhPs+HKa5MFUaK1Ytye45OvRambOD4+R4wLDlOrqgMLMARyMy8TsW+dM2/afIzC3SmOFbrHFbnGqAEZQmJwzL7alTz90+MoYipuKWJyUFr8LAXmZvNunWO6zFlb5UVWn/AC9pvqfpME/mSxmINSo1Q61GZz4m8hbznTEZDM94943/AL9I/wDiMHYfeRJv4mOD5xW+ggT6yxEzn1mjiRM6prGaJgmh7QZWUEFk7xrRWgZhLFIyvaHpQCwDHvGWPAFGjxjAkGMG8I0G0ACRGvJtA1GgCYg5HMHgdJmbQ2FTrIyC6b6st1zAuLX3ZaapI9bJmInkbj5721saphKzUKwsyHXgy8GU8QRnKl56j+q+xBUpJjF9qlalU7abE7p8GNv5TzANEEbxv8QgEY0/KAQMe+vgI34iB+8CfWuJmfU1iijM40kGiijNGKNFGChqMeKAHEUeKBIxjFFAIGDaKKABeAqRooBXaRiigTl/1KP/AC2p/wBSh/5TxmKKTIg4hl/MeKI0X490A35iigH/2Q=="/>
          <p:cNvSpPr>
            <a:spLocks noChangeAspect="1" noChangeArrowheads="1"/>
          </p:cNvSpPr>
          <p:nvPr/>
        </p:nvSpPr>
        <p:spPr bwMode="auto">
          <a:xfrm>
            <a:off x="727075" y="-66675"/>
            <a:ext cx="1828800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798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725"/>
                            </p:stCondLst>
                            <p:childTnLst>
                              <p:par>
                                <p:cTn id="12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86" y="474132"/>
            <a:ext cx="8108713" cy="5926212"/>
          </a:xfrm>
          <a:prstGeom prst="rect">
            <a:avLst/>
          </a:prstGeom>
        </p:spPr>
      </p:pic>
      <p:sp>
        <p:nvSpPr>
          <p:cNvPr id="5" name="2 Rectángulo"/>
          <p:cNvSpPr/>
          <p:nvPr/>
        </p:nvSpPr>
        <p:spPr>
          <a:xfrm>
            <a:off x="1747779" y="5015349"/>
            <a:ext cx="605099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50" normalizeH="0" baseline="0" noProof="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 </a:t>
            </a:r>
            <a:r>
              <a:rPr kumimoji="0" lang="es-PE" sz="2800" b="1" i="0" u="none" strike="noStrike" kern="1200" cap="none" spc="50" normalizeH="0" baseline="0" noProof="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Señor tuvo lástima de </a:t>
            </a:r>
            <a:r>
              <a:rPr kumimoji="0" lang="es-PE" sz="2800" b="1" i="0" u="none" strike="noStrike" kern="1200" cap="none" spc="50" normalizeH="0" baseline="0" noProof="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aquel </a:t>
            </a:r>
            <a:r>
              <a:rPr kumimoji="0" lang="es-PE" sz="2800" b="1" i="0" u="none" strike="noStrike" kern="1200" cap="none" spc="50" normalizeH="0" baseline="0" noProof="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empleado y lo dejo marchar, perdonándole la deuda. </a:t>
            </a:r>
            <a:endParaRPr kumimoji="0" lang="es-ES" sz="2800" b="1" i="0" u="none" strike="noStrike" kern="1200" cap="none" spc="50" normalizeH="0" baseline="0" noProof="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01887" y="421793"/>
            <a:ext cx="82992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50" normalizeH="0" baseline="0" noProof="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FF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 empleado, arrojándose a sus pies, le suplicaba diciendo</a:t>
            </a:r>
            <a:r>
              <a:rPr kumimoji="0" lang="es-PE" sz="2800" b="1" i="0" u="none" strike="noStrike" kern="1200" cap="none" spc="50" normalizeH="0" baseline="0" noProof="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FF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“</a:t>
            </a:r>
            <a:r>
              <a:rPr kumimoji="0" lang="es-PE" sz="2800" b="1" i="0" u="none" strike="noStrike" kern="1200" cap="none" spc="50" normalizeH="0" baseline="0" noProof="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FF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Ten paciencia conmigo, y te lo pagaré todo</a:t>
            </a:r>
            <a:r>
              <a:rPr kumimoji="0" lang="es-PE" sz="2800" b="1" i="0" u="none" strike="noStrike" kern="1200" cap="none" spc="50" normalizeH="0" baseline="0" noProof="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FF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”.</a:t>
            </a:r>
            <a:endParaRPr kumimoji="0" lang="es-PE" sz="2800" b="1" i="0" u="none" strike="noStrike" kern="1200" cap="none" spc="50" normalizeH="0" baseline="0" noProof="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FF0000"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81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600"/>
                            </p:stCondLst>
                            <p:childTnLst>
                              <p:par>
                                <p:cTn id="12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27" y="432793"/>
            <a:ext cx="8092440" cy="5984939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661750" y="4936278"/>
            <a:ext cx="5862346" cy="138499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denarios </a:t>
            </a:r>
            <a:r>
              <a:rPr kumimoji="0" lang="es-PE" sz="2800" b="1" i="0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y, agarrándolo, </a:t>
            </a:r>
            <a:r>
              <a:rPr kumimoji="0" lang="es-PE" sz="2800" b="1" i="0" u="none" strike="noStrike" kern="1200" cap="none" spc="0" normalizeH="0" baseline="0" noProof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         lo </a:t>
            </a:r>
            <a:r>
              <a:rPr kumimoji="0" lang="es-PE" sz="2800" b="1" i="0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estrangulaba, diciendo: </a:t>
            </a:r>
            <a:r>
              <a:rPr kumimoji="0" lang="es-PE" sz="2800" b="1" i="0" u="none" strike="noStrike" kern="1200" cap="none" spc="0" normalizeH="0" baseline="0" noProof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“</a:t>
            </a:r>
            <a:r>
              <a:rPr kumimoji="0" lang="es-PE" sz="2800" b="1" i="0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Págame lo que me debes</a:t>
            </a:r>
            <a:r>
              <a:rPr kumimoji="0" lang="es-PE" sz="2800" b="1" i="0" u="none" strike="noStrike" kern="1200" cap="none" spc="0" normalizeH="0" baseline="0" noProof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</a:t>
            </a:r>
            <a:endParaRPr kumimoji="0" lang="es-PE" sz="2800" b="1" i="0" u="none" strike="noStrike" kern="1200" cap="none" spc="0" normalizeH="0" baseline="0" noProof="0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75760" y="432794"/>
            <a:ext cx="7663543" cy="9541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Pero, al salir, el empleado aquel encontró a uno de sus compañeros que le debía </a:t>
            </a:r>
            <a:r>
              <a:rPr kumimoji="0" lang="es-PE" sz="2800" b="1" i="0" u="none" strike="noStrike" kern="1200" cap="none" spc="0" normalizeH="0" baseline="0" noProof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cien</a:t>
            </a:r>
            <a:endParaRPr kumimoji="0" lang="es-PE" sz="2800" b="1" i="0" u="none" strike="noStrike" kern="1200" cap="none" spc="0" normalizeH="0" baseline="0" noProof="0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30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725"/>
                            </p:stCondLst>
                            <p:childTnLst>
                              <p:par>
                                <p:cTn id="12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86" y="503936"/>
            <a:ext cx="8151047" cy="5896864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605832" y="2271346"/>
            <a:ext cx="1981918" cy="181588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cárcel </a:t>
            </a:r>
            <a:r>
              <a:rPr kumimoji="0" lang="es-PE" sz="2800" b="1" i="0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hasta que </a:t>
            </a:r>
            <a:r>
              <a:rPr kumimoji="0" lang="es-PE" sz="2800" b="1" i="0" u="none" strike="noStrike" kern="1200" cap="none" spc="0" normalizeH="0" baseline="0" noProof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pagara lo </a:t>
            </a:r>
            <a:r>
              <a:rPr kumimoji="0" lang="es-PE" sz="2800" b="1" i="0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 debía</a:t>
            </a:r>
            <a:r>
              <a:rPr kumimoji="0" lang="es-PE" sz="2800" b="1" i="0" u="none" strike="noStrike" kern="1200" cap="none" spc="0" normalizeH="0" baseline="0" noProof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s-ES" sz="2800" b="1" i="0" u="none" strike="noStrike" kern="1200" cap="none" spc="0" normalizeH="0" baseline="0" noProof="0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34541" y="2206869"/>
            <a:ext cx="1923534" cy="224676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Pero</a:t>
            </a:r>
            <a:r>
              <a:rPr kumimoji="0" lang="es-PE" sz="2800" b="1" i="0" u="none" strike="noStrike" kern="1200" cap="none" spc="0" normalizeH="0" baseline="0" noProof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él se </a:t>
            </a:r>
            <a:r>
              <a:rPr kumimoji="0" lang="es-PE" sz="2800" b="1" i="0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negó y fue y lo metió </a:t>
            </a:r>
            <a:r>
              <a:rPr kumimoji="0" lang="es-PE" sz="2800" b="1" i="0" u="none" strike="noStrike" kern="1200" cap="none" spc="0" normalizeH="0" baseline="0" noProof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en la</a:t>
            </a:r>
            <a:endParaRPr kumimoji="0" lang="es-ES" sz="2800" b="1" i="0" u="none" strike="noStrike" kern="1200" cap="none" spc="0" normalizeH="0" baseline="0" noProof="0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501887" y="390539"/>
            <a:ext cx="8085863" cy="138499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 compañero, arrojándose a sus pies</a:t>
            </a:r>
            <a:r>
              <a:rPr kumimoji="0" lang="es-PE" sz="2800" b="1" i="0" u="none" strike="noStrike" kern="1200" cap="none" spc="0" normalizeH="0" baseline="0" noProof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                                   le </a:t>
            </a:r>
            <a:r>
              <a:rPr kumimoji="0" lang="es-PE" sz="2800" b="1" i="0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rogaba, diciendo</a:t>
            </a:r>
            <a:r>
              <a:rPr kumimoji="0" lang="es-PE" sz="2800" b="1" i="0" u="none" strike="noStrike" kern="1200" cap="none" spc="0" normalizeH="0" baseline="0" noProof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“</a:t>
            </a:r>
            <a:r>
              <a:rPr kumimoji="0" lang="es-PE" sz="2800" b="1" i="0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Ten paciencia conmigo, y te lo pagaré</a:t>
            </a:r>
            <a:r>
              <a:rPr kumimoji="0" lang="es-PE" sz="2800" b="1" i="0" u="none" strike="noStrike" kern="1200" cap="none" spc="0" normalizeH="0" baseline="0" noProof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”. </a:t>
            </a:r>
            <a:endParaRPr kumimoji="0" lang="es-ES" sz="2800" b="1" i="0" u="none" strike="noStrike" kern="1200" cap="none" spc="0" normalizeH="0" baseline="0" noProof="0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07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600"/>
                            </p:stCondLst>
                            <p:childTnLst>
                              <p:par>
                                <p:cTn id="12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100"/>
                            </p:stCondLst>
                            <p:childTnLst>
                              <p:par>
                                <p:cTn id="19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61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88" y="460279"/>
            <a:ext cx="8159512" cy="5974388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68746" y="1520327"/>
            <a:ext cx="2645946" cy="9541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todo lo sucedido. </a:t>
            </a:r>
            <a:endParaRPr kumimoji="0" lang="es-ES" sz="2800" b="1" i="0" u="none" strike="noStrike" kern="1200" cap="none" spc="0" normalizeH="0" baseline="0" noProof="0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01888" y="389596"/>
            <a:ext cx="8114574" cy="9541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Sus compañeros al ver lo ocurrido, quedaron consternados y fueron a contarle a su </a:t>
            </a:r>
            <a:r>
              <a:rPr kumimoji="0" lang="es-PE" sz="2800" b="1" i="0" u="none" strike="noStrike" kern="1200" cap="none" spc="0" normalizeH="0" baseline="0" noProof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señor</a:t>
            </a:r>
            <a:endParaRPr kumimoji="0" lang="es-ES" sz="2800" b="1" i="0" u="none" strike="noStrike" kern="1200" cap="none" spc="0" normalizeH="0" baseline="0" noProof="0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11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375"/>
                            </p:stCondLst>
                            <p:childTnLst>
                              <p:par>
                                <p:cTn id="12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51" y="452043"/>
            <a:ext cx="8120816" cy="5982624"/>
          </a:xfrm>
          <a:prstGeom prst="rect">
            <a:avLst/>
          </a:prstGeom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505178" y="4980636"/>
            <a:ext cx="7647067" cy="138499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6FBF4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Rounded MT Bold" panose="020F0704030504030204" pitchFamily="34" charset="0"/>
              </a:rPr>
              <a:t>¿</a:t>
            </a:r>
            <a:r>
              <a:rPr kumimoji="0" lang="es-PE" sz="2800" b="0" i="0" u="none" strike="noStrike" kern="1200" cap="none" spc="0" normalizeH="0" baseline="0" noProof="0" dirty="0">
                <a:ln>
                  <a:noFill/>
                </a:ln>
                <a:solidFill>
                  <a:srgbClr val="F6FBF4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Rounded MT Bold" panose="020F0704030504030204" pitchFamily="34" charset="0"/>
              </a:rPr>
              <a:t>No debías tú también </a:t>
            </a:r>
            <a:r>
              <a:rPr kumimoji="0" lang="es-P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6FBF4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Rounded MT Bold" panose="020F0704030504030204" pitchFamily="34" charset="0"/>
              </a:rPr>
              <a:t>                                                            tener </a:t>
            </a:r>
            <a:r>
              <a:rPr kumimoji="0" lang="es-PE" sz="2800" b="0" i="0" u="none" strike="noStrike" kern="1200" cap="none" spc="0" normalizeH="0" baseline="0" noProof="0" dirty="0">
                <a:ln>
                  <a:noFill/>
                </a:ln>
                <a:solidFill>
                  <a:srgbClr val="F6FBF4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Rounded MT Bold" panose="020F0704030504030204" pitchFamily="34" charset="0"/>
              </a:rPr>
              <a:t>compasión de tu compañero, </a:t>
            </a:r>
            <a:r>
              <a:rPr kumimoji="0" lang="es-P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6FBF4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Rounded MT Bold" panose="020F0704030504030204" pitchFamily="34" charset="0"/>
              </a:rPr>
              <a:t>                          como </a:t>
            </a:r>
            <a:r>
              <a:rPr kumimoji="0" lang="es-PE" sz="2800" b="0" i="0" u="none" strike="noStrike" kern="1200" cap="none" spc="0" normalizeH="0" baseline="0" noProof="0" dirty="0">
                <a:ln>
                  <a:noFill/>
                </a:ln>
                <a:solidFill>
                  <a:srgbClr val="F6FBF4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Rounded MT Bold" panose="020F0704030504030204" pitchFamily="34" charset="0"/>
              </a:rPr>
              <a:t>yo tuve compasión de ti</a:t>
            </a:r>
            <a:r>
              <a:rPr kumimoji="0" lang="es-P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6FBF4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Rounded MT Bold" panose="020F0704030504030204" pitchFamily="34" charset="0"/>
              </a:rPr>
              <a:t>?”.</a:t>
            </a:r>
            <a:endParaRPr kumimoji="0" lang="es-PE" sz="2800" b="0" i="0" u="none" strike="noStrike" kern="1200" cap="none" spc="0" normalizeH="0" baseline="0" noProof="0" dirty="0">
              <a:ln>
                <a:noFill/>
              </a:ln>
              <a:solidFill>
                <a:srgbClr val="F6FBF4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Rounded MT Bold" panose="020F0704030504030204" pitchFamily="34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96833" y="390581"/>
            <a:ext cx="7647067" cy="138499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0" i="0" u="none" strike="noStrike" kern="1200" cap="none" spc="0" normalizeH="0" baseline="0" noProof="0" dirty="0">
                <a:ln>
                  <a:noFill/>
                </a:ln>
                <a:solidFill>
                  <a:srgbClr val="F6FBF4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Rounded MT Bold" panose="020F0704030504030204" pitchFamily="34" charset="0"/>
              </a:rPr>
              <a:t>Entonces el señor lo llamó y le dijo: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0" i="0" u="none" strike="noStrike" kern="1200" cap="none" spc="0" normalizeH="0" baseline="0" noProof="0" dirty="0">
                <a:ln>
                  <a:noFill/>
                </a:ln>
                <a:solidFill>
                  <a:srgbClr val="F6FBF4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Rounded MT Bold" panose="020F0704030504030204" pitchFamily="34" charset="0"/>
              </a:rPr>
              <a:t>“¡Siervo malvado! Toda aquella deuda te la perdoné porque me lo pediste. </a:t>
            </a:r>
          </a:p>
        </p:txBody>
      </p:sp>
      <p:sp>
        <p:nvSpPr>
          <p:cNvPr id="7" name="6 Pergamino vertical"/>
          <p:cNvSpPr/>
          <p:nvPr/>
        </p:nvSpPr>
        <p:spPr>
          <a:xfrm>
            <a:off x="107504" y="1960665"/>
            <a:ext cx="5544616" cy="4636686"/>
          </a:xfrm>
          <a:prstGeom prst="verticalScrol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srgbClr val="FF99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3 Onda"/>
          <p:cNvSpPr/>
          <p:nvPr/>
        </p:nvSpPr>
        <p:spPr>
          <a:xfrm>
            <a:off x="777744" y="144016"/>
            <a:ext cx="5068231" cy="1556792"/>
          </a:xfrm>
          <a:prstGeom prst="wav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srgbClr val="FF99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1087515" y="2032674"/>
            <a:ext cx="4392919" cy="44926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srgbClr val="FF99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1259632" y="219997"/>
            <a:ext cx="3977109" cy="148081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srgbClr val="FF99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777744" y="2582595"/>
            <a:ext cx="4464497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1C1C1C">
                    <a:lumMod val="10000"/>
                    <a:lumOff val="9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eorgia" pitchFamily="18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813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775"/>
                            </p:stCondLst>
                            <p:childTnLst>
                              <p:par>
                                <p:cTn id="23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146" grpId="0"/>
      <p:bldP spid="7" grpId="0"/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14" y="459910"/>
            <a:ext cx="8126986" cy="5940890"/>
          </a:xfrm>
          <a:prstGeom prst="rect">
            <a:avLst/>
          </a:prstGeom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682219" y="4953866"/>
            <a:ext cx="5603716" cy="138499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 el señor, indignado, lo entregó a los verdugos hasta que pagara toda la deuda.</a:t>
            </a:r>
            <a:endParaRPr kumimoji="0" lang="es-ES" sz="2800" b="1" i="0" u="none" strike="noStrike" kern="1200" cap="none" spc="0" normalizeH="0" baseline="0" noProof="0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29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59" y="420733"/>
            <a:ext cx="8111065" cy="5963134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275969" y="4998872"/>
            <a:ext cx="438983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2800" b="1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si cada cual</a:t>
            </a:r>
            <a:endParaRPr lang="es-ES" sz="2800" b="1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</a:rPr>
              <a:t>no perdona de </a:t>
            </a: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</a:rPr>
              <a:t>corazón a </a:t>
            </a: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</a:rPr>
              <a:t> su </a:t>
            </a: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</a:rPr>
              <a:t>hermano.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anose="020F070403050403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612378" y="420733"/>
            <a:ext cx="571701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</a:rPr>
              <a:t>Lo mismo hará con ustedes </a:t>
            </a: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</a:rPr>
              <a:t>                mi </a:t>
            </a: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cs typeface="Arial" panose="020B0604020202020204" pitchFamily="34" charset="0"/>
              </a:rPr>
              <a:t>Padre</a:t>
            </a: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</a:rPr>
              <a:t> del cielo, 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40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325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99" y="475245"/>
            <a:ext cx="8085234" cy="5942488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887570" y="5578304"/>
            <a:ext cx="7315591" cy="584775"/>
          </a:xfrm>
          <a:prstGeom prst="rect">
            <a:avLst/>
          </a:prstGeom>
        </p:spPr>
        <p:txBody>
          <a:bodyPr wrap="square">
            <a:prstTxWarp prst="textStop">
              <a:avLst/>
            </a:prstTxWarp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_tradnl" sz="3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¿Qué le pregunta Pedro a Jesús</a:t>
            </a:r>
            <a:r>
              <a:rPr kumimoji="0" lang="es-ES_tradn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?.</a:t>
            </a:r>
            <a:endParaRPr kumimoji="0" lang="es-PE" sz="3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2">
                  <a:lumMod val="10000"/>
                  <a:lumOff val="90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933113" y="526047"/>
            <a:ext cx="52245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Preguntas para la lectura:</a:t>
            </a:r>
            <a:endParaRPr kumimoji="0" lang="es-PE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haroni" pitchFamily="2" charset="-79"/>
              <a:ea typeface="+mn-ea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6252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l perdón es fuente de felicidad, dijo el padre Héctor Espósito - Podcas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7417" y="488421"/>
            <a:ext cx="8062073" cy="588395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50" y="6261472"/>
            <a:ext cx="2838304" cy="204218"/>
          </a:xfrm>
          <a:prstGeom prst="rect">
            <a:avLst/>
          </a:prstGeom>
        </p:spPr>
      </p:pic>
      <p:grpSp>
        <p:nvGrpSpPr>
          <p:cNvPr id="12" name="Group 5"/>
          <p:cNvGrpSpPr>
            <a:grpSpLocks/>
          </p:cNvGrpSpPr>
          <p:nvPr/>
        </p:nvGrpSpPr>
        <p:grpSpPr bwMode="auto">
          <a:xfrm>
            <a:off x="510429" y="488422"/>
            <a:ext cx="3625059" cy="649550"/>
            <a:chOff x="922" y="154"/>
            <a:chExt cx="4821" cy="1022"/>
          </a:xfrm>
        </p:grpSpPr>
        <p:sp>
          <p:nvSpPr>
            <p:cNvPr id="13" name="Rectangle 6"/>
            <p:cNvSpPr>
              <a:spLocks noChangeArrowheads="1"/>
            </p:cNvSpPr>
            <p:nvPr/>
          </p:nvSpPr>
          <p:spPr bwMode="auto">
            <a:xfrm>
              <a:off x="922" y="375"/>
              <a:ext cx="4821" cy="801"/>
            </a:xfrm>
            <a:prstGeom prst="rect">
              <a:avLst/>
            </a:prstGeom>
            <a:solidFill>
              <a:srgbClr val="13CF2B"/>
            </a:solidFill>
            <a:ln w="12700">
              <a:solidFill>
                <a:srgbClr val="70AD4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75623"/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1821" y="207"/>
              <a:ext cx="3738" cy="7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1E2F1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Rounded MT Bold" panose="020F0704030504030204" pitchFamily="34" charset="0"/>
                  <a:ea typeface="+mn-ea"/>
                  <a:cs typeface="+mn-cs"/>
                </a:rPr>
                <a:t>LECTIO DIVINA –DOMINGO 24 TO “A”               </a:t>
              </a:r>
              <a:r>
                <a:rPr kumimoji="0" lang="es-P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Rounded MT Bold" panose="020F0704030504030204" pitchFamily="34" charset="0"/>
                  <a:ea typeface="+mn-ea"/>
                  <a:cs typeface="+mn-cs"/>
                </a:rPr>
                <a:t>SETENTA VECES SIETE</a:t>
              </a:r>
              <a:endParaRPr kumimoji="0" lang="es-PE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5" name="Picture 8" descr="BIBLIA0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" y="154"/>
              <a:ext cx="649" cy="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833780" y="1182380"/>
            <a:ext cx="3010945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Mateo  </a:t>
            </a:r>
            <a:r>
              <a:rPr kumimoji="0" lang="es-E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18, </a:t>
            </a:r>
            <a:r>
              <a:rPr kumimoji="0" lang="es-E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63500">
                    <a:schemeClr val="accent3">
                      <a:lumMod val="10000"/>
                      <a:alpha val="40000"/>
                    </a:schemeClr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21-35</a:t>
            </a:r>
            <a:endParaRPr kumimoji="0" lang="es-ES" sz="24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schemeClr val="accent3">
                    <a:lumMod val="10000"/>
                    <a:alpha val="40000"/>
                  </a:schemeClr>
                </a:glo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5 Rectángulo"/>
          <p:cNvSpPr/>
          <p:nvPr/>
        </p:nvSpPr>
        <p:spPr>
          <a:xfrm>
            <a:off x="629234" y="2324011"/>
            <a:ext cx="3397029" cy="2862322"/>
          </a:xfrm>
          <a:prstGeom prst="rect">
            <a:avLst/>
          </a:prstGeom>
          <a:scene3d>
            <a:camera prst="orthographicFront"/>
            <a:lightRig rig="soft" dir="tl">
              <a:rot lat="0" lon="0" rev="0"/>
            </a:lightRig>
          </a:scene3d>
          <a:sp3d>
            <a:bevelT w="152400" h="50800" prst="softRound"/>
          </a:sp3d>
        </p:spPr>
        <p:txBody>
          <a:bodyPr wrap="square">
            <a:prstTxWarp prst="textStop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0" i="0" u="none" strike="noStrike" kern="1200" normalizeH="0" baseline="0" noProof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</a:rPr>
              <a:t>Setenta </a:t>
            </a:r>
            <a:endParaRPr kumimoji="0" lang="es-ES" sz="6000" i="0" u="none" strike="noStrike" kern="1200" normalizeH="0" baseline="0" noProof="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anose="020F070403050403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0" i="0" u="none" strike="noStrike" kern="1200" normalizeH="0" baseline="0" noProof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</a:rPr>
              <a:t>veces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0" i="0" u="none" strike="noStrike" kern="1200" normalizeH="0" baseline="0" noProof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</a:rPr>
              <a:t>siete</a:t>
            </a:r>
            <a:endParaRPr kumimoji="0" lang="es-ES" sz="6000" i="0" u="none" strike="noStrike" kern="1200" normalizeH="0" baseline="0" noProof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anose="020F0704030504030204" pitchFamily="34" charset="0"/>
            </a:endParaRPr>
          </a:p>
        </p:txBody>
      </p:sp>
      <p:sp>
        <p:nvSpPr>
          <p:cNvPr id="18" name="7 CuadroTexto"/>
          <p:cNvSpPr txBox="1"/>
          <p:nvPr/>
        </p:nvSpPr>
        <p:spPr>
          <a:xfrm>
            <a:off x="906470" y="5677343"/>
            <a:ext cx="2979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17 </a:t>
            </a: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Setiembre </a:t>
            </a: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2023</a:t>
            </a:r>
            <a:endParaRPr kumimoji="0" lang="es-PE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420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87" y="453811"/>
            <a:ext cx="8146380" cy="5980856"/>
          </a:xfrm>
          <a:prstGeom prst="rect">
            <a:avLst/>
          </a:prstGeom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498087" y="425992"/>
            <a:ext cx="7995282" cy="1263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PE" sz="3200" b="1" i="0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  <a:outerShdw dist="38100" dir="2700000" algn="tl" rotWithShape="0">
                    <a:srgbClr val="FF6699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  </a:t>
            </a:r>
            <a:r>
              <a:rPr kumimoji="0" lang="es-ES_tradnl" sz="3200" b="1" i="0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  <a:outerShdw dist="38100" dir="2700000" algn="tl" rotWithShape="0">
                    <a:srgbClr val="FF6699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¿Qué significado tiene en el mundo </a:t>
            </a:r>
            <a:r>
              <a:rPr kumimoji="0" lang="es-ES_tradnl" sz="3200" b="1" i="0" u="none" strike="noStrike" kern="1200" cap="none" spc="0" normalizeH="0" baseline="0" noProof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  <a:outerShdw dist="38100" dir="2700000" algn="tl" rotWithShape="0">
                    <a:srgbClr val="FF6699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bíblico </a:t>
            </a:r>
            <a:r>
              <a:rPr kumimoji="0" lang="es-ES_tradnl" sz="3200" b="1" i="0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  <a:outerShdw dist="38100" dir="2700000" algn="tl" rotWithShape="0">
                    <a:srgbClr val="FF6699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los </a:t>
            </a:r>
            <a:r>
              <a:rPr kumimoji="0" lang="es-ES_tradnl" sz="3200" b="1" i="0" u="none" strike="noStrike" kern="1200" cap="none" spc="0" normalizeH="0" baseline="0" noProof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  <a:outerShdw dist="38100" dir="2700000" algn="tl" rotWithShape="0">
                    <a:srgbClr val="FF6699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números que aparecen </a:t>
            </a:r>
            <a:r>
              <a:rPr kumimoji="0" lang="es-ES_tradnl" sz="3200" b="1" i="0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  <a:outerShdw dist="38100" dir="2700000" algn="tl" rotWithShape="0">
                    <a:srgbClr val="FF6699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en el texto?</a:t>
            </a:r>
            <a:endParaRPr kumimoji="0" lang="es-PE" sz="3200" b="1" i="0" u="none" strike="noStrike" kern="1200" cap="none" spc="0" normalizeH="0" baseline="0" noProof="0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bg2">
                    <a:lumMod val="50000"/>
                    <a:alpha val="60000"/>
                  </a:schemeClr>
                </a:glow>
                <a:outerShdw dist="38100" dir="2700000" algn="tl" rotWithShape="0">
                  <a:srgbClr val="FF6699"/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1" i="0" u="none" strike="noStrike" kern="1200" cap="none" spc="0" normalizeH="0" baseline="0" noProof="0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bg2">
                    <a:lumMod val="50000"/>
                    <a:alpha val="60000"/>
                  </a:schemeClr>
                </a:glow>
                <a:outerShdw dist="38100" dir="2700000" algn="tl" rotWithShape="0">
                  <a:srgbClr val="FF6699"/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812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5" y="438685"/>
            <a:ext cx="8115358" cy="5973651"/>
          </a:xfrm>
          <a:prstGeom prst="rect">
            <a:avLst/>
          </a:prstGeom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75067" y="5614237"/>
            <a:ext cx="8197194" cy="622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s-ES_tradnl" sz="3200" b="1" i="0" u="none" strike="noStrike" kern="1200" cap="none" spc="0" normalizeH="0" baseline="0" noProof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¿Qué diferencias hay entre ellas?.</a:t>
            </a:r>
            <a:endParaRPr kumimoji="0" lang="es-ES" sz="3200" b="1" i="0" u="none" strike="noStrike" kern="1200" cap="none" spc="0" normalizeH="0" baseline="0" noProof="0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515985" y="438687"/>
            <a:ext cx="8115358" cy="110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marL="571500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_tradnl" sz="3200" b="1" i="0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¿Qué actitudes encuentras </a:t>
            </a:r>
            <a:r>
              <a:rPr kumimoji="0" lang="es-ES_tradnl" sz="3200" b="1" i="0" u="none" strike="noStrike" kern="1200" cap="none" spc="0" normalizeH="0" baseline="0" noProof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 en </a:t>
            </a:r>
            <a:r>
              <a:rPr kumimoji="0" lang="es-ES_tradnl" sz="3200" b="1" i="0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los personajes de la parábola de Jesús</a:t>
            </a:r>
            <a:r>
              <a:rPr kumimoji="0" lang="es-ES_tradnl" sz="3200" b="1" i="0" u="none" strike="noStrike" kern="1200" cap="none" spc="0" normalizeH="0" baseline="0" noProof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?, </a:t>
            </a:r>
            <a:endParaRPr kumimoji="0" lang="es-ES" sz="3200" b="1" i="0" u="none" strike="noStrike" kern="1200" cap="none" spc="0" normalizeH="0" baseline="0" noProof="0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626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85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001" y="454667"/>
            <a:ext cx="8153400" cy="5937665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802715" y="454668"/>
            <a:ext cx="7470846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71500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PE" sz="3200" b="0" i="0" u="none" strike="noStrike" kern="1200" cap="none" spc="50" normalizeH="0" baseline="0" noProof="0" dirty="0" smtClean="0">
                <a:ln w="11430"/>
                <a:solidFill>
                  <a:srgbClr val="F6FBF4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¿</a:t>
            </a:r>
            <a:r>
              <a:rPr kumimoji="0" lang="es-PE" sz="3200" b="0" i="0" u="none" strike="noStrike" kern="1200" cap="none" spc="50" normalizeH="0" baseline="0" noProof="0" dirty="0">
                <a:ln w="11430"/>
                <a:solidFill>
                  <a:srgbClr val="F6FBF4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Cuál es la enseñanza que </a:t>
            </a:r>
            <a:r>
              <a:rPr kumimoji="0" lang="es-PE" sz="3200" b="0" i="0" u="none" strike="noStrike" kern="1200" cap="none" spc="50" normalizeH="0" baseline="0" noProof="0" dirty="0" smtClean="0">
                <a:ln w="11430"/>
                <a:solidFill>
                  <a:srgbClr val="F6FBF4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Jesús</a:t>
            </a:r>
            <a:endParaRPr kumimoji="0" lang="es-ES" sz="3200" b="0" i="0" u="none" strike="noStrike" kern="1200" cap="none" spc="50" normalizeH="0" baseline="0" noProof="0" dirty="0">
              <a:ln w="11430"/>
              <a:solidFill>
                <a:srgbClr val="F6FBF4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5" name="1 Rectángulo"/>
          <p:cNvSpPr/>
          <p:nvPr/>
        </p:nvSpPr>
        <p:spPr>
          <a:xfrm>
            <a:off x="670830" y="5724757"/>
            <a:ext cx="8653413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s-PE" sz="2800" b="0" i="0" u="none" strike="noStrike" kern="1200" cap="none" spc="50" normalizeH="0" baseline="0" noProof="0" dirty="0" smtClean="0">
                <a:ln w="11430"/>
                <a:solidFill>
                  <a:srgbClr val="F6FBF4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quiere </a:t>
            </a:r>
            <a:r>
              <a:rPr kumimoji="0" lang="es-PE" sz="2800" b="0" i="0" u="none" strike="noStrike" kern="1200" cap="none" spc="50" normalizeH="0" baseline="0" noProof="0" dirty="0">
                <a:ln w="11430"/>
                <a:solidFill>
                  <a:srgbClr val="F6FBF4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transmitir </a:t>
            </a:r>
            <a:r>
              <a:rPr kumimoji="0" lang="es-PE" sz="2800" b="0" i="0" u="none" strike="noStrike" kern="1200" cap="none" spc="50" normalizeH="0" baseline="0" noProof="0" dirty="0" smtClean="0">
                <a:ln w="11430"/>
                <a:solidFill>
                  <a:srgbClr val="F6FBF4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mediante esa parábola</a:t>
            </a:r>
            <a:r>
              <a:rPr kumimoji="0" lang="es-PE" sz="2800" b="0" i="0" u="none" strike="noStrike" kern="1200" cap="none" spc="50" normalizeH="0" baseline="0" noProof="0" dirty="0">
                <a:ln w="11430"/>
                <a:solidFill>
                  <a:srgbClr val="F6FBF4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?</a:t>
            </a:r>
            <a:endParaRPr kumimoji="0" lang="es-ES" sz="2800" b="0" i="0" u="none" strike="noStrike" kern="1200" cap="none" spc="50" normalizeH="0" baseline="0" noProof="0" dirty="0">
              <a:ln w="11430"/>
              <a:solidFill>
                <a:srgbClr val="F6FBF4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228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8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78" y="442976"/>
            <a:ext cx="8158721" cy="5983224"/>
          </a:xfrm>
          <a:prstGeom prst="rect">
            <a:avLst/>
          </a:prstGeom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870939" y="837389"/>
            <a:ext cx="330589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270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1" i="1" u="none" strike="noStrike" kern="1200" normalizeH="0" baseline="0" noProof="0" dirty="0" smtClean="0"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 </a:t>
            </a:r>
            <a:r>
              <a:rPr kumimoji="0" lang="es-PE" sz="2000" b="1" i="1" u="none" strike="noStrike" kern="1200" normalizeH="0" baseline="0" noProof="0" dirty="0"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nuestra relación con Dios siempre están presentes nuestros </a:t>
            </a:r>
            <a:r>
              <a:rPr kumimoji="0" lang="es-PE" sz="2000" b="1" i="1" u="none" strike="noStrike" kern="1200" normalizeH="0" baseline="0" noProof="0" dirty="0" err="1" smtClean="0"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hermanos.Él</a:t>
            </a:r>
            <a:r>
              <a:rPr kumimoji="0" lang="es-PE" sz="2000" b="1" i="1" u="none" strike="noStrike" kern="1200" normalizeH="0" baseline="0" noProof="0" dirty="0" smtClean="0"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PE" sz="2000" b="1" i="1" u="none" strike="noStrike" kern="1200" normalizeH="0" baseline="0" noProof="0" dirty="0"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toma la iniciativa en el amor y la compasión, y nos enseña a progresar en la senda del perdón. Desde el nuevo orden de la misericordia en el que Dios nos coloca podemos ver un horizonte de esperanza en medio del odio y la venganza que aparecen sembrados en nuestra historia cotidiana.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000" b="1" i="0" u="none" strike="noStrike" kern="1200" normalizeH="0" baseline="0" noProof="0" dirty="0"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000" b="1" i="0" u="none" strike="noStrike" kern="1200" normalizeH="0" baseline="0" noProof="0" dirty="0"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104305" y="560749"/>
            <a:ext cx="21034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2800" dirty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glow rad="114300">
                    <a:srgbClr val="2613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Motivación: </a:t>
            </a:r>
            <a:endParaRPr lang="es-PE" sz="2800" dirty="0">
              <a:solidFill>
                <a:schemeClr val="tx2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512244" y="508771"/>
            <a:ext cx="2433798" cy="657237"/>
          </a:xfrm>
          <a:prstGeom prst="roundRect">
            <a:avLst>
              <a:gd name="adj" fmla="val 16667"/>
            </a:avLst>
          </a:prstGeom>
          <a:solidFill>
            <a:srgbClr val="4DD890"/>
          </a:solidFill>
          <a:ln w="38100">
            <a:solidFill>
              <a:srgbClr val="FFFF00"/>
            </a:solidFill>
            <a:round/>
            <a:headEnd/>
            <a:tailEnd/>
          </a:ln>
          <a:effectLst>
            <a:outerShdw dist="28398" dir="3806097" algn="ctr" rotWithShape="0">
              <a:srgbClr val="7F5F00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MEDITATIO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¿Qué ME dice el texto?</a:t>
            </a:r>
            <a:endParaRPr kumimoji="0" lang="es-PE" sz="24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011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71" y="456809"/>
            <a:ext cx="8144595" cy="5935524"/>
          </a:xfrm>
          <a:prstGeom prst="rect">
            <a:avLst/>
          </a:prstGeom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11506" y="456809"/>
            <a:ext cx="785064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Triangle">
              <a:avLst/>
            </a:prstTxWarp>
            <a:spAutoFit/>
          </a:bodyPr>
          <a:lstStyle/>
          <a:p>
            <a:pPr marL="571500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ES_tradnl" sz="3200" b="1" i="0" u="none" strike="noStrike" kern="1200" cap="none" spc="0" normalizeH="0" baseline="0" noProof="0" dirty="0">
                <a:ln w="6600">
                  <a:solidFill>
                    <a:srgbClr val="FF6699"/>
                  </a:solidFill>
                  <a:prstDash val="solid"/>
                </a:ln>
                <a:solidFill>
                  <a:srgbClr val="FFFFFF"/>
                </a:solidFill>
                <a:effectLst>
                  <a:glow rad="1143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srgbClr val="FF9966">
                      <a:lumMod val="5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¿Cómo he experimentado en mi vida la misericordia y el perdón de Dios</a:t>
            </a:r>
            <a:r>
              <a:rPr kumimoji="0" lang="es-ES_tradnl" sz="3200" b="1" i="0" u="none" strike="noStrike" kern="1200" cap="none" spc="0" normalizeH="0" baseline="0" noProof="0" dirty="0" smtClean="0">
                <a:ln w="6600">
                  <a:solidFill>
                    <a:srgbClr val="FF6699"/>
                  </a:solidFill>
                  <a:prstDash val="solid"/>
                </a:ln>
                <a:solidFill>
                  <a:srgbClr val="FFFFFF"/>
                </a:solidFill>
                <a:effectLst>
                  <a:glow rad="1143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srgbClr val="FF9966">
                      <a:lumMod val="5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?.</a:t>
            </a:r>
            <a:endParaRPr kumimoji="0" lang="es-ES" sz="3200" b="1" i="0" u="none" strike="noStrike" kern="1200" cap="none" spc="0" normalizeH="0" baseline="0" noProof="0" dirty="0">
              <a:ln w="6600">
                <a:solidFill>
                  <a:srgbClr val="FF6699"/>
                </a:solidFill>
                <a:prstDash val="solid"/>
              </a:ln>
              <a:solidFill>
                <a:srgbClr val="FFFFFF"/>
              </a:solidFill>
              <a:effectLst>
                <a:glow rad="1143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srgbClr val="FF9966">
                    <a:lumMod val="5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24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6522" t="6370" r="16457" b="6920"/>
          <a:stretch/>
        </p:blipFill>
        <p:spPr>
          <a:xfrm>
            <a:off x="541158" y="474697"/>
            <a:ext cx="8069442" cy="5899894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720209" y="5160422"/>
            <a:ext cx="7666725" cy="1047121"/>
          </a:xfrm>
          <a:prstGeom prst="rect">
            <a:avLst/>
          </a:prstGeom>
          <a:noFill/>
        </p:spPr>
        <p:txBody>
          <a:bodyPr wrap="square">
            <a:prstTxWarp prst="textS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1200" cap="none" spc="50" normalizeH="0" baseline="0" noProof="0" dirty="0" smtClean="0">
                <a:ln w="11430"/>
                <a:solidFill>
                  <a:srgbClr val="C00000"/>
                </a:solidFill>
                <a:effectLst>
                  <a:glow rad="635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/>
                <a:ea typeface="+mn-ea"/>
              </a:rPr>
              <a:t> </a:t>
            </a:r>
            <a:r>
              <a:rPr kumimoji="0" lang="es-PE" sz="2400" b="1" i="0" u="none" strike="noStrike" kern="1200" cap="none" spc="50" normalizeH="0" baseline="0" noProof="0" dirty="0">
                <a:ln w="11430"/>
                <a:solidFill>
                  <a:srgbClr val="C00000"/>
                </a:solidFill>
                <a:effectLst>
                  <a:glow rad="635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¿Qué me parece más </a:t>
            </a:r>
            <a:r>
              <a:rPr kumimoji="0" lang="es-PE" sz="2400" b="1" i="0" u="none" strike="noStrike" kern="1200" cap="none" spc="50" normalizeH="0" baseline="0" noProof="0" dirty="0" smtClean="0">
                <a:ln w="11430"/>
                <a:solidFill>
                  <a:srgbClr val="C00000"/>
                </a:solidFill>
                <a:effectLst>
                  <a:glow rad="635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sorprendente </a:t>
            </a:r>
            <a:r>
              <a:rPr kumimoji="0" lang="es-PE" sz="2400" b="1" i="0" u="none" strike="noStrike" kern="1200" cap="none" spc="50" normalizeH="0" baseline="0" noProof="0" dirty="0" smtClean="0">
                <a:ln w="11430"/>
                <a:solidFill>
                  <a:srgbClr val="C00000"/>
                </a:solidFill>
                <a:effectLst>
                  <a:glow rad="635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/>
                <a:ea typeface="+mn-ea"/>
              </a:rPr>
              <a:t>de </a:t>
            </a:r>
            <a:r>
              <a:rPr kumimoji="0" lang="es-PE" sz="2400" b="1" i="0" u="none" strike="noStrike" kern="1200" cap="none" spc="50" normalizeH="0" baseline="0" noProof="0" dirty="0">
                <a:ln w="11430"/>
                <a:solidFill>
                  <a:srgbClr val="C00000"/>
                </a:solidFill>
                <a:effectLst>
                  <a:glow rad="635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/>
                <a:ea typeface="+mn-ea"/>
              </a:rPr>
              <a:t>este </a:t>
            </a:r>
            <a:r>
              <a:rPr kumimoji="0" lang="es-PE" sz="2400" b="1" i="0" u="none" strike="noStrike" kern="1200" cap="none" spc="50" normalizeH="0" baseline="0" noProof="0" dirty="0" smtClean="0">
                <a:ln w="11430"/>
                <a:solidFill>
                  <a:srgbClr val="C00000"/>
                </a:solidFill>
                <a:effectLst>
                  <a:glow rad="635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/>
                <a:ea typeface="+mn-ea"/>
              </a:rPr>
              <a:t>Dios </a:t>
            </a:r>
            <a:r>
              <a:rPr kumimoji="0" lang="es-PE" sz="2400" b="1" i="0" u="none" strike="noStrike" kern="1200" cap="none" spc="50" normalizeH="0" baseline="0" noProof="0" dirty="0">
                <a:ln w="11430"/>
                <a:solidFill>
                  <a:srgbClr val="C00000"/>
                </a:solidFill>
                <a:effectLst>
                  <a:glow rad="635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/>
                <a:ea typeface="+mn-ea"/>
              </a:rPr>
              <a:t>del que me habla </a:t>
            </a:r>
            <a:r>
              <a:rPr kumimoji="0" lang="es-PE" sz="2400" b="1" i="0" u="none" strike="noStrike" kern="1200" cap="none" spc="50" normalizeH="0" baseline="0" noProof="0" dirty="0" smtClean="0">
                <a:ln w="11430"/>
                <a:solidFill>
                  <a:srgbClr val="C00000"/>
                </a:solidFill>
                <a:effectLst>
                  <a:glow rad="635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/>
                <a:ea typeface="+mn-ea"/>
              </a:rPr>
              <a:t>el </a:t>
            </a:r>
            <a:r>
              <a:rPr kumimoji="0" lang="es-PE" sz="2400" b="1" i="0" u="none" strike="noStrike" kern="1200" cap="none" spc="50" normalizeH="0" baseline="0" noProof="0" dirty="0">
                <a:ln w="11430"/>
                <a:solidFill>
                  <a:srgbClr val="C00000"/>
                </a:solidFill>
                <a:effectLst>
                  <a:glow rad="635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/>
                <a:ea typeface="+mn-ea"/>
              </a:rPr>
              <a:t>evangelio?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541158" y="625623"/>
            <a:ext cx="8309489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PE" sz="2400" b="1" i="0" u="none" strike="noStrike" kern="1200" cap="none" spc="50" normalizeH="0" baseline="0" noProof="0" dirty="0">
                <a:ln w="11430"/>
                <a:solidFill>
                  <a:srgbClr val="C00000"/>
                </a:solidFill>
                <a:effectLst>
                  <a:glow rad="635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s-PE" sz="2400" b="1" i="1" u="none" strike="noStrike" kern="1200" cap="none" spc="50" normalizeH="0" baseline="0" noProof="0" dirty="0">
                <a:ln w="11430"/>
                <a:solidFill>
                  <a:srgbClr val="C00000"/>
                </a:solidFill>
                <a:effectLst>
                  <a:glow rad="635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 Señor tuvo compasión de aquel siervo…</a:t>
            </a:r>
            <a:r>
              <a:rPr kumimoji="0" lang="es-PE" sz="2400" b="1" i="0" u="none" strike="noStrike" kern="1200" cap="none" spc="50" normalizeH="0" baseline="0" noProof="0" dirty="0">
                <a:ln w="11430"/>
                <a:solidFill>
                  <a:srgbClr val="C00000"/>
                </a:solidFill>
                <a:effectLst>
                  <a:glow rad="635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s-ES" sz="2400" b="1" i="0" u="none" strike="noStrike" kern="1200" cap="none" spc="50" normalizeH="0" baseline="0" noProof="0" dirty="0">
              <a:ln w="11430"/>
              <a:solidFill>
                <a:srgbClr val="C00000"/>
              </a:solidFill>
              <a:effectLst>
                <a:glow rad="635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3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52" y="458554"/>
            <a:ext cx="8166947" cy="5942245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532727" y="771153"/>
            <a:ext cx="3916181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PE" sz="2800" b="1" i="0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srgbClr val="FF9966">
                      <a:lumMod val="5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 perdón que recibimos del Señor es completo, perfecto. </a:t>
            </a:r>
            <a:r>
              <a:rPr kumimoji="0" lang="es-PE" sz="2800" b="1" i="0" u="none" strike="noStrike" kern="1200" cap="none" spc="0" normalizeH="0" baseline="0" noProof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srgbClr val="FF9966">
                      <a:lumMod val="5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¿</a:t>
            </a:r>
            <a:r>
              <a:rPr kumimoji="0" lang="es-PE" sz="2800" b="1" i="0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srgbClr val="FF9966">
                      <a:lumMod val="5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 así mi perdón a los que me rodean? </a:t>
            </a:r>
            <a:r>
              <a:rPr kumimoji="0" lang="es-PE" sz="2800" b="1" i="0" u="none" strike="noStrike" kern="1200" cap="none" spc="0" normalizeH="0" baseline="0" noProof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srgbClr val="FF9966">
                      <a:lumMod val="5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¿</a:t>
            </a:r>
            <a:r>
              <a:rPr kumimoji="0" lang="es-PE" sz="2800" b="1" i="0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srgbClr val="FF9966">
                      <a:lumMod val="5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Qué dificultades encuentro para perdonar de este modo?</a:t>
            </a:r>
            <a:endParaRPr kumimoji="0" lang="es-ES" sz="2800" b="1" i="0" u="none" strike="noStrike" kern="1200" cap="none" spc="0" normalizeH="0" baseline="0" noProof="0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srgbClr val="FF9966">
                    <a:lumMod val="5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02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33" y="477415"/>
            <a:ext cx="8111066" cy="5940317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457201" y="1389295"/>
            <a:ext cx="328393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ES_tradnl" sz="3200" b="1" i="0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FF9966">
                      <a:lumMod val="50000"/>
                      <a:alpha val="40000"/>
                    </a:srgbClr>
                  </a:glow>
                  <a:outerShdw blurRad="50800" dist="38100" algn="l" rotWithShape="0">
                    <a:srgbClr val="C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¿De qué manera transmito el perdón que recibo de Dios a quien tiene una deuda conmigo</a:t>
            </a:r>
            <a:r>
              <a:rPr kumimoji="0" lang="es-ES_tradnl" sz="3200" b="1" i="0" u="none" strike="noStrike" kern="1200" cap="none" spc="0" normalizeH="0" baseline="0" noProof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FF9966">
                      <a:lumMod val="50000"/>
                      <a:alpha val="40000"/>
                    </a:srgbClr>
                  </a:glow>
                  <a:outerShdw blurRad="50800" dist="38100" algn="l" rotWithShape="0">
                    <a:srgbClr val="C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es-ES" sz="3200" b="1" i="0" u="none" strike="noStrike" kern="1200" cap="none" spc="0" normalizeH="0" baseline="0" noProof="0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FF9966">
                    <a:lumMod val="50000"/>
                    <a:alpha val="40000"/>
                  </a:srgbClr>
                </a:glow>
                <a:outerShdw blurRad="50800" dist="38100" algn="l" rotWithShape="0">
                  <a:srgbClr val="C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35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97" y="445345"/>
            <a:ext cx="8090070" cy="5927611"/>
          </a:xfrm>
          <a:prstGeom prst="rect">
            <a:avLst/>
          </a:prstGeom>
        </p:spPr>
      </p:pic>
      <p:sp>
        <p:nvSpPr>
          <p:cNvPr id="4" name="2 CuadroTexto"/>
          <p:cNvSpPr txBox="1"/>
          <p:nvPr/>
        </p:nvSpPr>
        <p:spPr>
          <a:xfrm>
            <a:off x="1416397" y="4618658"/>
            <a:ext cx="571416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PE" sz="3200" b="1" i="0" u="none" strike="noStrike" kern="1200" cap="none" spc="0" normalizeH="0" baseline="0" noProof="0" dirty="0">
                <a:ln w="6600">
                  <a:solidFill>
                    <a:srgbClr val="FF6699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rgbClr val="FF9966">
                      <a:lumMod val="5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¿Qué estoy haciendo para crecer en el perdón a los demás</a:t>
            </a:r>
            <a:r>
              <a:rPr kumimoji="0" lang="es-PE" sz="3200" b="1" i="0" u="none" strike="noStrike" kern="1200" cap="none" spc="0" normalizeH="0" baseline="0" noProof="0" dirty="0" smtClean="0">
                <a:ln w="6600">
                  <a:solidFill>
                    <a:srgbClr val="FF6699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rgbClr val="FF9966">
                      <a:lumMod val="5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es-PE" sz="3200" b="1" i="0" u="none" strike="noStrike" kern="1200" cap="none" spc="0" normalizeH="0" baseline="0" noProof="0" dirty="0">
              <a:ln w="6600">
                <a:solidFill>
                  <a:srgbClr val="FF6699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rgbClr val="FF9966">
                    <a:lumMod val="5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2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.pinimg.com/564x/d6/7c/d6/d67cd6455660291b6599b3ca13028a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56" y="520233"/>
            <a:ext cx="8081577" cy="588935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1401422" y="5013176"/>
            <a:ext cx="736768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800" b="1" i="0" u="none" strike="noStrike" kern="0" cap="none" spc="0" normalizeH="0" baseline="0" noProof="0" dirty="0">
              <a:ln w="11430"/>
              <a:solidFill>
                <a:srgbClr val="FFFF00"/>
              </a:solidFill>
              <a:effectLst>
                <a:outerShdw blurRad="50800" dist="38100" dir="10800000" algn="r" rotWithShape="0">
                  <a:srgbClr val="46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00089" y="4305290"/>
            <a:ext cx="8042689" cy="193899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El perdón no es sólo una actitud cristiana</a:t>
            </a:r>
            <a:r>
              <a:rPr kumimoji="0" lang="es-PE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,  sino </a:t>
            </a:r>
            <a:r>
              <a:rPr kumimoji="0" lang="es-PE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el mejor contexto para </a:t>
            </a:r>
            <a:r>
              <a:rPr kumimoji="0" lang="es-PE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comprender nuestras </a:t>
            </a:r>
            <a:r>
              <a:rPr kumimoji="0" lang="es-PE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relaciones </a:t>
            </a:r>
            <a:r>
              <a:rPr kumimoji="0" lang="es-PE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con </a:t>
            </a:r>
            <a:r>
              <a:rPr kumimoji="0" lang="es-PE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Dios y con el prójimo</a:t>
            </a:r>
            <a:r>
              <a:rPr kumimoji="0" lang="es-PE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. Expresemos </a:t>
            </a:r>
            <a:r>
              <a:rPr kumimoji="0" lang="es-PE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a Dios </a:t>
            </a:r>
            <a:r>
              <a:rPr kumimoji="0" lang="es-PE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nuestra </a:t>
            </a:r>
            <a:r>
              <a:rPr kumimoji="0" lang="es-PE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acción de gracias </a:t>
            </a:r>
            <a:r>
              <a:rPr kumimoji="0" lang="es-PE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por </a:t>
            </a:r>
            <a:r>
              <a:rPr kumimoji="0" lang="es-PE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su misericordia y </a:t>
            </a:r>
            <a:r>
              <a:rPr kumimoji="0" lang="es-PE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               le pedimos que </a:t>
            </a:r>
            <a:r>
              <a:rPr kumimoji="0" lang="es-PE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nos ayude a crecer en el perdón</a:t>
            </a:r>
            <a:r>
              <a:rPr kumimoji="0" lang="es-PE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es-PE" sz="2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217215" y="1981875"/>
            <a:ext cx="22829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1" u="none" strike="noStrike" kern="1200" cap="none" spc="0" normalizeH="0" baseline="0" noProof="0" dirty="0">
                <a:ln w="6600">
                  <a:solidFill>
                    <a:srgbClr val="FF6699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Motivación: </a:t>
            </a:r>
            <a:endParaRPr kumimoji="0" lang="en-US" sz="2800" b="1" i="0" u="none" strike="noStrike" kern="1200" cap="none" spc="0" normalizeH="0" baseline="0" noProof="0" dirty="0">
              <a:ln w="6600">
                <a:solidFill>
                  <a:srgbClr val="FF6699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39" y="524135"/>
            <a:ext cx="2682240" cy="107289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339820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50" y="487679"/>
            <a:ext cx="8118650" cy="5956663"/>
          </a:xfrm>
          <a:prstGeom prst="rect">
            <a:avLst/>
          </a:prstGeom>
        </p:spPr>
      </p:pic>
      <p:sp>
        <p:nvSpPr>
          <p:cNvPr id="2" name="2 Marcador de contenido"/>
          <p:cNvSpPr txBox="1">
            <a:spLocks/>
          </p:cNvSpPr>
          <p:nvPr/>
        </p:nvSpPr>
        <p:spPr>
          <a:xfrm>
            <a:off x="1134207" y="725192"/>
            <a:ext cx="6989885" cy="128824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200" b="0" i="0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Ambientación: </a:t>
            </a:r>
            <a:r>
              <a:rPr kumimoji="0" lang="es-PE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En una mesa colocar dos montones de monedas, uno más grande que el otro, que simboliza la deuda que tenemos con Dios y la que los hermanos tienen con nosotros.</a:t>
            </a:r>
            <a:endParaRPr kumimoji="0" lang="es-ES_tradnl" sz="2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769326" y="5311801"/>
            <a:ext cx="6989885" cy="128824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fontAlgn="base">
              <a:spcBef>
                <a:spcPct val="0"/>
              </a:spcBef>
              <a:defRPr/>
            </a:pPr>
            <a:r>
              <a:rPr lang="es-MX" sz="2200" b="1" kern="0" dirty="0" smtClean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Cantos </a:t>
            </a:r>
            <a:r>
              <a:rPr lang="es-MX" sz="2200" b="1" kern="0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sugeridos: Un mandamiento nuevo. Siempre es nuevo el amor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1075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2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97" y="480176"/>
            <a:ext cx="8123936" cy="5894246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1578009" y="620058"/>
            <a:ext cx="578115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•  Luego </a:t>
            </a:r>
            <a:r>
              <a:rPr kumimoji="0" lang="es-PE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de un tiempo de oración personal, compartimos nuestra oración. Se puede, también, recitar el Salmo 102.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79512" y="5111077"/>
            <a:ext cx="7848872" cy="1558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1626292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564x/b7/af/5c/b7af5c9ad4e1fef842a238355f71a61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63" y="530419"/>
            <a:ext cx="8083680" cy="588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709945" y="574379"/>
            <a:ext cx="2436886" cy="58477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800" b="1" i="1" u="none" strike="noStrike" kern="1200" cap="none" spc="0" normalizeH="0" baseline="0" noProof="0" dirty="0">
                <a:ln>
                  <a:noFill/>
                </a:ln>
                <a:solidFill>
                  <a:srgbClr val="F6FBF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 </a:t>
            </a:r>
            <a:r>
              <a:rPr kumimoji="0" lang="ca-E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6FBF4"/>
                </a:solidFill>
                <a:effectLst/>
                <a:uLnTx/>
                <a:uFillTx/>
                <a:latin typeface="Comic Sans MS" charset="0"/>
                <a:ea typeface="+mn-ea"/>
                <a:cs typeface="+mn-cs"/>
              </a:rPr>
              <a:t>Salmo</a:t>
            </a:r>
            <a:r>
              <a:rPr kumimoji="0" lang="ca-ES" sz="2800" b="1" i="1" u="none" strike="noStrike" kern="1200" cap="none" spc="0" normalizeH="0" baseline="0" noProof="0" dirty="0">
                <a:ln>
                  <a:noFill/>
                </a:ln>
                <a:solidFill>
                  <a:srgbClr val="F6FBF4"/>
                </a:solidFill>
                <a:effectLst/>
                <a:uLnTx/>
                <a:uFillTx/>
                <a:latin typeface="Comic Sans MS" charset="0"/>
                <a:ea typeface="+mn-ea"/>
                <a:cs typeface="+mn-cs"/>
              </a:rPr>
              <a:t> </a:t>
            </a:r>
            <a:r>
              <a:rPr kumimoji="0" lang="ca-ES" sz="3200" b="1" i="1" u="none" strike="noStrike" kern="1200" cap="none" spc="0" normalizeH="0" baseline="0" noProof="0" dirty="0">
                <a:ln>
                  <a:noFill/>
                </a:ln>
                <a:solidFill>
                  <a:srgbClr val="F6FBF4"/>
                </a:solidFill>
                <a:effectLst/>
                <a:uLnTx/>
                <a:uFillTx/>
                <a:latin typeface="Comic Sans MS" charset="0"/>
                <a:ea typeface="+mn-ea"/>
                <a:cs typeface="+mn-cs"/>
              </a:rPr>
              <a:t>102 </a:t>
            </a:r>
            <a:endParaRPr kumimoji="0" lang="ca-ES" sz="5400" b="1" i="1" u="none" strike="noStrike" kern="1200" cap="none" spc="0" normalizeH="0" baseline="0" noProof="0" dirty="0">
              <a:ln>
                <a:noFill/>
              </a:ln>
              <a:solidFill>
                <a:srgbClr val="F6FBF4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omic Sans MS" charset="0"/>
              <a:ea typeface="+mn-ea"/>
              <a:cs typeface="+mn-cs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831771" y="866766"/>
            <a:ext cx="47530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800" i="1" dirty="0">
                <a:solidFill>
                  <a:srgbClr val="F6FBF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charset="0"/>
              </a:rPr>
              <a:t> Bendice, alma mía, al Señor</a:t>
            </a:r>
            <a:r>
              <a:rPr lang="es-ES" sz="2800" i="1" dirty="0" smtClean="0">
                <a:solidFill>
                  <a:srgbClr val="F6FBF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charset="0"/>
              </a:rPr>
              <a:t>, y </a:t>
            </a:r>
            <a:r>
              <a:rPr lang="es-ES" sz="2800" i="1" dirty="0">
                <a:solidFill>
                  <a:srgbClr val="F6FBF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charset="0"/>
              </a:rPr>
              <a:t>todo de mi ser a su santo nombre</a:t>
            </a:r>
            <a:r>
              <a:rPr lang="es-ES" sz="2800" i="1" dirty="0" smtClean="0">
                <a:solidFill>
                  <a:srgbClr val="F6FBF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charset="0"/>
              </a:rPr>
              <a:t>.  </a:t>
            </a:r>
            <a:r>
              <a:rPr lang="es-ES" sz="2800" i="1" dirty="0">
                <a:solidFill>
                  <a:srgbClr val="F6FBF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charset="0"/>
              </a:rPr>
              <a:t>Bendice, alma mía, al Señor </a:t>
            </a:r>
            <a:r>
              <a:rPr lang="es-ES" sz="2800" i="1" dirty="0" smtClean="0">
                <a:solidFill>
                  <a:srgbClr val="F6FBF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charset="0"/>
              </a:rPr>
              <a:t>y  </a:t>
            </a:r>
            <a:r>
              <a:rPr lang="es-ES" sz="2800" i="1" dirty="0">
                <a:solidFill>
                  <a:srgbClr val="F6FBF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charset="0"/>
              </a:rPr>
              <a:t>no olvides sus beneficios</a:t>
            </a:r>
            <a:r>
              <a:rPr lang="es-ES" sz="2800" i="1" dirty="0" smtClean="0">
                <a:solidFill>
                  <a:srgbClr val="F6FBF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charset="0"/>
              </a:rPr>
              <a:t>.</a:t>
            </a:r>
            <a:endParaRPr lang="ca-ES" sz="2800" i="1" dirty="0">
              <a:solidFill>
                <a:srgbClr val="F6FBF4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Comic Sans MS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97805" y="5711849"/>
            <a:ext cx="808677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kumimoji="0" lang="ca-ES" sz="1600" b="1" i="1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 </a:t>
            </a:r>
            <a:r>
              <a:rPr kumimoji="0" lang="ca-ES" sz="16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 </a:t>
            </a:r>
            <a:r>
              <a:rPr lang="es-ES" sz="3200" i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charset="0"/>
              </a:rPr>
              <a:t>El Señor es  compasivo y misericordioso</a:t>
            </a:r>
            <a:r>
              <a:rPr lang="es-ES" sz="3200" i="1" dirty="0" smtClean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charset="0"/>
              </a:rPr>
              <a:t>.</a:t>
            </a:r>
            <a:endParaRPr lang="ca-ES" sz="3200" i="1" dirty="0"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63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25"/>
                            </p:stCondLst>
                            <p:childTnLst>
                              <p:par>
                                <p:cTn id="1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i.pinimg.com/564x/2f/cb/48/2fcb4846b5836a1f71bf16f0ecdd953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52" y="454268"/>
            <a:ext cx="8100402" cy="589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Imagen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26670" y="454269"/>
            <a:ext cx="82703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800" i="1" dirty="0">
                <a:solidFill>
                  <a:srgbClr val="F6FBF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charset="0"/>
              </a:rPr>
              <a:t> </a:t>
            </a:r>
            <a:r>
              <a:rPr lang="es-ES" sz="2800" i="1" dirty="0">
                <a:solidFill>
                  <a:srgbClr val="F6FBF4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charset="0"/>
              </a:rPr>
              <a:t>Él perdona todas tus culpas y cura todas tus enfermedades; él rescata tu vida de la fosa y </a:t>
            </a:r>
            <a:r>
              <a:rPr lang="es-ES" sz="2800" i="1" dirty="0" smtClean="0">
                <a:solidFill>
                  <a:srgbClr val="F6FBF4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charset="0"/>
              </a:rPr>
              <a:t>    te </a:t>
            </a:r>
            <a:r>
              <a:rPr lang="es-ES" sz="2800" i="1" dirty="0">
                <a:solidFill>
                  <a:srgbClr val="F6FBF4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charset="0"/>
              </a:rPr>
              <a:t>colma de gracia y de ternura</a:t>
            </a:r>
            <a:r>
              <a:rPr lang="es-ES" sz="2800" i="1" dirty="0" smtClean="0">
                <a:solidFill>
                  <a:srgbClr val="F6FBF4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charset="0"/>
              </a:rPr>
              <a:t>.</a:t>
            </a:r>
            <a:r>
              <a:rPr lang="es-ES" sz="2800" i="1" dirty="0" smtClean="0">
                <a:solidFill>
                  <a:srgbClr val="F6FBF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charset="0"/>
              </a:rPr>
              <a:t> </a:t>
            </a:r>
            <a:endParaRPr lang="ca-ES" sz="2800" i="1" dirty="0">
              <a:solidFill>
                <a:srgbClr val="F6FBF4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Comic Sans MS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24852" y="5157934"/>
            <a:ext cx="584567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kumimoji="0" lang="ca-ES" sz="1600" b="1" i="1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prstClr val="white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 </a:t>
            </a:r>
            <a:r>
              <a:rPr kumimoji="0" lang="ca-ES" sz="16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prstClr val="white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 </a:t>
            </a:r>
            <a:r>
              <a:rPr lang="es-ES" sz="3200" i="1" dirty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charset="0"/>
              </a:rPr>
              <a:t>El Señor es  compasivo y misericordioso</a:t>
            </a:r>
            <a:r>
              <a:rPr lang="es-ES" sz="3200" i="1" dirty="0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charset="0"/>
              </a:rPr>
              <a:t>.</a:t>
            </a:r>
            <a:endParaRPr lang="ca-ES" sz="3200" i="1" dirty="0"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0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100"/>
                            </p:stCondLst>
                            <p:childTnLst>
                              <p:par>
                                <p:cTn id="1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.pinimg.com/564x/dc/eb/47/dceb477b6901f0473b2eaf257ce98dc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457795"/>
            <a:ext cx="8100402" cy="596938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89683" y="4008944"/>
            <a:ext cx="818289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kumimoji="0" lang="ca-ES" sz="1400" b="1" i="1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 </a:t>
            </a:r>
            <a:r>
              <a:rPr kumimoji="0" lang="ca-ES" sz="14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 </a:t>
            </a:r>
            <a:r>
              <a:rPr lang="es-ES" sz="2800" i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charset="0"/>
              </a:rPr>
              <a:t> No está siempre acusando ni guarda rencor perpetuo; no nos trata como merecen nuestros pecados ni nos paga según nuestras culpas</a:t>
            </a:r>
            <a:r>
              <a:rPr lang="es-ES" sz="2800" i="1" dirty="0" smtClean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charset="0"/>
              </a:rPr>
              <a:t>.</a:t>
            </a:r>
            <a:endParaRPr kumimoji="0" lang="ca-ES" sz="2800" b="1" i="1" u="none" strike="noStrike" kern="1200" cap="none" spc="0" normalizeH="0" baseline="0" noProof="0" dirty="0">
              <a:ln w="6600">
                <a:solidFill>
                  <a:srgbClr val="C0504D"/>
                </a:solidFill>
                <a:prstDash val="solid"/>
              </a:ln>
              <a:solidFill>
                <a:prstClr val="white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itchFamily="66" charset="0"/>
              <a:ea typeface="+mn-ea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89683" y="5824826"/>
            <a:ext cx="79394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kumimoji="0" lang="ca-ES" sz="1400" b="1" i="1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 </a:t>
            </a:r>
            <a:r>
              <a:rPr kumimoji="0" lang="ca-ES" sz="14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 </a:t>
            </a:r>
            <a:r>
              <a:rPr lang="es-ES" sz="2800" i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charset="0"/>
              </a:rPr>
              <a:t>El Señor es  compasivo y misericordioso</a:t>
            </a:r>
            <a:r>
              <a:rPr lang="es-ES" sz="2800" i="1" dirty="0" smtClean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charset="0"/>
              </a:rPr>
              <a:t>.</a:t>
            </a:r>
            <a:endParaRPr lang="ca-ES" sz="2800" i="1" dirty="0"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52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850"/>
                            </p:stCondLst>
                            <p:childTnLst>
                              <p:par>
                                <p:cTn id="1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i.pinimg.com/564x/e1/8e/f9/e18ef914045ee66ba1e0bdfd238a78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52" y="484787"/>
            <a:ext cx="8109194" cy="59072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417581" y="3281356"/>
            <a:ext cx="82568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800" i="1" dirty="0">
                <a:solidFill>
                  <a:srgbClr val="F6FBF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charset="0"/>
              </a:rPr>
              <a:t> </a:t>
            </a:r>
            <a:r>
              <a:rPr lang="es-ES" sz="2800" i="1" dirty="0" smtClean="0">
                <a:solidFill>
                  <a:srgbClr val="F6FBF4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charset="0"/>
              </a:rPr>
              <a:t>Como </a:t>
            </a:r>
            <a:r>
              <a:rPr lang="es-ES" sz="2800" i="1" dirty="0">
                <a:solidFill>
                  <a:srgbClr val="F6FBF4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charset="0"/>
              </a:rPr>
              <a:t>se levanta el cielo sobre la tierra, </a:t>
            </a:r>
            <a:r>
              <a:rPr lang="es-ES" sz="2800" i="1" dirty="0" smtClean="0">
                <a:solidFill>
                  <a:srgbClr val="F6FBF4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charset="0"/>
              </a:rPr>
              <a:t>se </a:t>
            </a:r>
            <a:r>
              <a:rPr lang="es-ES" sz="2800" i="1" dirty="0">
                <a:solidFill>
                  <a:srgbClr val="F6FBF4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charset="0"/>
              </a:rPr>
              <a:t>l</a:t>
            </a:r>
            <a:r>
              <a:rPr lang="ca-ES" sz="2800" i="1" dirty="0" err="1">
                <a:solidFill>
                  <a:srgbClr val="F6FBF4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charset="0"/>
              </a:rPr>
              <a:t>evanta</a:t>
            </a:r>
            <a:r>
              <a:rPr lang="ca-ES" sz="2800" i="1" dirty="0">
                <a:solidFill>
                  <a:srgbClr val="F6FBF4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charset="0"/>
              </a:rPr>
              <a:t> </a:t>
            </a:r>
            <a:r>
              <a:rPr lang="ca-ES" sz="2800" i="1" dirty="0" err="1">
                <a:solidFill>
                  <a:srgbClr val="F6FBF4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charset="0"/>
              </a:rPr>
              <a:t>su</a:t>
            </a:r>
            <a:r>
              <a:rPr lang="ca-ES" sz="2800" i="1" dirty="0">
                <a:solidFill>
                  <a:srgbClr val="F6FBF4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charset="0"/>
              </a:rPr>
              <a:t> </a:t>
            </a:r>
            <a:r>
              <a:rPr lang="ca-ES" sz="2800" i="1" dirty="0" err="1">
                <a:solidFill>
                  <a:srgbClr val="F6FBF4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charset="0"/>
              </a:rPr>
              <a:t>bondad</a:t>
            </a:r>
            <a:r>
              <a:rPr lang="ca-ES" sz="2800" i="1" dirty="0">
                <a:solidFill>
                  <a:srgbClr val="F6FBF4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charset="0"/>
              </a:rPr>
              <a:t> sobre </a:t>
            </a:r>
            <a:r>
              <a:rPr lang="ca-ES" sz="2800" i="1" dirty="0" err="1">
                <a:solidFill>
                  <a:srgbClr val="F6FBF4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charset="0"/>
              </a:rPr>
              <a:t>sus</a:t>
            </a:r>
            <a:r>
              <a:rPr lang="ca-ES" sz="2800" i="1" dirty="0">
                <a:solidFill>
                  <a:srgbClr val="F6FBF4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charset="0"/>
              </a:rPr>
              <a:t> </a:t>
            </a:r>
            <a:r>
              <a:rPr lang="ca-ES" sz="2800" i="1" dirty="0" err="1">
                <a:solidFill>
                  <a:srgbClr val="F6FBF4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charset="0"/>
              </a:rPr>
              <a:t>fieles</a:t>
            </a:r>
            <a:r>
              <a:rPr lang="ca-ES" sz="2800" i="1" dirty="0">
                <a:solidFill>
                  <a:srgbClr val="F6FBF4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charset="0"/>
              </a:rPr>
              <a:t>; </a:t>
            </a:r>
            <a:r>
              <a:rPr lang="ca-ES" sz="2800" i="1" dirty="0" smtClean="0">
                <a:solidFill>
                  <a:srgbClr val="F6FBF4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charset="0"/>
              </a:rPr>
              <a:t>como </a:t>
            </a:r>
            <a:r>
              <a:rPr lang="ca-ES" sz="2800" i="1" dirty="0">
                <a:solidFill>
                  <a:srgbClr val="F6FBF4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charset="0"/>
              </a:rPr>
              <a:t>dista el </a:t>
            </a:r>
            <a:r>
              <a:rPr lang="ca-ES" sz="2800" i="1" dirty="0" err="1">
                <a:solidFill>
                  <a:srgbClr val="F6FBF4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charset="0"/>
              </a:rPr>
              <a:t>oriente</a:t>
            </a:r>
            <a:r>
              <a:rPr lang="ca-ES" sz="2800" i="1" dirty="0">
                <a:solidFill>
                  <a:srgbClr val="F6FBF4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charset="0"/>
              </a:rPr>
              <a:t> del </a:t>
            </a:r>
            <a:r>
              <a:rPr lang="ca-ES" sz="2800" i="1" dirty="0" err="1">
                <a:solidFill>
                  <a:srgbClr val="F6FBF4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charset="0"/>
              </a:rPr>
              <a:t>ocaso</a:t>
            </a:r>
            <a:r>
              <a:rPr lang="ca-ES" sz="2800" i="1" dirty="0">
                <a:solidFill>
                  <a:srgbClr val="F6FBF4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charset="0"/>
              </a:rPr>
              <a:t>, </a:t>
            </a:r>
            <a:r>
              <a:rPr lang="ca-ES" sz="2800" i="1" dirty="0" err="1" smtClean="0">
                <a:solidFill>
                  <a:srgbClr val="F6FBF4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charset="0"/>
              </a:rPr>
              <a:t>así</a:t>
            </a:r>
            <a:r>
              <a:rPr lang="ca-ES" sz="2800" i="1" dirty="0" smtClean="0">
                <a:solidFill>
                  <a:srgbClr val="F6FBF4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charset="0"/>
              </a:rPr>
              <a:t> </a:t>
            </a:r>
            <a:r>
              <a:rPr lang="ca-ES" sz="2800" i="1" dirty="0">
                <a:solidFill>
                  <a:srgbClr val="F6FBF4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charset="0"/>
              </a:rPr>
              <a:t>aleja de </a:t>
            </a:r>
            <a:r>
              <a:rPr lang="ca-ES" sz="2800" i="1" dirty="0" err="1">
                <a:solidFill>
                  <a:srgbClr val="F6FBF4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charset="0"/>
              </a:rPr>
              <a:t>nosotros</a:t>
            </a:r>
            <a:r>
              <a:rPr lang="ca-ES" sz="2800" i="1" dirty="0">
                <a:solidFill>
                  <a:srgbClr val="F6FBF4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charset="0"/>
              </a:rPr>
              <a:t> </a:t>
            </a:r>
            <a:r>
              <a:rPr lang="ca-ES" sz="2800" i="1" dirty="0" err="1">
                <a:solidFill>
                  <a:srgbClr val="F6FBF4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charset="0"/>
              </a:rPr>
              <a:t>nuestros</a:t>
            </a:r>
            <a:r>
              <a:rPr lang="ca-ES" sz="2800" i="1" dirty="0">
                <a:solidFill>
                  <a:srgbClr val="F6FBF4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charset="0"/>
              </a:rPr>
              <a:t> </a:t>
            </a:r>
            <a:r>
              <a:rPr lang="ca-ES" sz="2800" i="1" dirty="0" err="1">
                <a:solidFill>
                  <a:srgbClr val="F6FBF4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charset="0"/>
              </a:rPr>
              <a:t>delitos</a:t>
            </a:r>
            <a:r>
              <a:rPr lang="ca-ES" sz="2800" i="1" dirty="0">
                <a:solidFill>
                  <a:srgbClr val="F6FBF4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charset="0"/>
              </a:rPr>
              <a:t>. </a:t>
            </a:r>
            <a:endParaRPr lang="ca-ES" sz="2800" i="1" dirty="0">
              <a:solidFill>
                <a:srgbClr val="F6FBF4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Comic Sans MS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17581" y="5689545"/>
            <a:ext cx="80721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eaLnBrk="0" hangingPunct="0">
              <a:defRPr/>
            </a:pPr>
            <a:r>
              <a:rPr kumimoji="0" lang="ca-ES" sz="1600" b="1" i="1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 </a:t>
            </a:r>
            <a:r>
              <a:rPr kumimoji="0" lang="ca-ES" sz="16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 </a:t>
            </a:r>
            <a:r>
              <a:rPr lang="es-ES" sz="3200" i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charset="0"/>
              </a:rPr>
              <a:t>El Señor es  compasivo y misericordioso</a:t>
            </a:r>
            <a:r>
              <a:rPr lang="es-ES" sz="3200" i="1" dirty="0" smtClean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charset="0"/>
              </a:rPr>
              <a:t>.</a:t>
            </a:r>
            <a:endParaRPr lang="ca-ES" sz="3200" i="1" dirty="0"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88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200"/>
                            </p:stCondLst>
                            <p:childTnLst>
                              <p:par>
                                <p:cTn id="1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7" y="483009"/>
            <a:ext cx="8086725" cy="5891981"/>
          </a:xfrm>
          <a:prstGeom prst="rect">
            <a:avLst/>
          </a:prstGeom>
        </p:spPr>
      </p:pic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524852" y="1647671"/>
            <a:ext cx="8009035" cy="3544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/>
          <a:lstStyle/>
          <a:p>
            <a:pPr marL="342900" marR="0" lvl="0" indent="-34290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1" i="1" u="none" strike="noStrike" kern="1200" normalizeH="0" baseline="0" noProof="0" dirty="0" smtClean="0">
                <a:uLnTx/>
                <a:uFillTx/>
                <a:latin typeface="Tekton Pro" pitchFamily="34" charset="0"/>
                <a:ea typeface="Adobe Fan Heiti Std B" pitchFamily="34" charset="-128"/>
              </a:rPr>
              <a:t>San </a:t>
            </a:r>
            <a:r>
              <a:rPr kumimoji="0" lang="es-PE" sz="2000" b="1" i="1" u="none" strike="noStrike" kern="1200" normalizeH="0" baseline="0" noProof="0" dirty="0">
                <a:uLnTx/>
                <a:uFillTx/>
                <a:latin typeface="Tekton Pro" pitchFamily="34" charset="0"/>
                <a:ea typeface="Adobe Fan Heiti Std B" pitchFamily="34" charset="-128"/>
              </a:rPr>
              <a:t>Vicente exhorta a las Hijas de la </a:t>
            </a:r>
            <a:r>
              <a:rPr kumimoji="0" lang="es-PE" sz="2000" b="1" i="1" u="none" strike="noStrike" kern="1200" normalizeH="0" baseline="0" noProof="0" dirty="0" smtClean="0">
                <a:uLnTx/>
                <a:uFillTx/>
                <a:latin typeface="Tekton Pro" pitchFamily="34" charset="0"/>
                <a:ea typeface="Adobe Fan Heiti Std B" pitchFamily="34" charset="-128"/>
              </a:rPr>
              <a:t>                                                               Caridad </a:t>
            </a:r>
            <a:r>
              <a:rPr kumimoji="0" lang="es-PE" sz="2000" b="1" i="1" u="none" strike="noStrike" kern="1200" normalizeH="0" baseline="0" noProof="0" dirty="0">
                <a:uLnTx/>
                <a:uFillTx/>
                <a:latin typeface="Tekton Pro" pitchFamily="34" charset="0"/>
                <a:ea typeface="Adobe Fan Heiti Std B" pitchFamily="34" charset="-128"/>
              </a:rPr>
              <a:t>a vivir en caridad mutua, </a:t>
            </a:r>
            <a:r>
              <a:rPr kumimoji="0" lang="es-PE" sz="2000" b="1" i="1" u="none" strike="noStrike" kern="1200" normalizeH="0" baseline="0" noProof="0" dirty="0" smtClean="0">
                <a:uLnTx/>
                <a:uFillTx/>
                <a:latin typeface="Tekton Pro" pitchFamily="34" charset="0"/>
                <a:ea typeface="Adobe Fan Heiti Std B" pitchFamily="34" charset="-128"/>
              </a:rPr>
              <a:t>                                                     sintiendo como </a:t>
            </a:r>
            <a:r>
              <a:rPr kumimoji="0" lang="es-PE" sz="2000" b="1" i="1" u="none" strike="noStrike" kern="1200" normalizeH="0" baseline="0" noProof="0" dirty="0">
                <a:uLnTx/>
                <a:uFillTx/>
                <a:latin typeface="Tekton Pro" pitchFamily="34" charset="0"/>
                <a:ea typeface="Adobe Fan Heiti Std B" pitchFamily="34" charset="-128"/>
              </a:rPr>
              <a:t>una gran exigencia el </a:t>
            </a:r>
            <a:r>
              <a:rPr kumimoji="0" lang="es-PE" sz="2000" b="1" i="1" u="none" strike="noStrike" kern="1200" normalizeH="0" baseline="0" noProof="0" dirty="0" smtClean="0">
                <a:uLnTx/>
                <a:uFillTx/>
                <a:latin typeface="Tekton Pro" pitchFamily="34" charset="0"/>
                <a:ea typeface="Adobe Fan Heiti Std B" pitchFamily="34" charset="-128"/>
              </a:rPr>
              <a:t>                                          perdón y la reconciliación </a:t>
            </a:r>
            <a:r>
              <a:rPr kumimoji="0" lang="es-PE" sz="2000" b="1" i="1" u="none" strike="noStrike" kern="1200" normalizeH="0" baseline="0" noProof="0" dirty="0">
                <a:uLnTx/>
                <a:uFillTx/>
                <a:latin typeface="Tekton Pro" pitchFamily="34" charset="0"/>
                <a:ea typeface="Adobe Fan Heiti Std B" pitchFamily="34" charset="-128"/>
              </a:rPr>
              <a:t>entre ellas</a:t>
            </a:r>
            <a:r>
              <a:rPr kumimoji="0" lang="es-PE" sz="2000" b="1" i="1" u="none" strike="noStrike" kern="1200" normalizeH="0" baseline="0" noProof="0" dirty="0" smtClean="0">
                <a:uLnTx/>
                <a:uFillTx/>
                <a:latin typeface="Tekton Pro" pitchFamily="34" charset="0"/>
                <a:ea typeface="Adobe Fan Heiti Std B" pitchFamily="34" charset="-128"/>
              </a:rPr>
              <a:t>:</a:t>
            </a:r>
            <a:endParaRPr kumimoji="0" lang="es-PE" sz="2000" b="1" i="1" u="none" strike="noStrike" kern="1200" normalizeH="0" baseline="0" noProof="0" dirty="0">
              <a:uLnTx/>
              <a:uFillTx/>
              <a:latin typeface="Tekton Pro" pitchFamily="34" charset="0"/>
              <a:ea typeface="Adobe Fan Heiti Std B" pitchFamily="34" charset="-128"/>
            </a:endParaRPr>
          </a:p>
          <a:p>
            <a:pPr marL="342900" lvl="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kumimoji="0" lang="es-PE" sz="2000" b="1" i="0" u="none" strike="noStrike" kern="1200" normalizeH="0" baseline="0" noProof="0" dirty="0" smtClean="0">
                <a:uLnTx/>
                <a:uFillTx/>
                <a:latin typeface="Tekton Pro" pitchFamily="34" charset="0"/>
                <a:ea typeface="Adobe Fan Heiti Std B" pitchFamily="34" charset="-128"/>
              </a:rPr>
              <a:t>Más </a:t>
            </a:r>
            <a:r>
              <a:rPr kumimoji="0" lang="es-PE" sz="2200" b="1" i="0" u="none" strike="noStrike" kern="1200" normalizeH="0" baseline="0" noProof="0" dirty="0">
                <a:uLnTx/>
                <a:uFillTx/>
                <a:latin typeface="Tekton Pro" pitchFamily="34" charset="0"/>
                <a:ea typeface="Adobe Fan Heiti Std B" pitchFamily="34" charset="-128"/>
              </a:rPr>
              <a:t>todavía</a:t>
            </a:r>
            <a:r>
              <a:rPr kumimoji="0" lang="es-PE" sz="2000" b="1" i="0" u="none" strike="noStrike" kern="1200" normalizeH="0" baseline="0" noProof="0" dirty="0">
                <a:uLnTx/>
                <a:uFillTx/>
                <a:latin typeface="Tekton Pro" pitchFamily="34" charset="0"/>
                <a:ea typeface="Adobe Fan Heiti Std B" pitchFamily="34" charset="-128"/>
              </a:rPr>
              <a:t>, hijas mías; no sé si una hermana obrará bien al ir a confesarse sin haber pedido perdón a la hermana que contristó. No soy de la opinión de ciertos doctores que </a:t>
            </a:r>
            <a:r>
              <a:rPr kumimoji="0" lang="es-PE" sz="2000" b="1" i="0" u="none" strike="noStrike" kern="1200" normalizeH="0" baseline="0" noProof="0" dirty="0" smtClean="0">
                <a:uLnTx/>
                <a:uFillTx/>
                <a:latin typeface="Tekton Pro" pitchFamily="34" charset="0"/>
                <a:ea typeface="Adobe Fan Heiti Std B" pitchFamily="34" charset="-128"/>
              </a:rPr>
              <a:t>dicen </a:t>
            </a:r>
            <a:r>
              <a:rPr kumimoji="0" lang="es-PE" sz="2000" b="1" i="0" u="none" strike="noStrike" kern="1200" normalizeH="0" baseline="0" noProof="0" dirty="0">
                <a:uLnTx/>
                <a:uFillTx/>
                <a:latin typeface="Tekton Pro" pitchFamily="34" charset="0"/>
                <a:ea typeface="Adobe Fan Heiti Std B" pitchFamily="34" charset="-128"/>
              </a:rPr>
              <a:t>que no hay que oír la santa misa cuando se está en pecado mortal; pero sí que creo que hemos de temer que todo lo que hacemos no es del agrado de Dios si no llevamos ese ropaje de la caridad. </a:t>
            </a:r>
            <a:r>
              <a:rPr lang="es-PE" sz="2000" b="1" dirty="0">
                <a:latin typeface="Tekton Pro" pitchFamily="34" charset="0"/>
                <a:ea typeface="Adobe Fan Heiti Std B" pitchFamily="34" charset="-128"/>
              </a:rPr>
              <a:t>Pues bien, lo que les recomiendo es que, puesto que tienen esta santa costumbre de pedirse perdón, no falten nunca a ella, cuando hayan dado a otra motivos para molestarse, que se pongan inmediatamente de rodillas, o al menos antes de acostarse, para pedirle perdón por la mortificación que le hayáis causado. Esto es conforme con la palabra de Dios, que dice: "¡Qué el sol no se ponga sobre vuestra ira!" </a:t>
            </a:r>
            <a:r>
              <a:rPr lang="es-PE" sz="2000" b="1" dirty="0" smtClean="0">
                <a:latin typeface="Tekton Pro" pitchFamily="34" charset="0"/>
                <a:ea typeface="Adobe Fan Heiti Std B" pitchFamily="34" charset="-128"/>
              </a:rPr>
              <a:t>(</a:t>
            </a:r>
            <a:r>
              <a:rPr lang="es-PE" sz="2000" b="1" dirty="0">
                <a:latin typeface="Tekton Pro" pitchFamily="34" charset="0"/>
                <a:ea typeface="Adobe Fan Heiti Std B" pitchFamily="34" charset="-128"/>
              </a:rPr>
              <a:t>5). (IX, 1023)</a:t>
            </a:r>
          </a:p>
          <a:p>
            <a:pPr marL="342900" lvl="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s-PE" sz="2000" dirty="0">
              <a:latin typeface="Tekton Pro" pitchFamily="34" charset="0"/>
              <a:ea typeface="Adobe Fan Heiti Std B" pitchFamily="34" charset="-128"/>
            </a:endParaRPr>
          </a:p>
          <a:p>
            <a:pPr marL="342900" lvl="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s-PE" sz="2000" dirty="0">
              <a:latin typeface="Tekton Pro" pitchFamily="34" charset="0"/>
              <a:ea typeface="Adobe Fan Heiti Std B" pitchFamily="34" charset="-128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000" i="0" u="none" strike="noStrike" kern="1200" normalizeH="0" baseline="0" noProof="0" dirty="0">
              <a:uLnTx/>
              <a:uFillTx/>
              <a:latin typeface="Tekton Pro" pitchFamily="34" charset="0"/>
              <a:ea typeface="Adobe Fan Heiti Std B" pitchFamily="34" charset="-128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971600" y="5589240"/>
            <a:ext cx="799288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2A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ekton Pro" pitchFamily="34" charset="0"/>
                <a:ea typeface="+mn-ea"/>
                <a:cs typeface="+mn-cs"/>
              </a:rPr>
              <a:t>     </a:t>
            </a:r>
            <a:endParaRPr kumimoji="0" lang="es-ES" sz="3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rgbClr val="002A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ekton Pro" pitchFamily="34" charset="0"/>
              <a:ea typeface="+mn-ea"/>
              <a:cs typeface="+mn-cs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52" y="465895"/>
            <a:ext cx="3249168" cy="774192"/>
          </a:xfrm>
          <a:prstGeom prst="round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774020" y="1093663"/>
            <a:ext cx="19784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400" b="1" i="1" dirty="0"/>
              <a:t>Motivación: </a:t>
            </a:r>
            <a:endParaRPr lang="es-PE" sz="2400" b="1" dirty="0"/>
          </a:p>
        </p:txBody>
      </p:sp>
    </p:spTree>
    <p:extLst>
      <p:ext uri="{BB962C8B-B14F-4D97-AF65-F5344CB8AC3E}">
        <p14:creationId xmlns:p14="http://schemas.microsoft.com/office/powerpoint/2010/main" val="2699911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.pinimg.com/564x/99/c5/61/99c56196f79a1046fecd8761d6b7ca7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08" y="475150"/>
            <a:ext cx="8059127" cy="589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8"/>
          <p:cNvSpPr txBox="1">
            <a:spLocks noChangeArrowheads="1"/>
          </p:cNvSpPr>
          <p:nvPr/>
        </p:nvSpPr>
        <p:spPr bwMode="auto">
          <a:xfrm>
            <a:off x="1162155" y="4538523"/>
            <a:ext cx="6860232" cy="182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b="1" i="0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A21DE"/>
                </a:solidFill>
                <a:effectLst>
                  <a:glow rad="101600">
                    <a:srgbClr val="000000">
                      <a:lumMod val="95000"/>
                      <a:lumOff val="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Poner en práctica el camino del perdón con alguna                 persona concreta </a:t>
            </a:r>
            <a:r>
              <a:rPr kumimoji="0" lang="es-PE" sz="3600" b="1" i="0" u="none" strike="noStrike" kern="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A21DE"/>
                </a:solidFill>
                <a:effectLst>
                  <a:glow rad="101600">
                    <a:srgbClr val="000000">
                      <a:lumMod val="95000"/>
                      <a:lumOff val="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de mi </a:t>
            </a:r>
            <a:r>
              <a:rPr kumimoji="0" lang="es-PE" sz="3600" b="1" i="0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A21DE"/>
                </a:solidFill>
                <a:effectLst>
                  <a:glow rad="101600">
                    <a:srgbClr val="000000">
                      <a:lumMod val="95000"/>
                      <a:lumOff val="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entorno.</a:t>
            </a: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3145414" y="325680"/>
            <a:ext cx="3312368" cy="684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4400" b="1" i="0" u="none" strike="noStrike" kern="0" cap="none" spc="50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dobe Gothic Std B" pitchFamily="34" charset="-128"/>
                <a:ea typeface="Adobe Gothic Std B" pitchFamily="34" charset="-128"/>
                <a:cs typeface="+mn-cs"/>
              </a:rPr>
              <a:t>Compromiso:</a:t>
            </a:r>
            <a:endParaRPr kumimoji="0" lang="es-ES" sz="4400" b="1" i="0" u="none" strike="noStrike" kern="0" cap="none" spc="50" normalizeH="0" baseline="0" noProof="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dobe Gothic Std B" pitchFamily="34" charset="-128"/>
              <a:ea typeface="Adobe Gothic Std B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03783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i.pinimg.com/564x/9a/4f/34/9a4f348a0df440da4c4bf74e079549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33" y="536331"/>
            <a:ext cx="8067044" cy="586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8"/>
          <p:cNvSpPr txBox="1">
            <a:spLocks noChangeArrowheads="1"/>
          </p:cNvSpPr>
          <p:nvPr/>
        </p:nvSpPr>
        <p:spPr bwMode="auto">
          <a:xfrm>
            <a:off x="531833" y="536331"/>
            <a:ext cx="2725513" cy="684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risten ITC"/>
                <a:ea typeface="Times New Roman"/>
                <a:cs typeface="Arial"/>
              </a:rPr>
              <a:t>Oración final </a:t>
            </a:r>
            <a:endParaRPr kumimoji="0" lang="es-PE" sz="2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10000"/>
                  <a:lumOff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Times New Roman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10000"/>
                  <a:lumOff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dobe Gothic Std B" pitchFamily="34" charset="-128"/>
              <a:ea typeface="Adobe Gothic Std B" pitchFamily="34" charset="-128"/>
              <a:cs typeface="+mn-cs"/>
            </a:endParaRPr>
          </a:p>
        </p:txBody>
      </p:sp>
      <p:sp>
        <p:nvSpPr>
          <p:cNvPr id="3" name="Rectangle 6"/>
          <p:cNvSpPr txBox="1">
            <a:spLocks noChangeArrowheads="1"/>
          </p:cNvSpPr>
          <p:nvPr/>
        </p:nvSpPr>
        <p:spPr bwMode="auto">
          <a:xfrm>
            <a:off x="1211778" y="3875284"/>
            <a:ext cx="7220045" cy="16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0" cap="none" spc="0" normalizeH="0" baseline="0" noProof="0" dirty="0">
                <a:ln>
                  <a:noFill/>
                </a:ln>
                <a:solidFill>
                  <a:srgbClr val="F6FBF4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cs typeface="+mn-cs"/>
              </a:rPr>
              <a:t>Señor Jesús </a:t>
            </a:r>
            <a:r>
              <a:rPr kumimoji="0" lang="es-P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6FBF4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cs typeface="+mn-cs"/>
              </a:rPr>
              <a:t>                                                 Tú </a:t>
            </a:r>
            <a:r>
              <a:rPr kumimoji="0" lang="es-PE" sz="2400" b="1" i="0" u="none" strike="noStrike" kern="0" cap="none" spc="0" normalizeH="0" baseline="0" noProof="0" dirty="0">
                <a:ln>
                  <a:noFill/>
                </a:ln>
                <a:solidFill>
                  <a:srgbClr val="F6FBF4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cs typeface="+mn-cs"/>
              </a:rPr>
              <a:t>que quieres que </a:t>
            </a:r>
            <a:r>
              <a:rPr kumimoji="0" lang="es-P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6FBF4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cs typeface="+mn-cs"/>
              </a:rPr>
              <a:t>perdonemos como </a:t>
            </a:r>
            <a:r>
              <a:rPr kumimoji="0" lang="es-PE" sz="2400" b="1" i="0" u="none" strike="noStrike" kern="0" cap="none" spc="0" normalizeH="0" baseline="0" noProof="0" dirty="0">
                <a:ln>
                  <a:noFill/>
                </a:ln>
                <a:solidFill>
                  <a:srgbClr val="F6FBF4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cs typeface="+mn-cs"/>
              </a:rPr>
              <a:t>Tú</a:t>
            </a:r>
            <a:r>
              <a:rPr kumimoji="0" lang="es-P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6FBF4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cs typeface="+mn-cs"/>
              </a:rPr>
              <a:t>,                           que amemos </a:t>
            </a:r>
            <a:r>
              <a:rPr kumimoji="0" lang="es-PE" sz="2400" b="1" i="0" u="none" strike="noStrike" kern="0" cap="none" spc="0" normalizeH="0" baseline="0" noProof="0" dirty="0">
                <a:ln>
                  <a:noFill/>
                </a:ln>
                <a:solidFill>
                  <a:srgbClr val="F6FBF4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cs typeface="+mn-cs"/>
              </a:rPr>
              <a:t>demostrando perdón, </a:t>
            </a:r>
            <a:r>
              <a:rPr kumimoji="0" lang="es-P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6FBF4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cs typeface="+mn-cs"/>
              </a:rPr>
              <a:t>                                               te </a:t>
            </a:r>
            <a:r>
              <a:rPr kumimoji="0" lang="es-PE" sz="2400" b="1" i="0" u="none" strike="noStrike" kern="0" cap="none" spc="0" normalizeH="0" baseline="0" noProof="0" dirty="0">
                <a:ln>
                  <a:noFill/>
                </a:ln>
                <a:solidFill>
                  <a:srgbClr val="F6FBF4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cs typeface="+mn-cs"/>
              </a:rPr>
              <a:t>pedimos que nos ayudes a liberarnos </a:t>
            </a:r>
            <a:r>
              <a:rPr kumimoji="0" lang="es-P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6FBF4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cs typeface="+mn-cs"/>
              </a:rPr>
              <a:t>                  de </a:t>
            </a:r>
            <a:r>
              <a:rPr kumimoji="0" lang="es-PE" sz="2400" b="1" i="0" u="none" strike="noStrike" kern="0" cap="none" spc="0" normalizeH="0" baseline="0" noProof="0" dirty="0">
                <a:ln>
                  <a:noFill/>
                </a:ln>
                <a:solidFill>
                  <a:srgbClr val="F6FBF4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cs typeface="+mn-cs"/>
              </a:rPr>
              <a:t>todo aquello que nos ata al pasado</a:t>
            </a:r>
            <a:r>
              <a:rPr kumimoji="0" lang="es-P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6FBF4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cs typeface="+mn-cs"/>
              </a:rPr>
              <a:t>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2400" b="1" dirty="0">
                <a:solidFill>
                  <a:srgbClr val="F6FBF4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anose="030F0702030302020204" pitchFamily="66" charset="0"/>
                <a:ea typeface="Times New Roman"/>
              </a:rPr>
              <a:t>de todo lo que vamos cargando en el corazón</a:t>
            </a:r>
            <a:r>
              <a:rPr lang="es-MX" sz="2400" b="1" dirty="0" smtClean="0">
                <a:solidFill>
                  <a:srgbClr val="F6FBF4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anose="030F0702030302020204" pitchFamily="66" charset="0"/>
                <a:ea typeface="Times New Roman"/>
              </a:rPr>
              <a:t>,</a:t>
            </a: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6FBF4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Times New Roman"/>
                <a:cs typeface="+mn-cs"/>
              </a:rPr>
              <a:t>  </a:t>
            </a:r>
            <a:endParaRPr kumimoji="0" lang="es-PE" sz="2400" b="1" i="0" u="none" strike="noStrike" kern="1200" cap="none" spc="0" normalizeH="0" baseline="0" noProof="0" dirty="0">
              <a:ln>
                <a:noFill/>
              </a:ln>
              <a:solidFill>
                <a:srgbClr val="F6FBF4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/>
                </a:outerShdw>
              </a:effectLst>
              <a:uLnTx/>
              <a:uFillTx/>
              <a:latin typeface="Comic Sans MS" panose="030F0702030302020204" pitchFamily="66" charset="0"/>
              <a:ea typeface="Times New Roma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165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i.pinimg.com/564x/ba/32/2d/ba322d66bcb80894992f88fb16c324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78" y="475488"/>
            <a:ext cx="8074025" cy="590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6"/>
          <p:cNvSpPr txBox="1">
            <a:spLocks noChangeArrowheads="1"/>
          </p:cNvSpPr>
          <p:nvPr/>
        </p:nvSpPr>
        <p:spPr bwMode="auto">
          <a:xfrm>
            <a:off x="530478" y="475488"/>
            <a:ext cx="8023672" cy="5907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2400" b="1" dirty="0" smtClean="0">
                <a:solidFill>
                  <a:srgbClr val="F6FBF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anose="030F0702030302020204" pitchFamily="66" charset="0"/>
                <a:ea typeface="Times New Roman"/>
              </a:rPr>
              <a:t>de </a:t>
            </a:r>
            <a:r>
              <a:rPr lang="es-MX" sz="2400" b="1" dirty="0">
                <a:solidFill>
                  <a:srgbClr val="F6FBF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anose="030F0702030302020204" pitchFamily="66" charset="0"/>
                <a:ea typeface="Times New Roman"/>
              </a:rPr>
              <a:t>todo aquello que nos lastima,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2400" b="1" dirty="0">
                <a:solidFill>
                  <a:srgbClr val="F6FBF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anose="030F0702030302020204" pitchFamily="66" charset="0"/>
                <a:ea typeface="Times New Roman"/>
              </a:rPr>
              <a:t>de todo lo que no conseguimos olvidar,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2400" b="1" dirty="0">
                <a:solidFill>
                  <a:srgbClr val="F6FBF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anose="030F0702030302020204" pitchFamily="66" charset="0"/>
                <a:ea typeface="Times New Roman"/>
              </a:rPr>
              <a:t>de todo lo que nos hace sangrar el corazón,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2400" b="1" dirty="0">
                <a:solidFill>
                  <a:srgbClr val="F6FBF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anose="030F0702030302020204" pitchFamily="66" charset="0"/>
                <a:ea typeface="Times New Roman"/>
              </a:rPr>
              <a:t>ayúdanos a que dando el perdón que Tú nos das,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2400" b="1" dirty="0">
                <a:solidFill>
                  <a:srgbClr val="F6FBF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anose="030F0702030302020204" pitchFamily="66" charset="0"/>
                <a:ea typeface="Times New Roman"/>
              </a:rPr>
              <a:t>perdonemos siempre, perdonemos totalmente,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2400" b="1" dirty="0">
                <a:solidFill>
                  <a:srgbClr val="F6FBF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anose="030F0702030302020204" pitchFamily="66" charset="0"/>
                <a:ea typeface="Times New Roman"/>
              </a:rPr>
              <a:t>perdonemos y olvidemos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2400" b="1" dirty="0">
                <a:solidFill>
                  <a:srgbClr val="F6FBF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anose="030F0702030302020204" pitchFamily="66" charset="0"/>
                <a:ea typeface="Times New Roman"/>
              </a:rPr>
              <a:t>encontrando en ti la paz y la libertad,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MX" sz="2400" b="1" dirty="0" smtClean="0">
              <a:solidFill>
                <a:srgbClr val="F6FBF4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/>
                </a:outerShdw>
              </a:effectLst>
              <a:latin typeface="Comic Sans MS" panose="030F0702030302020204" pitchFamily="66" charset="0"/>
              <a:ea typeface="Times New Roman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MX" sz="2400" b="1" dirty="0">
              <a:solidFill>
                <a:srgbClr val="F6FBF4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/>
                </a:outerShdw>
              </a:effectLst>
              <a:latin typeface="Comic Sans MS" panose="030F0702030302020204" pitchFamily="66" charset="0"/>
              <a:ea typeface="Times New Roman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MX" sz="2400" b="1" dirty="0" smtClean="0">
              <a:solidFill>
                <a:srgbClr val="F6FBF4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/>
                </a:outerShdw>
              </a:effectLst>
              <a:latin typeface="Comic Sans MS" panose="030F0702030302020204" pitchFamily="66" charset="0"/>
              <a:ea typeface="Times New Roman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MX" sz="2400" b="1" dirty="0">
              <a:solidFill>
                <a:srgbClr val="F6FBF4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/>
                </a:outerShdw>
              </a:effectLst>
              <a:latin typeface="Comic Sans MS" panose="030F0702030302020204" pitchFamily="66" charset="0"/>
              <a:ea typeface="Times New Roman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MX" sz="2400" b="1" dirty="0" smtClean="0">
              <a:solidFill>
                <a:srgbClr val="F6FBF4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/>
                </a:outerShdw>
              </a:effectLst>
              <a:latin typeface="Comic Sans MS" panose="030F0702030302020204" pitchFamily="66" charset="0"/>
              <a:ea typeface="Times New Roman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2400" b="1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anose="030F0702030302020204" pitchFamily="66" charset="0"/>
                <a:ea typeface="Times New Roman"/>
              </a:rPr>
              <a:t>la </a:t>
            </a:r>
            <a:r>
              <a:rPr lang="es-MX" sz="24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anose="030F0702030302020204" pitchFamily="66" charset="0"/>
                <a:ea typeface="Times New Roman"/>
              </a:rPr>
              <a:t>alegría y la vida nueva,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24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anose="030F0702030302020204" pitchFamily="66" charset="0"/>
                <a:ea typeface="Times New Roman"/>
              </a:rPr>
              <a:t>que Tú das a los que se dejan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24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anose="030F0702030302020204" pitchFamily="66" charset="0"/>
                <a:ea typeface="Times New Roman"/>
              </a:rPr>
              <a:t>guiar y conducir por ti. </a:t>
            </a:r>
            <a:endParaRPr lang="es-MX" sz="2400" b="1" dirty="0" smtClean="0"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/>
                </a:outerShdw>
              </a:effectLst>
              <a:latin typeface="Comic Sans MS" panose="030F0702030302020204" pitchFamily="66" charset="0"/>
              <a:ea typeface="Times New Roman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2400" b="1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anose="030F0702030302020204" pitchFamily="66" charset="0"/>
                <a:ea typeface="Times New Roman"/>
              </a:rPr>
              <a:t>Que </a:t>
            </a:r>
            <a:r>
              <a:rPr lang="es-MX" sz="24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anose="030F0702030302020204" pitchFamily="66" charset="0"/>
                <a:ea typeface="Times New Roman"/>
              </a:rPr>
              <a:t>así sea</a:t>
            </a:r>
            <a:r>
              <a:rPr lang="es-MX" sz="2400" b="1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anose="030F0702030302020204" pitchFamily="66" charset="0"/>
                <a:ea typeface="Times New Roman"/>
              </a:rPr>
              <a:t>.</a:t>
            </a:r>
            <a:endParaRPr lang="es-MX" sz="2400" b="1" dirty="0"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/>
                </a:outerShdw>
              </a:effectLst>
              <a:latin typeface="Comic Sans MS" panose="030F0702030302020204" pitchFamily="66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1943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64" y="429768"/>
            <a:ext cx="8129016" cy="5963564"/>
          </a:xfrm>
          <a:prstGeom prst="rect">
            <a:avLst/>
          </a:prstGeom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226274" y="9046044"/>
            <a:ext cx="12951968" cy="423193"/>
          </a:xfrm>
          <a:prstGeom prst="rect">
            <a:avLst/>
          </a:prstGeom>
          <a:solidFill>
            <a:srgbClr val="35D79C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Texto de Lectio Divina:     Padre César Chávez  Alva (Chuno) </a:t>
            </a:r>
            <a:r>
              <a:rPr kumimoji="0" lang="es-PE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Congregación </a:t>
            </a:r>
            <a:r>
              <a:rPr kumimoji="0" lang="es-P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de la Misión.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 </a:t>
            </a:r>
            <a:r>
              <a:rPr kumimoji="0" lang="es-PE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Power</a:t>
            </a:r>
            <a:r>
              <a:rPr kumimoji="0" lang="es-P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 Point :  Sor Pilar Caycho Vela  - Hija de la Caridad de San Vicente de Paúl</a:t>
            </a: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            www.cm.peru.com.pe</a:t>
            </a:r>
            <a:endParaRPr kumimoji="0" lang="es-PE" sz="10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Poor Richard" pitchFamily="18" charset="0"/>
              <a:ea typeface="+mn-ea"/>
              <a:cs typeface="+mn-cs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778414" y="6304008"/>
            <a:ext cx="4143593" cy="507831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PE" sz="9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Texto de </a:t>
            </a:r>
            <a:r>
              <a:rPr lang="es-PE" sz="9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Lectio</a:t>
            </a:r>
            <a:r>
              <a:rPr lang="es-PE" sz="9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Divina:     Padre César Chávez  Alva (Chuno) </a:t>
            </a:r>
            <a:r>
              <a:rPr lang="es-PE" sz="9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C.ongregación</a:t>
            </a:r>
            <a:r>
              <a:rPr lang="es-PE" sz="9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de la Misión.</a:t>
            </a:r>
          </a:p>
          <a:p>
            <a:pPr algn="ctr">
              <a:defRPr/>
            </a:pPr>
            <a:r>
              <a:rPr lang="es-PE" sz="9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</a:t>
            </a:r>
            <a:r>
              <a:rPr lang="es-PE" sz="9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Power</a:t>
            </a:r>
            <a:r>
              <a:rPr lang="es-PE" sz="9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Point :  Sor Pilar </a:t>
            </a:r>
            <a:r>
              <a:rPr lang="es-PE" sz="9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Caycho</a:t>
            </a:r>
            <a:r>
              <a:rPr lang="es-PE" sz="9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Vela  - Hija de la Caridad de San Vicente de Paúl</a:t>
            </a:r>
          </a:p>
          <a:p>
            <a:pPr algn="ctr">
              <a:defRPr/>
            </a:pPr>
            <a:r>
              <a:rPr lang="es-PE" sz="9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     www.cm.peru.com.pe</a:t>
            </a:r>
            <a:endParaRPr lang="es-PE" sz="9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or Richar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90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65" y="448292"/>
            <a:ext cx="8120265" cy="5908546"/>
          </a:xfrm>
          <a:prstGeom prst="rect">
            <a:avLst/>
          </a:prstGeom>
        </p:spPr>
      </p:pic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5741373" y="1918616"/>
            <a:ext cx="2760785" cy="425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1" i="1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+mn-ea"/>
                <a:cs typeface="+mn-cs"/>
              </a:rPr>
              <a:t>El perdón que se da al </a:t>
            </a:r>
            <a:r>
              <a:rPr kumimoji="0" lang="es-PE" sz="26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+mn-ea"/>
                <a:cs typeface="+mn-cs"/>
              </a:rPr>
              <a:t>hermano es </a:t>
            </a:r>
            <a:r>
              <a:rPr kumimoji="0" lang="es-PE" sz="2600" b="1" i="1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+mn-ea"/>
                <a:cs typeface="+mn-cs"/>
              </a:rPr>
              <a:t>condición del perdón que se recibe de Dios, quien es el maestro del perdón perfecto.</a:t>
            </a:r>
          </a:p>
        </p:txBody>
      </p:sp>
      <p:sp>
        <p:nvSpPr>
          <p:cNvPr id="2" name="Rectángulo 1"/>
          <p:cNvSpPr/>
          <p:nvPr/>
        </p:nvSpPr>
        <p:spPr>
          <a:xfrm>
            <a:off x="575326" y="391339"/>
            <a:ext cx="27815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2800" b="1" u="sng" dirty="0"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Tekton Pro" pitchFamily="34" charset="0"/>
              </a:rPr>
              <a:t>Ambientación</a:t>
            </a:r>
            <a:r>
              <a:rPr lang="es-PE" sz="2800" b="1" dirty="0"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Tekton Pro" pitchFamily="34" charset="0"/>
              </a:rPr>
              <a:t>:</a:t>
            </a:r>
            <a:r>
              <a:rPr lang="es-PE" sz="2800" b="1" i="1" dirty="0"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Tekton Pro" pitchFamily="34" charset="0"/>
              </a:rPr>
              <a:t> </a:t>
            </a:r>
            <a:endParaRPr lang="es-PE" sz="2800" dirty="0">
              <a:solidFill>
                <a:srgbClr val="FFFF00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75326" y="1918616"/>
            <a:ext cx="2606459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+mn-ea"/>
                <a:cs typeface="+mn-cs"/>
              </a:rPr>
              <a:t>Las </a:t>
            </a:r>
            <a:r>
              <a:rPr kumimoji="0" lang="es-PE" sz="26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+mn-ea"/>
                <a:cs typeface="+mn-cs"/>
              </a:rPr>
              <a:t>lecturas de este domingo </a:t>
            </a:r>
            <a:r>
              <a:rPr kumimoji="0" lang="es-PE" sz="2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+mn-ea"/>
                <a:cs typeface="+mn-cs"/>
              </a:rPr>
              <a:t>   contienen </a:t>
            </a:r>
            <a:r>
              <a:rPr kumimoji="0" lang="es-PE" sz="26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+mn-ea"/>
                <a:cs typeface="+mn-cs"/>
              </a:rPr>
              <a:t>una importante enseñanza sobre el perdón como vínculo que nos une a Dios y al prójimo. </a:t>
            </a:r>
          </a:p>
        </p:txBody>
      </p:sp>
    </p:spTree>
    <p:extLst>
      <p:ext uri="{BB962C8B-B14F-4D97-AF65-F5344CB8AC3E}">
        <p14:creationId xmlns:p14="http://schemas.microsoft.com/office/powerpoint/2010/main" val="3391219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6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.pinimg.com/564x/6a/7d/ea/6a7dea553db8456f2af0738fcaa1f89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5097" y="501663"/>
            <a:ext cx="8084988" cy="597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Las preguntas de Jesús: ¿Me amas más que estos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91" y="439615"/>
            <a:ext cx="8084989" cy="59756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2806144" y="625816"/>
            <a:ext cx="309634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0" i="0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Oración inicial</a:t>
            </a:r>
            <a:endParaRPr kumimoji="0" lang="es-PE" sz="2800" b="0" i="0" u="none" strike="noStrike" kern="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52002" y="3968332"/>
            <a:ext cx="817135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143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 Ext" pitchFamily="34" charset="0"/>
                <a:ea typeface="+mn-ea"/>
                <a:cs typeface="+mn-cs"/>
              </a:rPr>
              <a:t>Señor Jesús</a:t>
            </a:r>
            <a:r>
              <a:rPr kumimoji="0" lang="es-P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143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 Ext" pitchFamily="34" charset="0"/>
                <a:ea typeface="+mn-ea"/>
                <a:cs typeface="+mn-cs"/>
              </a:rPr>
              <a:t>,  Pedro </a:t>
            </a:r>
            <a:r>
              <a:rPr kumimoji="0" lang="es-PE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143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 Ext" pitchFamily="34" charset="0"/>
                <a:ea typeface="+mn-ea"/>
                <a:cs typeface="+mn-cs"/>
              </a:rPr>
              <a:t>te hace una pregunta </a:t>
            </a:r>
            <a:r>
              <a:rPr kumimoji="0" lang="es-P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143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 Ext" pitchFamily="34" charset="0"/>
                <a:ea typeface="+mn-ea"/>
                <a:cs typeface="+mn-cs"/>
              </a:rPr>
              <a:t>que todavía </a:t>
            </a:r>
            <a:r>
              <a:rPr kumimoji="0" lang="es-PE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143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 Ext" pitchFamily="34" charset="0"/>
                <a:ea typeface="+mn-ea"/>
                <a:cs typeface="+mn-cs"/>
              </a:rPr>
              <a:t>hoy seguimos haciéndonos</a:t>
            </a:r>
            <a:r>
              <a:rPr kumimoji="0" lang="es-P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143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 Ext" pitchFamily="34" charset="0"/>
                <a:ea typeface="+mn-ea"/>
                <a:cs typeface="+mn-cs"/>
              </a:rPr>
              <a:t>: ¿</a:t>
            </a:r>
            <a:r>
              <a:rPr kumimoji="0" lang="es-PE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143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 Ext" pitchFamily="34" charset="0"/>
                <a:ea typeface="+mn-ea"/>
                <a:cs typeface="+mn-cs"/>
              </a:rPr>
              <a:t>cuántas veces debo perdonar a mi hermano</a:t>
            </a:r>
            <a:r>
              <a:rPr kumimoji="0" lang="es-P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143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 Ext" pitchFamily="34" charset="0"/>
                <a:ea typeface="+mn-ea"/>
                <a:cs typeface="+mn-cs"/>
              </a:rPr>
              <a:t>? Una </a:t>
            </a:r>
            <a:r>
              <a:rPr kumimoji="0" lang="es-PE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143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 Ext" pitchFamily="34" charset="0"/>
                <a:ea typeface="+mn-ea"/>
                <a:cs typeface="+mn-cs"/>
              </a:rPr>
              <a:t>cuestión fundamental para ver </a:t>
            </a:r>
            <a:r>
              <a:rPr kumimoji="0" lang="es-P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glow rad="1143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 Ext" pitchFamily="34" charset="0"/>
                <a:ea typeface="+mn-ea"/>
                <a:cs typeface="+mn-cs"/>
              </a:rPr>
              <a:t>nues</a:t>
            </a:r>
            <a:r>
              <a:rPr kumimoji="0" lang="es-P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143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 Ext" pitchFamily="34" charset="0"/>
                <a:ea typeface="+mn-ea"/>
                <a:cs typeface="+mn-cs"/>
              </a:rPr>
              <a:t> </a:t>
            </a:r>
            <a:r>
              <a:rPr kumimoji="0" lang="es-P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glow rad="1143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 Ext" pitchFamily="34" charset="0"/>
                <a:ea typeface="+mn-ea"/>
                <a:cs typeface="+mn-cs"/>
              </a:rPr>
              <a:t>tra</a:t>
            </a:r>
            <a:r>
              <a:rPr kumimoji="0" lang="es-P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143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 Ext" pitchFamily="34" charset="0"/>
                <a:ea typeface="+mn-ea"/>
                <a:cs typeface="+mn-cs"/>
              </a:rPr>
              <a:t> actitud con </a:t>
            </a:r>
            <a:r>
              <a:rPr kumimoji="0" lang="es-PE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143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 Ext" pitchFamily="34" charset="0"/>
                <a:ea typeface="+mn-ea"/>
                <a:cs typeface="+mn-cs"/>
              </a:rPr>
              <a:t>aquellos que tenemos junto a nosotros.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143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 Ext" pitchFamily="34" charset="0"/>
                <a:ea typeface="+mn-ea"/>
                <a:cs typeface="+mn-cs"/>
              </a:rPr>
              <a:t>Te pedimos tu gracia para mirarte a </a:t>
            </a:r>
            <a:r>
              <a:rPr kumimoji="0" lang="es-P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143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 Ext" pitchFamily="34" charset="0"/>
                <a:ea typeface="+mn-ea"/>
                <a:cs typeface="+mn-cs"/>
              </a:rPr>
              <a:t>ti y </a:t>
            </a:r>
            <a:r>
              <a:rPr kumimoji="0" lang="es-PE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143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 Ext" pitchFamily="34" charset="0"/>
                <a:ea typeface="+mn-ea"/>
                <a:cs typeface="+mn-cs"/>
              </a:rPr>
              <a:t>aprender de ti, </a:t>
            </a:r>
            <a:r>
              <a:rPr kumimoji="0" lang="es-P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143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 Ext" pitchFamily="34" charset="0"/>
                <a:ea typeface="+mn-ea"/>
                <a:cs typeface="+mn-cs"/>
              </a:rPr>
              <a:t>                  la </a:t>
            </a:r>
            <a:r>
              <a:rPr kumimoji="0" lang="es-PE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143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 Ext" pitchFamily="34" charset="0"/>
                <a:ea typeface="+mn-ea"/>
                <a:cs typeface="+mn-cs"/>
              </a:rPr>
              <a:t>actitud que debemos tener con los demás,</a:t>
            </a:r>
          </a:p>
        </p:txBody>
      </p:sp>
    </p:spTree>
    <p:extLst>
      <p:ext uri="{BB962C8B-B14F-4D97-AF65-F5344CB8AC3E}">
        <p14:creationId xmlns:p14="http://schemas.microsoft.com/office/powerpoint/2010/main" val="398962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l Poder de la Oración Según la Bibl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34" y="483952"/>
            <a:ext cx="8091511" cy="590805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200400" y="496018"/>
            <a:ext cx="533204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889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 Ext"/>
                <a:ea typeface="+mn-ea"/>
                <a:cs typeface="+mn-cs"/>
              </a:rPr>
              <a:t>por eso te pedimos que nos ayudes a entender tu palabra </a:t>
            </a:r>
            <a:r>
              <a:rPr kumimoji="0" lang="es-P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889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 Ext"/>
                <a:ea typeface="+mn-ea"/>
                <a:cs typeface="+mn-cs"/>
              </a:rPr>
              <a:t>    y </a:t>
            </a:r>
            <a:r>
              <a:rPr kumimoji="0" lang="es-PE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889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 Ext"/>
                <a:ea typeface="+mn-ea"/>
                <a:cs typeface="+mn-cs"/>
              </a:rPr>
              <a:t>ver como Tú actuaste, </a:t>
            </a:r>
            <a:r>
              <a:rPr kumimoji="0" lang="es-P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889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 Ext"/>
                <a:ea typeface="+mn-ea"/>
                <a:cs typeface="+mn-cs"/>
              </a:rPr>
              <a:t>                   para </a:t>
            </a:r>
            <a:r>
              <a:rPr kumimoji="0" lang="es-PE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889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 Ext"/>
                <a:ea typeface="+mn-ea"/>
                <a:cs typeface="+mn-cs"/>
              </a:rPr>
              <a:t>aplicarla a nuestra vida y tener tus mismos sentimientos. 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51943" y="4463821"/>
            <a:ext cx="798210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889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 Ext"/>
                <a:ea typeface="Verdana" pitchFamily="34" charset="0"/>
                <a:cs typeface="Verdana" pitchFamily="34" charset="0"/>
              </a:rPr>
              <a:t>Ayúdanos </a:t>
            </a: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889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 Ext"/>
                <a:ea typeface="Verdana" pitchFamily="34" charset="0"/>
                <a:cs typeface="Verdana" pitchFamily="34" charset="0"/>
              </a:rPr>
              <a:t>Señor a expresar el amor que Tú tienes con nosotros y así manifestarlo con los que nos rodean perdonando como Tú nos perdonas. </a:t>
            </a: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889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 Ext"/>
                <a:ea typeface="Verdana" pitchFamily="34" charset="0"/>
                <a:cs typeface="Verdana" pitchFamily="34" charset="0"/>
              </a:rPr>
              <a:t>Que </a:t>
            </a: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889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 Ext"/>
                <a:ea typeface="Verdana" pitchFamily="34" charset="0"/>
                <a:cs typeface="Verdana" pitchFamily="34" charset="0"/>
              </a:rPr>
              <a:t>así sea.</a:t>
            </a:r>
            <a:endParaRPr kumimoji="0" lang="es-PE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20000"/>
                  <a:lumOff val="80000"/>
                </a:schemeClr>
              </a:solidFill>
              <a:effectLst>
                <a:glow rad="889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Tekton Pro Ext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567338" y="6279703"/>
            <a:ext cx="29651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1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dir="10800000" sx="101000" sy="101000" algn="r" rotWithShape="0">
                    <a:prstClr val="black"/>
                  </a:outerShdw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936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475"/>
                            </p:stCondLst>
                            <p:childTnLst>
                              <p:par>
                                <p:cTn id="1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log de María Elena de Luna Pizarro: ¿POR QUÉ DEBEMOS PERDONAR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56" y="445843"/>
            <a:ext cx="8092160" cy="59492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6793300" y="512911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493538" y="6212917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800" b="0" i="1" u="none" strike="noStrike" kern="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10800000" sx="102000" sy="102000" algn="r" rotWithShape="0">
                  <a:srgbClr val="FFAAAA">
                    <a:lumMod val="10000"/>
                  </a:srgbClr>
                </a:outerShdw>
              </a:effectLst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21756" y="3902123"/>
            <a:ext cx="809216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El </a:t>
            </a:r>
            <a:r>
              <a:rPr kumimoji="0" lang="es-PE" sz="26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perdón es la expresión básica del amor, es la expresión en un hecho concreto, de ahí que sea esencial en nuestra fe cristiana. El Señor nos invita a todos a amar de manera incondicional, perdonando siempre como nuestro Dios nos perdona. </a:t>
            </a:r>
            <a:r>
              <a:rPr kumimoji="0" lang="es-ES_tradnl" sz="2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Escuchemos: </a:t>
            </a:r>
            <a:endParaRPr kumimoji="0" lang="es-PE" sz="2600" b="0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292080" y="2707938"/>
            <a:ext cx="37420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800" b="0" i="1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10800000" sx="101000" sy="101000" algn="r" rotWithShape="0">
                  <a:srgbClr val="FF6699">
                    <a:lumMod val="10000"/>
                  </a:srgbClr>
                </a:outerShdw>
              </a:effectLst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89" y="512911"/>
            <a:ext cx="2883408" cy="1097280"/>
          </a:xfrm>
          <a:prstGeom prst="round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909899" y="1755706"/>
            <a:ext cx="23711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3200" u="sng" kern="0" dirty="0"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Motivación</a:t>
            </a:r>
            <a:r>
              <a:rPr lang="es-ES_tradnl" sz="3200" kern="0" dirty="0"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PE" sz="3200" dirty="0"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endParaRPr lang="es-PE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583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925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92" y="470507"/>
            <a:ext cx="8144226" cy="58867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3 Rectángulo"/>
          <p:cNvSpPr/>
          <p:nvPr/>
        </p:nvSpPr>
        <p:spPr>
          <a:xfrm>
            <a:off x="2569316" y="488691"/>
            <a:ext cx="39633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6FBF4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Georgia" pitchFamily="18" charset="0"/>
                <a:ea typeface="+mn-ea"/>
                <a:cs typeface="+mn-cs"/>
              </a:rPr>
              <a:t> 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F6FBF4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Georgia" pitchFamily="18" charset="0"/>
                <a:ea typeface="+mn-ea"/>
                <a:cs typeface="+mn-cs"/>
              </a:rPr>
              <a:t>San Mateo  </a:t>
            </a: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6FBF4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Georgia" pitchFamily="18" charset="0"/>
                <a:ea typeface="+mn-ea"/>
                <a:cs typeface="+mn-cs"/>
              </a:rPr>
              <a:t>18,21-35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F6FBF4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608894" y="5052172"/>
            <a:ext cx="806802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En aquel tiempo, se adelantó Pedro </a:t>
            </a:r>
            <a:r>
              <a:rPr kumimoji="0" lang="es-P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y preguntó </a:t>
            </a:r>
            <a:r>
              <a:rPr kumimoji="0" lang="es-PE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a Jesús</a:t>
            </a:r>
            <a:r>
              <a:rPr kumimoji="0" lang="es-P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: - </a:t>
            </a:r>
            <a:r>
              <a:rPr kumimoji="0" lang="es-PE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Señor, si mi hermano me ofende, ¿cuántas veces le tengo que perdonar? ¿hasta siete veces</a:t>
            </a:r>
            <a:r>
              <a:rPr kumimoji="0" lang="es-P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?</a:t>
            </a:r>
            <a:endParaRPr kumimoji="0" lang="es-PE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619672" y="5085184"/>
            <a:ext cx="705724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13500000" sx="101000" sy="101000" algn="br" rotWithShape="0">
                  <a:srgbClr val="FFAAAA">
                    <a:lumMod val="10000"/>
                  </a:srgbClr>
                </a:outerShdw>
              </a:effectLst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1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5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53" y="419606"/>
            <a:ext cx="8018613" cy="600659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615934" y="5266592"/>
            <a:ext cx="390892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sino </a:t>
            </a:r>
            <a:r>
              <a:rPr kumimoji="0" lang="es-PE" sz="3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hasta setenta veces siete.</a:t>
            </a:r>
            <a:endParaRPr kumimoji="0" lang="es-ES" sz="3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10000"/>
                  <a:lumOff val="90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501888" y="370867"/>
            <a:ext cx="813701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Jesús le contesta: - No te digo hasta siete veces, </a:t>
            </a:r>
            <a:endParaRPr kumimoji="0" lang="es-ES" sz="3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10000"/>
                  <a:lumOff val="90000"/>
                </a:schemeClr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072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675"/>
                            </p:stCondLst>
                            <p:childTnLst>
                              <p:par>
                                <p:cTn id="12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290" grpId="0"/>
    </p:bldLst>
  </p:timing>
</p:sld>
</file>

<file path=ppt/theme/theme1.xml><?xml version="1.0" encoding="utf-8"?>
<a:theme xmlns:a="http://schemas.openxmlformats.org/drawingml/2006/main" name="1_colormaster">
  <a:themeElements>
    <a:clrScheme name="1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788</TotalTime>
  <Words>1511</Words>
  <Application>Microsoft Office PowerPoint</Application>
  <PresentationFormat>Presentación en pantalla (4:3)</PresentationFormat>
  <Paragraphs>108</Paragraphs>
  <Slides>39</Slides>
  <Notes>3</Notes>
  <HiddenSlides>0</HiddenSlides>
  <MMClips>1</MMClips>
  <ScaleCrop>false</ScaleCrop>
  <HeadingPairs>
    <vt:vector size="6" baseType="variant">
      <vt:variant>
        <vt:lpstr>Fuentes usadas</vt:lpstr>
      </vt:variant>
      <vt:variant>
        <vt:i4>17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57" baseType="lpstr">
      <vt:lpstr>Adobe Fan Heiti Std B</vt:lpstr>
      <vt:lpstr>Adobe Gothic Std B</vt:lpstr>
      <vt:lpstr>Aharoni</vt:lpstr>
      <vt:lpstr>Arial</vt:lpstr>
      <vt:lpstr>Arial Rounded MT Bold</vt:lpstr>
      <vt:lpstr>Calibri</vt:lpstr>
      <vt:lpstr>Comic Sans MS</vt:lpstr>
      <vt:lpstr>Franklin Gothic Book</vt:lpstr>
      <vt:lpstr>Georgia</vt:lpstr>
      <vt:lpstr>Kristen ITC</vt:lpstr>
      <vt:lpstr>Poor Richard</vt:lpstr>
      <vt:lpstr>Segoe UI Semilight</vt:lpstr>
      <vt:lpstr>Tekton Pro</vt:lpstr>
      <vt:lpstr>Tekton Pro Ext</vt:lpstr>
      <vt:lpstr>Times New Roman</vt:lpstr>
      <vt:lpstr>Verdana</vt:lpstr>
      <vt:lpstr>Wingdings</vt:lpstr>
      <vt:lpstr>1_colormaster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Admin</cp:lastModifiedBy>
  <cp:revision>101</cp:revision>
  <dcterms:created xsi:type="dcterms:W3CDTF">2020-09-07T14:13:37Z</dcterms:created>
  <dcterms:modified xsi:type="dcterms:W3CDTF">2023-09-11T15:01:22Z</dcterms:modified>
</cp:coreProperties>
</file>