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A1E"/>
    <a:srgbClr val="FFFFFF"/>
    <a:srgbClr val="CCFF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8239F-F898-475E-AAE5-8E6423A97640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D3D17-599B-4055-9A85-6EB198B0A8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4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E30DD-A465-4BF7-A046-B94ED693064B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94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E30DD-A465-4BF7-A046-B94ED693064B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66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BE192-4236-419E-8351-ECDD4B65995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46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E30DD-A465-4BF7-A046-B94ED693064B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38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40FF8-13EB-4BD5-90D5-823F30475ACA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48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76DF4-3714-4421-B942-1CF0219B1B64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10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E806D-80A6-48C9-9E5E-A38912959578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4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0ED6-B3C0-48D1-BA0D-C19BF6BC24A5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11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49A0C-A816-46D9-A61A-71F0589EFA2A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66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40510-E6A4-482D-BDFF-EE1688207621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70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EBC71-893E-47BE-A41D-1C96236DDEBD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13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72B9A-993F-4493-8C3C-39FAA13606F0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58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E0BA3-E3AA-4CAB-887E-6E19E10EECB0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10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72C3D-BA06-4D03-963F-88E0A1B6FDA5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64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13684D-290C-4377-A308-3E737093A3CB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91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text styles</a:t>
            </a:r>
          </a:p>
          <a:p>
            <a:pPr lvl="1"/>
            <a:r>
              <a:rPr lang="en-US" altLang="es-PE" smtClean="0"/>
              <a:t>Second level</a:t>
            </a:r>
          </a:p>
          <a:p>
            <a:pPr lvl="2"/>
            <a:r>
              <a:rPr lang="en-US" altLang="es-PE" smtClean="0"/>
              <a:t>Third level</a:t>
            </a:r>
          </a:p>
          <a:p>
            <a:pPr lvl="3"/>
            <a:r>
              <a:rPr lang="en-US" altLang="es-PE" smtClean="0"/>
              <a:t>Fourth level</a:t>
            </a:r>
          </a:p>
          <a:p>
            <a:pPr lvl="4"/>
            <a:r>
              <a:rPr lang="en-US" altLang="es-P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17D4A-8879-42E4-9924-63DBFF310197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5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39. Amar es entregar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4" y="562236"/>
            <a:ext cx="8006029" cy="57840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3" y="5931759"/>
            <a:ext cx="125588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22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OMINGO 23º DEL TIEMPO ORDINARIO - ppt descarga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926" y="561975"/>
            <a:ext cx="8048624" cy="57816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2217" y="561975"/>
            <a:ext cx="5083733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2800" strike="noStrike" kern="1200" normalizeH="0" baseline="0" noProof="0" dirty="0" smtClean="0">
                <a:uLnTx/>
                <a:uFillTx/>
                <a:latin typeface="Arial Rounded MT Bold" panose="020F0704030504030204" pitchFamily="34" charset="0"/>
              </a:rPr>
              <a:t>  Si </a:t>
            </a:r>
            <a:r>
              <a:rPr kumimoji="0" lang="es-ES" sz="2800" strike="noStrike" kern="1200" normalizeH="0" baseline="0" noProof="0" dirty="0">
                <a:uLnTx/>
                <a:uFillTx/>
                <a:latin typeface="Arial Rounded MT Bold" panose="020F0704030504030204" pitchFamily="34" charset="0"/>
              </a:rPr>
              <a:t>no te hace caso, </a:t>
            </a:r>
            <a:r>
              <a:rPr kumimoji="0" lang="es-ES" sz="2800" strike="noStrike" kern="1200" normalizeH="0" baseline="0" noProof="0" dirty="0" smtClean="0">
                <a:uLnTx/>
                <a:uFillTx/>
                <a:latin typeface="Arial Rounded MT Bold" panose="020F0704030504030204" pitchFamily="34" charset="0"/>
              </a:rPr>
              <a:t>                             </a:t>
            </a:r>
            <a:r>
              <a:rPr kumimoji="0" lang="es-PE" sz="2800" strike="noStrike" kern="1200" normalizeH="0" baseline="0" noProof="0" dirty="0" smtClean="0">
                <a:uLnTx/>
                <a:uFillTx/>
                <a:latin typeface="Arial Rounded MT Bold" panose="020F0704030504030204" pitchFamily="34" charset="0"/>
              </a:rPr>
              <a:t>llama   a     otro </a:t>
            </a:r>
            <a:r>
              <a:rPr kumimoji="0" lang="es-PE" sz="2800" strike="noStrike" kern="1200" normalizeH="0" baseline="0" noProof="0" dirty="0">
                <a:uLnTx/>
                <a:uFillTx/>
                <a:latin typeface="Arial Rounded MT Bold" panose="020F0704030504030204" pitchFamily="34" charset="0"/>
              </a:rPr>
              <a:t>o a otros </a:t>
            </a:r>
            <a:r>
              <a:rPr kumimoji="0" lang="es-PE" sz="2800" strike="noStrike" kern="1200" normalizeH="0" baseline="0" noProof="0" dirty="0" smtClean="0">
                <a:uLnTx/>
                <a:uFillTx/>
                <a:latin typeface="Arial Rounded MT Bold" panose="020F0704030504030204" pitchFamily="34" charset="0"/>
              </a:rPr>
              <a:t>                   dos, </a:t>
            </a:r>
            <a:r>
              <a:rPr lang="es-PE" sz="2800" dirty="0" smtClean="0">
                <a:latin typeface="Arial Rounded MT Bold" panose="020F0704030504030204" pitchFamily="34" charset="0"/>
              </a:rPr>
              <a:t>para                                                 que todo el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dirty="0" smtClean="0">
                <a:latin typeface="Arial Rounded MT Bold" panose="020F0704030504030204" pitchFamily="34" charset="0"/>
              </a:rPr>
              <a:t>asunto quede</a:t>
            </a:r>
            <a:endParaRPr kumimoji="0" lang="es-PE" sz="2800" strike="noStrike" kern="1200" normalizeH="0" baseline="0" noProof="0" dirty="0"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5326" y="4007524"/>
            <a:ext cx="4086224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rgbClr val="FFFF00"/>
                </a:solidFill>
                <a:effectLst>
                  <a:glow rad="101600">
                    <a:schemeClr val="bg1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confirmado </a:t>
            </a:r>
            <a:r>
              <a:rPr lang="es-PE" sz="2800" b="1" dirty="0">
                <a:solidFill>
                  <a:srgbClr val="FFFF00"/>
                </a:solidFill>
                <a:effectLst>
                  <a:glow rad="101600">
                    <a:schemeClr val="bg1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por boca de dos o tres testigos</a:t>
            </a:r>
            <a:r>
              <a:rPr lang="es-PE" sz="2800" b="1" dirty="0" smtClean="0">
                <a:solidFill>
                  <a:srgbClr val="FFFF00"/>
                </a:solidFill>
                <a:effectLst>
                  <a:glow rad="101600">
                    <a:schemeClr val="bg1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kumimoji="0" lang="es-PE" sz="2800" b="1" strike="noStrike" kern="1200" normalizeH="0" baseline="0" noProof="0" dirty="0">
              <a:solidFill>
                <a:srgbClr val="FFFF00"/>
              </a:solidFill>
              <a:effectLst>
                <a:glow rad="101600">
                  <a:schemeClr val="bg1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9713" y="2429315"/>
            <a:ext cx="5876925" cy="3905251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1254403" y="590811"/>
            <a:ext cx="672754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normalizeH="0" baseline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Si </a:t>
            </a:r>
            <a:r>
              <a:rPr kumimoji="0" lang="es-ES" sz="3000" b="1" i="1" u="none" strike="noStrike" kern="1200" normalizeH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no les hace caso, díselo a la </a:t>
            </a:r>
            <a:r>
              <a:rPr kumimoji="0" lang="es-ES" sz="3000" b="1" i="1" u="none" strike="noStrike" kern="1200" normalizeH="0" baseline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comunidad, y </a:t>
            </a:r>
            <a:r>
              <a:rPr kumimoji="0" lang="es-ES" sz="3000" b="1" i="1" u="none" strike="noStrike" kern="1200" normalizeH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si no hace caso ni </a:t>
            </a:r>
            <a:r>
              <a:rPr kumimoji="0" lang="es-ES" sz="2800" b="1" i="1" u="none" strike="noStrike" kern="1200" normalizeH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siquiera</a:t>
            </a:r>
            <a:r>
              <a:rPr kumimoji="0" lang="es-ES" sz="3000" b="1" i="1" u="none" strike="noStrike" kern="1200" normalizeH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 a la comunidad, considéralo como un pagano o </a:t>
            </a:r>
            <a:r>
              <a:rPr kumimoji="0" lang="es-ES" sz="3000" b="1" i="1" u="none" strike="noStrike" kern="1200" normalizeH="0" baseline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como un </a:t>
            </a:r>
            <a:r>
              <a:rPr kumimoji="0" lang="es-ES" sz="3000" b="1" i="1" u="none" strike="noStrike" kern="1200" normalizeH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publicano. </a:t>
            </a:r>
          </a:p>
        </p:txBody>
      </p:sp>
    </p:spTree>
    <p:extLst>
      <p:ext uri="{BB962C8B-B14F-4D97-AF65-F5344CB8AC3E}">
        <p14:creationId xmlns:p14="http://schemas.microsoft.com/office/powerpoint/2010/main" val="143173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2" y="559307"/>
            <a:ext cx="8049387" cy="5831968"/>
          </a:xfrm>
          <a:prstGeom prst="rect">
            <a:avLst/>
          </a:prstGeom>
        </p:spPr>
      </p:pic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702652" y="623887"/>
            <a:ext cx="2031023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strike="noStrike" kern="1200" normalizeH="0" baseline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Les </a:t>
            </a:r>
            <a:r>
              <a:rPr kumimoji="0" lang="es-ES" sz="2800" b="1" i="1" strike="noStrike" kern="1200" normalizeH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aseguro que todo lo que aten en la tierra quedará atado en el cielo,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493851" y="3732430"/>
            <a:ext cx="2031023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strike="noStrike" kern="1200" normalizeH="0" baseline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y </a:t>
            </a:r>
            <a:r>
              <a:rPr kumimoji="0" lang="es-ES" sz="2800" b="1" i="1" strike="noStrike" kern="1200" normalizeH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todo lo que desaten en la tierra quedará desatado en el cielo. </a:t>
            </a:r>
          </a:p>
        </p:txBody>
      </p:sp>
    </p:spTree>
    <p:extLst>
      <p:ext uri="{BB962C8B-B14F-4D97-AF65-F5344CB8AC3E}">
        <p14:creationId xmlns:p14="http://schemas.microsoft.com/office/powerpoint/2010/main" val="2193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518539"/>
            <a:ext cx="8058149" cy="57965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635241" y="585214"/>
            <a:ext cx="3631959" cy="224676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normalizeH="0" baseline="0" noProof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Les </a:t>
            </a:r>
            <a:r>
              <a:rPr kumimoji="0" lang="es-ES" sz="2800" b="1" i="1" u="none" strike="noStrike" kern="1200" normalizeH="0" baseline="0" noProof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aseguro, además, que si dos de </a:t>
            </a:r>
            <a:r>
              <a:rPr kumimoji="0" lang="es-ES" sz="2800" b="1" i="1" u="none" strike="noStrike" kern="1200" normalizeH="0" baseline="0" noProof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                     ustedes </a:t>
            </a:r>
            <a:r>
              <a:rPr kumimoji="0" lang="es-ES" sz="2800" b="1" i="1" u="none" strike="noStrike" kern="1200" normalizeH="0" baseline="0" noProof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se </a:t>
            </a:r>
            <a:r>
              <a:rPr kumimoji="0" lang="es-ES" sz="2800" b="1" i="1" u="none" strike="noStrike" kern="1200" normalizeH="0" baseline="0" noProof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                           ponen </a:t>
            </a:r>
            <a:r>
              <a:rPr kumimoji="0" lang="es-ES" sz="2800" b="1" i="1" u="none" strike="noStrike" kern="1200" normalizeH="0" baseline="0" noProof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de </a:t>
            </a:r>
            <a:r>
              <a:rPr kumimoji="0" lang="es-ES" sz="2800" b="1" i="1" u="none" strike="noStrike" kern="1200" normalizeH="0" baseline="0" noProof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                             acuerdo</a:t>
            </a:r>
            <a:endParaRPr kumimoji="0" lang="es-ES" sz="2800" b="1" i="1" u="none" strike="noStrike" kern="1200" normalizeH="0" baseline="0" noProof="0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52449" y="5427643"/>
            <a:ext cx="8058149" cy="95410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normalizeH="0" baseline="0" noProof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en </a:t>
            </a:r>
            <a:r>
              <a:rPr kumimoji="0" lang="es-ES" sz="2800" b="1" i="1" u="none" strike="noStrike" kern="1200" normalizeH="0" baseline="0" noProof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la tierra </a:t>
            </a:r>
            <a:r>
              <a:rPr kumimoji="0" lang="es-ES" sz="2800" b="1" i="1" u="none" strike="noStrike" kern="1200" normalizeH="0" baseline="0" noProof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para </a:t>
            </a:r>
            <a:r>
              <a:rPr kumimoji="0" lang="es-ES" sz="2800" b="1" i="1" u="none" strike="noStrike" kern="1200" normalizeH="0" baseline="0" noProof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pedir algo, se lo dará mi Padre del cielo</a:t>
            </a:r>
            <a:r>
              <a:rPr kumimoji="0" lang="es-ES" sz="2800" b="1" i="1" u="none" strike="noStrike" kern="1200" normalizeH="0" baseline="0" noProof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. </a:t>
            </a:r>
            <a:endParaRPr kumimoji="0" lang="es-ES" sz="2800" b="1" i="1" u="none" strike="noStrike" kern="1200" normalizeH="0" baseline="0" noProof="0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ágenes de Grupo Orando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71499"/>
            <a:ext cx="8026400" cy="57816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644162" y="4037864"/>
            <a:ext cx="4108938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/>
                <a:cs typeface="Times New Roman" pitchFamily="18" charset="0"/>
              </a:rPr>
              <a:t>Porque </a:t>
            </a:r>
            <a:r>
              <a:rPr kumimoji="0" lang="es-ES" sz="3200" b="1" i="0" u="none" strike="noStrike" kern="1200" normalizeH="0" baseline="0" noProof="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/>
                <a:cs typeface="Times New Roman" pitchFamily="18" charset="0"/>
              </a:rPr>
              <a:t>donde están dos o tres reunidos en mi nombre, allí estoy yo en medio de ellos”.</a:t>
            </a:r>
          </a:p>
        </p:txBody>
      </p:sp>
    </p:spTree>
    <p:extLst>
      <p:ext uri="{BB962C8B-B14F-4D97-AF65-F5344CB8AC3E}">
        <p14:creationId xmlns:p14="http://schemas.microsoft.com/office/powerpoint/2010/main" val="23135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0" y="692777"/>
            <a:ext cx="8047626" cy="580144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4 Rectángulo"/>
          <p:cNvSpPr/>
          <p:nvPr/>
        </p:nvSpPr>
        <p:spPr>
          <a:xfrm>
            <a:off x="2066367" y="525209"/>
            <a:ext cx="4992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Aharoni" pitchFamily="2" charset="-79"/>
              </a:rPr>
              <a:t>Preguntas para la lectura: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Aharoni" pitchFamily="2" charset="-79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611441" y="5534992"/>
            <a:ext cx="76181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¿Quiénes son los protagonistas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en cada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momento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s-PE" sz="26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26500" y="1041606"/>
            <a:ext cx="69255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Mt 18,15-17: </a:t>
            </a:r>
            <a:r>
              <a:rPr kumimoji="0" lang="es-ES_tradn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nos muestra el camino de la corrección fraterna. </a:t>
            </a:r>
            <a:endParaRPr kumimoji="0" lang="es-PE" sz="26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1000" y="2103436"/>
            <a:ext cx="2617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619890" y="1864795"/>
            <a:ext cx="519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1A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1215476" y="3907479"/>
            <a:ext cx="29999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¿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Cuáles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son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los pasos que hay que dar? </a:t>
            </a:r>
            <a:endParaRPr kumimoji="0" lang="es-PE" sz="26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3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1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018" y="575165"/>
            <a:ext cx="8009324" cy="5797060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91659" y="575165"/>
            <a:ext cx="7596556" cy="161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65100" dist="76200" dir="7200000" algn="l" rotWithShape="0">
                    <a:srgbClr val="141118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* ¿</a:t>
            </a:r>
            <a:r>
              <a:rPr kumimoji="0" lang="es-ES_tradnl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65100" dist="76200" dir="7200000" algn="l" rotWithShape="0">
                    <a:srgbClr val="141118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Cuáles son los resultados posibles </a:t>
            </a:r>
            <a:r>
              <a:rPr kumimoji="0" lang="es-ES_tradn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65100" dist="76200" dir="7200000" algn="l" rotWithShape="0">
                    <a:srgbClr val="141118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	de </a:t>
            </a:r>
            <a:r>
              <a:rPr kumimoji="0" lang="es-ES_tradnl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65100" dist="76200" dir="7200000" algn="l" rotWithShape="0">
                    <a:srgbClr val="141118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este proceso </a:t>
            </a:r>
            <a:r>
              <a:rPr kumimoji="0" lang="es-ES_tradn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65100" dist="76200" dir="7200000" algn="l" rotWithShape="0">
                    <a:srgbClr val="141118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 </a:t>
            </a:r>
            <a:r>
              <a:rPr kumimoji="0" lang="es-ES_tradnl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65100" dist="76200" dir="7200000" algn="l" rotWithShape="0">
                    <a:srgbClr val="141118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corrección </a:t>
            </a:r>
            <a:r>
              <a:rPr kumimoji="0" lang="es-ES_tradn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65100" dist="76200" dir="7200000" algn="l" rotWithShape="0">
                    <a:srgbClr val="141118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	fraterna?</a:t>
            </a:r>
            <a:endParaRPr kumimoji="0" lang="es-ES" sz="3200" b="1" i="1" u="none" strike="noStrike" kern="1200" cap="none" spc="0" normalizeH="0" baseline="0" noProof="0" dirty="0">
              <a:ln w="19050">
                <a:solidFill>
                  <a:srgbClr val="1C1C1C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65100" dist="76200" dir="7200000" algn="l" rotWithShape="0">
                  <a:srgbClr val="141118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sús, manos, tierra, cristo, dios, Fondo de pantalla HD | Peak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9" y="575691"/>
            <a:ext cx="8000873" cy="58064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20048" y="575691"/>
            <a:ext cx="3031156" cy="181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normalizeH="0" baseline="0" noProof="0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PE" sz="2800" b="1" i="0" u="none" strike="noStrike" kern="1200" normalizeH="0" baseline="0" noProof="0" dirty="0"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¿Cuál es el mensaje de cada </a:t>
            </a:r>
            <a:r>
              <a:rPr kumimoji="0" lang="es-PE" sz="2800" b="1" i="0" u="none" strike="noStrike" kern="1200" normalizeH="0" baseline="0" noProof="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una</a:t>
            </a:r>
            <a:r>
              <a:rPr kumimoji="0" lang="es-PE" sz="2800" b="1" i="0" u="none" strike="noStrike" kern="1200" normalizeH="0" baseline="0" noProof="0" dirty="0"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 de ellas</a:t>
            </a:r>
            <a:r>
              <a:rPr kumimoji="0" lang="es-PE" sz="2800" b="1" i="0" u="none" strike="noStrike" kern="1200" normalizeH="0" baseline="0" noProof="0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?                                ¿</a:t>
            </a:r>
            <a:r>
              <a:rPr kumimoji="0" lang="es-PE" sz="2800" b="1" i="0" u="none" strike="noStrike" kern="1200" normalizeH="0" baseline="0" noProof="0" dirty="0"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Qué se dice de Dios en ellas?</a:t>
            </a:r>
          </a:p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2800" b="1" i="0" u="none" strike="noStrike" kern="1200" normalizeH="0" baseline="0" noProof="0" dirty="0">
              <a:solidFill>
                <a:srgbClr val="FFFF00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49433" y="1101936"/>
            <a:ext cx="3168939" cy="185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2800" b="1" i="0" u="none" strike="noStrike" kern="1200" normalizeH="0" baseline="0" noProof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Mt 18,18-20: recogen tres enseñanzas de Jesús. </a:t>
            </a:r>
            <a:endParaRPr kumimoji="0" lang="es-ES" sz="2800" b="1" i="0" u="none" strike="noStrike" kern="1200" normalizeH="0" baseline="0" noProof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5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3.bp.blogspot.com/-an1Q8bGCOvI/VS6xhZGUELI/AAAAAAAADdw/-YV5KK79URI/s1600/post%2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63" y="1380392"/>
            <a:ext cx="7587429" cy="495886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12509" y="541849"/>
            <a:ext cx="7740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10000"/>
                      <a:alpha val="6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¿Qué importancia tiene la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10000"/>
                      <a:alpha val="6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enseñanza que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10000"/>
                      <a:alpha val="6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nos deja el Señor cuando nos dice: </a:t>
            </a:r>
          </a:p>
        </p:txBody>
      </p:sp>
      <p:sp>
        <p:nvSpPr>
          <p:cNvPr id="11" name="1 Rectángulo"/>
          <p:cNvSpPr/>
          <p:nvPr/>
        </p:nvSpPr>
        <p:spPr>
          <a:xfrm>
            <a:off x="1302867" y="4954258"/>
            <a:ext cx="6559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“…</a:t>
            </a:r>
            <a:r>
              <a:rPr kumimoji="0" lang="es-ES_tradnl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donde hay dos o tres reunidos en mi Nombre</a:t>
            </a: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yo </a:t>
            </a:r>
            <a:r>
              <a:rPr kumimoji="0" lang="es-ES_tradnl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estoy ahí en medio de ellos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…”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Mt 18,15-17)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</a:t>
            </a:r>
            <a:endParaRPr kumimoji="0" lang="es-ES" sz="20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lumMod val="95000"/>
                    <a:lumOff val="5000"/>
                    <a:alpha val="60000"/>
                  </a:schemeClr>
                </a:glow>
                <a:outerShdw blurRad="50800" dist="38100" dir="10800000" algn="r" rotWithShape="0">
                  <a:srgbClr val="C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6" y="758506"/>
            <a:ext cx="7954110" cy="5614722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42189" y="1780107"/>
            <a:ext cx="3410083" cy="459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24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Cristo está en medio de nosotros</a:t>
            </a:r>
            <a:r>
              <a:rPr kumimoji="0" lang="es-ES_tradnl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. El </a:t>
            </a:r>
            <a:r>
              <a:rPr kumimoji="0" lang="es-ES_tradnl" sz="24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compromiso con los hermanos se hace más exigente por el testimonio de Jesús, que  nos mueve a velar por </a:t>
            </a:r>
            <a:r>
              <a:rPr kumimoji="0" lang="es-ES_tradnl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los más débiles…  </a:t>
            </a:r>
            <a:endParaRPr kumimoji="0" lang="es-PE" sz="2400" b="1" u="none" strike="noStrike" kern="1200" cap="none" spc="0" normalizeH="0" baseline="0" noProof="0" dirty="0">
              <a:ln w="19050">
                <a:solidFill>
                  <a:srgbClr val="1C1C1C">
                    <a:tint val="1000"/>
                  </a:srgb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99CCFF">
                    <a:lumMod val="10000"/>
                  </a:srgb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151198" y="2609752"/>
            <a:ext cx="3044033" cy="146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Dejemos que </a:t>
            </a:r>
            <a:r>
              <a:rPr kumimoji="0" lang="es-ES_tradnl" sz="24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su </a:t>
            </a:r>
            <a:r>
              <a:rPr kumimoji="0" lang="es-ES_tradnl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                                Palabra resuene </a:t>
            </a:r>
            <a:r>
              <a:rPr kumimoji="0" lang="es-ES_tradnl" sz="24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en el hoy de nuestra vida.</a:t>
            </a:r>
            <a:endParaRPr kumimoji="0" lang="es-PE" sz="2400" b="1" u="none" strike="noStrike" kern="1200" cap="none" spc="0" normalizeH="0" baseline="0" noProof="0" dirty="0">
              <a:ln w="19050">
                <a:solidFill>
                  <a:srgbClr val="1C1C1C">
                    <a:tint val="1000"/>
                  </a:srgb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99CCFF">
                    <a:lumMod val="10000"/>
                  </a:srgb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u="none" strike="noStrike" kern="1200" cap="none" spc="0" normalizeH="0" baseline="0" noProof="0" dirty="0">
              <a:ln w="19050">
                <a:solidFill>
                  <a:srgbClr val="1C1C1C">
                    <a:tint val="1000"/>
                  </a:srgb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99CCFF">
                    <a:lumMod val="10000"/>
                  </a:srgb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3" y="606106"/>
            <a:ext cx="2511552" cy="755904"/>
          </a:xfrm>
          <a:prstGeom prst="round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067302" y="539431"/>
            <a:ext cx="2605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Motivación</a:t>
            </a:r>
            <a:r>
              <a:rPr kumimoji="0" lang="es-ES_tradnl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</a:rPr>
              <a:t>:</a:t>
            </a:r>
            <a:endParaRPr kumimoji="0" lang="es-PE" sz="32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6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718" t="15408" r="927" b="16425"/>
          <a:stretch/>
        </p:blipFill>
        <p:spPr>
          <a:xfrm>
            <a:off x="557143" y="592890"/>
            <a:ext cx="8152232" cy="57892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57142" y="592890"/>
            <a:ext cx="3625059" cy="649550"/>
            <a:chOff x="922" y="154"/>
            <a:chExt cx="4821" cy="1022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22" y="375"/>
              <a:ext cx="4821" cy="801"/>
            </a:xfrm>
            <a:prstGeom prst="rect">
              <a:avLst/>
            </a:prstGeom>
            <a:solidFill>
              <a:srgbClr val="13CF2B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821" y="207"/>
              <a:ext cx="3738" cy="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E2F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LECTIO DIVINA –DOMINGO 23 TO “A”               </a:t>
              </a:r>
              <a:r>
                <a:rPr kumimoji="0" lang="es-P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HABRAS GANADO A TU HERMANO</a:t>
              </a:r>
              <a:endPara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" name="Picture 8" descr="BIBLIA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154"/>
              <a:ext cx="649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62528" y="577032"/>
            <a:ext cx="275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+mn-ea"/>
                <a:cs typeface="+mn-cs"/>
              </a:rPr>
              <a:t>Mateo  18,15-20</a:t>
            </a:r>
            <a:endParaRPr kumimoji="0" lang="es-ES_tradnl" sz="28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4238625" y="1511088"/>
            <a:ext cx="4453000" cy="1752600"/>
          </a:xfrm>
          <a:prstGeom prst="rect">
            <a:avLst/>
          </a:prstGeom>
        </p:spPr>
        <p:txBody>
          <a:bodyPr wrap="none" fromWordArt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i="0" u="none" strike="noStrike" kern="10" normalizeH="0" baseline="0" noProof="0" dirty="0">
                <a:uLnTx/>
                <a:uFillTx/>
                <a:latin typeface="Goudy Stout" panose="0202090407030B020401" pitchFamily="18" charset="0"/>
              </a:rPr>
              <a:t>Habrás </a:t>
            </a:r>
            <a:endParaRPr kumimoji="0" lang="es-PE" sz="3600" i="0" u="none" strike="noStrike" kern="10" normalizeH="0" baseline="0" noProof="0" dirty="0" smtClean="0">
              <a:uLnTx/>
              <a:uFillTx/>
              <a:latin typeface="Goudy Stout" panose="0202090407030B020401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i="0" u="none" strike="noStrike" kern="10" normalizeH="0" baseline="0" noProof="0" dirty="0" smtClean="0">
                <a:uLnTx/>
                <a:uFillTx/>
                <a:latin typeface="Goudy Stout" panose="0202090407030B020401" pitchFamily="18" charset="0"/>
              </a:rPr>
              <a:t>ganado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i="0" u="none" strike="noStrike" kern="10" normalizeH="0" baseline="0" noProof="0" dirty="0" smtClean="0">
                <a:uLnTx/>
                <a:uFillTx/>
                <a:latin typeface="Goudy Stout" panose="0202090407030B020401" pitchFamily="18" charset="0"/>
              </a:rPr>
              <a:t>a </a:t>
            </a:r>
            <a:r>
              <a:rPr kumimoji="0" lang="es-PE" sz="3600" i="0" u="none" strike="noStrike" kern="10" normalizeH="0" baseline="0" noProof="0" dirty="0">
                <a:uLnTx/>
                <a:uFillTx/>
                <a:latin typeface="Goudy Stout" panose="0202090407030B020401" pitchFamily="18" charset="0"/>
              </a:rPr>
              <a:t>tu </a:t>
            </a:r>
            <a:endParaRPr kumimoji="0" lang="es-PE" sz="3600" i="0" u="none" strike="noStrike" kern="10" normalizeH="0" baseline="0" noProof="0" dirty="0" smtClean="0">
              <a:uLnTx/>
              <a:uFillTx/>
              <a:latin typeface="Goudy Stout" panose="0202090407030B020401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i="0" u="none" strike="noStrike" kern="10" normalizeH="0" baseline="0" noProof="0" dirty="0" smtClean="0">
                <a:uLnTx/>
                <a:uFillTx/>
                <a:latin typeface="Goudy Stout" panose="0202090407030B020401" pitchFamily="18" charset="0"/>
              </a:rPr>
              <a:t>hermano</a:t>
            </a:r>
            <a:endParaRPr kumimoji="0" lang="es-PE" sz="3600" i="0" u="none" strike="noStrike" kern="10" normalizeH="0" baseline="0" noProof="0" dirty="0">
              <a:uLnTx/>
              <a:uFillTx/>
              <a:latin typeface="Goudy Stout" panose="0202090407030B020401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i="0" u="none" strike="noStrike" kern="10" normalizeH="0" baseline="0" noProof="0" dirty="0">
              <a:uLnTx/>
              <a:uFillTx/>
              <a:latin typeface="Goudy Stout" panose="0202090407030B020401" pitchFamily="18" charset="0"/>
            </a:endParaRPr>
          </a:p>
        </p:txBody>
      </p:sp>
      <p:sp>
        <p:nvSpPr>
          <p:cNvPr id="10" name="6 CuadroTexto"/>
          <p:cNvSpPr txBox="1"/>
          <p:nvPr/>
        </p:nvSpPr>
        <p:spPr>
          <a:xfrm>
            <a:off x="6148537" y="5996966"/>
            <a:ext cx="249858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b="1" dirty="0" smtClean="0">
                <a:effectLst>
                  <a:outerShdw blurRad="50800" dist="63500" dir="18900000" algn="bl" rotWithShape="0">
                    <a:prstClr val="black"/>
                  </a:outerShdw>
                </a:effectLst>
                <a:latin typeface="Arial"/>
              </a:rPr>
              <a:t>10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Setiembre 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2023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effectLst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9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75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75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8 Consejos de una experta para hablar con tu hija adolescente sobre sexo |  MamasLatina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52450"/>
            <a:ext cx="8181975" cy="58388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45469" y="552450"/>
            <a:ext cx="57888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_tradnl" sz="3200" b="1" i="1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/>
                <a:ea typeface="Times New Roman"/>
              </a:rPr>
              <a:t>Ve y repréndelo a solas. </a:t>
            </a:r>
            <a:endParaRPr kumimoji="0" lang="es-ES" sz="32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80695" y="4481879"/>
            <a:ext cx="746833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+mn-cs"/>
              </a:rPr>
              <a:t>El Evangelio habla de corrección fraterna, pero a veces nuestra corrección es más bien “fratricida”.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+mn-cs"/>
              </a:rPr>
              <a:t>¿Qué podríamos hacer para mejorar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+mn-cs"/>
              </a:rPr>
              <a:t>en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+mn-cs"/>
              </a:rPr>
              <a:t>la corrección mutua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Times New Roman"/>
              </a:rPr>
              <a:t>?.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3366FF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99CCFF">
                    <a:lumMod val="10000"/>
                  </a:srgbClr>
                </a:outerShdw>
              </a:effectLst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5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2298" y="933450"/>
            <a:ext cx="6607311" cy="52101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1 CuadroTexto"/>
          <p:cNvSpPr txBox="1"/>
          <p:nvPr/>
        </p:nvSpPr>
        <p:spPr>
          <a:xfrm>
            <a:off x="428946" y="4527330"/>
            <a:ext cx="82340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C046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¿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C046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Soy consciente de la parte de responsabilidad que tengo en la vida de los que me rodean?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C046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C046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¿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C046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 sugiere algo el evangelio de hoy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C046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  <a:endParaRPr kumimoji="0" lang="es-PE" sz="2800" b="1" i="0" u="none" strike="noStrike" kern="1200" cap="none" spc="0" normalizeH="0" baseline="0" noProof="0" dirty="0">
              <a:ln w="6600">
                <a:solidFill>
                  <a:srgbClr val="3C046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14093" y="416052"/>
            <a:ext cx="7585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66FF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Habrás ganado a tu hermano</a:t>
            </a:r>
            <a:r>
              <a:rPr kumimoji="0" lang="es-PE" sz="36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66FF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PE" sz="3200" b="1" i="0" u="none" strike="noStrike" kern="1200" cap="none" spc="0" normalizeH="0" baseline="0" noProof="0" dirty="0">
              <a:ln w="6600">
                <a:solidFill>
                  <a:srgbClr val="3366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66FF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645951" y="2518631"/>
            <a:ext cx="4876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7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576071"/>
            <a:ext cx="8067674" cy="5796153"/>
          </a:xfrm>
          <a:prstGeom prst="rect">
            <a:avLst/>
          </a:prstGeom>
        </p:spPr>
      </p:pic>
      <p:sp>
        <p:nvSpPr>
          <p:cNvPr id="6" name="3 CuadroTexto"/>
          <p:cNvSpPr txBox="1"/>
          <p:nvPr/>
        </p:nvSpPr>
        <p:spPr>
          <a:xfrm>
            <a:off x="792242" y="5182695"/>
            <a:ext cx="77040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la 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presencia de Jesús en medio 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             mi 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familia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mi 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comunidad, 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mi 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grupo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3366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73836" y="537971"/>
            <a:ext cx="6488964" cy="1043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1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Allí estoy en medio de ellos</a:t>
            </a:r>
            <a:r>
              <a:rPr kumimoji="0" lang="es-PE" sz="31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…              ¿</a:t>
            </a:r>
            <a:r>
              <a:rPr kumimoji="0" lang="es-PE" sz="31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Descubro </a:t>
            </a:r>
            <a:endParaRPr kumimoji="0" lang="es-ES" sz="3100" b="1" i="0" u="none" strike="noStrike" kern="1200" cap="none" spc="0" normalizeH="0" baseline="0" noProof="0" dirty="0">
              <a:ln w="6600">
                <a:solidFill>
                  <a:srgbClr val="3366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Adoración y fe. jóvenes católicos tocando y sosteniendo la sagrada biblia  mientras rezan en un grupo religioso | Foto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0" y="571499"/>
            <a:ext cx="7989489" cy="57770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83010" y="686823"/>
            <a:ext cx="79119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u="none" strike="noStrike" kern="1200" cap="none" spc="300" normalizeH="0" baseline="0" noProof="0" dirty="0">
                <a:ln w="19050">
                  <a:solidFill>
                    <a:srgbClr val="1C1C1C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1008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¿Cómo debería ser nuestra oración comunitaria a la luz del texto meditado?</a:t>
            </a:r>
            <a:endParaRPr kumimoji="0" lang="es-ES" sz="2800" b="0" u="none" strike="noStrike" kern="1200" cap="none" spc="300" normalizeH="0" baseline="0" noProof="0" dirty="0">
              <a:ln w="19050">
                <a:solidFill>
                  <a:srgbClr val="1C1C1C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10080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08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108" y="543966"/>
            <a:ext cx="8078867" cy="58568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425370" y="1521531"/>
            <a:ext cx="3534209" cy="401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 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el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Padre del cielo que escucha la oración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… </a:t>
            </a:r>
            <a:r>
              <a:rPr kumimoji="0" lang="es-PE" sz="2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s-P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un sinfín de motivos para </a:t>
            </a: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elevar a </a:t>
            </a:r>
            <a:r>
              <a:rPr kumimoji="0" lang="es-P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               Dios </a:t>
            </a: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nuestra </a:t>
            </a:r>
            <a:r>
              <a:rPr kumimoji="0" lang="es-P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                         plegaria </a:t>
            </a: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de petición, </a:t>
            </a:r>
            <a:r>
              <a:rPr kumimoji="0" lang="es-P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                  de </a:t>
            </a: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acción de </a:t>
            </a:r>
            <a:r>
              <a:rPr kumimoji="0" lang="es-P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                     gracias</a:t>
            </a: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, de alabanza.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87241" y="1664825"/>
            <a:ext cx="3717089" cy="350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La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ofensa y el perdón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,   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la comunidad que cuida de los suyos, la presencia de Jesús en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medio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de los que se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          reúnen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en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              su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nombre,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991268" y="4953000"/>
            <a:ext cx="73676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1" i="0" u="none" strike="noStrike" kern="0" cap="none" spc="0" normalizeH="0" baseline="0" noProof="0" dirty="0">
              <a:ln w="11430"/>
              <a:solidFill>
                <a:srgbClr val="FFFFFF"/>
              </a:solidFill>
              <a:effectLst>
                <a:outerShdw blurRad="50800" dist="38100" dir="10800000" algn="r" rotWithShape="0">
                  <a:srgbClr val="460000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93658" y="597538"/>
            <a:ext cx="2842566" cy="856472"/>
          </a:xfrm>
          <a:prstGeom prst="roundRect">
            <a:avLst>
              <a:gd name="adj" fmla="val 16667"/>
            </a:avLst>
          </a:prstGeom>
          <a:solidFill>
            <a:srgbClr val="C6E6A2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ORATIO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¿Qué le digo al Señor motivado por su Palabra?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013464" y="543966"/>
            <a:ext cx="2036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</a:t>
            </a:r>
            <a:r>
              <a:rPr lang="es-PE" sz="2400" b="1" u="sng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Motivación</a:t>
            </a: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: 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81322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6" y="510985"/>
            <a:ext cx="8246772" cy="5867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DB55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503886" y="5308320"/>
            <a:ext cx="82467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Luego de un tiempo de oración personal, podemos compartir en voz alta nuestra oración, siempre dirigiéndonos a Dios mediante la alabanza, la acción de gracias o la súplica confiada. </a:t>
            </a:r>
          </a:p>
        </p:txBody>
      </p:sp>
    </p:spTree>
    <p:extLst>
      <p:ext uri="{BB962C8B-B14F-4D97-AF65-F5344CB8AC3E}">
        <p14:creationId xmlns:p14="http://schemas.microsoft.com/office/powerpoint/2010/main" val="184952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uestra obra archivo | Página 2 de 4 | Hijas de la carida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6" y="576243"/>
            <a:ext cx="8074025" cy="57696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108331" y="5143333"/>
            <a:ext cx="7150511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Señor, tu has </a:t>
            </a:r>
            <a:r>
              <a:rPr kumimoji="0" lang="ca-ES" sz="3200" b="1" i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sido</a:t>
            </a:r>
            <a:r>
              <a:rPr kumimoji="0" lang="ca-ES" sz="32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nuestro</a:t>
            </a:r>
            <a:r>
              <a:rPr kumimoji="0" lang="ca-ES" sz="32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refugio                 de </a:t>
            </a:r>
            <a:r>
              <a:rPr kumimoji="0" lang="ca-ES" sz="3200" b="1" i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generación</a:t>
            </a:r>
            <a:r>
              <a:rPr kumimoji="0" lang="ca-ES" sz="32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en </a:t>
            </a:r>
            <a:r>
              <a:rPr kumimoji="0" lang="ca-ES" sz="3200" b="1" i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generación</a:t>
            </a:r>
            <a:r>
              <a:rPr kumimoji="0" lang="ca-ES" sz="32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3200" b="1" i="1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8217" y="3202115"/>
            <a:ext cx="7977134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Vengan, aclamemos al Señor, demos vítores a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la Roca que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nos salva; entremos a su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presencia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dándole </a:t>
            </a:r>
            <a:r>
              <a:rPr kumimoji="0" lang="es-E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gracias,aclamándolo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con cantos.</a:t>
            </a:r>
            <a:endParaRPr kumimoji="0" lang="ca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534025" y="638284"/>
            <a:ext cx="222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SALMO 94</a:t>
            </a:r>
            <a:endParaRPr lang="es-PE" sz="2400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4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3.bp.blogspot.com/-2tbnnFsJCg0/WR91tujzZcI/AAAAAAAAPAM/LUcprJnskRsi1SaGA4bJC4Zv2WXNDailACK4B/s640/retirojove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" y="578961"/>
            <a:ext cx="7978776" cy="57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00050" y="498565"/>
            <a:ext cx="8247557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Times New Roman" pitchFamily="18" charset="0"/>
              </a:rPr>
              <a:t>Entren, postrémonos por tierra, bendiciendo al Señor, creador nuestro. Porque él es nuestro Dios, y nosotros su pueblo, el rebaño que él guía.</a:t>
            </a:r>
            <a:endParaRPr kumimoji="0" lang="ca-ES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07335" y="5771098"/>
            <a:ext cx="237566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srgbClr val="18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28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srgbClr val="18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1791" y="5179744"/>
            <a:ext cx="7150511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ca-ES" sz="3200" b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</a:rPr>
              <a:t>Señor, tu has </a:t>
            </a:r>
            <a:r>
              <a:rPr kumimoji="0" lang="ca-ES" sz="3200" b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</a:rPr>
              <a:t>sido</a:t>
            </a:r>
            <a:r>
              <a:rPr kumimoji="0" lang="ca-ES" sz="3200" b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</a:rPr>
              <a:t> </a:t>
            </a:r>
            <a:r>
              <a:rPr kumimoji="0" lang="ca-ES" sz="3200" b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</a:rPr>
              <a:t>nuestro</a:t>
            </a:r>
            <a:r>
              <a:rPr kumimoji="0" lang="ca-ES" sz="3200" b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</a:rPr>
              <a:t> refugio                 de </a:t>
            </a:r>
            <a:r>
              <a:rPr kumimoji="0" lang="ca-ES" sz="3200" b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</a:rPr>
              <a:t>generación</a:t>
            </a:r>
            <a:r>
              <a:rPr kumimoji="0" lang="ca-ES" sz="3200" b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</a:rPr>
              <a:t> en </a:t>
            </a:r>
            <a:r>
              <a:rPr kumimoji="0" lang="ca-ES" sz="3200" b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</a:rPr>
              <a:t>generación</a:t>
            </a:r>
            <a:r>
              <a:rPr kumimoji="0" lang="ca-ES" sz="3200" b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</a:rPr>
              <a:t>.</a:t>
            </a:r>
            <a:endParaRPr kumimoji="0" lang="ca-ES" sz="3200" b="1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9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a mejor manera de sanar un corazón roto es usar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6" y="562521"/>
            <a:ext cx="8028342" cy="57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12031" y="505098"/>
            <a:ext cx="8092037" cy="20928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Ojalá escuchen hoy su voz: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«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No endurezcan el corazón como en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Meribá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, como el día de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Masá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, en el desierto; cuando sus padres me pusieron a prueba y me tentaron, aunque habían visto mis obras”.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37924" y="4876801"/>
            <a:ext cx="6360750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Señor, tu has </a:t>
            </a:r>
            <a:r>
              <a:rPr kumimoji="0" lang="ca-ES" sz="2800" b="0" i="1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sido</a:t>
            </a:r>
            <a:r>
              <a:rPr kumimoji="0" lang="ca-ES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800" b="0" i="1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nuestro</a:t>
            </a:r>
            <a:r>
              <a:rPr kumimoji="0" lang="ca-ES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refugio de </a:t>
            </a:r>
            <a:r>
              <a:rPr kumimoji="0" lang="ca-ES" sz="2800" b="0" i="1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generación</a:t>
            </a:r>
            <a:r>
              <a:rPr kumimoji="0" lang="ca-ES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en </a:t>
            </a:r>
            <a:r>
              <a:rPr kumimoji="0" lang="ca-ES" sz="2800" b="0" i="1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generación</a:t>
            </a:r>
            <a:r>
              <a:rPr kumimoji="0" lang="ca-ES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28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80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" y="475576"/>
            <a:ext cx="8224922" cy="5944274"/>
          </a:xfrm>
          <a:prstGeom prst="rect">
            <a:avLst/>
          </a:prstGeom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051233" y="1449004"/>
            <a:ext cx="6664017" cy="312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San </a:t>
            </a:r>
            <a:r>
              <a:rPr kumimoji="0" lang="es-ES_tradnl" sz="2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Vicente recomienda a los misioneros la corrección fraterna como un medio para crecer en la propia vocación y ser mejores discípulos de </a:t>
            </a:r>
            <a:r>
              <a:rPr kumimoji="0" lang="es-ES_tradnl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Jesús:           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Dios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quiere que el hermano amoneste al hermano cuando falte, para que se corrija, y ha mandado que todos tengan cuidado de su prójimo. ¡Ay, padres y hermanos míos! 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 Decidme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, por favor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, ¿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puede una persona con razón enfadarse porque le avisan que tiene una mancha en el rostro o que está roto su traje? 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Sin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duda que no; debe mostrarse agradecida. ¿Por qué vamos a ver mal que nos adviertan nuestros defectos? Ciertamente que no; por el contrario, hay que estar contentos de ello e incluso pedir a nuestros hermanos que nos hagan ese favor.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 </a:t>
            </a:r>
            <a:endParaRPr kumimoji="0" lang="es-PE" sz="23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Adobe Fan Heiti Std B" pitchFamily="34" charset="-128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19409" y="881053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u="sng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Motivación</a:t>
            </a:r>
            <a:r>
              <a:rPr lang="es-ES_tradnl" sz="28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: </a:t>
            </a:r>
            <a:endParaRPr lang="es-PE" sz="2800" dirty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44166" y="640764"/>
            <a:ext cx="3018428" cy="659410"/>
          </a:xfrm>
          <a:prstGeom prst="roundRect">
            <a:avLst>
              <a:gd name="adj" fmla="val 16667"/>
            </a:avLst>
          </a:prstGeom>
          <a:solidFill>
            <a:srgbClr val="C6E6A2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¿Qué me lleva a hacer el texto?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09021" y="3172119"/>
            <a:ext cx="8536918" cy="3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100800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100800">
                    <a:alpha val="60000"/>
                  </a:srgbClr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22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6" y="532322"/>
            <a:ext cx="8080907" cy="5822034"/>
          </a:xfrm>
          <a:prstGeom prst="rect">
            <a:avLst/>
          </a:prstGeom>
        </p:spPr>
      </p:pic>
      <p:sp>
        <p:nvSpPr>
          <p:cNvPr id="2" name="2 Marcador de contenido"/>
          <p:cNvSpPr txBox="1">
            <a:spLocks/>
          </p:cNvSpPr>
          <p:nvPr/>
        </p:nvSpPr>
        <p:spPr>
          <a:xfrm>
            <a:off x="831426" y="532322"/>
            <a:ext cx="7553397" cy="111869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Ambientación</a:t>
            </a: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: </a:t>
            </a: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Un cirio grande al centro, alrededor de </a:t>
            </a: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 él </a:t>
            </a: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y formando un corazón, velas más pequeñas que representan la comunidad.</a:t>
            </a: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508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71351" y="5869794"/>
            <a:ext cx="7904562" cy="400110"/>
          </a:xfrm>
          <a:prstGeom prst="rect">
            <a:avLst/>
          </a:prstGeom>
          <a:solidFill>
            <a:srgbClr val="000A1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Cantos sugeridos: </a:t>
            </a:r>
            <a:r>
              <a:rPr kumimoji="0" lang="es-PE" sz="2000" b="0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Amar es entregarse; Donde hay caridad y amor</a:t>
            </a:r>
          </a:p>
        </p:txBody>
      </p:sp>
    </p:spTree>
    <p:extLst>
      <p:ext uri="{BB962C8B-B14F-4D97-AF65-F5344CB8AC3E}">
        <p14:creationId xmlns:p14="http://schemas.microsoft.com/office/powerpoint/2010/main" val="18285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8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523201"/>
            <a:ext cx="8107764" cy="5896649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402080" y="1599681"/>
            <a:ext cx="6348549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“Pero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alguno me dirá: Es que dicen que he cometido una falta, y no es verdad; o dan de las cosas una versión distinta de como realmente sucedieron. A esto respondo que la cosa es así o no; esto es, que lo que dicen es 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verdad o no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 es. Si es verdad, 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no tenemos motivos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para ver mal que 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nos amonesten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por el contrario, hemos de humillarnos y corregirnos. Si no es verdad, 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se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trata de una ocasión que la Providencia 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nos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depara para sufrir y practicar un acto 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heroico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virtud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.”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(XI, 230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).</a:t>
            </a:r>
            <a:endParaRPr kumimoji="0" lang="es-PE" sz="23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4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pinimg.com/564x/da/3e/9d/da3e9dbbac8fd3caa93ef40f3496817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702" y="571500"/>
            <a:ext cx="8028847" cy="57721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517984" y="378397"/>
            <a:ext cx="4237897" cy="65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800" b="1" i="0" u="none" strike="noStrike" kern="0" cap="none" spc="50" normalizeH="0" baseline="0" noProof="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Compromiso:</a:t>
            </a:r>
            <a:endParaRPr kumimoji="0" lang="es-ES" sz="4800" b="1" i="0" u="none" strike="noStrike" kern="0" cap="none" spc="50" normalizeH="0" baseline="0" noProof="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2517984" y="3018907"/>
            <a:ext cx="4454315" cy="217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Poner en práctica el camino de la corrección fraterna, con alguna persona concreta </a:t>
            </a: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           de </a:t>
            </a:r>
            <a:r>
              <a:rPr kumimoji="0" lang="es-P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mi </a:t>
            </a: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entorno</a:t>
            </a:r>
            <a:r>
              <a:rPr kumimoji="0" lang="es-P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2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i.pinimg.com/564x/89/f3/27/89f32703e7fd507c1cb415d83f7d61c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615" y="506507"/>
            <a:ext cx="8013585" cy="58170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597016" y="1761723"/>
            <a:ext cx="4898579" cy="308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Señor</a:t>
            </a:r>
            <a:r>
              <a:rPr kumimoji="0" lang="es-ES_tradnl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,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hoy he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comprendido que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el amor que he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recibido de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ti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, me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debe llevar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a amar  a mis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hermanos como tú me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amas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a mí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.                                           Queremos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participar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de tu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Reino de amor, tu reino de perdón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, que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tengamos </a:t>
            </a:r>
            <a:endParaRPr kumimoji="0" lang="es-PE" sz="2400" b="1" i="0" u="none" strike="noStrike" kern="1200" cap="none" spc="0" normalizeH="0" baseline="0" noProof="0" dirty="0" smtClean="0">
              <a:ln w="6600">
                <a:solidFill>
                  <a:srgbClr val="090906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5979" y="8321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12418" y="506507"/>
            <a:ext cx="3631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u="sng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larendon Blk BT" panose="02040905050505020204" pitchFamily="18" charset="0"/>
                <a:ea typeface="Adobe Gothic Std B" panose="020B0800000000000000" pitchFamily="34" charset="-128"/>
              </a:rPr>
              <a:t>Oración Final</a:t>
            </a:r>
            <a:r>
              <a:rPr kumimoji="0" lang="es-ES_tradnl" sz="2800" b="1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larendon Blk BT" panose="02040905050505020204" pitchFamily="18" charset="0"/>
                <a:ea typeface="Adobe Gothic Std B" panose="020B0800000000000000" pitchFamily="34" charset="-128"/>
              </a:rPr>
              <a:t>:      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597016" y="4851710"/>
            <a:ext cx="8254620" cy="200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iempre la disposición de buscarlo.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Perdona Señor las veces que te he ofendido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las veces que he ofendido a mis hermanos, las veces que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me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he ofendido a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mi mismo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porque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 igual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modo, </a:t>
            </a:r>
            <a:endParaRPr kumimoji="0" lang="es-PE" sz="2400" b="1" i="0" u="none" strike="noStrike" kern="1200" cap="none" spc="0" normalizeH="0" baseline="0" noProof="0" dirty="0" smtClean="0">
              <a:ln w="6600">
                <a:solidFill>
                  <a:srgbClr val="090906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62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.pinimg.com/564x/e4/17/dc/e417dcb0e9e87e70531e33d9e32b1e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4" y="565625"/>
            <a:ext cx="8100150" cy="58351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5521270" y="565625"/>
            <a:ext cx="3108924" cy="364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</a:rPr>
              <a:t>Ayúdame, Señor, a no caer en la </a:t>
            </a: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</a:rPr>
              <a:t>tentación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</a:rPr>
              <a:t> del orgullo y así poder amar a mis hermanos al grado de que luchar porque todos puedan llegar a ti Señor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</a:rPr>
              <a:t>.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038225" y="5026750"/>
            <a:ext cx="7111992" cy="109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</a:rPr>
              <a:t> Dame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</a:rPr>
              <a:t>un corazón como el tuyo Señor que sepa amar, perdonar y estar lleno de la Gracia del amor. Amén.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1" u="none" strike="noStrike" kern="0" cap="none" spc="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530044" y="565625"/>
            <a:ext cx="3311846" cy="400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Señor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, deseo perdonar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a                 aquellos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que </a:t>
            </a:r>
            <a:endParaRPr kumimoji="0" lang="es-PE" sz="2400" b="1" i="0" u="none" strike="noStrike" kern="1200" cap="none" spc="0" normalizeH="0" baseline="0" noProof="0" dirty="0" smtClean="0">
              <a:ln w="6600">
                <a:solidFill>
                  <a:srgbClr val="090906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alguna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vez me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                    han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hecho daño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,                                                             y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deseo que ellos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            se encuentren              de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nuevo en paz conmigo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, pero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sobre todo contigo, Señor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,</a:t>
            </a:r>
            <a:endParaRPr kumimoji="0" lang="es-ES_tradnl" sz="2400" b="1" i="1" u="none" strike="noStrike" kern="0" cap="none" spc="0" normalizeH="0" baseline="0" noProof="0" dirty="0">
              <a:ln w="6600">
                <a:solidFill>
                  <a:srgbClr val="090906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43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125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125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571500"/>
            <a:ext cx="8039100" cy="5778153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9554" y="6311553"/>
            <a:ext cx="5576552" cy="423193"/>
          </a:xfrm>
          <a:prstGeom prst="rect">
            <a:avLst/>
          </a:prstGeom>
          <a:solidFill>
            <a:srgbClr val="1C5B0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Texto de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Lectio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Divina:     Padre César Chávez  Alva (Chuno)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C.ongregación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Power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Point :  Sor Pilar Caycho Vela  - Hija de la Caridad de San Vicente de Paúl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           www.cm.peru.com.pe</a:t>
            </a:r>
            <a:endParaRPr kumimoji="0" lang="es-PE" sz="1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6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tholic.net - Oración de alabanza y de acción de gracia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900" y="582612"/>
            <a:ext cx="8009125" cy="57559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938456" y="711773"/>
            <a:ext cx="32763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AMBIENTACIÓN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:</a:t>
            </a: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97357" y="4860033"/>
            <a:ext cx="7424119" cy="129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responsabilidad </a:t>
            </a: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de hacer el bien y ayudar a que los otros lo hagan, superando y desterrando el mal de sus vidas.</a:t>
            </a:r>
          </a:p>
        </p:txBody>
      </p:sp>
      <p:sp>
        <p:nvSpPr>
          <p:cNvPr id="6" name="1 Rectángulo"/>
          <p:cNvSpPr/>
          <p:nvPr/>
        </p:nvSpPr>
        <p:spPr>
          <a:xfrm>
            <a:off x="615695" y="1173438"/>
            <a:ext cx="4562857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En </a:t>
            </a: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la comunidad </a:t>
            </a:r>
            <a:r>
              <a:rPr kumimoji="0" lang="es-PE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                                         cristiana todos somos </a:t>
            </a: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corresponsables unos de otros. </a:t>
            </a:r>
            <a:r>
              <a:rPr kumimoji="0" lang="es-PE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El </a:t>
            </a: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discípulo de </a:t>
            </a:r>
            <a:r>
              <a:rPr kumimoji="0" lang="es-PE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Jesús siente la viva</a:t>
            </a: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02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misericordia de Dios - Misioneros Combonianos Centroamé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0" y="539931"/>
            <a:ext cx="8012345" cy="5832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25925" y="814008"/>
            <a:ext cx="30963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50" normalizeH="0" baseline="0" noProof="0" dirty="0">
                <a:ln w="9525" cmpd="sng">
                  <a:solidFill>
                    <a:srgbClr val="CC0066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CC006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Oración inicial</a:t>
            </a:r>
            <a:endParaRPr kumimoji="0" lang="es-PE" sz="2800" b="1" i="0" u="none" strike="noStrike" kern="0" cap="none" spc="50" normalizeH="0" baseline="0" noProof="0" dirty="0">
              <a:ln w="9525" cmpd="sng">
                <a:solidFill>
                  <a:srgbClr val="CC0066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CC0066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722269" y="1625909"/>
            <a:ext cx="466104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En tu presencia, Dios de misericordia  advertimos hoy la ausencia de nuestro hermano…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alejado de ti y de todos nosotros.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Es cierto: Si Tú llevas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cuenta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de nuestros delitos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,</a:t>
            </a:r>
            <a:endParaRPr kumimoji="0" lang="es-PE" sz="2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>
                    <a:lumMod val="95000"/>
                    <a:lumOff val="5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31345" y="4162206"/>
            <a:ext cx="5278164" cy="207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¿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quién puede ser hallado inocente?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Pero para ti, todos merecemos el perdón por Jesús,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                                      tu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Hijo amado,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que se ha inmolado por todos.</a:t>
            </a:r>
          </a:p>
        </p:txBody>
      </p:sp>
    </p:spTree>
    <p:extLst>
      <p:ext uri="{BB962C8B-B14F-4D97-AF65-F5344CB8AC3E}">
        <p14:creationId xmlns:p14="http://schemas.microsoft.com/office/powerpoint/2010/main" val="38126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oce el verdadero significado de la Semana Santa | Mi Alma Inspir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8325"/>
            <a:ext cx="8007350" cy="58134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99287" y="797382"/>
            <a:ext cx="39362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Verdana" pitchFamily="34" charset="0"/>
                <a:cs typeface="Verdana" pitchFamily="34" charset="0"/>
              </a:rPr>
              <a:t>Por eso hoy, Señor, humildes y sinceros, queremos pedirte por EL:  para que vuelva a encontrarte y a encontrarnos,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Verdana" pitchFamily="34" charset="0"/>
                <a:cs typeface="Verdana" pitchFamily="34" charset="0"/>
              </a:rPr>
              <a:t>para que viva y no muera…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33474" y="4565868"/>
            <a:ext cx="69020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normalizeH="0" baseline="0" noProof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ven a salvar a éste que hoy no tiene nombre, pero al que Tú puedes, con tu gracia, hacer de nuevo hijo tuyo y hermano nuestro. AMÉN.</a:t>
            </a:r>
          </a:p>
        </p:txBody>
      </p:sp>
    </p:spTree>
    <p:extLst>
      <p:ext uri="{BB962C8B-B14F-4D97-AF65-F5344CB8AC3E}">
        <p14:creationId xmlns:p14="http://schemas.microsoft.com/office/powerpoint/2010/main" val="30174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tholic.net - La corrección frate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4" y="585696"/>
            <a:ext cx="8016875" cy="58066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52627" y="1386928"/>
            <a:ext cx="2605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Motivación</a:t>
            </a:r>
            <a:r>
              <a:rPr kumimoji="0" lang="es-ES_tradnl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</a:rPr>
              <a:t>:</a:t>
            </a:r>
            <a:endParaRPr kumimoji="0" lang="es-PE" sz="32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685927" y="585696"/>
            <a:ext cx="3860165" cy="75546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¿Qué dice el texto</a:t>
            </a:r>
            <a:r>
              <a:rPr kumimoji="0" lang="es-PE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? Mateo </a:t>
            </a:r>
            <a:r>
              <a:rPr kumimoji="0" lang="es-P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18, 15-20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52627" y="3734548"/>
            <a:ext cx="717156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</a:rPr>
              <a:t>La </a:t>
            </a:r>
            <a:r>
              <a:rPr kumimoji="0" lang="es-ES_tradnl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</a:rPr>
              <a:t>corrección fraterna es un deber del cristiano, para luchar contra el mal. Pero solo será eficaz, si se realiza por amor, sin inclinación a la condena. </a:t>
            </a:r>
            <a:endParaRPr kumimoji="0" lang="es-ES_tradnl" sz="2800" b="1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</a:rPr>
              <a:t>Escuchemos </a:t>
            </a:r>
            <a:endParaRPr kumimoji="0" lang="es-PE" sz="28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51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ú eres el Cristo - YouTub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79438"/>
            <a:ext cx="7997825" cy="57927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83652" y="579438"/>
            <a:ext cx="3640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sx="101000" sy="101000" algn="r" rotWithShape="0">
                    <a:srgbClr val="E2AAB8">
                      <a:lumMod val="10000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Mateo  </a:t>
            </a:r>
            <a:r>
              <a:rPr kumimoji="0" lang="es-ES" sz="2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sx="101000" sy="101000" algn="r" rotWithShape="0">
                    <a:srgbClr val="E2AAB8">
                      <a:lumMod val="10000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18,15-20</a:t>
            </a:r>
            <a:endParaRPr kumimoji="0" lang="es-E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sx="101000" sy="101000" algn="r" rotWithShape="0">
                  <a:srgbClr val="E2AAB8">
                    <a:lumMod val="10000"/>
                  </a:srgbClr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1300211" y="5171201"/>
            <a:ext cx="583401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strike="noStrike" kern="1200" normalizeH="0" baseline="0" noProof="0" dirty="0">
                <a:solidFill>
                  <a:srgbClr val="FFFFFF"/>
                </a:solidFill>
                <a:effectLst>
                  <a:glow rad="101600">
                    <a:schemeClr val="accent3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 pitchFamily="18" charset="0"/>
              </a:rPr>
              <a:t>En aquel tiempo dijo </a:t>
            </a:r>
            <a:r>
              <a:rPr kumimoji="0" lang="es-ES" sz="2800" b="1" strike="noStrike" kern="1200" normalizeH="0" baseline="0" noProof="0" dirty="0" smtClean="0">
                <a:solidFill>
                  <a:srgbClr val="FFFFFF"/>
                </a:solidFill>
                <a:effectLst>
                  <a:glow rad="101600">
                    <a:schemeClr val="accent3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 pitchFamily="18" charset="0"/>
              </a:rPr>
              <a:t>Jesús  </a:t>
            </a:r>
            <a:r>
              <a:rPr kumimoji="0" lang="es-ES" sz="2800" b="1" strike="noStrike" kern="1200" normalizeH="0" baseline="0" noProof="0" dirty="0">
                <a:solidFill>
                  <a:srgbClr val="FFFFFF"/>
                </a:solidFill>
                <a:effectLst>
                  <a:glow rad="101600">
                    <a:schemeClr val="accent3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 pitchFamily="18" charset="0"/>
              </a:rPr>
              <a:t>a sus </a:t>
            </a:r>
            <a:r>
              <a:rPr kumimoji="0" lang="es-ES" sz="2800" b="1" strike="noStrike" kern="1200" normalizeH="0" baseline="0" noProof="0" dirty="0" smtClean="0">
                <a:solidFill>
                  <a:srgbClr val="FFFFFF"/>
                </a:solidFill>
                <a:effectLst>
                  <a:glow rad="101600">
                    <a:schemeClr val="accent3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 pitchFamily="18" charset="0"/>
              </a:rPr>
              <a:t>discípulos:</a:t>
            </a:r>
            <a:endParaRPr kumimoji="0" lang="es-ES" sz="2800" b="1" strike="noStrike" kern="1200" normalizeH="0" baseline="0" noProof="0" dirty="0">
              <a:solidFill>
                <a:srgbClr val="FFFFFF"/>
              </a:solidFill>
              <a:effectLst>
                <a:glow rad="101600">
                  <a:schemeClr val="accent3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974" y="552449"/>
            <a:ext cx="8010525" cy="5798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30493" y="552449"/>
            <a:ext cx="4746381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u="none" strike="noStrike" kern="1200" normalizeH="0" baseline="30000" noProof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s-ES" sz="2800" b="1" u="none" strike="noStrike" kern="1200" normalizeH="0" baseline="0" noProof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Si </a:t>
            </a:r>
            <a:r>
              <a:rPr kumimoji="0" lang="es-ES" sz="2800" b="1" u="none" strike="noStrike" kern="1200" normalizeH="0" baseline="0" noProof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tu hermano peca, llámale la atención a solas.</a:t>
            </a:r>
            <a:r>
              <a:rPr kumimoji="0" lang="es-PE" sz="2800" b="1" u="none" strike="noStrike" kern="1200" normalizeH="0" baseline="0" noProof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 Si te hace caso, </a:t>
            </a:r>
            <a:endParaRPr kumimoji="0" lang="es-PE" sz="2800" b="1" u="none" strike="noStrike" kern="1200" normalizeH="0" baseline="0" noProof="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u="none" strike="noStrike" kern="1200" normalizeH="0" baseline="0" noProof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has </a:t>
            </a:r>
            <a:r>
              <a:rPr kumimoji="0" lang="es-PE" sz="2800" b="1" u="none" strike="noStrike" kern="1200" normalizeH="0" baseline="0" noProof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salvado a tu hermano. </a:t>
            </a:r>
            <a:endParaRPr kumimoji="0" lang="es-ES" sz="2800" b="1" u="none" strike="noStrike" kern="1200" normalizeH="0" baseline="0" noProof="0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theme/theme1.xml><?xml version="1.0" encoding="utf-8"?>
<a:theme xmlns:a="http://schemas.openxmlformats.org/drawingml/2006/main" name="vees">
  <a:themeElements>
    <a:clrScheme name="vee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1462</Words>
  <Application>Microsoft Office PowerPoint</Application>
  <PresentationFormat>Presentación en pantalla (4:3)</PresentationFormat>
  <Paragraphs>98</Paragraphs>
  <Slides>34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55" baseType="lpstr">
      <vt:lpstr>Adobe Fan Heiti Std B</vt:lpstr>
      <vt:lpstr>Adobe Gothic Std B</vt:lpstr>
      <vt:lpstr>Aharoni</vt:lpstr>
      <vt:lpstr>Arial</vt:lpstr>
      <vt:lpstr>Arial Black</vt:lpstr>
      <vt:lpstr>Arial Narrow</vt:lpstr>
      <vt:lpstr>Arial Rounded MT Bold</vt:lpstr>
      <vt:lpstr>Arial Unicode MS</vt:lpstr>
      <vt:lpstr>Berlin Sans FB Demi</vt:lpstr>
      <vt:lpstr>Calibri</vt:lpstr>
      <vt:lpstr>Clarendon Blk BT</vt:lpstr>
      <vt:lpstr>Comic Sans MS</vt:lpstr>
      <vt:lpstr>Franklin Gothic Book</vt:lpstr>
      <vt:lpstr>Goudy Stout</vt:lpstr>
      <vt:lpstr>Kristen ITC</vt:lpstr>
      <vt:lpstr>Poor Richard</vt:lpstr>
      <vt:lpstr>Tekton Pro</vt:lpstr>
      <vt:lpstr>Times New Roman</vt:lpstr>
      <vt:lpstr>Verdana</vt:lpstr>
      <vt:lpstr>Wingdings</vt:lpstr>
      <vt:lpstr>vees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Admin</cp:lastModifiedBy>
  <cp:revision>89</cp:revision>
  <dcterms:created xsi:type="dcterms:W3CDTF">2020-08-31T17:25:11Z</dcterms:created>
  <dcterms:modified xsi:type="dcterms:W3CDTF">2023-09-04T18:34:06Z</dcterms:modified>
</cp:coreProperties>
</file>