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13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25A4C-A74F-4E1A-8D9C-9C3CB9518022}" type="datetimeFigureOut">
              <a:rPr lang="en-US" smtClean="0"/>
              <a:t>9/17/2023</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5489D-4543-445B-BE34-79F847ED4BD5}" type="slidenum">
              <a:rPr lang="en-US" smtClean="0"/>
              <a:t>‹Nº›</a:t>
            </a:fld>
            <a:endParaRPr lang="en-US"/>
          </a:p>
        </p:txBody>
      </p:sp>
    </p:spTree>
    <p:extLst>
      <p:ext uri="{BB962C8B-B14F-4D97-AF65-F5344CB8AC3E}">
        <p14:creationId xmlns:p14="http://schemas.microsoft.com/office/powerpoint/2010/main" val="426299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77FACF-C7BA-4366-90E9-2AFF38DEBD59}" type="slidenum">
              <a:rPr kumimoji="0" lang="en-CA" altLang="es-P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altLang="es-P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PE" smtClean="0"/>
          </a:p>
        </p:txBody>
      </p:sp>
    </p:spTree>
    <p:extLst>
      <p:ext uri="{BB962C8B-B14F-4D97-AF65-F5344CB8AC3E}">
        <p14:creationId xmlns:p14="http://schemas.microsoft.com/office/powerpoint/2010/main" val="369433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EE30DD-A465-4BF7-A046-B94ED693064B}"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20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EE30DD-A465-4BF7-A046-B94ED693064B}"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65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377114-BC9E-483A-980F-55559BDCD20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2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p>
        </p:txBody>
      </p:sp>
      <p:sp>
        <p:nvSpPr>
          <p:cNvPr id="327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4757F7-C604-41DA-97DE-B11AAB0D5F00}" type="slidenum">
              <a:rPr kumimoji="0" lang="ca-E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a-E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6454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p>
        </p:txBody>
      </p:sp>
      <p:sp>
        <p:nvSpPr>
          <p:cNvPr id="327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4757F7-C604-41DA-97DE-B11AAB0D5F00}" type="slidenum">
              <a:rPr kumimoji="0" lang="ca-E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ca-E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3845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377114-BC9E-483A-980F-55559BDCD20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8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7B7B2B-CB3A-4791-A286-FDFC64C218C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4418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7005E4-651F-4F60-9510-7014AC17492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4026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EAA2A-183C-4B70-BFBA-D3E10ECF41D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1871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3F3602-CEFD-4392-BCBA-16631E001DA8}"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3567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BDB785-02A7-4323-8770-D65F14C2E2E5}"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9241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9F138C-E443-464B-99F8-DA675661CD7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0391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8B20AE-228C-4DA0-848D-848CB0A84357}"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1628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7F9966-3D02-4DFB-AA8E-215F9CF7C38F}"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6325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E8845A-A056-471C-8683-6F7EE7024E0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1562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BABAF1-C185-434F-9BA7-DD37DA45EA84}"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0538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A49B42-126F-47E4-B634-2163136B812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804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FFFFFF"/>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FFFFFF"/>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1CC2FF-07A4-4567-8C1B-3B27B4360909}"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8739716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http://www.lacasadelabiblia.es/img/pixeltrans.gi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http://www.lacasadelabiblia.es/img/pixeltrans.gi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9928" y="553584"/>
            <a:ext cx="8046723" cy="5791063"/>
          </a:xfrm>
          <a:prstGeom prst="rect">
            <a:avLst/>
          </a:prstGeom>
          <a:scene3d>
            <a:camera prst="orthographicFront"/>
            <a:lightRig rig="threePt" dir="t"/>
          </a:scene3d>
          <a:sp3d>
            <a:bevelT prst="convex"/>
          </a:sp3d>
        </p:spPr>
      </p:pic>
      <p:sp>
        <p:nvSpPr>
          <p:cNvPr id="3074" name="WordArt 4"/>
          <p:cNvSpPr>
            <a:spLocks noChangeArrowheads="1" noChangeShapeType="1" noTextEdit="1"/>
          </p:cNvSpPr>
          <p:nvPr/>
        </p:nvSpPr>
        <p:spPr bwMode="auto">
          <a:xfrm>
            <a:off x="3581400" y="5257800"/>
            <a:ext cx="1600200" cy="5715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0" cap="none" spc="0" normalizeH="0" baseline="0" noProof="0">
                <a:ln w="9525">
                  <a:solidFill>
                    <a:srgbClr val="000000"/>
                  </a:solidFill>
                  <a:round/>
                  <a:headEnd/>
                  <a:tailEnd/>
                </a:ln>
                <a:solidFill>
                  <a:srgbClr val="FFFFFF"/>
                </a:solidFill>
                <a:effectLst/>
                <a:uLnTx/>
                <a:uFillTx/>
                <a:latin typeface="BookmanITC Lt BT"/>
                <a:ea typeface="+mn-ea"/>
                <a:cs typeface="+mn-cs"/>
              </a:rPr>
              <a:t>  </a:t>
            </a:r>
          </a:p>
        </p:txBody>
      </p:sp>
      <p:pic>
        <p:nvPicPr>
          <p:cNvPr id="2" name="Imagen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3508" y="5930084"/>
            <a:ext cx="1255885" cy="414564"/>
          </a:xfrm>
          <a:prstGeom prst="rect">
            <a:avLst/>
          </a:prstGeom>
        </p:spPr>
      </p:pic>
    </p:spTree>
    <p:extLst>
      <p:ext uri="{BB962C8B-B14F-4D97-AF65-F5344CB8AC3E}">
        <p14:creationId xmlns:p14="http://schemas.microsoft.com/office/powerpoint/2010/main" val="261408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3" name="Enrique Chia - Pescador de hombres - Gracias.wav"/>
          </p:stSnd>
        </p:sndAc>
      </p:transition>
    </mc:Choice>
    <mc:Fallback xmlns="">
      <p:transition spd="slow">
        <p:fade/>
        <p:sndAc>
          <p:stSnd loop="1">
            <p:snd r:embed="rId6" name="Enrique Chia - Pescador de hombres - Gracia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1222" y="531223"/>
            <a:ext cx="8098971" cy="5782492"/>
          </a:xfrm>
          <a:prstGeom prst="rect">
            <a:avLst/>
          </a:prstGeom>
          <a:scene3d>
            <a:camera prst="orthographicFront"/>
            <a:lightRig rig="threePt" dir="t"/>
          </a:scene3d>
          <a:sp3d>
            <a:bevelT w="152400" h="50800" prst="softRound"/>
          </a:sp3d>
        </p:spPr>
      </p:pic>
      <p:pic>
        <p:nvPicPr>
          <p:cNvPr id="3076" name="Picture 2" descr="http://www.lacasadelabiblia.es/img/pixeltrans.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30178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2520813" y="3387217"/>
            <a:ext cx="3466747" cy="2677656"/>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101600">
                    <a:srgbClr val="660033">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Después de contratar a los trabajadores por un denario al día, los mandó  a su viña.</a:t>
            </a:r>
            <a:r>
              <a:rPr kumimoji="0" lang="es-ES" sz="2800" b="1" i="0" u="none" strike="noStrike" kern="1200" cap="none" spc="0" normalizeH="0" baseline="0" noProof="0" dirty="0">
                <a:ln>
                  <a:noFill/>
                </a:ln>
                <a:solidFill>
                  <a:srgbClr val="FFFFFF"/>
                </a:solidFill>
                <a:effectLst>
                  <a:glow rad="101600">
                    <a:srgbClr val="660033">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8043704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16" y="559207"/>
            <a:ext cx="8086101" cy="5763215"/>
          </a:xfrm>
          <a:prstGeom prst="rect">
            <a:avLst/>
          </a:prstGeom>
          <a:scene3d>
            <a:camera prst="orthographicFront"/>
            <a:lightRig rig="threePt" dir="t"/>
          </a:scene3d>
          <a:sp3d>
            <a:bevelT w="152400" h="50800" prst="softRound"/>
          </a:sp3d>
        </p:spPr>
      </p:pic>
      <p:sp>
        <p:nvSpPr>
          <p:cNvPr id="243723" name="WordArt 11"/>
          <p:cNvSpPr>
            <a:spLocks noChangeArrowheads="1" noChangeShapeType="1" noTextEdit="1"/>
          </p:cNvSpPr>
          <p:nvPr/>
        </p:nvSpPr>
        <p:spPr bwMode="auto">
          <a:xfrm>
            <a:off x="990600" y="2438400"/>
            <a:ext cx="7469832" cy="178268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600" b="1" i="0" u="none" strike="noStrike" kern="10" cap="none" spc="0" normalizeH="0" baseline="0" noProof="0" dirty="0">
              <a:ln w="9525">
                <a:solidFill>
                  <a:srgbClr val="666699"/>
                </a:solidFill>
                <a:round/>
                <a:headEnd/>
                <a:tailEnd/>
              </a:ln>
              <a:solidFill>
                <a:srgbClr val="FFFFFF"/>
              </a:solidFill>
              <a:effectLst>
                <a:outerShdw dist="35921" dir="2700000" algn="ctr" rotWithShape="0">
                  <a:srgbClr val="000099"/>
                </a:outerShdw>
              </a:effectLst>
              <a:uLnTx/>
              <a:uFillTx/>
              <a:latin typeface="Arial Black"/>
              <a:ea typeface="+mn-ea"/>
              <a:cs typeface="+mn-cs"/>
            </a:endParaRPr>
          </a:p>
        </p:txBody>
      </p:sp>
      <p:sp>
        <p:nvSpPr>
          <p:cNvPr id="6" name="Rectangle 3"/>
          <p:cNvSpPr>
            <a:spLocks noChangeArrowheads="1"/>
          </p:cNvSpPr>
          <p:nvPr/>
        </p:nvSpPr>
        <p:spPr bwMode="auto">
          <a:xfrm>
            <a:off x="690690" y="559207"/>
            <a:ext cx="3263754" cy="409342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1" i="0" u="none" strike="noStrike" kern="1200" cap="none" spc="0" normalizeH="0" baseline="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Salió otra vez a media mañana, </a:t>
            </a:r>
            <a:r>
              <a:rPr kumimoji="0" lang="es-PE" sz="2600" b="1" i="0" u="none" strike="noStrike" kern="1200" cap="none" spc="0" normalizeH="0" baseline="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vio </a:t>
            </a:r>
            <a:r>
              <a:rPr kumimoji="0" lang="es-PE" sz="2600" b="1" i="0" u="none" strike="noStrike" kern="1200" cap="none" spc="0" normalizeH="0" baseline="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 otros que estaban en la plaza sin </a:t>
            </a:r>
            <a:r>
              <a:rPr kumimoji="0" lang="es-PE" sz="2600" b="1" i="0" u="none" strike="noStrike" kern="1200" cap="none" spc="0" normalizeH="0" baseline="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trabajo, y </a:t>
            </a:r>
            <a:r>
              <a:rPr kumimoji="0" lang="es-PE" sz="2600" b="1" i="0" u="none" strike="noStrike" kern="1200" cap="none" spc="0" normalizeH="0" baseline="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les dijo</a:t>
            </a:r>
            <a:r>
              <a:rPr kumimoji="0" lang="es-PE" sz="2600" b="1" i="0" u="none" strike="noStrike" kern="1200" cap="none" spc="0" normalizeH="0" baseline="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a:t>
            </a:r>
            <a:r>
              <a:rPr kumimoji="0" lang="es-PE" sz="2600" b="1" i="0" u="none" strike="noStrike" kern="1200" cap="none" spc="0" normalizeH="0" baseline="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Vayan también ustedes a mi viña, y les pagaré lo debido”. Ellos fueron. </a:t>
            </a:r>
            <a:endParaRPr kumimoji="0" lang="es-ES" sz="2600" b="1" i="0" u="none" strike="noStrike" kern="1200" cap="none" spc="0" normalizeH="0" baseline="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12390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nodePh="1">
                                  <p:stCondLst>
                                    <p:cond delay="700"/>
                                  </p:stCondLst>
                                  <p:endCondLst>
                                    <p:cond evt="begin" delay="0">
                                      <p:tn val="5"/>
                                    </p:cond>
                                  </p:endCondLst>
                                  <p:childTnLst>
                                    <p:set>
                                      <p:cBhvr>
                                        <p:cTn id="6" dur="1" fill="hold">
                                          <p:stCondLst>
                                            <p:cond delay="0"/>
                                          </p:stCondLst>
                                        </p:cTn>
                                        <p:tgtEl>
                                          <p:spTgt spid="243723"/>
                                        </p:tgtEl>
                                        <p:attrNameLst>
                                          <p:attrName>style.visibility</p:attrName>
                                        </p:attrNameLst>
                                      </p:cBhvr>
                                      <p:to>
                                        <p:strVal val="visible"/>
                                      </p:to>
                                    </p:set>
                                    <p:anim calcmode="lin" valueType="num">
                                      <p:cBhvr>
                                        <p:cTn id="7" dur="1000" fill="hold"/>
                                        <p:tgtEl>
                                          <p:spTgt spid="243723"/>
                                        </p:tgtEl>
                                        <p:attrNameLst>
                                          <p:attrName>ppt_x</p:attrName>
                                        </p:attrNameLst>
                                      </p:cBhvr>
                                      <p:tavLst>
                                        <p:tav tm="0">
                                          <p:val>
                                            <p:strVal val="#ppt_x-.2"/>
                                          </p:val>
                                        </p:tav>
                                        <p:tav tm="100000">
                                          <p:val>
                                            <p:strVal val="#ppt_x"/>
                                          </p:val>
                                        </p:tav>
                                      </p:tavLst>
                                    </p:anim>
                                    <p:anim calcmode="lin" valueType="num">
                                      <p:cBhvr>
                                        <p:cTn id="8" dur="1000" fill="hold"/>
                                        <p:tgtEl>
                                          <p:spTgt spid="2437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3723"/>
                                        </p:tgtEl>
                                      </p:cBhvr>
                                    </p:animEffect>
                                  </p:childTnLst>
                                </p:cTn>
                              </p:par>
                            </p:childTnLst>
                          </p:cTn>
                        </p:par>
                        <p:par>
                          <p:cTn id="10" fill="hold">
                            <p:stCondLst>
                              <p:cond delay="17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3" cstate="email">
            <a:extLst>
              <a:ext uri="{28A0092B-C50C-407E-A947-70E740481C1C}">
                <a14:useLocalDpi xmlns:a14="http://schemas.microsoft.com/office/drawing/2010/main" val="0"/>
              </a:ext>
            </a:extLst>
          </a:blip>
          <a:srcRect t="-11"/>
          <a:stretch/>
        </p:blipFill>
        <p:spPr>
          <a:xfrm>
            <a:off x="545946" y="547590"/>
            <a:ext cx="8084248" cy="5769434"/>
          </a:xfrm>
          <a:prstGeom prst="rect">
            <a:avLst/>
          </a:prstGeom>
          <a:scene3d>
            <a:camera prst="orthographicFront"/>
            <a:lightRig rig="threePt" dir="t"/>
          </a:scene3d>
          <a:sp3d>
            <a:bevelT w="152400" h="50800" prst="softRound"/>
          </a:sp3d>
        </p:spPr>
      </p:pic>
      <p:sp>
        <p:nvSpPr>
          <p:cNvPr id="6" name="5 Rectángulo"/>
          <p:cNvSpPr/>
          <p:nvPr/>
        </p:nvSpPr>
        <p:spPr>
          <a:xfrm>
            <a:off x="5319657" y="3221918"/>
            <a:ext cx="3004849" cy="181588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a:ln>
                  <a:noFill/>
                </a:ln>
                <a:solidFill>
                  <a:srgbClr val="FFFFFF"/>
                </a:solidFill>
                <a:effectLst>
                  <a:glow rad="63500">
                    <a:srgbClr val="221100">
                      <a:alpha val="40000"/>
                    </a:srgbClr>
                  </a:glow>
                  <a:outerShdw blurRad="50800" dist="38100" algn="l" rotWithShape="0">
                    <a:prstClr val="black"/>
                  </a:outerShdw>
                </a:effectLst>
                <a:uLnTx/>
                <a:uFillTx/>
                <a:latin typeface="Arial"/>
                <a:ea typeface="+mn-ea"/>
                <a:cs typeface="+mn-cs"/>
              </a:rPr>
              <a:t>Salió de nuevo hacia medio día y a media tarde </a:t>
            </a:r>
            <a:r>
              <a:rPr kumimoji="0" lang="es-ES_tradnl" sz="2800" b="1" i="0" u="none" strike="noStrike" kern="1200" cap="none" spc="0" normalizeH="0" baseline="0" noProof="0" dirty="0" smtClean="0">
                <a:ln>
                  <a:noFill/>
                </a:ln>
                <a:solidFill>
                  <a:srgbClr val="FFFFFF"/>
                </a:solidFill>
                <a:effectLst>
                  <a:glow rad="63500">
                    <a:srgbClr val="221100">
                      <a:alpha val="40000"/>
                    </a:srgbClr>
                  </a:glow>
                  <a:outerShdw blurRad="50800" dist="38100" algn="l" rotWithShape="0">
                    <a:prstClr val="black"/>
                  </a:outerShdw>
                </a:effectLst>
                <a:uLnTx/>
                <a:uFillTx/>
                <a:latin typeface="Arial"/>
                <a:ea typeface="+mn-ea"/>
                <a:cs typeface="+mn-cs"/>
              </a:rPr>
              <a:t>e hizo </a:t>
            </a:r>
            <a:r>
              <a:rPr kumimoji="0" lang="es-ES_tradnl" sz="2800" b="1" i="0" u="none" strike="noStrike" kern="1200" cap="none" spc="0" normalizeH="0" baseline="0" noProof="0" dirty="0">
                <a:ln>
                  <a:noFill/>
                </a:ln>
                <a:solidFill>
                  <a:srgbClr val="FFFFFF"/>
                </a:solidFill>
                <a:effectLst>
                  <a:glow rad="63500">
                    <a:srgbClr val="221100">
                      <a:alpha val="40000"/>
                    </a:srgbClr>
                  </a:glow>
                  <a:outerShdw blurRad="50800" dist="38100" algn="l" rotWithShape="0">
                    <a:prstClr val="black"/>
                  </a:outerShdw>
                </a:effectLst>
                <a:uLnTx/>
                <a:uFillTx/>
                <a:latin typeface="Arial"/>
                <a:ea typeface="+mn-ea"/>
                <a:cs typeface="+mn-cs"/>
              </a:rPr>
              <a:t>lo mismo.</a:t>
            </a:r>
            <a:endParaRPr kumimoji="0" lang="es-PE" sz="2800" b="1" i="0" u="none" strike="noStrike" kern="1200" cap="none" spc="0" normalizeH="0" baseline="0" noProof="0" dirty="0">
              <a:ln>
                <a:noFill/>
              </a:ln>
              <a:solidFill>
                <a:srgbClr val="FFFFFF"/>
              </a:solidFill>
              <a:effectLst>
                <a:glow rad="63500">
                  <a:srgbClr val="221100">
                    <a:alpha val="40000"/>
                  </a:srgbClr>
                </a:glow>
                <a:outerShdw blurRad="50800" dist="38100" algn="l" rotWithShape="0">
                  <a:prstClr val="black"/>
                </a:outerShdw>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534638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7437" y="557346"/>
            <a:ext cx="8120174" cy="5772107"/>
          </a:xfrm>
          <a:prstGeom prst="rect">
            <a:avLst/>
          </a:prstGeom>
          <a:scene3d>
            <a:camera prst="orthographicFront"/>
            <a:lightRig rig="threePt" dir="t"/>
          </a:scene3d>
          <a:sp3d>
            <a:bevelT w="152400" h="50800" prst="softRound"/>
          </a:sp3d>
        </p:spPr>
      </p:pic>
      <p:sp>
        <p:nvSpPr>
          <p:cNvPr id="2" name="Rectángulo 1"/>
          <p:cNvSpPr/>
          <p:nvPr/>
        </p:nvSpPr>
        <p:spPr>
          <a:xfrm>
            <a:off x="693105" y="557347"/>
            <a:ext cx="6363099" cy="129266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Salió al caer la tarde y encontró a otros sin trabajo, y les dijo: “¿Por qué están aquí el día entero sin trabajar?”. </a:t>
            </a:r>
            <a:endParaRPr kumimoji="0" lang="es-PE"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3"/>
          <p:cNvSpPr/>
          <p:nvPr/>
        </p:nvSpPr>
        <p:spPr>
          <a:xfrm>
            <a:off x="2647929" y="4587155"/>
            <a:ext cx="6363099"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smtClean="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Le </a:t>
            </a:r>
            <a:r>
              <a:rPr kumimoji="0" lang="es-ES_tradnl"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respondieron</a:t>
            </a:r>
            <a:r>
              <a:rPr kumimoji="0" lang="es-ES_tradnl" sz="2600" b="1" i="0" u="none" strike="noStrike" kern="1200" cap="none" spc="0" normalizeH="0" baseline="0" noProof="0" dirty="0" smtClean="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smtClean="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_tradnl"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“Nadie nos ha contratado”. </a:t>
            </a:r>
            <a:endParaRPr kumimoji="0" lang="es-PE"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81745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6230" y="566142"/>
            <a:ext cx="8120174" cy="573794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p:spPr>
      </p:pic>
      <p:sp>
        <p:nvSpPr>
          <p:cNvPr id="3" name="Rectángulo 2"/>
          <p:cNvSpPr/>
          <p:nvPr/>
        </p:nvSpPr>
        <p:spPr>
          <a:xfrm>
            <a:off x="1839036" y="4006863"/>
            <a:ext cx="6363099"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smtClean="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Él </a:t>
            </a:r>
            <a:r>
              <a:rPr kumimoji="0" lang="es-ES_tradnl"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les dijo:  </a:t>
            </a:r>
            <a:endParaRPr kumimoji="0" lang="es-ES_tradnl" sz="2600" b="1" i="0" u="none" strike="noStrike" kern="1200" cap="none" spc="0" normalizeH="0" baseline="0" noProof="0" dirty="0" smtClean="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smtClean="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s-ES_tradnl"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Vayan también ustedes a mi viña”.</a:t>
            </a:r>
            <a:endParaRPr kumimoji="0" lang="es-PE" sz="2600" b="1" i="0" u="none" strike="noStrike" kern="1200" cap="none" spc="0" normalizeH="0" baseline="0" noProof="0" dirty="0">
              <a:ln>
                <a:noFill/>
              </a:ln>
              <a:solidFill>
                <a:srgbClr val="FFFFFF"/>
              </a:solidFill>
              <a:effectLst>
                <a:glow rad="127000">
                  <a:srgbClr val="221100"/>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400583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592" y="531916"/>
            <a:ext cx="8075856" cy="5807924"/>
          </a:xfrm>
          <a:prstGeom prst="rect">
            <a:avLst/>
          </a:prstGeom>
          <a:scene3d>
            <a:camera prst="orthographicFront"/>
            <a:lightRig rig="threePt" dir="t"/>
          </a:scene3d>
          <a:sp3d>
            <a:bevelT w="152400" h="50800" prst="softRound"/>
          </a:sp3d>
        </p:spPr>
      </p:pic>
      <p:sp>
        <p:nvSpPr>
          <p:cNvPr id="4" name="Rectángulo 3"/>
          <p:cNvSpPr/>
          <p:nvPr/>
        </p:nvSpPr>
        <p:spPr>
          <a:xfrm>
            <a:off x="2627784" y="3999534"/>
            <a:ext cx="5976664" cy="209288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a:ln>
                  <a:noFill/>
                </a:ln>
                <a:solidFill>
                  <a:srgbClr val="FFFFFF"/>
                </a:solidFill>
                <a:effectLst>
                  <a:glow rad="1016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Cuando oscureció, el dueño de </a:t>
            </a:r>
            <a:r>
              <a:rPr kumimoji="0" lang="es-ES_tradnl" sz="2600" b="1" i="0" u="none" strike="noStrike" kern="1200" cap="none" spc="0" normalizeH="0" baseline="0" noProof="0" dirty="0" smtClean="0">
                <a:ln>
                  <a:noFill/>
                </a:ln>
                <a:solidFill>
                  <a:srgbClr val="FFFFFF"/>
                </a:solidFill>
                <a:effectLst>
                  <a:glow rad="1016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            la </a:t>
            </a:r>
            <a:r>
              <a:rPr kumimoji="0" lang="es-ES_tradnl" sz="2600" b="1" i="0" u="none" strike="noStrike" kern="1200" cap="none" spc="0" normalizeH="0" baseline="0" noProof="0" dirty="0">
                <a:ln>
                  <a:noFill/>
                </a:ln>
                <a:solidFill>
                  <a:srgbClr val="FFFFFF"/>
                </a:solidFill>
                <a:effectLst>
                  <a:glow rad="1016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viña dijo al capataz: </a:t>
            </a:r>
            <a:r>
              <a:rPr kumimoji="0" lang="es-ES_tradnl" sz="2600" b="1" i="1" u="none" strike="noStrike" kern="1200" cap="none" spc="0" normalizeH="0" baseline="0" noProof="0" dirty="0">
                <a:ln>
                  <a:noFill/>
                </a:ln>
                <a:solidFill>
                  <a:srgbClr val="FFFFFF"/>
                </a:solidFill>
                <a:effectLst>
                  <a:glow rad="1016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“Llama a los trabajadores y págale el jornal, empezando por los últimos y acabando por los primeros”</a:t>
            </a:r>
            <a:r>
              <a:rPr kumimoji="0" lang="es-ES_tradnl" sz="2600" b="1" i="0" u="none" strike="noStrike" kern="1200" cap="none" spc="0" normalizeH="0" baseline="0" noProof="0" dirty="0">
                <a:ln>
                  <a:noFill/>
                </a:ln>
                <a:solidFill>
                  <a:srgbClr val="FFFFFF"/>
                </a:solidFill>
                <a:effectLst>
                  <a:glow rad="1016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PE" sz="2600" b="1" i="0" u="none" strike="noStrike" kern="1200" cap="none" spc="0" normalizeH="0" baseline="0" noProof="0" dirty="0">
              <a:ln>
                <a:noFill/>
              </a:ln>
              <a:solidFill>
                <a:srgbClr val="FFFFFF"/>
              </a:solidFill>
              <a:effectLst>
                <a:glow rad="1016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202769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5169" y="559358"/>
            <a:ext cx="8040188" cy="5762898"/>
          </a:xfrm>
          <a:prstGeom prst="rect">
            <a:avLst/>
          </a:prstGeom>
          <a:scene3d>
            <a:camera prst="orthographicFront"/>
            <a:lightRig rig="threePt" dir="t"/>
          </a:scene3d>
          <a:sp3d>
            <a:bevelT w="152400" h="50800" prst="softRound"/>
          </a:sp3d>
        </p:spPr>
      </p:pic>
      <p:sp>
        <p:nvSpPr>
          <p:cNvPr id="4" name="Rectángulo 3"/>
          <p:cNvSpPr/>
          <p:nvPr/>
        </p:nvSpPr>
        <p:spPr>
          <a:xfrm>
            <a:off x="933611" y="570319"/>
            <a:ext cx="6563274"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Vinieron los del atardecer y recibieron un denario cada uno</a:t>
            </a:r>
            <a:r>
              <a:rPr kumimoji="0" lang="es-ES_tradnl" sz="2600" b="1" i="0" u="none" strike="noStrike" kern="1200" cap="none" spc="0" normalizeH="0" baseline="0" noProof="0" dirty="0" smtClean="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PE" sz="2600" b="1" i="0" u="none" strike="noStrike" kern="1200" cap="none" spc="0" normalizeH="0" baseline="0" noProof="0" dirty="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878547" y="4144725"/>
            <a:ext cx="7389308" cy="169277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smtClean="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Cuando </a:t>
            </a:r>
            <a:r>
              <a:rPr kumimoji="0" lang="es-ES_tradnl" sz="2600" b="1" i="0" u="none" strike="noStrike" kern="1200" cap="none" spc="0" normalizeH="0" baseline="0" noProof="0" dirty="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llegaron, los primeros, pensaban que recibirían más, pero </a:t>
            </a:r>
            <a:r>
              <a:rPr kumimoji="0" lang="es-ES_tradnl" sz="2600" b="1" i="0" u="none" strike="noStrike" kern="1200" cap="none" spc="0" normalizeH="0" baseline="0" noProof="0" dirty="0" smtClean="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ellos </a:t>
            </a:r>
            <a:r>
              <a:rPr kumimoji="0" lang="es-ES_tradnl" sz="2600" b="1" i="0" u="none" strike="noStrike" kern="1200" cap="none" spc="0" normalizeH="0" baseline="0" noProof="0" dirty="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también recibieron un denario cada uno. Entonces se pusieron a protestar contra el amo:</a:t>
            </a:r>
            <a:endParaRPr kumimoji="0" lang="es-PE" sz="2600" b="1" i="0" u="none" strike="noStrike" kern="1200" cap="none" spc="0" normalizeH="0" baseline="0" noProof="0" dirty="0">
              <a:ln>
                <a:noFill/>
              </a:ln>
              <a:solidFill>
                <a:srgbClr val="FFFFFF"/>
              </a:solidFill>
              <a:effectLst>
                <a:glow rad="635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877695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483" y="544388"/>
            <a:ext cx="8058312" cy="5786743"/>
          </a:xfrm>
          <a:prstGeom prst="rect">
            <a:avLst/>
          </a:prstGeom>
          <a:scene3d>
            <a:camera prst="orthographicFront"/>
            <a:lightRig rig="threePt" dir="t"/>
          </a:scene3d>
          <a:sp3d>
            <a:bevelT prst="convex"/>
          </a:sp3d>
        </p:spPr>
      </p:pic>
      <p:sp>
        <p:nvSpPr>
          <p:cNvPr id="2" name="Rectángulo 1"/>
          <p:cNvSpPr/>
          <p:nvPr/>
        </p:nvSpPr>
        <p:spPr>
          <a:xfrm>
            <a:off x="1454183" y="3989100"/>
            <a:ext cx="6404763" cy="169277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“Estos últimos han trabajado sólo una hora, y los has tratado igual que a nosotros, que hemos aguantado el peso del día y el bochorno”.</a:t>
            </a:r>
            <a:endParaRPr kumimoji="0" lang="es-PE" sz="2600" b="1" i="0"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236376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525" y="525510"/>
            <a:ext cx="8086544" cy="5779495"/>
          </a:xfrm>
          <a:prstGeom prst="rect">
            <a:avLst/>
          </a:prstGeom>
          <a:scene3d>
            <a:camera prst="orthographicFront"/>
            <a:lightRig rig="threePt" dir="t"/>
          </a:scene3d>
          <a:sp3d>
            <a:bevelT w="152400" h="50800" prst="softRound"/>
          </a:sp3d>
        </p:spPr>
      </p:pic>
      <p:sp>
        <p:nvSpPr>
          <p:cNvPr id="3" name="Rectángulo 2"/>
          <p:cNvSpPr/>
          <p:nvPr/>
        </p:nvSpPr>
        <p:spPr>
          <a:xfrm>
            <a:off x="593796" y="3476347"/>
            <a:ext cx="8083547" cy="209288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600" b="1" i="0" u="none" strike="noStrike" kern="1200" cap="none" spc="0" normalizeH="0" baseline="0" noProof="0" dirty="0">
                <a:ln>
                  <a:noFill/>
                </a:ln>
                <a:solidFill>
                  <a:srgbClr val="FFFFFF"/>
                </a:solidFill>
                <a:effectLst>
                  <a:glow rad="635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Él replicó a uno de ellos: “Amigo, no te hago ninguna injusticia. ¿No quedamos en un denario? Toma lo tuyo y vete. Quiero darle a este último igual que a ti. ¿Es que no tengo libertad para hacer lo que quiera en mis asuntos? </a:t>
            </a:r>
            <a:endParaRPr kumimoji="0" lang="es-PE" sz="2600" b="1" i="0" u="none" strike="noStrike" kern="1200" cap="none" spc="0" normalizeH="0" baseline="0" noProof="0" dirty="0">
              <a:ln>
                <a:noFill/>
              </a:ln>
              <a:solidFill>
                <a:srgbClr val="FFFFFF"/>
              </a:solidFill>
              <a:effectLst>
                <a:glow rad="63500">
                  <a:srgbClr val="000099">
                    <a:lumMod val="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172" name="Text Box 3"/>
          <p:cNvSpPr txBox="1">
            <a:spLocks noChangeArrowheads="1"/>
          </p:cNvSpPr>
          <p:nvPr/>
        </p:nvSpPr>
        <p:spPr bwMode="auto">
          <a:xfrm>
            <a:off x="517525" y="4156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8243559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73096" y="4435443"/>
            <a:ext cx="4680521"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dirty="0" smtClean="0">
                <a:ln>
                  <a:noFill/>
                </a:ln>
                <a:solidFill>
                  <a:srgbClr val="FFFFFF"/>
                </a:solidFill>
                <a:effectLst>
                  <a:glow rad="1016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¿O vas a tener tú envidia porque yo soy bueno?”. </a:t>
            </a:r>
            <a:endParaRPr kumimoji="0" lang="es-PE" sz="3200" b="1" i="0" u="none" strike="noStrike" kern="1200" cap="none" spc="0" normalizeH="0" baseline="0" noProof="0" dirty="0">
              <a:ln>
                <a:noFill/>
              </a:ln>
              <a:solidFill>
                <a:srgbClr val="FFFFFF"/>
              </a:solidFill>
              <a:effectLst>
                <a:glow rad="101600">
                  <a:srgbClr val="000099">
                    <a:lumMod val="50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57346" y="557346"/>
            <a:ext cx="8064137" cy="5756368"/>
          </a:xfrm>
          <a:prstGeom prst="rect">
            <a:avLst/>
          </a:prstGeom>
          <a:ln>
            <a:noFill/>
          </a:ln>
          <a:effectLst>
            <a:softEdge rad="112500"/>
          </a:effectLst>
          <a:scene3d>
            <a:camera prst="orthographicFront"/>
            <a:lightRig rig="threePt" dir="t"/>
          </a:scene3d>
          <a:sp3d>
            <a:bevelT w="152400" h="50800" prst="softRound"/>
          </a:sp3d>
        </p:spPr>
      </p:pic>
    </p:spTree>
    <p:extLst>
      <p:ext uri="{BB962C8B-B14F-4D97-AF65-F5344CB8AC3E}">
        <p14:creationId xmlns:p14="http://schemas.microsoft.com/office/powerpoint/2010/main" val="2638709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labra de Dios diaria.: LECTURAS DEL DOMINGO XXV DEL T. ORDINARIO 24 DE  SEPTIEMBRE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35" y="548680"/>
            <a:ext cx="8095658" cy="57839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a:grpSpLocks/>
          </p:cNvGrpSpPr>
          <p:nvPr/>
        </p:nvGrpSpPr>
        <p:grpSpPr bwMode="auto">
          <a:xfrm>
            <a:off x="612916" y="548680"/>
            <a:ext cx="3625059" cy="649550"/>
            <a:chOff x="922" y="154"/>
            <a:chExt cx="4821" cy="1022"/>
          </a:xfrm>
        </p:grpSpPr>
        <p:sp>
          <p:nvSpPr>
            <p:cNvPr id="7" name="Rectangle 6"/>
            <p:cNvSpPr>
              <a:spLocks noChangeArrowheads="1"/>
            </p:cNvSpPr>
            <p:nvPr/>
          </p:nvSpPr>
          <p:spPr bwMode="auto">
            <a:xfrm>
              <a:off x="922" y="375"/>
              <a:ext cx="4821" cy="801"/>
            </a:xfrm>
            <a:prstGeom prst="rect">
              <a:avLst/>
            </a:prstGeom>
            <a:solidFill>
              <a:srgbClr val="13CF2B"/>
            </a:solidFill>
            <a:ln w="12700">
              <a:solidFill>
                <a:srgbClr val="70AD47"/>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8" name="Text Box 7"/>
            <p:cNvSpPr txBox="1">
              <a:spLocks noChangeArrowheads="1"/>
            </p:cNvSpPr>
            <p:nvPr/>
          </p:nvSpPr>
          <p:spPr bwMode="auto">
            <a:xfrm>
              <a:off x="1821" y="207"/>
              <a:ext cx="3738" cy="744"/>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PE" sz="1100" b="1" i="0" u="none" strike="noStrike" kern="1200" cap="none" spc="0" normalizeH="0" baseline="0" noProof="0" dirty="0">
                  <a:ln>
                    <a:noFill/>
                  </a:ln>
                  <a:solidFill>
                    <a:srgbClr val="1E2F13"/>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LECTIO DIVINA –DOMINGO 25 TO “A”               </a:t>
              </a:r>
              <a:r>
                <a:rPr kumimoji="0" lang="es-PE" sz="1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¿ALGO MÁS O ALGO MENOS?</a:t>
              </a:r>
              <a:endParaRPr kumimoji="0" lang="es-PE"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endParaRPr>
            </a:p>
          </p:txBody>
        </p:sp>
        <p:pic>
          <p:nvPicPr>
            <p:cNvPr id="9" name="Picture 8" descr="BIBLIA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 y="154"/>
              <a:ext cx="649"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6"/>
          <p:cNvSpPr txBox="1">
            <a:spLocks noChangeArrowheads="1"/>
          </p:cNvSpPr>
          <p:nvPr/>
        </p:nvSpPr>
        <p:spPr bwMode="auto">
          <a:xfrm>
            <a:off x="5411720" y="513162"/>
            <a:ext cx="3500462" cy="523220"/>
          </a:xfrm>
          <a:prstGeom prst="rect">
            <a:avLst/>
          </a:prstGeom>
          <a:noFill/>
          <a:ln>
            <a:noFill/>
          </a:ln>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Arial Unicode MS" pitchFamily="34" charset="-128"/>
                <a:ea typeface="+mn-ea"/>
                <a:cs typeface="+mn-cs"/>
              </a:rPr>
              <a:t>Mateo  </a:t>
            </a:r>
            <a:r>
              <a:rPr kumimoji="0" lang="es-ES" sz="2800" b="1" i="0" u="none" strike="noStrike" kern="1200" cap="none"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Arial Unicode MS" pitchFamily="34" charset="-128"/>
                <a:ea typeface="+mn-ea"/>
                <a:cs typeface="+mn-cs"/>
              </a:rPr>
              <a:t>20, 1-16</a:t>
            </a:r>
            <a:endParaRPr kumimoji="0" lang="es-ES" sz="2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Arial Unicode MS" pitchFamily="34" charset="-128"/>
              <a:ea typeface="+mn-ea"/>
              <a:cs typeface="+mn-cs"/>
            </a:endParaRPr>
          </a:p>
        </p:txBody>
      </p:sp>
      <p:sp>
        <p:nvSpPr>
          <p:cNvPr id="11" name="Text Box 9"/>
          <p:cNvSpPr txBox="1">
            <a:spLocks noChangeArrowheads="1"/>
          </p:cNvSpPr>
          <p:nvPr/>
        </p:nvSpPr>
        <p:spPr bwMode="auto">
          <a:xfrm>
            <a:off x="1439841" y="3327402"/>
            <a:ext cx="6337300" cy="1323439"/>
          </a:xfrm>
          <a:prstGeom prst="rect">
            <a:avLst/>
          </a:prstGeom>
          <a:noFill/>
          <a:ln w="76200" cmpd="tri">
            <a:noFill/>
            <a:miter lim="800000"/>
            <a:headEnd/>
            <a:tailEnd/>
          </a:ln>
          <a:effectLst/>
          <a:extLst/>
        </p:spPr>
        <p:txBody>
          <a:bodyPr>
            <a:prstTxWarp prst="textWave2">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200" cap="none" spc="50" normalizeH="0" baseline="0" noProof="0" dirty="0" smtClean="0">
                <a:ln w="11430"/>
                <a:solidFill>
                  <a:srgbClr val="FFFF00"/>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rPr>
              <a:t>¿ALGO MÁS O ALGO MENOS?</a:t>
            </a:r>
            <a:endParaRPr kumimoji="0" lang="es-ES_tradnl" sz="4000" b="1" i="0" u="none" strike="noStrike" kern="1200" cap="none" spc="50" normalizeH="0" baseline="0" noProof="0" dirty="0">
              <a:ln w="11430"/>
              <a:solidFill>
                <a:srgbClr val="FFFF00"/>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endParaRPr>
          </a:p>
        </p:txBody>
      </p:sp>
      <p:sp>
        <p:nvSpPr>
          <p:cNvPr id="12" name="5 CuadroTexto"/>
          <p:cNvSpPr txBox="1"/>
          <p:nvPr/>
        </p:nvSpPr>
        <p:spPr>
          <a:xfrm>
            <a:off x="6413598" y="5857676"/>
            <a:ext cx="249858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200" cap="none" spc="0" normalizeH="0" baseline="0" noProof="0" dirty="0" smtClean="0">
                <a:ln>
                  <a:noFill/>
                </a:ln>
                <a:solidFill>
                  <a:srgbClr val="FFFF00"/>
                </a:solidFill>
                <a:effectLst>
                  <a:glow rad="228600">
                    <a:srgbClr val="2A1500">
                      <a:alpha val="40000"/>
                    </a:srgbClr>
                  </a:glow>
                  <a:outerShdw blurRad="50800" dist="38100" algn="l" rotWithShape="0">
                    <a:prstClr val="black">
                      <a:alpha val="40000"/>
                    </a:prstClr>
                  </a:outerShdw>
                </a:effectLst>
                <a:uLnTx/>
                <a:uFillTx/>
                <a:latin typeface="Arial"/>
                <a:ea typeface="+mn-ea"/>
                <a:cs typeface="+mn-cs"/>
              </a:rPr>
              <a:t>20 </a:t>
            </a:r>
            <a:r>
              <a:rPr kumimoji="0" lang="es-PE" sz="1800" b="1" i="0" u="none" strike="noStrike" kern="1200" cap="none" spc="0" normalizeH="0" baseline="0" noProof="0" dirty="0">
                <a:ln>
                  <a:noFill/>
                </a:ln>
                <a:solidFill>
                  <a:srgbClr val="FFFF00"/>
                </a:solidFill>
                <a:effectLst>
                  <a:glow rad="228600">
                    <a:srgbClr val="2A1500">
                      <a:alpha val="40000"/>
                    </a:srgbClr>
                  </a:glow>
                  <a:outerShdw blurRad="50800" dist="38100" algn="l" rotWithShape="0">
                    <a:prstClr val="black">
                      <a:alpha val="40000"/>
                    </a:prstClr>
                  </a:outerShdw>
                </a:effectLst>
                <a:uLnTx/>
                <a:uFillTx/>
                <a:latin typeface="Arial"/>
                <a:ea typeface="+mn-ea"/>
                <a:cs typeface="+mn-cs"/>
              </a:rPr>
              <a:t>setiembre </a:t>
            </a:r>
            <a:r>
              <a:rPr kumimoji="0" lang="es-PE" sz="1800" b="1" i="0" u="none" strike="noStrike" kern="1200" cap="none" spc="0" normalizeH="0" baseline="0" noProof="0" dirty="0" smtClean="0">
                <a:ln>
                  <a:noFill/>
                </a:ln>
                <a:solidFill>
                  <a:srgbClr val="FFFF00"/>
                </a:solidFill>
                <a:effectLst>
                  <a:glow rad="228600">
                    <a:srgbClr val="2A1500">
                      <a:alpha val="40000"/>
                    </a:srgbClr>
                  </a:glow>
                  <a:outerShdw blurRad="50800" dist="38100" algn="l" rotWithShape="0">
                    <a:prstClr val="black">
                      <a:alpha val="40000"/>
                    </a:prstClr>
                  </a:outerShdw>
                </a:effectLst>
                <a:uLnTx/>
                <a:uFillTx/>
                <a:latin typeface="Arial"/>
                <a:ea typeface="+mn-ea"/>
                <a:cs typeface="+mn-cs"/>
              </a:rPr>
              <a:t>2020</a:t>
            </a:r>
            <a:endParaRPr kumimoji="0" lang="es-PE" sz="1800" b="1" i="0" u="none" strike="noStrike" kern="1200" cap="none" spc="0" normalizeH="0" baseline="0" noProof="0" dirty="0">
              <a:ln>
                <a:noFill/>
              </a:ln>
              <a:solidFill>
                <a:srgbClr val="FFFF00"/>
              </a:solidFill>
              <a:effectLst>
                <a:glow rad="228600">
                  <a:srgbClr val="2A1500">
                    <a:alpha val="40000"/>
                  </a:srgbClr>
                </a:glow>
                <a:outerShdw blurRad="50800" dist="38100" algn="l" rotWithShape="0">
                  <a:prstClr val="black">
                    <a:alpha val="40000"/>
                  </a:prstClr>
                </a:outerShdw>
              </a:effectLst>
              <a:uLnTx/>
              <a:uFillTx/>
              <a:latin typeface="Arial"/>
              <a:ea typeface="+mn-ea"/>
              <a:cs typeface="+mn-cs"/>
            </a:endParaRPr>
          </a:p>
        </p:txBody>
      </p:sp>
    </p:spTree>
    <p:extLst>
      <p:ext uri="{BB962C8B-B14F-4D97-AF65-F5344CB8AC3E}">
        <p14:creationId xmlns:p14="http://schemas.microsoft.com/office/powerpoint/2010/main" val="3521724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22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1750" fill="hold"/>
                                        <p:tgtEl>
                                          <p:spTgt spid="11"/>
                                        </p:tgtEl>
                                        <p:attrNameLst>
                                          <p:attrName>ppt_w</p:attrName>
                                        </p:attrNameLst>
                                      </p:cBhvr>
                                      <p:tavLst>
                                        <p:tav tm="0">
                                          <p:val>
                                            <p:fltVal val="0"/>
                                          </p:val>
                                        </p:tav>
                                        <p:tav tm="100000">
                                          <p:val>
                                            <p:strVal val="#ppt_w"/>
                                          </p:val>
                                        </p:tav>
                                      </p:tavLst>
                                    </p:anim>
                                    <p:anim calcmode="lin" valueType="num">
                                      <p:cBhvr>
                                        <p:cTn id="13" dur="175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507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1750" fill="hold"/>
                                        <p:tgtEl>
                                          <p:spTgt spid="12"/>
                                        </p:tgtEl>
                                        <p:attrNameLst>
                                          <p:attrName>ppt_w</p:attrName>
                                        </p:attrNameLst>
                                      </p:cBhvr>
                                      <p:tavLst>
                                        <p:tav tm="0">
                                          <p:val>
                                            <p:fltVal val="0"/>
                                          </p:val>
                                        </p:tav>
                                        <p:tav tm="100000">
                                          <p:val>
                                            <p:strVal val="#ppt_w"/>
                                          </p:val>
                                        </p:tav>
                                      </p:tavLst>
                                    </p:anim>
                                    <p:anim calcmode="lin" valueType="num">
                                      <p:cBhvr>
                                        <p:cTn id="18" dur="175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Church of Jesus Christ of Latter-day Sa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30" y="538525"/>
            <a:ext cx="8055429" cy="578389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980430" y="2997858"/>
            <a:ext cx="3669863" cy="206210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dirty="0" smtClean="0">
                <a:ln>
                  <a:noFill/>
                </a:ln>
                <a:solidFill>
                  <a:srgbClr val="FFFFFF"/>
                </a:solidFill>
                <a:effectLst>
                  <a:glow rad="101600">
                    <a:srgbClr val="000099">
                      <a:lumMod val="50000"/>
                      <a:alpha val="40000"/>
                    </a:srgbClr>
                  </a:glow>
                  <a:outerShdw blurRad="50800" dist="38100" algn="l" rotWithShape="0">
                    <a:prstClr val="black"/>
                  </a:outerShdw>
                </a:effectLst>
                <a:uLnTx/>
                <a:uFillTx/>
                <a:latin typeface="Franklin Gothic Book" panose="020B0503020102020204" pitchFamily="34" charset="0"/>
                <a:ea typeface="Times New Roman" panose="02020603050405020304" pitchFamily="18" charset="0"/>
                <a:cs typeface="+mn-cs"/>
              </a:rPr>
              <a:t> </a:t>
            </a:r>
            <a:r>
              <a:rPr kumimoji="0" lang="es-ES_tradnl" sz="3200" b="1" i="0" u="none" strike="noStrike" kern="1200" cap="none" spc="0" normalizeH="0" baseline="0" noProof="0" dirty="0">
                <a:ln>
                  <a:noFill/>
                </a:ln>
                <a:solidFill>
                  <a:srgbClr val="FFFFFF"/>
                </a:solidFill>
                <a:effectLst>
                  <a:glow rad="101600">
                    <a:srgbClr val="000099">
                      <a:lumMod val="50000"/>
                      <a:alpha val="40000"/>
                    </a:srgbClr>
                  </a:glow>
                  <a:outerShdw blurRad="50800" dist="38100" algn="l" rotWithShape="0">
                    <a:prstClr val="black"/>
                  </a:outerShdw>
                </a:effectLst>
                <a:uLnTx/>
                <a:uFillTx/>
                <a:latin typeface="Franklin Gothic Book" panose="020B0503020102020204" pitchFamily="34" charset="0"/>
                <a:ea typeface="Times New Roman" panose="02020603050405020304" pitchFamily="18" charset="0"/>
                <a:cs typeface="+mn-cs"/>
              </a:rPr>
              <a:t>Así los últimos serán los primeros y los primeros los últimos. </a:t>
            </a:r>
            <a:endParaRPr kumimoji="0" lang="es-PE" sz="3200" b="1" i="0" u="none" strike="noStrike" kern="1200" cap="none" spc="0" normalizeH="0" baseline="0" noProof="0" dirty="0">
              <a:ln>
                <a:noFill/>
              </a:ln>
              <a:solidFill>
                <a:srgbClr val="FFFFFF"/>
              </a:solidFill>
              <a:effectLst>
                <a:glow rad="101600">
                  <a:srgbClr val="000099">
                    <a:lumMod val="50000"/>
                    <a:alpha val="40000"/>
                  </a:srgbClr>
                </a:glow>
                <a:outerShdw blurRad="50800" dist="38100" algn="l" rotWithShape="0">
                  <a:prstClr val="black"/>
                </a:outerShdw>
              </a:effectLst>
              <a:uLnTx/>
              <a:uFillTx/>
              <a:latin typeface="Franklin Gothic Book" panose="020B0503020102020204" pitchFamily="34" charset="0"/>
              <a:ea typeface="Times New Roman" panose="02020603050405020304" pitchFamily="18" charset="0"/>
              <a:cs typeface="+mn-cs"/>
            </a:endParaRPr>
          </a:p>
        </p:txBody>
      </p:sp>
      <p:sp>
        <p:nvSpPr>
          <p:cNvPr id="5" name="3 Rectángulo"/>
          <p:cNvSpPr/>
          <p:nvPr/>
        </p:nvSpPr>
        <p:spPr>
          <a:xfrm>
            <a:off x="4362910" y="5574295"/>
            <a:ext cx="3647152"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1200" cap="none" spc="0" normalizeH="0" baseline="0" noProof="0" dirty="0">
                <a:ln w="6600">
                  <a:solidFill>
                    <a:srgbClr val="FF6699"/>
                  </a:solidFill>
                  <a:prstDash val="solid"/>
                </a:ln>
                <a:solidFill>
                  <a:srgbClr val="FFFFFF"/>
                </a:solidFill>
                <a:effectLst>
                  <a:outerShdw blurRad="50800" dist="38100" algn="l" rotWithShape="0">
                    <a:prstClr val="black"/>
                  </a:outerShdw>
                </a:effectLst>
                <a:uLnTx/>
                <a:uFillTx/>
                <a:latin typeface="Arial"/>
                <a:ea typeface="+mn-ea"/>
                <a:cs typeface="+mn-cs"/>
              </a:rPr>
              <a:t>Palabra </a:t>
            </a:r>
            <a:r>
              <a:rPr kumimoji="0" lang="es-ES" sz="3200" b="1" i="1" u="none" strike="noStrike" kern="1200" cap="none" spc="0" normalizeH="0" baseline="0" noProof="0" dirty="0" smtClean="0">
                <a:ln w="6600">
                  <a:solidFill>
                    <a:srgbClr val="FF6699"/>
                  </a:solidFill>
                  <a:prstDash val="solid"/>
                </a:ln>
                <a:solidFill>
                  <a:srgbClr val="FFFFFF"/>
                </a:solidFill>
                <a:effectLst>
                  <a:outerShdw blurRad="50800" dist="38100" algn="l" rotWithShape="0">
                    <a:prstClr val="black"/>
                  </a:outerShdw>
                </a:effectLst>
                <a:uLnTx/>
                <a:uFillTx/>
                <a:latin typeface="Arial"/>
                <a:ea typeface="+mn-ea"/>
                <a:cs typeface="+mn-cs"/>
              </a:rPr>
              <a:t>del Señor</a:t>
            </a:r>
            <a:endParaRPr kumimoji="0" lang="es-ES" sz="3200" b="1" i="1" u="none" strike="noStrike" kern="1200" cap="none" spc="0" normalizeH="0" baseline="0" noProof="0" dirty="0">
              <a:ln w="6600">
                <a:solidFill>
                  <a:srgbClr val="FF6699"/>
                </a:solidFill>
                <a:prstDash val="solid"/>
              </a:ln>
              <a:solidFill>
                <a:srgbClr val="FFFFFF"/>
              </a:solidFill>
              <a:effectLst>
                <a:outerShdw blurRad="50800" dist="38100" algn="l" rotWithShape="0">
                  <a:prstClr val="black"/>
                </a:outerShdw>
              </a:effectLst>
              <a:uLnTx/>
              <a:uFillTx/>
              <a:latin typeface="Arial"/>
              <a:ea typeface="+mn-ea"/>
              <a:cs typeface="+mn-cs"/>
            </a:endParaRPr>
          </a:p>
        </p:txBody>
      </p:sp>
    </p:spTree>
    <p:extLst>
      <p:ext uri="{BB962C8B-B14F-4D97-AF65-F5344CB8AC3E}">
        <p14:creationId xmlns:p14="http://schemas.microsoft.com/office/powerpoint/2010/main" val="1673183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par>
                          <p:cTn id="8" fill="hold">
                            <p:stCondLst>
                              <p:cond delay="5000"/>
                            </p:stCondLst>
                            <p:childTnLst>
                              <p:par>
                                <p:cTn id="9" presetID="23" presetClass="entr" presetSubtype="528"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1750" fill="hold"/>
                                        <p:tgtEl>
                                          <p:spTgt spid="5"/>
                                        </p:tgtEl>
                                        <p:attrNameLst>
                                          <p:attrName>ppt_w</p:attrName>
                                        </p:attrNameLst>
                                      </p:cBhvr>
                                      <p:tavLst>
                                        <p:tav tm="0">
                                          <p:val>
                                            <p:fltVal val="0"/>
                                          </p:val>
                                        </p:tav>
                                        <p:tav tm="100000">
                                          <p:val>
                                            <p:strVal val="#ppt_w"/>
                                          </p:val>
                                        </p:tav>
                                      </p:tavLst>
                                    </p:anim>
                                    <p:anim calcmode="lin" valueType="num">
                                      <p:cBhvr>
                                        <p:cTn id="12" dur="1750" fill="hold"/>
                                        <p:tgtEl>
                                          <p:spTgt spid="5"/>
                                        </p:tgtEl>
                                        <p:attrNameLst>
                                          <p:attrName>ppt_h</p:attrName>
                                        </p:attrNameLst>
                                      </p:cBhvr>
                                      <p:tavLst>
                                        <p:tav tm="0">
                                          <p:val>
                                            <p:fltVal val="0"/>
                                          </p:val>
                                        </p:tav>
                                        <p:tav tm="100000">
                                          <p:val>
                                            <p:strVal val="#ppt_h"/>
                                          </p:val>
                                        </p:tav>
                                      </p:tavLst>
                                    </p:anim>
                                    <p:anim calcmode="lin" valueType="num">
                                      <p:cBhvr>
                                        <p:cTn id="13" dur="1750" fill="hold"/>
                                        <p:tgtEl>
                                          <p:spTgt spid="5"/>
                                        </p:tgtEl>
                                        <p:attrNameLst>
                                          <p:attrName>ppt_x</p:attrName>
                                        </p:attrNameLst>
                                      </p:cBhvr>
                                      <p:tavLst>
                                        <p:tav tm="0">
                                          <p:val>
                                            <p:fltVal val="0.5"/>
                                          </p:val>
                                        </p:tav>
                                        <p:tav tm="100000">
                                          <p:val>
                                            <p:strVal val="#ppt_x"/>
                                          </p:val>
                                        </p:tav>
                                      </p:tavLst>
                                    </p:anim>
                                    <p:anim calcmode="lin" valueType="num">
                                      <p:cBhvr>
                                        <p:cTn id="14"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me qué mal te acecha y te diré qué libro te lo puede curar (o, al menos, hacerte olvidarlo durante un r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58353"/>
            <a:ext cx="8070958" cy="5781403"/>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802532" y="1386951"/>
            <a:ext cx="7453445" cy="2622341"/>
          </a:xfrm>
          <a:prstGeom prst="rect">
            <a:avLst/>
          </a:prstGeom>
          <a:noFill/>
          <a:ln>
            <a:noFill/>
          </a:ln>
          <a:effectLst/>
          <a:scene3d>
            <a:camera prst="orthographicFront"/>
            <a:lightRig rig="threePt" dir="t"/>
          </a:scene3d>
          <a:sp3d>
            <a:bevelT w="152400" h="50800" prst="softRound"/>
          </a:sp3d>
          <a:extLst/>
        </p:spPr>
        <p:txBody>
          <a:bodyPr wrap="square">
            <a:prstTxWarp prst="textWave2">
              <a:avLst/>
            </a:prstTxWarp>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s-PE" sz="3200" b="1" i="0" u="none" strike="noStrike" kern="1200" cap="none" spc="0" normalizeH="0" baseline="0" noProof="0" dirty="0">
                <a:ln>
                  <a:noFill/>
                </a:ln>
                <a:solidFill>
                  <a:srgbClr val="FFFFFF"/>
                </a:solidFill>
                <a:effectLst>
                  <a:glow rad="63500">
                    <a:srgbClr val="C00000">
                      <a:alpha val="40000"/>
                    </a:srgbClr>
                  </a:glow>
                  <a:outerShdw blurRad="50800" dist="38100" algn="l" rotWithShape="0">
                    <a:prstClr val="black"/>
                  </a:outerShdw>
                </a:effectLst>
                <a:uLnTx/>
                <a:uFillTx/>
                <a:latin typeface="Arial Rounded MT Bold" panose="020F0704030504030204" pitchFamily="34" charset="0"/>
                <a:ea typeface="+mn-ea"/>
                <a:cs typeface="+mn-cs"/>
              </a:rPr>
              <a:t>¿Cuántas veces sale el propietario a buscar obreros?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63500">
                    <a:srgbClr val="C00000">
                      <a:alpha val="40000"/>
                    </a:srgbClr>
                  </a:glow>
                  <a:outerShdw blurRad="50800" dist="38100" algn="l" rotWithShape="0">
                    <a:prstClr val="black"/>
                  </a:outerShdw>
                </a:effectLst>
                <a:uLnTx/>
                <a:uFillTx/>
                <a:latin typeface="Arial Rounded MT Bold" panose="020F0704030504030204" pitchFamily="34" charset="0"/>
                <a:ea typeface="+mn-ea"/>
                <a:cs typeface="+mn-cs"/>
              </a:rPr>
              <a:t>¿Qué salario pacta con ellos en cada ocasión? </a:t>
            </a:r>
          </a:p>
        </p:txBody>
      </p:sp>
      <p:sp>
        <p:nvSpPr>
          <p:cNvPr id="6" name="5 Rectángulo"/>
          <p:cNvSpPr/>
          <p:nvPr/>
        </p:nvSpPr>
        <p:spPr>
          <a:xfrm>
            <a:off x="1763688" y="445942"/>
            <a:ext cx="5488682"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4000" b="1" i="0" u="none" strike="noStrike" kern="1200" cap="none" spc="0" normalizeH="0" baseline="0" noProof="0" dirty="0">
                <a:ln>
                  <a:noFill/>
                </a:ln>
                <a:solidFill>
                  <a:srgbClr val="FFFFFF"/>
                </a:solidFill>
                <a:effectLst>
                  <a:glow rad="63500">
                    <a:srgbClr val="FFADCA">
                      <a:satMod val="175000"/>
                      <a:alpha val="40000"/>
                    </a:srgbClr>
                  </a:glow>
                  <a:outerShdw blurRad="50800" dist="38100" algn="l" rotWithShape="0">
                    <a:prstClr val="black"/>
                  </a:outerShdw>
                </a:effectLst>
                <a:uLnTx/>
                <a:uFillTx/>
                <a:latin typeface="Adobe Garamond Pro" panose="02020502060506020403" pitchFamily="18" charset="0"/>
                <a:ea typeface="+mn-ea"/>
                <a:cs typeface="Aharoni" pitchFamily="2" charset="-79"/>
              </a:rPr>
              <a:t>Preguntas para la lectura:</a:t>
            </a:r>
            <a:endParaRPr kumimoji="0" lang="es-PE" sz="4000" b="0" i="0" u="none" strike="noStrike" kern="1200" cap="none" spc="0" normalizeH="0" baseline="0" noProof="0" dirty="0">
              <a:ln>
                <a:noFill/>
              </a:ln>
              <a:solidFill>
                <a:srgbClr val="FFFFFF"/>
              </a:solidFill>
              <a:effectLst>
                <a:glow rad="63500">
                  <a:srgbClr val="FFADCA">
                    <a:satMod val="175000"/>
                    <a:alpha val="40000"/>
                  </a:srgbClr>
                </a:glow>
                <a:outerShdw blurRad="50800" dist="38100" algn="l" rotWithShape="0">
                  <a:prstClr val="black"/>
                </a:outerShdw>
              </a:effectLst>
              <a:uLnTx/>
              <a:uFillTx/>
              <a:latin typeface="Adobe Garamond Pro" panose="02020502060506020403" pitchFamily="18" charset="0"/>
              <a:ea typeface="+mn-ea"/>
              <a:cs typeface="Aharoni" pitchFamily="2" charset="-79"/>
            </a:endParaRPr>
          </a:p>
        </p:txBody>
      </p:sp>
    </p:spTree>
    <p:extLst>
      <p:ext uri="{BB962C8B-B14F-4D97-AF65-F5344CB8AC3E}">
        <p14:creationId xmlns:p14="http://schemas.microsoft.com/office/powerpoint/2010/main" val="1540418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484" y="555567"/>
            <a:ext cx="8078808" cy="5784273"/>
          </a:xfrm>
          <a:prstGeom prst="rect">
            <a:avLst/>
          </a:prstGeom>
          <a:scene3d>
            <a:camera prst="orthographicFront"/>
            <a:lightRig rig="threePt" dir="t"/>
          </a:scene3d>
          <a:sp3d>
            <a:bevelT prst="convex"/>
          </a:sp3d>
        </p:spPr>
      </p:pic>
      <p:sp>
        <p:nvSpPr>
          <p:cNvPr id="9" name="Text Box 2"/>
          <p:cNvSpPr txBox="1">
            <a:spLocks noChangeArrowheads="1"/>
          </p:cNvSpPr>
          <p:nvPr/>
        </p:nvSpPr>
        <p:spPr bwMode="auto">
          <a:xfrm>
            <a:off x="761468" y="3260146"/>
            <a:ext cx="7560840" cy="1993178"/>
          </a:xfrm>
          <a:prstGeom prst="rect">
            <a:avLst/>
          </a:prstGeom>
          <a:noFill/>
          <a:ln>
            <a:noFill/>
          </a:ln>
          <a:effectLst/>
          <a:scene3d>
            <a:camera prst="orthographicFront"/>
            <a:lightRig rig="threePt" dir="t"/>
          </a:scene3d>
          <a:sp3d>
            <a:bevelT w="152400" h="50800" prst="softRound"/>
          </a:sp3d>
          <a:extLst/>
        </p:spPr>
        <p:txBody>
          <a:bodyPr wrap="square">
            <a:prstTxWarp prst="textInflateBottom">
              <a:avLst/>
            </a:prstTxWarp>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s-PE" sz="32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Rounded MT Bold" panose="020F0704030504030204" pitchFamily="34" charset="0"/>
                <a:ea typeface="+mn-ea"/>
                <a:cs typeface="+mn-cs"/>
              </a:rPr>
              <a:t>¿</a:t>
            </a:r>
            <a:r>
              <a:rPr kumimoji="0" lang="es-PE"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Rounded MT Bold" panose="020F0704030504030204" pitchFamily="34" charset="0"/>
                <a:ea typeface="+mn-ea"/>
                <a:cs typeface="+mn-cs"/>
              </a:rPr>
              <a:t>Quiénes son los primeros en recibir su salario?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Rounded MT Bold" panose="020F0704030504030204" pitchFamily="34" charset="0"/>
                <a:ea typeface="+mn-ea"/>
                <a:cs typeface="+mn-cs"/>
              </a:rPr>
              <a:t>¿Cuánto recibe cada trabajador?</a:t>
            </a:r>
          </a:p>
        </p:txBody>
      </p:sp>
    </p:spTree>
    <p:extLst>
      <p:ext uri="{BB962C8B-B14F-4D97-AF65-F5344CB8AC3E}">
        <p14:creationId xmlns:p14="http://schemas.microsoft.com/office/powerpoint/2010/main" val="4074528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13807" y="557830"/>
            <a:ext cx="8131938" cy="5751450"/>
          </a:xfrm>
          <a:prstGeom prst="rect">
            <a:avLst/>
          </a:prstGeom>
          <a:scene3d>
            <a:camera prst="orthographicFront"/>
            <a:lightRig rig="threePt" dir="t"/>
          </a:scene3d>
          <a:sp3d>
            <a:bevelT prst="convex"/>
          </a:sp3d>
        </p:spPr>
      </p:pic>
      <p:sp>
        <p:nvSpPr>
          <p:cNvPr id="3" name="Rectangle 7"/>
          <p:cNvSpPr>
            <a:spLocks noChangeArrowheads="1"/>
          </p:cNvSpPr>
          <p:nvPr/>
        </p:nvSpPr>
        <p:spPr bwMode="auto">
          <a:xfrm>
            <a:off x="1090909" y="4436668"/>
            <a:ext cx="7248291" cy="1440160"/>
          </a:xfrm>
          <a:prstGeom prst="rect">
            <a:avLst/>
          </a:prstGeom>
          <a:noFill/>
          <a:ln w="9525">
            <a:noFill/>
            <a:miter lim="800000"/>
            <a:headEnd/>
            <a:tailEnd/>
          </a:ln>
          <a:effectLst/>
          <a:scene3d>
            <a:camera prst="orthographicFront"/>
            <a:lightRig rig="threePt" dir="t"/>
          </a:scene3d>
          <a:sp3d>
            <a:bevelT prst="slope"/>
          </a:sp3d>
        </p:spPr>
        <p:txBody>
          <a:bodyPr>
            <a:prstTxWarp prst="textSto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PE" sz="3600" b="1" i="0" u="none" strike="noStrike" kern="1200" cap="none" spc="50" normalizeH="0" baseline="0" noProof="0" dirty="0" smtClean="0">
                <a:ln w="11430"/>
                <a:solidFill>
                  <a:srgbClr val="FFFFFF"/>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rPr>
              <a:t>¿</a:t>
            </a:r>
            <a:r>
              <a:rPr kumimoji="0" lang="es-PE" sz="3600" b="1" i="0" u="none" strike="noStrike" kern="120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rPr>
              <a:t>Cómo reaccionan los primeros contratados?</a:t>
            </a:r>
            <a:endParaRPr kumimoji="0" lang="es-ES" sz="3600" b="1" i="0" u="none" strike="noStrike" kern="120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184057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161" y="555383"/>
            <a:ext cx="8064907" cy="5782067"/>
          </a:xfrm>
          <a:prstGeom prst="rect">
            <a:avLst/>
          </a:prstGeom>
          <a:scene3d>
            <a:camera prst="orthographicFront"/>
            <a:lightRig rig="threePt" dir="t"/>
          </a:scene3d>
          <a:sp3d>
            <a:bevelT w="152400" h="50800" prst="softRound"/>
          </a:sp3d>
        </p:spPr>
      </p:pic>
      <p:sp>
        <p:nvSpPr>
          <p:cNvPr id="2" name="1 Rectángulo"/>
          <p:cNvSpPr/>
          <p:nvPr/>
        </p:nvSpPr>
        <p:spPr>
          <a:xfrm>
            <a:off x="4011300" y="2980423"/>
            <a:ext cx="4463982" cy="255454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PE" sz="4000" b="1" i="0" u="none" strike="noStrike" kern="1200" cap="none" spc="50" normalizeH="0" baseline="0" noProof="0" dirty="0" smtClean="0">
                <a:ln w="11430"/>
                <a:solidFill>
                  <a:srgbClr val="FFFFFF"/>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rPr>
              <a:t>¿</a:t>
            </a:r>
            <a:r>
              <a:rPr kumimoji="0" lang="es-PE" sz="4000" b="1" i="0" u="none" strike="noStrike" kern="120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rPr>
              <a:t>Qué responde el dueño de la viña?</a:t>
            </a:r>
            <a:endParaRPr kumimoji="0" lang="es-ES" sz="4000" b="1" i="0" u="none" strike="noStrike" kern="120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127410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grandesmedios.com/wp-content/uploads/2016/12/Jes%C3%BAs-y-sus-disc%C3%ADpulos-Los-mayores-mitos-sobre-los-primeros-cristianos-696x4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3" y="562561"/>
            <a:ext cx="8105783" cy="574953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2" name="AutoShape 2"/>
          <p:cNvSpPr>
            <a:spLocks noChangeArrowheads="1"/>
          </p:cNvSpPr>
          <p:nvPr/>
        </p:nvSpPr>
        <p:spPr bwMode="auto">
          <a:xfrm>
            <a:off x="673613" y="598421"/>
            <a:ext cx="2556271" cy="845244"/>
          </a:xfrm>
          <a:prstGeom prst="roundRect">
            <a:avLst>
              <a:gd name="adj" fmla="val 16667"/>
            </a:avLst>
          </a:prstGeom>
          <a:solidFill>
            <a:srgbClr val="8BE5B6"/>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uLnTx/>
                <a:uFillTx/>
                <a:latin typeface="Arial"/>
                <a:ea typeface="+mn-ea"/>
                <a:cs typeface="+mn-cs"/>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uLnTx/>
                <a:uFillTx/>
                <a:latin typeface="Arial"/>
                <a:ea typeface="+mn-ea"/>
                <a:cs typeface="+mn-cs"/>
              </a:rPr>
              <a:t>¿Qué ME dice el texto?</a:t>
            </a:r>
            <a:endParaRPr kumimoji="0" lang="es-PE" sz="2800" b="1" i="0" u="none" strike="noStrike" kern="1200" cap="none" spc="0" normalizeH="0" baseline="0" noProof="0" dirty="0">
              <a:ln>
                <a:noFill/>
              </a:ln>
              <a:solidFill>
                <a:srgbClr val="000000">
                  <a:lumMod val="95000"/>
                  <a:lumOff val="5000"/>
                </a:srgbClr>
              </a:solidFill>
              <a:effectLst/>
              <a:uLnTx/>
              <a:uFillTx/>
              <a:latin typeface="Arial"/>
              <a:ea typeface="+mn-ea"/>
              <a:cs typeface="+mn-cs"/>
            </a:endParaRPr>
          </a:p>
        </p:txBody>
      </p:sp>
      <p:sp>
        <p:nvSpPr>
          <p:cNvPr id="5" name="Rectangle 9"/>
          <p:cNvSpPr>
            <a:spLocks noChangeArrowheads="1"/>
          </p:cNvSpPr>
          <p:nvPr/>
        </p:nvSpPr>
        <p:spPr bwMode="auto">
          <a:xfrm>
            <a:off x="3004969" y="598421"/>
            <a:ext cx="5735872" cy="1414882"/>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sng" strike="noStrike" kern="1200" cap="none" spc="0" normalizeH="0" baseline="0" noProof="0"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rPr>
              <a:t>Motivación</a:t>
            </a:r>
            <a:r>
              <a:rPr kumimoji="0" lang="es-PE" sz="2400" b="1" i="1" u="none" strike="noStrike" kern="1200" cap="none" spc="0" normalizeH="0" baseline="0" noProof="0"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rPr>
              <a:t>: Jesús </a:t>
            </a:r>
            <a:r>
              <a:rPr kumimoji="0" lang="es-PE" sz="2400" b="1" i="1" u="none" strike="noStrike" kern="1200" cap="none" spc="0" normalizeH="0" baseline="0" noProof="0" dirty="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rPr>
              <a:t>nos da un mensaje sobre el Reino: una invitación constante, últimos que serán primeros y un salario generoso. </a:t>
            </a:r>
          </a:p>
        </p:txBody>
      </p:sp>
      <p:sp>
        <p:nvSpPr>
          <p:cNvPr id="7" name="Rectangle 9"/>
          <p:cNvSpPr>
            <a:spLocks noChangeArrowheads="1"/>
          </p:cNvSpPr>
          <p:nvPr/>
        </p:nvSpPr>
        <p:spPr bwMode="auto">
          <a:xfrm>
            <a:off x="464423" y="4281046"/>
            <a:ext cx="8150908" cy="1806241"/>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rPr>
              <a:t>Nuestra </a:t>
            </a:r>
            <a:r>
              <a:rPr kumimoji="0" lang="es-PE" sz="2400" b="1" i="1" u="none" strike="noStrike" kern="1200" cap="none" spc="0" normalizeH="0" baseline="0" noProof="0" dirty="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rPr>
              <a:t>vida de fe, esperanza y caridad se renueva desde la cotidiana llamada de Dios en nuestra vida, un futuro rebosante de la bondad de Dios y un nuevo orden en las relaciones humanas</a:t>
            </a:r>
            <a:r>
              <a:rPr kumimoji="0" lang="es-PE" sz="2400" b="1" i="1" u="none" strike="noStrike" kern="1200" cap="none" spc="0" normalizeH="0" baseline="0" noProof="0" dirty="0" smtClean="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rPr>
              <a:t>.</a:t>
            </a:r>
            <a:endParaRPr kumimoji="0" lang="es-PE" sz="2400" b="1" i="1" u="none" strike="noStrike" kern="1200" cap="none" spc="0" normalizeH="0" baseline="0" noProof="0" dirty="0">
              <a:ln w="13462">
                <a:solidFill>
                  <a:srgbClr val="000099"/>
                </a:solidFill>
                <a:prstDash val="solid"/>
              </a:ln>
              <a:solidFill>
                <a:srgbClr val="FFFFFF">
                  <a:lumMod val="85000"/>
                  <a:lumOff val="15000"/>
                </a:srgbClr>
              </a:solidFill>
              <a:effectLst>
                <a:outerShdw blurRad="50800" dist="38100" algn="l" rotWithShape="0">
                  <a:prstClr val="black"/>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29738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par>
                          <p:cTn id="12" fill="hold">
                            <p:stCondLst>
                              <p:cond delay="58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796118" y="620688"/>
            <a:ext cx="3843826" cy="5016758"/>
          </a:xfrm>
          <a:prstGeom prst="rect">
            <a:avLst/>
          </a:prstGeom>
          <a:noFill/>
          <a:ln w="9525">
            <a:noFill/>
            <a:miter lim="800000"/>
            <a:headEnd/>
            <a:tailEnd/>
          </a:ln>
          <a:effectLst/>
        </p:spPr>
        <p:txBody>
          <a:bodyPr wrap="square">
            <a:spAutoFit/>
          </a:bodyPr>
          <a:lstStyle/>
          <a:p>
            <a:pPr marL="457200" marR="0" lvl="0" indent="-457200" algn="ctr" defTabSz="914400" rtl="0" eaLnBrk="1" fontAlgn="base" latinLnBrk="0" hangingPunct="1">
              <a:lnSpc>
                <a:spcPct val="100000"/>
              </a:lnSpc>
              <a:spcBef>
                <a:spcPct val="0"/>
              </a:spcBef>
              <a:spcAft>
                <a:spcPts val="0"/>
              </a:spcAft>
              <a:buClrTx/>
              <a:buSzTx/>
              <a:buFont typeface="Wingdings" panose="05000000000000000000" pitchFamily="2" charset="2"/>
              <a:buChar char="Ø"/>
              <a:tabLst/>
              <a:defRPr/>
            </a:pPr>
            <a:r>
              <a:rPr kumimoji="0" lang="es-PE" sz="3200" b="1" i="0"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rPr>
              <a:t>Dios </a:t>
            </a:r>
            <a:r>
              <a:rPr kumimoji="0" lang="es-PE" sz="32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rPr>
              <a:t>llama una y otra vez a lo largo de nuestra </a:t>
            </a:r>
            <a:r>
              <a:rPr kumimoji="0" lang="es-PE" sz="3200" b="1" i="0"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rPr>
              <a:t>historia.                    </a:t>
            </a:r>
            <a:r>
              <a:rPr kumimoji="0" lang="es-PE" sz="32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rPr>
              <a:t>¿A qué me llama Dios en este momento de mi vida</a:t>
            </a:r>
            <a:r>
              <a:rPr kumimoji="0" lang="es-PE" sz="3200" b="1" i="0"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rPr>
              <a:t>?, ¿Cómo </a:t>
            </a:r>
            <a:r>
              <a:rPr kumimoji="0" lang="es-PE" sz="32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rPr>
              <a:t>voy a responder?</a:t>
            </a:r>
            <a:endParaRPr kumimoji="0" lang="es-ES" sz="32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99CCFF"/>
                </a:outerShdw>
              </a:effectLst>
              <a:uLnTx/>
              <a:uFillTx/>
              <a:latin typeface="Arial"/>
              <a:ea typeface="+mn-ea"/>
              <a:cs typeface="Arial" pitchFamily="34" charset="0"/>
            </a:endParaRPr>
          </a:p>
        </p:txBody>
      </p:sp>
      <p:pic>
        <p:nvPicPr>
          <p:cNvPr id="13314" name="Picture 2" descr="SÉ MI SEGUID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1" y="496389"/>
            <a:ext cx="4981302" cy="607411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6479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4241" y="552559"/>
            <a:ext cx="8090207" cy="5769864"/>
          </a:xfrm>
          <a:prstGeom prst="rect">
            <a:avLst/>
          </a:prstGeom>
        </p:spPr>
      </p:pic>
      <p:sp>
        <p:nvSpPr>
          <p:cNvPr id="2" name="1 CuadroTexto"/>
          <p:cNvSpPr txBox="1"/>
          <p:nvPr/>
        </p:nvSpPr>
        <p:spPr>
          <a:xfrm>
            <a:off x="745470" y="3767878"/>
            <a:ext cx="7768425" cy="206210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3200" b="1" i="0" u="none" strike="noStrike" kern="1200" cap="none" spc="50" normalizeH="0" baseline="0" noProof="0" dirty="0" smtClean="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rPr>
              <a:t>Llama </a:t>
            </a:r>
            <a:r>
              <a:rPr kumimoji="0" lang="es-PE" sz="3200" b="1" i="0" u="none" strike="noStrike" kern="1200" cap="none" spc="50" normalizeH="0" baseline="0" noProof="0" dirty="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rPr>
              <a:t>a los obreros y págales el jornal. </a:t>
            </a:r>
            <a:r>
              <a:rPr kumimoji="0" lang="es-PE" sz="3200" b="1" i="0" u="none" strike="noStrike" kern="1200" cap="none" spc="50" normalizeH="0" baseline="0" noProof="0" dirty="0" smtClean="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rPr>
              <a:t>¿</a:t>
            </a:r>
            <a:r>
              <a:rPr kumimoji="0" lang="es-PE" sz="3200" b="1" i="0" u="none" strike="noStrike" kern="1200" cap="none" spc="50" normalizeH="0" baseline="0" noProof="0" dirty="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rPr>
              <a:t>Quién es el que “paga” al final de nuestra vida? </a:t>
            </a:r>
            <a:r>
              <a:rPr kumimoji="0" lang="es-PE" sz="3200" b="1" i="0" u="none" strike="noStrike" kern="1200" cap="none" spc="50" normalizeH="0" baseline="0" noProof="0" dirty="0" smtClean="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rPr>
              <a:t>¿De qué </a:t>
            </a:r>
            <a:r>
              <a:rPr kumimoji="0" lang="es-PE" sz="3200" b="1" i="0" u="none" strike="noStrike" kern="1200" cap="none" spc="50" normalizeH="0" baseline="0" noProof="0" dirty="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rPr>
              <a:t>depende el jornal?</a:t>
            </a:r>
            <a:endParaRPr kumimoji="0" lang="es-ES" sz="3200" b="1" i="0" u="none" strike="noStrike" kern="1200" cap="none" spc="50" normalizeH="0" baseline="0" noProof="0" dirty="0">
              <a:ln w="11430"/>
              <a:solidFill>
                <a:srgbClr val="000086"/>
              </a:solidFill>
              <a:effectLst>
                <a:glow rad="63500">
                  <a:srgbClr val="FFFFFF"/>
                </a:glow>
                <a:outerShdw blurRad="76200" dist="50800" dir="5400000" algn="tl" rotWithShape="0">
                  <a:srgbClr val="000000">
                    <a:alpha val="65000"/>
                  </a:srgbClr>
                </a:outerShdw>
              </a:effectLst>
              <a:uLnTx/>
              <a:uFillTx/>
              <a:latin typeface="Arial"/>
              <a:ea typeface="+mn-ea"/>
              <a:cs typeface="+mn-cs"/>
            </a:endParaRPr>
          </a:p>
        </p:txBody>
      </p:sp>
    </p:spTree>
    <p:extLst>
      <p:ext uri="{BB962C8B-B14F-4D97-AF65-F5344CB8AC3E}">
        <p14:creationId xmlns:p14="http://schemas.microsoft.com/office/powerpoint/2010/main" val="21280201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47461" y="548641"/>
            <a:ext cx="8047899" cy="5782490"/>
          </a:xfrm>
          <a:prstGeom prst="rect">
            <a:avLst/>
          </a:prstGeom>
          <a:scene3d>
            <a:camera prst="orthographicFront"/>
            <a:lightRig rig="threePt" dir="t"/>
          </a:scene3d>
          <a:sp3d>
            <a:bevelT prst="relaxedInset"/>
          </a:sp3d>
        </p:spPr>
      </p:pic>
      <p:sp>
        <p:nvSpPr>
          <p:cNvPr id="4" name="3 CuadroTexto"/>
          <p:cNvSpPr txBox="1"/>
          <p:nvPr/>
        </p:nvSpPr>
        <p:spPr>
          <a:xfrm>
            <a:off x="547461" y="687965"/>
            <a:ext cx="7812769" cy="156966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2400" b="1" i="1"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rPr>
              <a:t>Amigo</a:t>
            </a:r>
            <a:r>
              <a:rPr kumimoji="0" lang="es-PE" sz="2400" b="1" i="1"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rPr>
              <a:t>, no te hago ninguna injusticia…</a:t>
            </a:r>
            <a:r>
              <a:rPr kumimoji="0" lang="es-PE" sz="24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rPr>
              <a:t> En el texto sobresalen el valor de la justicia (se paga el salario acordado) y el de la generosidad (se da más de lo esperado). </a:t>
            </a:r>
            <a:endParaRPr kumimoji="0" lang="es-ES" sz="24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endParaRPr>
          </a:p>
        </p:txBody>
      </p:sp>
      <p:sp>
        <p:nvSpPr>
          <p:cNvPr id="5" name="3 CuadroTexto"/>
          <p:cNvSpPr txBox="1"/>
          <p:nvPr/>
        </p:nvSpPr>
        <p:spPr>
          <a:xfrm>
            <a:off x="1054988" y="3951764"/>
            <a:ext cx="4123681" cy="2053382"/>
          </a:xfrm>
          <a:prstGeom prst="rect">
            <a:avLst/>
          </a:prstGeom>
          <a:noFill/>
        </p:spPr>
        <p:txBody>
          <a:bodyPr wrap="square">
            <a:prstTxWarp prst="textWave1">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50"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rPr>
              <a:t>¿</a:t>
            </a:r>
            <a:r>
              <a:rPr kumimoji="0" lang="es-PE" sz="24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rPr>
              <a:t>Cómo están presentes ambos valores en mis relaciones con los demás?</a:t>
            </a:r>
            <a:endParaRPr kumimoji="0" lang="es-ES" sz="2400" b="1" i="0" u="none" strike="noStrike" kern="1200" cap="none" spc="50"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a:ea typeface="+mn-ea"/>
              <a:cs typeface="+mn-cs"/>
            </a:endParaRPr>
          </a:p>
        </p:txBody>
      </p:sp>
    </p:spTree>
    <p:extLst>
      <p:ext uri="{BB962C8B-B14F-4D97-AF65-F5344CB8AC3E}">
        <p14:creationId xmlns:p14="http://schemas.microsoft.com/office/powerpoint/2010/main" val="4915850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72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1223" y="531222"/>
            <a:ext cx="8107679" cy="5782491"/>
          </a:xfrm>
          <a:prstGeom prst="rect">
            <a:avLst/>
          </a:prstGeom>
        </p:spPr>
      </p:pic>
      <p:sp>
        <p:nvSpPr>
          <p:cNvPr id="9" name="3 CuadroTexto"/>
          <p:cNvSpPr txBox="1"/>
          <p:nvPr/>
        </p:nvSpPr>
        <p:spPr>
          <a:xfrm>
            <a:off x="505099" y="5465934"/>
            <a:ext cx="8177347"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los </a:t>
            </a:r>
            <a:r>
              <a:rPr kumimoji="0" lang="es-PE" sz="2400" b="1" i="0"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que colocan trabas para que otros se integren a la comunidad?</a:t>
            </a:r>
            <a:endParaRPr kumimoji="0" lang="es-ES" sz="2400" b="1" i="0"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p:txBody>
      </p:sp>
      <p:sp>
        <p:nvSpPr>
          <p:cNvPr id="4" name="3 CuadroTexto"/>
          <p:cNvSpPr txBox="1"/>
          <p:nvPr/>
        </p:nvSpPr>
        <p:spPr>
          <a:xfrm>
            <a:off x="2978326" y="438156"/>
            <a:ext cx="3431177" cy="4893647"/>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2400" b="1" i="0" u="none" strike="noStrike" kern="1200" cap="none" spc="0" normalizeH="0" baseline="0" noProof="0" dirty="0" smtClean="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Cuando </a:t>
            </a:r>
            <a:r>
              <a:rPr kumimoji="0" lang="es-PE" sz="2400" b="1" i="0"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alguien se acerca a la comunidad, ¿siento alegría porque esa persona busca cambiar su </a:t>
            </a:r>
            <a:r>
              <a:rPr kumimoji="0" lang="es-PE" sz="2400" b="1" i="0" u="none" strike="noStrike" kern="1200" cap="none" spc="0" normalizeH="0" baseline="0" noProof="0" dirty="0" smtClean="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vida           y así conocer </a:t>
            </a:r>
            <a:r>
              <a:rPr kumimoji="0" lang="es-PE" sz="2400" b="1" i="0"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al Señor, de esa manera lo apoyo </a:t>
            </a:r>
            <a:r>
              <a:rPr kumimoji="0" lang="es-PE" sz="2400" b="1" i="0" u="none" strike="noStrike" kern="1200" cap="none" spc="0" normalizeH="0" baseline="0" noProof="0" dirty="0" smtClean="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y </a:t>
            </a:r>
            <a:r>
              <a:rPr kumimoji="0" lang="es-PE" sz="2400" b="1" i="0"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lo aliento o soy de los que recuerdan su vida pasada </a:t>
            </a:r>
            <a:r>
              <a:rPr kumimoji="0" lang="es-PE" sz="2400" b="1" i="0" u="none" strike="noStrike" kern="1200" cap="none" spc="0" normalizeH="0" baseline="0" noProof="0" dirty="0" smtClean="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y soy de  </a:t>
            </a:r>
            <a:endParaRPr kumimoji="0" lang="es-ES" sz="2400" b="1" i="0"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94852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88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61027" y="434532"/>
            <a:ext cx="8238308" cy="55967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s-ES_tradnl" sz="2800" b="0" i="0" u="none" strike="noStrike" kern="0" cap="none" spc="0" normalizeH="0" baseline="0" noProof="0" dirty="0">
                <a:ln w="18415" cmpd="sng">
                  <a:solidFill>
                    <a:srgbClr val="FFFFFF"/>
                  </a:solidFill>
                  <a:prstDash val="solid"/>
                </a:ln>
                <a:solidFill>
                  <a:srgbClr val="FFFF00"/>
                </a:solidFill>
                <a:effectLst>
                  <a:glow rad="63500">
                    <a:srgbClr val="FFADCA">
                      <a:lumMod val="10000"/>
                      <a:alpha val="40000"/>
                    </a:srgbClr>
                  </a:glow>
                  <a:outerShdw blurRad="50800" dist="38100" algn="l" rotWithShape="0">
                    <a:prstClr val="black"/>
                  </a:outerShdw>
                </a:effectLst>
                <a:uLnTx/>
                <a:uFillTx/>
                <a:latin typeface="Times New Roman"/>
                <a:ea typeface="+mn-ea"/>
                <a:cs typeface="+mn-cs"/>
              </a:rPr>
              <a:t> </a:t>
            </a:r>
            <a:r>
              <a:rPr kumimoji="0" lang="es-ES_tradnl" sz="2800" b="0" i="0" u="none" strike="noStrike" kern="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a:ea typeface="+mn-ea"/>
                <a:cs typeface="+mn-cs"/>
              </a:rPr>
              <a:t>Ambientación</a:t>
            </a:r>
            <a:r>
              <a:rPr kumimoji="0" lang="es-ES_tradnl" sz="1800" b="0" i="0" u="none" strike="noStrike" kern="0" cap="none" spc="0" normalizeH="0" baseline="0" noProof="0" dirty="0">
                <a:ln w="18415" cmpd="sng">
                  <a:solidFill>
                    <a:srgbClr val="FFFFFF"/>
                  </a:solidFill>
                  <a:prstDash val="solid"/>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a:ea typeface="+mn-ea"/>
                <a:cs typeface="+mn-cs"/>
              </a:rPr>
              <a:t>: </a:t>
            </a:r>
            <a:r>
              <a:rPr kumimoji="0" lang="es-ES_tradnl" sz="2000" b="1"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mn-ea"/>
                <a:cs typeface="+mn-cs"/>
              </a:rPr>
              <a:t>Un reloj con la frase: </a:t>
            </a:r>
            <a:r>
              <a:rPr kumimoji="0" lang="es-ES_tradnl" sz="2000" b="1" i="1"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mn-ea"/>
                <a:cs typeface="+mn-cs"/>
              </a:rPr>
              <a:t>Vayan a trabajar a mi viña.</a:t>
            </a:r>
            <a:endParaRPr kumimoji="0" lang="es-ES_tradnl" sz="2000" b="1" i="0" u="none" strike="noStrike" kern="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a:ea typeface="+mn-ea"/>
              <a:cs typeface="+mn-cs"/>
            </a:endParaRPr>
          </a:p>
        </p:txBody>
      </p:sp>
      <p:sp>
        <p:nvSpPr>
          <p:cNvPr id="3" name="2 CuadroTexto"/>
          <p:cNvSpPr txBox="1"/>
          <p:nvPr/>
        </p:nvSpPr>
        <p:spPr>
          <a:xfrm>
            <a:off x="770133" y="5798792"/>
            <a:ext cx="7929201" cy="400110"/>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1" i="1" u="none" strike="noStrike" kern="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a:ea typeface="+mn-ea"/>
                <a:cs typeface="+mn-cs"/>
              </a:rPr>
              <a:t>Cantos sugeridos:  </a:t>
            </a:r>
            <a:r>
              <a:rPr kumimoji="0" lang="es-ES_tradnl" sz="2000" b="1" i="1" u="none" strike="noStrike" kern="120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a:ea typeface="+mn-ea"/>
                <a:cs typeface="+mn-cs"/>
              </a:rPr>
              <a:t>El Viñador, Busca primero el Reino de Dios.</a:t>
            </a:r>
            <a:endParaRPr kumimoji="0" lang="es-PE" sz="2000" b="1" i="1" u="none" strike="noStrike" kern="0" cap="none" spc="0" normalizeH="0" baseline="0" noProof="0" dirty="0">
              <a:ln>
                <a:noFill/>
              </a:ln>
              <a:solidFill>
                <a:srgbClr val="FFFFFF"/>
              </a:solidFill>
              <a:effectLst>
                <a:glow rad="63500">
                  <a:srgbClr val="DADADA">
                    <a:lumMod val="10000"/>
                    <a:alpha val="40000"/>
                  </a:srgbClr>
                </a:glow>
                <a:outerShdw blurRad="50800" dist="38100" algn="l" rotWithShape="0">
                  <a:prstClr val="black"/>
                </a:outerShdw>
              </a:effectLst>
              <a:uLnTx/>
              <a:uFillTx/>
              <a:latin typeface="Arial"/>
              <a:ea typeface="+mn-ea"/>
              <a:cs typeface="+mn-cs"/>
            </a:endParaRPr>
          </a:p>
        </p:txBody>
      </p:sp>
      <p:pic>
        <p:nvPicPr>
          <p:cNvPr id="3074" name="Picture 2" descr="Pin by Alejandro Pasos on A3 Recursos S | Large wall clock, Extra large  wall clock, Gallery wall cloc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3192" y="1050256"/>
            <a:ext cx="4743082" cy="4692488"/>
          </a:xfrm>
          <a:prstGeom prst="ellipse">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068797" y="3940071"/>
            <a:ext cx="5777632" cy="1802673"/>
          </a:xfrm>
          <a:prstGeom prst="rect">
            <a:avLst/>
          </a:prstGeom>
        </p:spPr>
        <p:txBody>
          <a:bodyPr wrap="none">
            <a:prstTxWarp prst="textChevron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4000" b="1" i="1" u="none" strike="noStrike" kern="1200" cap="none" spc="50" normalizeH="0" baseline="0" noProof="0" dirty="0">
                <a:ln w="11430"/>
                <a:solidFill>
                  <a:srgbClr val="FFFF00"/>
                </a:solidFill>
                <a:effectLst>
                  <a:glow rad="76200">
                    <a:srgbClr val="000099">
                      <a:lumMod val="50000"/>
                      <a:alpha val="40000"/>
                    </a:srgbClr>
                  </a:glow>
                  <a:outerShdw blurRad="50800" dist="38100" algn="l" rotWithShape="0">
                    <a:prstClr val="black"/>
                  </a:outerShdw>
                </a:effectLst>
                <a:uLnTx/>
                <a:uFillTx/>
                <a:latin typeface="Arial"/>
                <a:ea typeface="+mn-ea"/>
                <a:cs typeface="+mn-cs"/>
              </a:rPr>
              <a:t>Vayan a trabajar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4000" b="1" i="1" u="none" strike="noStrike" kern="1200" cap="none" spc="50" normalizeH="0" baseline="0" noProof="0" dirty="0">
                <a:ln w="11430"/>
                <a:solidFill>
                  <a:srgbClr val="FFFF00"/>
                </a:solidFill>
                <a:effectLst>
                  <a:glow rad="76200">
                    <a:srgbClr val="000099">
                      <a:lumMod val="50000"/>
                      <a:alpha val="40000"/>
                    </a:srgbClr>
                  </a:glow>
                  <a:outerShdw blurRad="50800" dist="38100" algn="l" rotWithShape="0">
                    <a:prstClr val="black"/>
                  </a:outerShdw>
                </a:effectLst>
                <a:uLnTx/>
                <a:uFillTx/>
                <a:latin typeface="Arial"/>
                <a:ea typeface="+mn-ea"/>
                <a:cs typeface="+mn-cs"/>
              </a:rPr>
              <a:t> a mi viña.</a:t>
            </a:r>
            <a:endParaRPr kumimoji="0" lang="es-ES_tradnl" sz="4000" b="1" i="0" u="none" strike="noStrike" kern="0" cap="none" spc="50" normalizeH="0" baseline="0" noProof="0" dirty="0">
              <a:ln w="11430"/>
              <a:solidFill>
                <a:srgbClr val="FFFF00"/>
              </a:solidFill>
              <a:effectLst>
                <a:glow rad="76200">
                  <a:srgbClr val="000099">
                    <a:lumMod val="50000"/>
                    <a:alpha val="40000"/>
                  </a:srgbClr>
                </a:glow>
                <a:outerShdw blurRad="50800" dist="38100" algn="l" rotWithShape="0">
                  <a:prstClr val="black"/>
                </a:outerShdw>
              </a:effectLst>
              <a:uLnTx/>
              <a:uFillTx/>
              <a:latin typeface="Times New Roman"/>
              <a:ea typeface="+mn-ea"/>
              <a:cs typeface="+mn-cs"/>
            </a:endParaRPr>
          </a:p>
        </p:txBody>
      </p:sp>
    </p:spTree>
    <p:extLst>
      <p:ext uri="{BB962C8B-B14F-4D97-AF65-F5344CB8AC3E}">
        <p14:creationId xmlns:p14="http://schemas.microsoft.com/office/powerpoint/2010/main" val="2262526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62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9300"/>
                            </p:stCondLst>
                            <p:childTnLst>
                              <p:par>
                                <p:cTn id="19" presetID="15" presetClass="entr" presetSubtype="0" fill="hold" grpId="0" nodeType="after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ot; DEJAD QUE LOS NIÑOS VENGAN A MI&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49014" y="554285"/>
            <a:ext cx="8055433" cy="57849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306834" y="3799216"/>
            <a:ext cx="8297614" cy="2244162"/>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600" b="0" i="1" u="none" strike="noStrike" kern="1200" cap="none" spc="0" normalizeH="0" baseline="0" noProof="0" dirty="0">
                <a:ln w="18415" cmpd="sng">
                  <a:solidFill>
                    <a:srgbClr val="FFFFFF"/>
                  </a:solidFill>
                  <a:prstDash val="solid"/>
                </a:ln>
                <a:solidFill>
                  <a:srgbClr val="FFFFFF"/>
                </a:solidFill>
                <a:effectLst>
                  <a:glow rad="63500">
                    <a:srgbClr val="99CCFF">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En el Señor, que continúa llamándonos, todo es gracia. Por eso, la relación con Dios no se establece desde nuestros méritos, sino en base a su amor. </a:t>
            </a:r>
            <a:r>
              <a:rPr kumimoji="0" lang="es-PE" sz="2600" b="0" i="1" u="none" strike="noStrike" kern="1200" cap="none" spc="0" normalizeH="0" baseline="0" noProof="0" dirty="0" smtClean="0">
                <a:ln w="18415" cmpd="sng">
                  <a:solidFill>
                    <a:srgbClr val="FFFFFF"/>
                  </a:solidFill>
                  <a:prstDash val="solid"/>
                </a:ln>
                <a:solidFill>
                  <a:srgbClr val="FFFFFF"/>
                </a:solidFill>
                <a:effectLst>
                  <a:glow rad="63500">
                    <a:srgbClr val="99CCFF">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Pidamos </a:t>
            </a:r>
            <a:r>
              <a:rPr kumimoji="0" lang="es-PE" sz="2600" b="0" i="1" u="none" strike="noStrike" kern="1200" cap="none" spc="0" normalizeH="0" baseline="0" noProof="0" dirty="0">
                <a:ln w="18415" cmpd="sng">
                  <a:solidFill>
                    <a:srgbClr val="FFFFFF"/>
                  </a:solidFill>
                  <a:prstDash val="solid"/>
                </a:ln>
                <a:solidFill>
                  <a:srgbClr val="FFFFFF"/>
                </a:solidFill>
                <a:effectLst>
                  <a:glow rad="63500">
                    <a:srgbClr val="99CCFF">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que nos ayude a responder a su llamada y le damos gracias por su bondad, que sobrepasa siempre nuestras expectativas.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600" b="0" i="1" u="none" strike="noStrike" kern="1200" cap="none" spc="0" normalizeH="0" baseline="0" noProof="0" dirty="0">
              <a:ln w="18415" cmpd="sng">
                <a:solidFill>
                  <a:srgbClr val="FFFFFF"/>
                </a:solidFill>
                <a:prstDash val="solid"/>
              </a:ln>
              <a:solidFill>
                <a:srgbClr val="FFFFFF"/>
              </a:solidFill>
              <a:effectLst>
                <a:glow rad="63500">
                  <a:srgbClr val="99CCFF">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600" b="0" i="1" u="none" strike="noStrike" kern="1200" cap="none" spc="0" normalizeH="0" baseline="0" noProof="0" dirty="0">
              <a:ln w="18415" cmpd="sng">
                <a:solidFill>
                  <a:srgbClr val="FFFFFF"/>
                </a:solidFill>
                <a:prstDash val="solid"/>
              </a:ln>
              <a:solidFill>
                <a:srgbClr val="FFFFFF"/>
              </a:solidFill>
              <a:effectLst>
                <a:glow rad="63500">
                  <a:srgbClr val="99CCFF">
                    <a:lumMod val="10000"/>
                    <a:alpha val="4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endParaRPr>
          </a:p>
        </p:txBody>
      </p:sp>
      <p:sp>
        <p:nvSpPr>
          <p:cNvPr id="11" name="10 Rectángulo"/>
          <p:cNvSpPr/>
          <p:nvPr/>
        </p:nvSpPr>
        <p:spPr>
          <a:xfrm>
            <a:off x="1026525" y="3268141"/>
            <a:ext cx="6641819"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800" b="1" i="0" u="none" strike="noStrike" kern="0" cap="none" spc="0" normalizeH="0" baseline="0" noProof="0" dirty="0">
              <a:ln w="11430"/>
              <a:solidFill>
                <a:srgbClr val="FFFF00"/>
              </a:solidFill>
              <a:effectLst>
                <a:outerShdw blurRad="50800" dist="38100" dir="10800000" algn="r" rotWithShape="0">
                  <a:srgbClr val="460000"/>
                </a:outerShdw>
              </a:effectLst>
              <a:uLnTx/>
              <a:uFillTx/>
              <a:latin typeface="Arial"/>
              <a:ea typeface="+mn-ea"/>
              <a:cs typeface="+mn-cs"/>
            </a:endParaRPr>
          </a:p>
        </p:txBody>
      </p:sp>
      <p:sp>
        <p:nvSpPr>
          <p:cNvPr id="4" name="3 Rectángulo"/>
          <p:cNvSpPr/>
          <p:nvPr/>
        </p:nvSpPr>
        <p:spPr>
          <a:xfrm>
            <a:off x="899592" y="4853478"/>
            <a:ext cx="758909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800" b="1" i="0" u="none" strike="noStrike" kern="0" cap="none" spc="0" normalizeH="0" baseline="0" noProof="0" dirty="0">
              <a:ln w="11430"/>
              <a:solidFill>
                <a:srgbClr val="FFFF00"/>
              </a:solidFill>
              <a:effectLst>
                <a:outerShdw blurRad="50800" dist="38100" dir="10800000" algn="r" rotWithShape="0">
                  <a:srgbClr val="460000"/>
                </a:outerShdw>
              </a:effectLst>
              <a:uLnTx/>
              <a:uFillTx/>
              <a:latin typeface="Arial"/>
              <a:ea typeface="+mn-ea"/>
              <a:cs typeface="+mn-cs"/>
            </a:endParaRPr>
          </a:p>
        </p:txBody>
      </p:sp>
      <p:sp>
        <p:nvSpPr>
          <p:cNvPr id="9" name="AutoShape 2"/>
          <p:cNvSpPr>
            <a:spLocks noChangeArrowheads="1"/>
          </p:cNvSpPr>
          <p:nvPr/>
        </p:nvSpPr>
        <p:spPr bwMode="auto">
          <a:xfrm>
            <a:off x="579053" y="584129"/>
            <a:ext cx="2825996" cy="1013258"/>
          </a:xfrm>
          <a:prstGeom prst="roundRect">
            <a:avLst>
              <a:gd name="adj" fmla="val 16667"/>
            </a:avLst>
          </a:prstGeom>
          <a:solidFill>
            <a:srgbClr val="8BE5B6"/>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uLnTx/>
                <a:uFillTx/>
                <a:latin typeface="Times New Roman" pitchFamily="18" charset="0"/>
                <a:ea typeface="+mn-ea"/>
                <a:cs typeface="+mn-cs"/>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mn-ea"/>
                <a:cs typeface="+mn-cs"/>
              </a:rPr>
              <a:t>¿Qué le digo al Señor motivado por su Palabra?</a:t>
            </a:r>
            <a:endParaRPr kumimoji="0" lang="es-PE" sz="4000" b="0" i="0" u="none" strike="noStrike" kern="1200" cap="none" spc="0" normalizeH="0" baseline="0" noProof="0" dirty="0">
              <a:ln>
                <a:noFill/>
              </a:ln>
              <a:solidFill>
                <a:srgbClr val="000000">
                  <a:lumMod val="95000"/>
                  <a:lumOff val="5000"/>
                </a:srgbClr>
              </a:solidFill>
              <a:effectLst/>
              <a:uLnTx/>
              <a:uFillTx/>
              <a:latin typeface="Times New Roman" pitchFamily="18" charset="0"/>
              <a:ea typeface="+mn-ea"/>
              <a:cs typeface="+mn-cs"/>
            </a:endParaRPr>
          </a:p>
        </p:txBody>
      </p:sp>
      <p:sp>
        <p:nvSpPr>
          <p:cNvPr id="2" name="CuadroTexto 1"/>
          <p:cNvSpPr txBox="1"/>
          <p:nvPr/>
        </p:nvSpPr>
        <p:spPr>
          <a:xfrm>
            <a:off x="549013" y="2332192"/>
            <a:ext cx="23399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Motivación: </a:t>
            </a:r>
            <a:endPar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4223304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1"/>
                                          </p:val>
                                        </p:tav>
                                        <p:tav tm="100000">
                                          <p:val>
                                            <p:strVal val="#ppt_x"/>
                                          </p:val>
                                        </p:tav>
                                      </p:tavLst>
                                    </p:anim>
                                    <p:anim calcmode="lin" valueType="num">
                                      <p:cBhvr>
                                        <p:cTn id="9"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62653"/>
            <a:ext cx="8064517" cy="5750835"/>
          </a:xfrm>
          <a:prstGeom prst="rect">
            <a:avLst/>
          </a:prstGeom>
        </p:spPr>
      </p:pic>
      <p:sp>
        <p:nvSpPr>
          <p:cNvPr id="10250" name="Text Box 10"/>
          <p:cNvSpPr txBox="1">
            <a:spLocks noChangeArrowheads="1"/>
          </p:cNvSpPr>
          <p:nvPr/>
        </p:nvSpPr>
        <p:spPr bwMode="auto">
          <a:xfrm>
            <a:off x="8388350" y="6313488"/>
            <a:ext cx="541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FFFFFF"/>
                </a:solidFill>
                <a:effectLst/>
                <a:uLnTx/>
                <a:uFillTx/>
                <a:latin typeface="Papyrus" pitchFamily="66" charset="0"/>
                <a:ea typeface="+mn-ea"/>
                <a:cs typeface="+mn-cs"/>
              </a:rPr>
              <a:t>-J.R-</a:t>
            </a:r>
            <a:endParaRPr kumimoji="0" lang="es-ES" sz="1200" b="0" i="0" u="none" strike="noStrike" kern="1200" cap="none" spc="0" normalizeH="0" baseline="0" noProof="0" dirty="0">
              <a:ln>
                <a:noFill/>
              </a:ln>
              <a:solidFill>
                <a:srgbClr val="FFFFFF"/>
              </a:solidFill>
              <a:effectLst/>
              <a:uLnTx/>
              <a:uFillTx/>
              <a:latin typeface="Papyrus" pitchFamily="66" charset="0"/>
              <a:ea typeface="+mn-ea"/>
              <a:cs typeface="+mn-cs"/>
            </a:endParaRPr>
          </a:p>
        </p:txBody>
      </p:sp>
      <p:sp>
        <p:nvSpPr>
          <p:cNvPr id="8" name="7 Rectángulo"/>
          <p:cNvSpPr/>
          <p:nvPr/>
        </p:nvSpPr>
        <p:spPr>
          <a:xfrm>
            <a:off x="539552" y="5405562"/>
            <a:ext cx="7972815" cy="70788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00"/>
                </a:solidFill>
                <a:effectLst>
                  <a:glow rad="63500">
                    <a:srgbClr val="000000">
                      <a:satMod val="175000"/>
                      <a:alpha val="40000"/>
                    </a:srgbClr>
                  </a:glow>
                  <a:outerShdw blurRad="38100" dist="38100" dir="2700000" algn="tl">
                    <a:srgbClr val="000000">
                      <a:alpha val="43137"/>
                    </a:srgbClr>
                  </a:outerShdw>
                </a:effectLst>
                <a:uLnTx/>
                <a:uFillTx/>
                <a:latin typeface="Arial"/>
                <a:ea typeface="+mn-ea"/>
                <a:cs typeface="+mn-cs"/>
              </a:rPr>
              <a:t>• Luego de un tiempo de oración personal, compartimos nuestra oración. Se puede, también, recitar el Salmo 144</a:t>
            </a:r>
          </a:p>
        </p:txBody>
      </p:sp>
    </p:spTree>
    <p:extLst>
      <p:ext uri="{BB962C8B-B14F-4D97-AF65-F5344CB8AC3E}">
        <p14:creationId xmlns:p14="http://schemas.microsoft.com/office/powerpoint/2010/main" val="376712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10250"/>
                                        </p:tgtEl>
                                        <p:attrNameLst>
                                          <p:attrName>style.visibility</p:attrName>
                                        </p:attrNameLst>
                                      </p:cBhvr>
                                      <p:to>
                                        <p:strVal val="visible"/>
                                      </p:to>
                                    </p:set>
                                    <p:animEffect transition="in" filter="fade">
                                      <p:cBhvr>
                                        <p:cTn id="7" dur="1000"/>
                                        <p:tgtEl>
                                          <p:spTgt spid="10250"/>
                                        </p:tgtEl>
                                      </p:cBhvr>
                                    </p:animEffect>
                                  </p:childTnLst>
                                </p:cTn>
                              </p:par>
                              <p:par>
                                <p:cTn id="8" presetID="36" presetClass="emph" presetSubtype="0" repeatCount="indefinite" fill="hold" grpId="1" nodeType="withEffect">
                                  <p:stCondLst>
                                    <p:cond delay="0"/>
                                  </p:stCondLst>
                                  <p:iterate type="lt">
                                    <p:tmPct val="10000"/>
                                  </p:iterate>
                                  <p:childTnLst>
                                    <p:animScale>
                                      <p:cBhvr>
                                        <p:cTn id="9" dur="500" autoRev="1" fill="hold">
                                          <p:stCondLst>
                                            <p:cond delay="0"/>
                                          </p:stCondLst>
                                        </p:cTn>
                                        <p:tgtEl>
                                          <p:spTgt spid="10250"/>
                                        </p:tgtEl>
                                      </p:cBhvr>
                                      <p:to x="80000" y="100000"/>
                                    </p:animScale>
                                    <p:anim by="(#ppt_w*0.10)" calcmode="lin" valueType="num">
                                      <p:cBhvr>
                                        <p:cTn id="10" dur="500" autoRev="1" fill="hold">
                                          <p:stCondLst>
                                            <p:cond delay="0"/>
                                          </p:stCondLst>
                                        </p:cTn>
                                        <p:tgtEl>
                                          <p:spTgt spid="10250"/>
                                        </p:tgtEl>
                                        <p:attrNameLst>
                                          <p:attrName>ppt_x</p:attrName>
                                        </p:attrNameLst>
                                      </p:cBhvr>
                                    </p:anim>
                                    <p:anim by="(-#ppt_w*0.10)" calcmode="lin" valueType="num">
                                      <p:cBhvr>
                                        <p:cTn id="11" dur="500" autoRev="1" fill="hold">
                                          <p:stCondLst>
                                            <p:cond delay="0"/>
                                          </p:stCondLst>
                                        </p:cTn>
                                        <p:tgtEl>
                                          <p:spTgt spid="10250"/>
                                        </p:tgtEl>
                                        <p:attrNameLst>
                                          <p:attrName>ppt_y</p:attrName>
                                        </p:attrNameLst>
                                      </p:cBhvr>
                                    </p:anim>
                                    <p:animRot by="-480000">
                                      <p:cBhvr>
                                        <p:cTn id="12" dur="500" autoRev="1" fill="hold">
                                          <p:stCondLst>
                                            <p:cond delay="0"/>
                                          </p:stCondLst>
                                        </p:cTn>
                                        <p:tgtEl>
                                          <p:spTgt spid="10250"/>
                                        </p:tgtEl>
                                        <p:attrNameLst>
                                          <p:attrName>r</p:attrName>
                                        </p:attrNameLst>
                                      </p:cBhvr>
                                    </p:animRot>
                                  </p:childTnLst>
                                </p:cTn>
                              </p:par>
                            </p:childTnLst>
                          </p:cTn>
                        </p:par>
                        <p:par>
                          <p:cTn id="13" fill="hold">
                            <p:stCondLst>
                              <p:cond delay="1400"/>
                            </p:stCondLst>
                            <p:childTnLst>
                              <p:par>
                                <p:cTn id="14" presetID="6"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0250" grpId="1"/>
      <p:bldP spid="8" grpId="0"/>
      <p:bldP spid="8"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 Shall Achieve Your Desire – Listen to God, Receive Gr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63" y="548680"/>
            <a:ext cx="8130540" cy="577525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508363" y="548680"/>
            <a:ext cx="2165978" cy="584775"/>
          </a:xfrm>
          <a:prstGeom prst="rect">
            <a:avLst/>
          </a:prstGeom>
          <a:noFill/>
          <a:ln>
            <a:noFill/>
          </a:ln>
          <a:effectLst>
            <a:outerShdw dist="45791" dir="3378596" algn="ctr" rotWithShape="0">
              <a:schemeClr val="bg1">
                <a:alpha val="50000"/>
              </a:schemeClr>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3200" b="1" i="1" u="none" strike="noStrike" kern="1200" cap="none" spc="0" normalizeH="0" baseline="0" noProof="0" dirty="0">
                <a:ln>
                  <a:noFill/>
                </a:ln>
                <a:solidFill>
                  <a:srgbClr val="FFFF00"/>
                </a:solidFill>
                <a:effectLst>
                  <a:outerShdw blurRad="38100" dist="38100" dir="2700000" algn="tl">
                    <a:srgbClr val="C0C0C0"/>
                  </a:outerShdw>
                </a:effectLst>
                <a:uLnTx/>
                <a:uFillTx/>
                <a:latin typeface="Comic Sans MS" pitchFamily="66" charset="0"/>
                <a:ea typeface="+mn-ea"/>
                <a:cs typeface="+mn-cs"/>
              </a:rPr>
              <a:t> </a:t>
            </a:r>
            <a:r>
              <a:rPr kumimoji="0" lang="ca-ES" sz="3200" b="1" i="1" u="none" strike="noStrike" kern="1200" cap="none" spc="0" normalizeH="0" baseline="0" noProof="0" dirty="0" err="1">
                <a:ln>
                  <a:noFill/>
                </a:ln>
                <a:solidFill>
                  <a:srgbClr val="FFFF00"/>
                </a:solidFill>
                <a:effectLst/>
                <a:uLnTx/>
                <a:uFillTx/>
                <a:latin typeface="Comic Sans MS" pitchFamily="66" charset="0"/>
                <a:ea typeface="+mn-ea"/>
                <a:cs typeface="+mn-cs"/>
              </a:rPr>
              <a:t>Salmo</a:t>
            </a:r>
            <a:r>
              <a:rPr kumimoji="0" lang="ca-ES" sz="3200" b="1" i="1" u="none" strike="noStrike" kern="1200" cap="none" spc="0" normalizeH="0" baseline="0" noProof="0" dirty="0">
                <a:ln>
                  <a:noFill/>
                </a:ln>
                <a:solidFill>
                  <a:srgbClr val="FFFF00"/>
                </a:solidFill>
                <a:effectLst/>
                <a:uLnTx/>
                <a:uFillTx/>
                <a:latin typeface="Comic Sans MS" pitchFamily="66" charset="0"/>
                <a:ea typeface="+mn-ea"/>
                <a:cs typeface="+mn-cs"/>
              </a:rPr>
              <a:t> </a:t>
            </a:r>
            <a:r>
              <a:rPr kumimoji="0" lang="ca-ES" sz="1600" b="1" i="1" u="none" strike="noStrike" kern="1200" cap="none" spc="0" normalizeH="0" baseline="0" noProof="0" dirty="0">
                <a:ln>
                  <a:noFill/>
                </a:ln>
                <a:solidFill>
                  <a:srgbClr val="FFFF00"/>
                </a:solidFill>
                <a:effectLst/>
                <a:uLnTx/>
                <a:uFillTx/>
                <a:latin typeface="Comic Sans MS" pitchFamily="66" charset="0"/>
                <a:ea typeface="+mn-ea"/>
                <a:cs typeface="+mn-cs"/>
              </a:rPr>
              <a:t>144 </a:t>
            </a:r>
            <a:endParaRPr kumimoji="0" lang="ca-ES" sz="3200" b="1" i="1" u="none" strike="noStrike" kern="1200" cap="none" spc="0" normalizeH="0" baseline="0" noProof="0" dirty="0">
              <a:ln>
                <a:noFill/>
              </a:ln>
              <a:solidFill>
                <a:srgbClr val="FFFF00"/>
              </a:solidFill>
              <a:effectLst>
                <a:outerShdw blurRad="38100" dist="38100" dir="2700000" algn="tl">
                  <a:srgbClr val="C0C0C0"/>
                </a:outerShdw>
              </a:effectLst>
              <a:uLnTx/>
              <a:uFillTx/>
              <a:latin typeface="Comic Sans MS" pitchFamily="66" charset="0"/>
              <a:ea typeface="+mn-ea"/>
              <a:cs typeface="+mn-cs"/>
            </a:endParaRPr>
          </a:p>
        </p:txBody>
      </p:sp>
      <p:sp>
        <p:nvSpPr>
          <p:cNvPr id="3077" name="Rectangle 5"/>
          <p:cNvSpPr>
            <a:spLocks noChangeArrowheads="1"/>
          </p:cNvSpPr>
          <p:nvPr/>
        </p:nvSpPr>
        <p:spPr bwMode="auto">
          <a:xfrm>
            <a:off x="402245" y="4766534"/>
            <a:ext cx="7322258" cy="1200329"/>
          </a:xfrm>
          <a:prstGeom prst="rect">
            <a:avLst/>
          </a:prstGeom>
          <a:noFill/>
          <a:ln>
            <a:noFill/>
          </a:ln>
          <a:effectLst/>
          <a:scene3d>
            <a:camera prst="orthographicFront"/>
            <a:lightRig rig="threePt" dir="t"/>
          </a:scene3d>
          <a:sp3d>
            <a:bevelT w="165100" prst="coolSlant"/>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1800" b="1" i="1" u="none" strike="noStrike" kern="1200" cap="none" spc="0" normalizeH="0" baseline="0" noProof="0" dirty="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 </a:t>
            </a:r>
            <a:r>
              <a:rPr kumimoji="0" lang="ca-ES" sz="3600" b="1" i="1" u="none" strike="noStrike" kern="1200" cap="none" spc="0" normalizeH="0" baseline="0" noProof="0" dirty="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Cerca </a:t>
            </a:r>
            <a:r>
              <a:rPr kumimoji="0" lang="ca-ES" sz="3600" b="1" i="1" u="none" strike="noStrike" kern="1200" cap="none" spc="0" normalizeH="0" baseline="0" noProof="0" dirty="0" err="1">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está</a:t>
            </a:r>
            <a:r>
              <a:rPr kumimoji="0" lang="ca-ES" sz="3600" b="1" i="1" u="none" strike="noStrike" kern="1200" cap="none" spc="0" normalizeH="0" baseline="0" noProof="0" dirty="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 el Señor de los  que lo </a:t>
            </a:r>
            <a:r>
              <a:rPr kumimoji="0" lang="ca-ES" sz="3600" b="1" i="1" u="none" strike="noStrike" kern="1200" cap="none" spc="0" normalizeH="0" baseline="0" noProof="0" dirty="0" err="1">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invocan</a:t>
            </a:r>
            <a:r>
              <a:rPr kumimoji="0" lang="ca-ES" sz="3600" b="1" i="1" u="none" strike="noStrike" kern="1200" cap="none" spc="0" normalizeH="0" baseline="0" noProof="0" dirty="0">
                <a:ln>
                  <a:noFill/>
                </a:ln>
                <a:solidFill>
                  <a:srgbClr val="FFFF00"/>
                </a:solidFill>
                <a:effectLst>
                  <a:glow rad="101600">
                    <a:srgbClr val="99CCFF">
                      <a:lumMod val="10000"/>
                      <a:alpha val="40000"/>
                    </a:srgbClr>
                  </a:glow>
                  <a:outerShdw blurRad="50800" dist="38100" algn="l" rotWithShape="0">
                    <a:prstClr val="black"/>
                  </a:outerShdw>
                </a:effectLst>
                <a:uLnTx/>
                <a:uFillTx/>
                <a:latin typeface="Comic Sans MS" pitchFamily="66" charset="0"/>
                <a:ea typeface="+mn-ea"/>
                <a:cs typeface="+mn-cs"/>
              </a:rPr>
              <a:t>.</a:t>
            </a:r>
          </a:p>
        </p:txBody>
      </p:sp>
      <p:sp>
        <p:nvSpPr>
          <p:cNvPr id="3078" name="Rectangle 6"/>
          <p:cNvSpPr>
            <a:spLocks noChangeArrowheads="1"/>
          </p:cNvSpPr>
          <p:nvPr/>
        </p:nvSpPr>
        <p:spPr bwMode="auto">
          <a:xfrm>
            <a:off x="4613888" y="546910"/>
            <a:ext cx="3957313" cy="3970318"/>
          </a:xfrm>
          <a:prstGeom prst="rect">
            <a:avLst/>
          </a:prstGeom>
          <a:noFill/>
          <a:ln>
            <a:noFill/>
          </a:ln>
          <a:effectLst/>
          <a:ex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Día tras día te </a:t>
            </a:r>
            <a:r>
              <a:rPr kumimoji="0" lang="es-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bendeciré y </a:t>
            </a:r>
            <a:r>
              <a:rPr kumimoji="0" lang="es-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alabaré tu nombre por siempre jamás.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Grande es el </a:t>
            </a:r>
            <a:r>
              <a:rPr kumimoji="0" lang="es-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Señor,  merece </a:t>
            </a:r>
            <a:r>
              <a:rPr kumimoji="0" lang="es-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toda alabanza</a:t>
            </a:r>
            <a:r>
              <a:rPr kumimoji="0" lang="es-ES" sz="2800" b="1" i="1" u="none" strike="noStrike" kern="1200" cap="none" spc="0" normalizeH="0" baseline="0" noProof="0" dirty="0" smtClean="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 es </a:t>
            </a:r>
            <a:r>
              <a:rPr kumimoji="0" lang="es-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Times New Roman" pitchFamily="18" charset="0"/>
              </a:rPr>
              <a:t>incalculable su grandeza.</a:t>
            </a:r>
            <a:endParaRPr kumimoji="0" lang="ca-ES" sz="2800" b="1" i="1" u="none" strike="noStrike" kern="1200" cap="none" spc="0" normalizeH="0" baseline="0" noProof="0" dirty="0">
              <a:ln>
                <a:noFill/>
              </a:ln>
              <a:solidFill>
                <a:srgbClr val="FFFFFF"/>
              </a:solidFill>
              <a:effectLst>
                <a:glow rad="63500">
                  <a:srgbClr val="FF3399">
                    <a:lumMod val="50000"/>
                    <a:alpha val="40000"/>
                  </a:srgbClr>
                </a:glow>
                <a:outerShdw blurRad="50800" dist="38100" algn="l" rotWithShape="0">
                  <a:prstClr val="black"/>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32987523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078"/>
                                        </p:tgtEl>
                                        <p:attrNameLst>
                                          <p:attrName>style.visibility</p:attrName>
                                        </p:attrNameLst>
                                      </p:cBhvr>
                                      <p:to>
                                        <p:strVal val="visible"/>
                                      </p:to>
                                    </p:set>
                                    <p:anim calcmode="lin" valueType="num">
                                      <p:cBhvr>
                                        <p:cTn id="7" dur="750" fill="hold"/>
                                        <p:tgtEl>
                                          <p:spTgt spid="3078"/>
                                        </p:tgtEl>
                                        <p:attrNameLst>
                                          <p:attrName>ppt_w</p:attrName>
                                        </p:attrNameLst>
                                      </p:cBhvr>
                                      <p:tavLst>
                                        <p:tav tm="0">
                                          <p:val>
                                            <p:fltVal val="0"/>
                                          </p:val>
                                        </p:tav>
                                        <p:tav tm="100000">
                                          <p:val>
                                            <p:strVal val="#ppt_w"/>
                                          </p:val>
                                        </p:tav>
                                      </p:tavLst>
                                    </p:anim>
                                    <p:anim calcmode="lin" valueType="num">
                                      <p:cBhvr>
                                        <p:cTn id="8" dur="750" fill="hold"/>
                                        <p:tgtEl>
                                          <p:spTgt spid="3078"/>
                                        </p:tgtEl>
                                        <p:attrNameLst>
                                          <p:attrName>ppt_h</p:attrName>
                                        </p:attrNameLst>
                                      </p:cBhvr>
                                      <p:tavLst>
                                        <p:tav tm="0">
                                          <p:val>
                                            <p:fltVal val="0"/>
                                          </p:val>
                                        </p:tav>
                                        <p:tav tm="100000">
                                          <p:val>
                                            <p:strVal val="#ppt_h"/>
                                          </p:val>
                                        </p:tav>
                                      </p:tavLst>
                                    </p:anim>
                                    <p:anim calcmode="lin" valueType="num">
                                      <p:cBhvr>
                                        <p:cTn id="9" dur="750" fill="hold"/>
                                        <p:tgtEl>
                                          <p:spTgt spid="3078"/>
                                        </p:tgtEl>
                                        <p:attrNameLst>
                                          <p:attrName>ppt_x</p:attrName>
                                        </p:attrNameLst>
                                      </p:cBhvr>
                                      <p:tavLst>
                                        <p:tav tm="0">
                                          <p:val>
                                            <p:fltVal val="0.5"/>
                                          </p:val>
                                        </p:tav>
                                        <p:tav tm="100000">
                                          <p:val>
                                            <p:strVal val="#ppt_x"/>
                                          </p:val>
                                        </p:tav>
                                      </p:tavLst>
                                    </p:anim>
                                    <p:anim calcmode="lin" valueType="num">
                                      <p:cBhvr>
                                        <p:cTn id="10" dur="750" fill="hold"/>
                                        <p:tgtEl>
                                          <p:spTgt spid="3078"/>
                                        </p:tgtEl>
                                        <p:attrNameLst>
                                          <p:attrName>ppt_y</p:attrName>
                                        </p:attrNameLst>
                                      </p:cBhvr>
                                      <p:tavLst>
                                        <p:tav tm="0">
                                          <p:val>
                                            <p:fltVal val="0.5"/>
                                          </p:val>
                                        </p:tav>
                                        <p:tav tm="100000">
                                          <p:val>
                                            <p:strVal val="#ppt_y"/>
                                          </p:val>
                                        </p:tav>
                                      </p:tavLst>
                                    </p:anim>
                                  </p:childTnLst>
                                </p:cTn>
                              </p:par>
                            </p:childTnLst>
                          </p:cTn>
                        </p:par>
                        <p:par>
                          <p:cTn id="11" fill="hold">
                            <p:stCondLst>
                              <p:cond delay="915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3077"/>
                                        </p:tgtEl>
                                        <p:attrNameLst>
                                          <p:attrName>style.visibility</p:attrName>
                                        </p:attrNameLst>
                                      </p:cBhvr>
                                      <p:to>
                                        <p:strVal val="visible"/>
                                      </p:to>
                                    </p:set>
                                    <p:anim calcmode="lin" valueType="num">
                                      <p:cBhvr>
                                        <p:cTn id="14" dur="750" fill="hold"/>
                                        <p:tgtEl>
                                          <p:spTgt spid="3077"/>
                                        </p:tgtEl>
                                        <p:attrNameLst>
                                          <p:attrName>ppt_w</p:attrName>
                                        </p:attrNameLst>
                                      </p:cBhvr>
                                      <p:tavLst>
                                        <p:tav tm="0">
                                          <p:val>
                                            <p:fltVal val="0"/>
                                          </p:val>
                                        </p:tav>
                                        <p:tav tm="100000">
                                          <p:val>
                                            <p:strVal val="#ppt_w"/>
                                          </p:val>
                                        </p:tav>
                                      </p:tavLst>
                                    </p:anim>
                                    <p:anim calcmode="lin" valueType="num">
                                      <p:cBhvr>
                                        <p:cTn id="15" dur="750" fill="hold"/>
                                        <p:tgtEl>
                                          <p:spTgt spid="3077"/>
                                        </p:tgtEl>
                                        <p:attrNameLst>
                                          <p:attrName>ppt_h</p:attrName>
                                        </p:attrNameLst>
                                      </p:cBhvr>
                                      <p:tavLst>
                                        <p:tav tm="0">
                                          <p:val>
                                            <p:fltVal val="0"/>
                                          </p:val>
                                        </p:tav>
                                        <p:tav tm="100000">
                                          <p:val>
                                            <p:strVal val="#ppt_h"/>
                                          </p:val>
                                        </p:tav>
                                      </p:tavLst>
                                    </p:anim>
                                    <p:anim calcmode="lin" valueType="num">
                                      <p:cBhvr>
                                        <p:cTn id="16" dur="750" fill="hold"/>
                                        <p:tgtEl>
                                          <p:spTgt spid="3077"/>
                                        </p:tgtEl>
                                        <p:attrNameLst>
                                          <p:attrName>ppt_x</p:attrName>
                                        </p:attrNameLst>
                                      </p:cBhvr>
                                      <p:tavLst>
                                        <p:tav tm="0">
                                          <p:val>
                                            <p:fltVal val="0.5"/>
                                          </p:val>
                                        </p:tav>
                                        <p:tav tm="100000">
                                          <p:val>
                                            <p:strVal val="#ppt_x"/>
                                          </p:val>
                                        </p:tav>
                                      </p:tavLst>
                                    </p:anim>
                                    <p:anim calcmode="lin" valueType="num">
                                      <p:cBhvr>
                                        <p:cTn id="17" dur="750" fill="hold"/>
                                        <p:tgtEl>
                                          <p:spTgt spid="30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167" t="16579" r="42402" b="19309"/>
          <a:stretch/>
        </p:blipFill>
        <p:spPr>
          <a:xfrm>
            <a:off x="502606" y="567916"/>
            <a:ext cx="8127588" cy="5796804"/>
          </a:xfrm>
          <a:prstGeom prst="rect">
            <a:avLst/>
          </a:prstGeom>
          <a:scene3d>
            <a:camera prst="orthographicFront"/>
            <a:lightRig rig="threePt" dir="t"/>
          </a:scene3d>
          <a:sp3d>
            <a:bevelT prst="convex"/>
          </a:sp3d>
        </p:spPr>
      </p:pic>
      <p:sp>
        <p:nvSpPr>
          <p:cNvPr id="5123" name="Rectangle 3"/>
          <p:cNvSpPr>
            <a:spLocks noChangeArrowheads="1"/>
          </p:cNvSpPr>
          <p:nvPr/>
        </p:nvSpPr>
        <p:spPr bwMode="auto">
          <a:xfrm>
            <a:off x="519948" y="661342"/>
            <a:ext cx="5410599" cy="2677656"/>
          </a:xfrm>
          <a:prstGeom prst="rect">
            <a:avLst/>
          </a:prstGeom>
          <a:noFill/>
          <a:ln>
            <a:noFill/>
          </a:ln>
          <a:effectLs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El Señor es clemente y                        misericordioso, lento a la cólera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y </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rico en piedad;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            el </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Señor es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bueno </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con todos, es cariñoso con </a:t>
            </a:r>
            <a:r>
              <a:rPr kumimoji="0" lang="es-ES" sz="2800" b="1" i="1" u="none" strike="noStrike" kern="1200" cap="none" spc="0" normalizeH="0" baseline="0" noProof="0" dirty="0" smtClean="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todas </a:t>
            </a:r>
            <a:r>
              <a:rPr kumimoji="0" lang="es-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sus criaturas.</a:t>
            </a:r>
            <a:endParaRPr kumimoji="0" lang="ca-ES" sz="28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endParaRPr>
          </a:p>
        </p:txBody>
      </p:sp>
      <p:sp>
        <p:nvSpPr>
          <p:cNvPr id="5125" name="Rectangle 5"/>
          <p:cNvSpPr>
            <a:spLocks noChangeArrowheads="1"/>
          </p:cNvSpPr>
          <p:nvPr/>
        </p:nvSpPr>
        <p:spPr bwMode="auto">
          <a:xfrm>
            <a:off x="4833258" y="4426110"/>
            <a:ext cx="3467169" cy="1569660"/>
          </a:xfrm>
          <a:prstGeom prst="rect">
            <a:avLst/>
          </a:prstGeom>
          <a:noFill/>
          <a:ln>
            <a:noFill/>
          </a:ln>
          <a:effectLst/>
          <a:scene3d>
            <a:camera prst="orthographicFront"/>
            <a:lightRig rig="threePt" dir="t"/>
          </a:scene3d>
          <a:sp3d>
            <a:bevelT prst="relaxedInset"/>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32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 Cerca </a:t>
            </a:r>
            <a:r>
              <a:rPr kumimoji="0" lang="ca-ES" sz="3200" b="1" i="1" u="none" strike="noStrike" kern="1200" cap="none" spc="0" normalizeH="0" baseline="0" noProof="0" dirty="0" err="1">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está</a:t>
            </a:r>
            <a:r>
              <a:rPr kumimoji="0" lang="ca-ES" sz="32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 el </a:t>
            </a:r>
            <a:r>
              <a:rPr kumimoji="0" lang="ca-ES" sz="3200" b="1" i="1" u="none" strike="noStrike" kern="1200" cap="none" spc="0" normalizeH="0" baseline="0" noProof="0" dirty="0" err="1">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Señor</a:t>
            </a:r>
            <a:r>
              <a:rPr kumimoji="0" lang="ca-ES" sz="32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 de los que lo </a:t>
            </a:r>
            <a:r>
              <a:rPr kumimoji="0" lang="ca-ES" sz="3200" b="1" i="1" u="none" strike="noStrike" kern="1200" cap="none" spc="0" normalizeH="0" baseline="0" noProof="0" dirty="0" err="1">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invocan</a:t>
            </a:r>
            <a:r>
              <a:rPr kumimoji="0" lang="ca-ES" sz="32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rPr>
              <a:t>.</a:t>
            </a:r>
          </a:p>
        </p:txBody>
      </p:sp>
    </p:spTree>
    <p:extLst>
      <p:ext uri="{BB962C8B-B14F-4D97-AF65-F5344CB8AC3E}">
        <p14:creationId xmlns:p14="http://schemas.microsoft.com/office/powerpoint/2010/main" val="31857537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123"/>
                                        </p:tgtEl>
                                        <p:attrNameLst>
                                          <p:attrName>style.visibility</p:attrName>
                                        </p:attrNameLst>
                                      </p:cBhvr>
                                      <p:to>
                                        <p:strVal val="visible"/>
                                      </p:to>
                                    </p:set>
                                    <p:anim calcmode="lin" valueType="num">
                                      <p:cBhvr>
                                        <p:cTn id="7" dur="750" fill="hold"/>
                                        <p:tgtEl>
                                          <p:spTgt spid="5123"/>
                                        </p:tgtEl>
                                        <p:attrNameLst>
                                          <p:attrName>ppt_w</p:attrName>
                                        </p:attrNameLst>
                                      </p:cBhvr>
                                      <p:tavLst>
                                        <p:tav tm="0">
                                          <p:val>
                                            <p:fltVal val="0"/>
                                          </p:val>
                                        </p:tav>
                                        <p:tav tm="100000">
                                          <p:val>
                                            <p:strVal val="#ppt_w"/>
                                          </p:val>
                                        </p:tav>
                                      </p:tavLst>
                                    </p:anim>
                                    <p:anim calcmode="lin" valueType="num">
                                      <p:cBhvr>
                                        <p:cTn id="8" dur="750" fill="hold"/>
                                        <p:tgtEl>
                                          <p:spTgt spid="5123"/>
                                        </p:tgtEl>
                                        <p:attrNameLst>
                                          <p:attrName>ppt_h</p:attrName>
                                        </p:attrNameLst>
                                      </p:cBhvr>
                                      <p:tavLst>
                                        <p:tav tm="0">
                                          <p:val>
                                            <p:fltVal val="0"/>
                                          </p:val>
                                        </p:tav>
                                        <p:tav tm="100000">
                                          <p:val>
                                            <p:strVal val="#ppt_h"/>
                                          </p:val>
                                        </p:tav>
                                      </p:tavLst>
                                    </p:anim>
                                    <p:anim calcmode="lin" valueType="num">
                                      <p:cBhvr>
                                        <p:cTn id="9" dur="750" fill="hold"/>
                                        <p:tgtEl>
                                          <p:spTgt spid="5123"/>
                                        </p:tgtEl>
                                        <p:attrNameLst>
                                          <p:attrName>ppt_x</p:attrName>
                                        </p:attrNameLst>
                                      </p:cBhvr>
                                      <p:tavLst>
                                        <p:tav tm="0">
                                          <p:val>
                                            <p:fltVal val="0.5"/>
                                          </p:val>
                                        </p:tav>
                                        <p:tav tm="100000">
                                          <p:val>
                                            <p:strVal val="#ppt_x"/>
                                          </p:val>
                                        </p:tav>
                                      </p:tavLst>
                                    </p:anim>
                                    <p:anim calcmode="lin" valueType="num">
                                      <p:cBhvr>
                                        <p:cTn id="10" dur="750" fill="hold"/>
                                        <p:tgtEl>
                                          <p:spTgt spid="5123"/>
                                        </p:tgtEl>
                                        <p:attrNameLst>
                                          <p:attrName>ppt_y</p:attrName>
                                        </p:attrNameLst>
                                      </p:cBhvr>
                                      <p:tavLst>
                                        <p:tav tm="0">
                                          <p:val>
                                            <p:fltVal val="0.5"/>
                                          </p:val>
                                        </p:tav>
                                        <p:tav tm="100000">
                                          <p:val>
                                            <p:strVal val="#ppt_y"/>
                                          </p:val>
                                        </p:tav>
                                      </p:tavLst>
                                    </p:anim>
                                  </p:childTnLst>
                                </p:cTn>
                              </p:par>
                            </p:childTnLst>
                          </p:cTn>
                        </p:par>
                        <p:par>
                          <p:cTn id="11" fill="hold">
                            <p:stCondLst>
                              <p:cond delay="93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125"/>
                                        </p:tgtEl>
                                        <p:attrNameLst>
                                          <p:attrName>style.visibility</p:attrName>
                                        </p:attrNameLst>
                                      </p:cBhvr>
                                      <p:to>
                                        <p:strVal val="visible"/>
                                      </p:to>
                                    </p:set>
                                    <p:anim calcmode="lin" valueType="num">
                                      <p:cBhvr>
                                        <p:cTn id="14" dur="750" fill="hold"/>
                                        <p:tgtEl>
                                          <p:spTgt spid="5125"/>
                                        </p:tgtEl>
                                        <p:attrNameLst>
                                          <p:attrName>ppt_w</p:attrName>
                                        </p:attrNameLst>
                                      </p:cBhvr>
                                      <p:tavLst>
                                        <p:tav tm="0">
                                          <p:val>
                                            <p:fltVal val="0"/>
                                          </p:val>
                                        </p:tav>
                                        <p:tav tm="100000">
                                          <p:val>
                                            <p:strVal val="#ppt_w"/>
                                          </p:val>
                                        </p:tav>
                                      </p:tavLst>
                                    </p:anim>
                                    <p:anim calcmode="lin" valueType="num">
                                      <p:cBhvr>
                                        <p:cTn id="15" dur="750" fill="hold"/>
                                        <p:tgtEl>
                                          <p:spTgt spid="5125"/>
                                        </p:tgtEl>
                                        <p:attrNameLst>
                                          <p:attrName>ppt_h</p:attrName>
                                        </p:attrNameLst>
                                      </p:cBhvr>
                                      <p:tavLst>
                                        <p:tav tm="0">
                                          <p:val>
                                            <p:fltVal val="0"/>
                                          </p:val>
                                        </p:tav>
                                        <p:tav tm="100000">
                                          <p:val>
                                            <p:strVal val="#ppt_h"/>
                                          </p:val>
                                        </p:tav>
                                      </p:tavLst>
                                    </p:anim>
                                    <p:anim calcmode="lin" valueType="num">
                                      <p:cBhvr>
                                        <p:cTn id="16" dur="750" fill="hold"/>
                                        <p:tgtEl>
                                          <p:spTgt spid="5125"/>
                                        </p:tgtEl>
                                        <p:attrNameLst>
                                          <p:attrName>ppt_x</p:attrName>
                                        </p:attrNameLst>
                                      </p:cBhvr>
                                      <p:tavLst>
                                        <p:tav tm="0">
                                          <p:val>
                                            <p:fltVal val="0.5"/>
                                          </p:val>
                                        </p:tav>
                                        <p:tav tm="100000">
                                          <p:val>
                                            <p:strVal val="#ppt_x"/>
                                          </p:val>
                                        </p:tav>
                                      </p:tavLst>
                                    </p:anim>
                                    <p:anim calcmode="lin" valueType="num">
                                      <p:cBhvr>
                                        <p:cTn id="17" dur="750" fill="hold"/>
                                        <p:tgtEl>
                                          <p:spTgt spid="51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en Christ says, “come unto me”, it means He knows the way. He knows the way because He is the way and He knows where the twists, turns and potholes are. He knows the road that leads to safety and He knows which path leads to happiness.  #JesusChrist #ChristianArt #FaithArt #Christ  www.amomentwithchris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04" y="566055"/>
            <a:ext cx="8042155" cy="57563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00955" y="502699"/>
            <a:ext cx="7955068" cy="1815882"/>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Times New Roman" pitchFamily="18" charset="0"/>
              </a:rPr>
              <a:t>El Señor es justo en todos sus caminos, es bondadoso en todas sus acciones. Cerca está el Señor de los que lo invocan, de los que lo invocan sinceramente.</a:t>
            </a:r>
            <a:endParaRPr kumimoji="0" lang="ca-ES" sz="2800" b="1" i="1"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Comic Sans MS" pitchFamily="66" charset="0"/>
              <a:ea typeface="+mn-ea"/>
              <a:cs typeface="+mn-cs"/>
            </a:endParaRPr>
          </a:p>
        </p:txBody>
      </p:sp>
      <p:sp>
        <p:nvSpPr>
          <p:cNvPr id="4" name="Rectangle 4"/>
          <p:cNvSpPr>
            <a:spLocks noChangeArrowheads="1"/>
          </p:cNvSpPr>
          <p:nvPr/>
        </p:nvSpPr>
        <p:spPr bwMode="auto">
          <a:xfrm>
            <a:off x="915303" y="4674574"/>
            <a:ext cx="3888432" cy="1569660"/>
          </a:xfrm>
          <a:prstGeom prst="rect">
            <a:avLst/>
          </a:prstGeom>
          <a:noFill/>
          <a:ln>
            <a:noFill/>
          </a:ln>
          <a:effectLst/>
          <a:scene3d>
            <a:camera prst="orthographicFront"/>
            <a:lightRig rig="threePt" dir="t"/>
          </a:scene3d>
          <a:sp3d>
            <a:bevelT w="152400" h="50800" prst="softRound"/>
          </a:sp3d>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1600" b="1" i="1" u="none" strike="noStrike" kern="1200" cap="none" spc="0" normalizeH="0" baseline="0" noProof="0" dirty="0">
                <a:ln>
                  <a:noFill/>
                </a:ln>
                <a:solidFill>
                  <a:srgbClr val="000000"/>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 </a:t>
            </a:r>
            <a:r>
              <a:rPr kumimoji="0" lang="ca-ES" sz="32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Cerca </a:t>
            </a:r>
            <a:r>
              <a:rPr kumimoji="0" lang="ca-ES" sz="3200" b="1" i="1" u="none" strike="noStrike" kern="1200" cap="none" spc="0" normalizeH="0" baseline="0" noProof="0" dirty="0" err="1">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está</a:t>
            </a:r>
            <a:r>
              <a:rPr kumimoji="0" lang="ca-ES" sz="32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 el </a:t>
            </a:r>
            <a:r>
              <a:rPr kumimoji="0" lang="ca-ES" sz="3200" b="1" i="1" u="none" strike="noStrike" kern="1200" cap="none" spc="0" normalizeH="0" baseline="0" noProof="0" dirty="0" err="1">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Señor</a:t>
            </a:r>
            <a:r>
              <a:rPr kumimoji="0" lang="ca-ES" sz="32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 de los que lo </a:t>
            </a:r>
            <a:r>
              <a:rPr kumimoji="0" lang="ca-ES" sz="3200" b="1" i="1" u="none" strike="noStrike" kern="1200" cap="none" spc="0" normalizeH="0" baseline="0" noProof="0" dirty="0" err="1">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invocan</a:t>
            </a:r>
            <a:r>
              <a:rPr kumimoji="0" lang="ca-ES" sz="3200" b="1" i="1" u="none" strike="noStrike" kern="1200" cap="none" spc="0" normalizeH="0" baseline="0" noProof="0" dirty="0">
                <a:ln>
                  <a:noFill/>
                </a:ln>
                <a:solidFill>
                  <a:srgbClr val="FFFFFF"/>
                </a:solidFill>
                <a:effectLst>
                  <a:glow rad="101600">
                    <a:srgbClr val="FFADCA">
                      <a:lumMod val="10000"/>
                      <a:alpha val="40000"/>
                    </a:srgbClr>
                  </a:glow>
                  <a:outerShdw blurRad="50800" dist="38100" algn="l" rotWithShape="0">
                    <a:prstClr val="black"/>
                  </a:outerShdw>
                </a:effectLst>
                <a:uLnTx/>
                <a:uFillTx/>
                <a:latin typeface="Comic Sans MS" pitchFamily="66" charset="0"/>
                <a:ea typeface="+mn-ea"/>
                <a:cs typeface="+mn-cs"/>
              </a:rPr>
              <a:t>.</a:t>
            </a:r>
          </a:p>
        </p:txBody>
      </p:sp>
    </p:spTree>
    <p:extLst>
      <p:ext uri="{BB962C8B-B14F-4D97-AF65-F5344CB8AC3E}">
        <p14:creationId xmlns:p14="http://schemas.microsoft.com/office/powerpoint/2010/main" val="24479671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1012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 calcmode="lin" valueType="num">
                                      <p:cBhvr>
                                        <p:cTn id="16" dur="750" fill="hold"/>
                                        <p:tgtEl>
                                          <p:spTgt spid="4"/>
                                        </p:tgtEl>
                                        <p:attrNameLst>
                                          <p:attrName>ppt_x</p:attrName>
                                        </p:attrNameLst>
                                      </p:cBhvr>
                                      <p:tavLst>
                                        <p:tav tm="0">
                                          <p:val>
                                            <p:fltVal val="0.5"/>
                                          </p:val>
                                        </p:tav>
                                        <p:tav tm="100000">
                                          <p:val>
                                            <p:strVal val="#ppt_x"/>
                                          </p:val>
                                        </p:tav>
                                      </p:tavLst>
                                    </p:anim>
                                    <p:anim calcmode="lin" valueType="num">
                                      <p:cBhvr>
                                        <p:cTn id="17"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9551" y="553599"/>
            <a:ext cx="8047099" cy="580365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p:cNvSpPr>
            <a:spLocks noChangeArrowheads="1"/>
          </p:cNvSpPr>
          <p:nvPr/>
        </p:nvSpPr>
        <p:spPr bwMode="auto">
          <a:xfrm>
            <a:off x="743881" y="1241578"/>
            <a:ext cx="2365079" cy="857188"/>
          </a:xfrm>
          <a:prstGeom prst="roundRect">
            <a:avLst>
              <a:gd name="adj" fmla="val 16667"/>
            </a:avLst>
          </a:prstGeom>
          <a:solidFill>
            <a:srgbClr val="8BE5B6"/>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mn-cs"/>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imes New Roman" pitchFamily="18" charset="0"/>
                <a:ea typeface="+mn-ea"/>
                <a:cs typeface="+mn-cs"/>
              </a:rPr>
              <a:t>¿Qué me lleva a hacer el texto?</a:t>
            </a:r>
            <a:endParaRPr kumimoji="0" lang="es-PE" sz="36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ángulo 4"/>
          <p:cNvSpPr/>
          <p:nvPr/>
        </p:nvSpPr>
        <p:spPr>
          <a:xfrm>
            <a:off x="539552" y="2932751"/>
            <a:ext cx="8047098" cy="338554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1800" b="1" i="1" u="sng"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Motivación</a:t>
            </a:r>
            <a:r>
              <a:rPr kumimoji="0" lang="es-ES_tradnl" sz="1800" b="1" i="1"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 </a:t>
            </a:r>
            <a:r>
              <a:rPr kumimoji="0" lang="es-ES_tradnl" sz="1800" b="1"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Dice San Vicente a los misioneros: </a:t>
            </a:r>
            <a:endParaRPr kumimoji="0" lang="es-PE" sz="2800" b="1"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1800" b="1" i="1"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Hay tantas cosas que hacer, tantas tareas en la casa, tantas ocupaciones en la ciudad, en el campo; trabajo por todas partes; ¿habrá que dejarlo todo para no pensar más que en Dios? No, pero hay que santificar esas ocupaciones buscando en ellas a Dios, y hacerlas más por encontrarle a él allí que por verlas hechas. </a:t>
            </a:r>
            <a:r>
              <a:rPr kumimoji="0" lang="es-ES_tradnl" sz="1600" b="0"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(XI, 430)</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1800" b="1" i="1" u="none" strike="noStrike" kern="1200" cap="none" spc="0" normalizeH="0" baseline="0" noProof="0" dirty="0" smtClean="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Hemos </a:t>
            </a:r>
            <a:r>
              <a:rPr kumimoji="0" lang="es-ES_tradnl" sz="1800" b="1" i="1"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sido escogidos por Dios como instrumentos de su caridad inmensa y paternal, que desea reinar y ensancharse en las almas. </a:t>
            </a:r>
            <a:r>
              <a:rPr kumimoji="0" lang="es-ES_tradnl" sz="1800" b="1" i="1" u="none" strike="noStrike" kern="1200" cap="none" spc="0" normalizeH="0" baseline="0" noProof="0" dirty="0" smtClean="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              ¡</a:t>
            </a:r>
            <a:r>
              <a:rPr kumimoji="0" lang="es-ES_tradnl" sz="1800" b="1" i="1"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Si supiéramos lo que es esta entrega tan santa! ¡Jamás lo comprenderemos bien en esta vida, pues si lo comprendiéramos, obraríamos de manera muy distinta, al menos yo, miserable de mí!</a:t>
            </a:r>
            <a:r>
              <a:rPr kumimoji="0" lang="es-ES_tradnl" sz="1800" b="1"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 </a:t>
            </a:r>
            <a:r>
              <a:rPr kumimoji="0" lang="es-ES_tradnl" sz="1800" b="1" i="0" u="none" strike="noStrike" kern="1200" cap="none" spc="0" normalizeH="0" baseline="0" noProof="0" dirty="0" smtClean="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                 </a:t>
            </a:r>
            <a:r>
              <a:rPr kumimoji="0" lang="es-ES_tradnl" sz="1600" b="0" i="0" u="none" strike="noStrike" kern="1200" cap="none" spc="0" normalizeH="0" baseline="0" noProof="0" dirty="0" smtClean="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a:t>
            </a:r>
            <a:r>
              <a:rPr kumimoji="0" lang="es-ES_tradnl" sz="1600" b="0"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Arial"/>
                <a:ea typeface="Times New Roman" panose="02020603050405020304" pitchFamily="18" charset="0"/>
                <a:cs typeface="+mn-cs"/>
              </a:rPr>
              <a:t>XI, 553)</a:t>
            </a:r>
            <a:endParaRPr kumimoji="0" lang="es-PE" sz="2800" b="0" i="0" u="none" strike="noStrike" kern="1200" cap="none" spc="0" normalizeH="0" baseline="0" noProof="0" dirty="0">
              <a:ln>
                <a:noFill/>
              </a:ln>
              <a:solidFill>
                <a:srgbClr val="FFFFFF"/>
              </a:solidFill>
              <a:effectLst>
                <a:glow rad="63500">
                  <a:srgbClr val="FFADCA">
                    <a:lumMod val="10000"/>
                    <a:alpha val="40000"/>
                  </a:srgbClr>
                </a:glow>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endParaRPr>
          </a:p>
        </p:txBody>
      </p:sp>
      <p:pic>
        <p:nvPicPr>
          <p:cNvPr id="1028" name="Picture 4" descr="https://1.bp.blogspot.com/-dBBTvQgTgRY/VB_I9L9zd6I/AAAAAAAAYf8/2toCajKjoPQ/s1600/San%2BVicente%2Bde%2BPaul.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flipH="1">
            <a:off x="6731726" y="555062"/>
            <a:ext cx="1750422" cy="2264229"/>
          </a:xfrm>
          <a:prstGeom prst="ellipse">
            <a:avLst/>
          </a:prstGeom>
          <a:noFill/>
          <a:ln w="285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76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ppt_x</p:attrName>
                                        </p:attrNameLst>
                                      </p:cBhvr>
                                      <p:tavLst>
                                        <p:tav tm="0">
                                          <p:val>
                                            <p:fltVal val="0.5"/>
                                          </p:val>
                                        </p:tav>
                                        <p:tav tm="100000">
                                          <p:val>
                                            <p:strVal val="#ppt_x"/>
                                          </p:val>
                                        </p:tav>
                                      </p:tavLst>
                                    </p:anim>
                                    <p:anim calcmode="lin" valueType="num">
                                      <p:cBhvr>
                                        <p:cTn id="10"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أبو عبد الله  عبدالرحمن بن أبي شعيب  عفا الله عنه وعن والدي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9" y="553759"/>
            <a:ext cx="8117567" cy="57686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p:cNvSpPr txBox="1">
            <a:spLocks noChangeArrowheads="1"/>
          </p:cNvSpPr>
          <p:nvPr/>
        </p:nvSpPr>
        <p:spPr bwMode="auto">
          <a:xfrm>
            <a:off x="3204118" y="405962"/>
            <a:ext cx="3312368" cy="6840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PE" sz="3600" b="1" i="0" u="none" strike="noStrike" kern="0" cap="none" spc="50" normalizeH="0" baseline="0" noProof="0" dirty="0">
                <a:ln w="11430"/>
                <a:solidFill>
                  <a:srgbClr val="FFFF00"/>
                </a:solidFill>
                <a:effectLst>
                  <a:outerShdw blurRad="76200" dist="50800" dir="5400000" algn="tl" rotWithShape="0">
                    <a:srgbClr val="000000">
                      <a:alpha val="65000"/>
                    </a:srgbClr>
                  </a:outerShdw>
                </a:effectLst>
                <a:uLnTx/>
                <a:uFillTx/>
                <a:latin typeface="Adobe Gothic Std B" pitchFamily="34" charset="-128"/>
                <a:ea typeface="Adobe Gothic Std B" pitchFamily="34" charset="-128"/>
                <a:cs typeface="+mn-cs"/>
              </a:rPr>
              <a:t>Compromiso:</a:t>
            </a:r>
            <a:endParaRPr kumimoji="0" lang="es-ES" sz="3600" b="1" i="0" u="none" strike="noStrike" kern="0" cap="none" spc="50" normalizeH="0" baseline="0" noProof="0" dirty="0">
              <a:ln w="11430"/>
              <a:solidFill>
                <a:srgbClr val="FFFF00"/>
              </a:solidFill>
              <a:effectLst>
                <a:outerShdw blurRad="76200" dist="50800" dir="5400000" algn="tl" rotWithShape="0">
                  <a:srgbClr val="000000">
                    <a:alpha val="65000"/>
                  </a:srgbClr>
                </a:outerShdw>
              </a:effectLst>
              <a:uLnTx/>
              <a:uFillTx/>
              <a:latin typeface="Adobe Gothic Std B" pitchFamily="34" charset="-128"/>
              <a:ea typeface="Adobe Gothic Std B" pitchFamily="34" charset="-128"/>
              <a:cs typeface="+mn-cs"/>
            </a:endParaRPr>
          </a:p>
        </p:txBody>
      </p:sp>
      <p:sp>
        <p:nvSpPr>
          <p:cNvPr id="2" name="Rectángulo 1"/>
          <p:cNvSpPr/>
          <p:nvPr/>
        </p:nvSpPr>
        <p:spPr>
          <a:xfrm>
            <a:off x="805412" y="2710757"/>
            <a:ext cx="7497160" cy="1384995"/>
          </a:xfrm>
          <a:prstGeom prst="rect">
            <a:avLst/>
          </a:prstGeom>
        </p:spPr>
        <p:txBody>
          <a:bodyPr wrap="square">
            <a:spAutoFit/>
          </a:bodyPr>
          <a:lstStyle/>
          <a:p>
            <a:pPr marL="342900" marR="0" lvl="0" indent="-342900" algn="ctr" defTabSz="914400" rtl="0" eaLnBrk="1" fontAlgn="base" latinLnBrk="0" hangingPunct="1">
              <a:lnSpc>
                <a:spcPct val="100000"/>
              </a:lnSpc>
              <a:spcBef>
                <a:spcPct val="0"/>
              </a:spcBef>
              <a:spcAft>
                <a:spcPts val="0"/>
              </a:spcAft>
              <a:buClrTx/>
              <a:buSzTx/>
              <a:buFont typeface="Symbol" panose="05050102010706020507" pitchFamily="18" charset="2"/>
              <a:buChar char=""/>
              <a:tabLst/>
              <a:defRPr/>
            </a:pPr>
            <a:r>
              <a:rPr kumimoji="0" lang="es-ES_tradnl"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Arial" panose="020B0604020202020204" pitchFamily="34" charset="0"/>
              </a:rPr>
              <a:t>Durante la semana, compartir con alguna persona sobre el amor de Dios que no hace distinciones, y que llama continuamente a trabajar en su viña.</a:t>
            </a:r>
            <a:endParaRPr kumimoji="0" lang="es-PE"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0652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ame Tarjeta Decoracion Grunge Anteced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29" y="539931"/>
            <a:ext cx="8066514" cy="57737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8"/>
          <p:cNvSpPr txBox="1">
            <a:spLocks noChangeArrowheads="1"/>
          </p:cNvSpPr>
          <p:nvPr/>
        </p:nvSpPr>
        <p:spPr bwMode="auto">
          <a:xfrm>
            <a:off x="378768" y="522513"/>
            <a:ext cx="2592288" cy="6840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a:ln>
                  <a:noFill/>
                </a:ln>
                <a:solidFill>
                  <a:srgbClr val="FFFF00"/>
                </a:solidFill>
                <a:effectLst/>
                <a:uLnTx/>
                <a:uFillTx/>
                <a:latin typeface="Kristen ITC"/>
                <a:ea typeface="Times New Roman"/>
                <a:cs typeface="Arial"/>
              </a:rPr>
              <a:t>Oración final </a:t>
            </a:r>
            <a:endParaRPr kumimoji="0" lang="es-PE" sz="2000" b="0" i="0" u="none" strike="noStrike" kern="1200" cap="none" spc="0" normalizeH="0" baseline="0" noProof="0" dirty="0">
              <a:ln>
                <a:noFill/>
              </a:ln>
              <a:solidFill>
                <a:srgbClr val="FFFF00"/>
              </a:solidFill>
              <a:effectLst/>
              <a:uLnTx/>
              <a:uFillTx/>
              <a:latin typeface="Times New Roman"/>
              <a:ea typeface="Times New Roman"/>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2400" b="1" i="0" u="none" strike="noStrike" kern="0" cap="none" spc="50" normalizeH="0" baseline="0" noProof="0" dirty="0">
              <a:ln w="11430"/>
              <a:solidFill>
                <a:srgbClr val="FFFF00"/>
              </a:solidFill>
              <a:effectLst>
                <a:glow rad="228600">
                  <a:srgbClr val="FFFF21">
                    <a:alpha val="40000"/>
                  </a:srgbClr>
                </a:glow>
                <a:outerShdw blurRad="76200" dist="50800" dir="5400000" algn="tl" rotWithShape="0">
                  <a:srgbClr val="000000">
                    <a:alpha val="65000"/>
                  </a:srgbClr>
                </a:outerShdw>
              </a:effectLst>
              <a:uLnTx/>
              <a:uFillTx/>
              <a:latin typeface="Adobe Gothic Std B" pitchFamily="34" charset="-128"/>
              <a:ea typeface="Adobe Gothic Std B" pitchFamily="34" charset="-128"/>
              <a:cs typeface="+mn-cs"/>
            </a:endParaRPr>
          </a:p>
        </p:txBody>
      </p:sp>
      <p:pic>
        <p:nvPicPr>
          <p:cNvPr id="8196" name="Picture 4" descr="® Gifs y Fondos Paz enla Tormenta ®: SAGRADO CORAZÓN DE JESÚ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163" y="496386"/>
            <a:ext cx="2960914" cy="57737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bwMode="auto">
          <a:xfrm>
            <a:off x="758365" y="1026003"/>
            <a:ext cx="5508077" cy="3926870"/>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Gracias Señor porque Tú,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aún viendo nuestro pasado y </a:t>
            </a:r>
            <a:endParaRPr kumimoji="0" lang="es-PE" sz="2400" b="0" i="0" u="none" strike="noStrike" kern="0" cap="none" spc="0" normalizeH="0" baseline="0" noProof="0" dirty="0" smtClean="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smtClean="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nuestros </a:t>
            </a: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pecados de antes,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amas de igual manera al pobre </a:t>
            </a:r>
            <a:r>
              <a:rPr kumimoji="0" lang="es-PE" sz="2400" b="0" i="0" u="none" strike="noStrike" kern="0" cap="none" spc="0" normalizeH="0" baseline="0" noProof="0" dirty="0" smtClean="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                  como </a:t>
            </a: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al rico,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al pecador como al arrepentido.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Gracias Señor por darte </a:t>
            </a:r>
            <a:r>
              <a:rPr kumimoji="0" lang="es-PE" sz="2400" b="0" i="0" u="none" strike="noStrike" kern="0" cap="none" spc="0" normalizeH="0" baseline="0" noProof="0" dirty="0" smtClean="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                                    igual </a:t>
            </a: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para todos,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gracias por estar ahí aún cuando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nosotros no estamos contigo;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Te pido Señor que yo sea un instrumento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para que así como yo otros </a:t>
            </a:r>
            <a:r>
              <a:rPr kumimoji="0" lang="es-PE" sz="2400" b="0" i="0" u="none" strike="noStrike" kern="0" cap="none" spc="0" normalizeH="0" baseline="0" noProof="0" dirty="0" smtClean="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                          también </a:t>
            </a:r>
            <a:r>
              <a:rPr kumimoji="0" lang="es-PE" sz="2400" b="0" i="0" u="none" strike="noStrike" kern="0" cap="none" spc="0" normalizeH="0" baseline="0" noProof="0" dirty="0">
                <a:ln>
                  <a:noFill/>
                </a:ln>
                <a:solidFill>
                  <a:srgbClr val="CCECFF">
                    <a:lumMod val="10000"/>
                    <a:lumOff val="90000"/>
                  </a:srgbClr>
                </a:solidFill>
                <a:effectLst>
                  <a:glow rad="101600">
                    <a:srgbClr val="FFADCA">
                      <a:lumMod val="10000"/>
                      <a:alpha val="40000"/>
                    </a:srgbClr>
                  </a:glow>
                  <a:outerShdw blurRad="50800" dist="38100" algn="l" rotWithShape="0">
                    <a:prstClr val="black"/>
                  </a:outerShdw>
                </a:effectLst>
                <a:uLnTx/>
                <a:uFillTx/>
                <a:latin typeface="Arial"/>
                <a:ea typeface="+mn-ea"/>
                <a:cs typeface="+mn-cs"/>
              </a:rPr>
              <a:t>conozcan tu amor,</a:t>
            </a:r>
          </a:p>
        </p:txBody>
      </p:sp>
    </p:spTree>
    <p:extLst>
      <p:ext uri="{BB962C8B-B14F-4D97-AF65-F5344CB8AC3E}">
        <p14:creationId xmlns:p14="http://schemas.microsoft.com/office/powerpoint/2010/main" val="257683202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7463" y="557347"/>
            <a:ext cx="8056606" cy="5756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bwMode="auto">
          <a:xfrm>
            <a:off x="3551799" y="1387692"/>
            <a:ext cx="4320480" cy="4608512"/>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Te pido Señor que nunca apartes tu amor de nosotros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y que de igual modo nosotros nunca nos separemos de ti.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Danos confianza Señor para amarte y dejarnos amar por ti, y para que unidos siempre </a:t>
            </a:r>
            <a:r>
              <a:rPr kumimoji="0" lang="es-PE" sz="2400" b="0" i="0" u="none" strike="noStrike" kern="0" cap="none" spc="0" normalizeH="0" baseline="0" noProof="0" dirty="0" smtClean="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             a </a:t>
            </a: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tu palabra,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demos frutos para </a:t>
            </a:r>
            <a:r>
              <a:rPr kumimoji="0" lang="es-PE" sz="2400" b="0" i="0" u="none" strike="noStrike" kern="0" cap="none" spc="0" normalizeH="0" baseline="0" noProof="0" dirty="0" smtClean="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                           cambiar </a:t>
            </a: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el mundo.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rPr>
              <a:t>AMÉN.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2400" b="0" i="0" u="none" strike="noStrike" kern="0" cap="none" spc="0" normalizeH="0" baseline="0" noProof="0" dirty="0">
              <a:ln>
                <a:noFill/>
              </a:ln>
              <a:solidFill>
                <a:srgbClr val="FFFFFF"/>
              </a:solidFill>
              <a:effectLst>
                <a:glow rad="101600">
                  <a:srgbClr val="221100">
                    <a:alpha val="40000"/>
                  </a:srgbClr>
                </a:glow>
                <a:outerShdw blurRad="50800" dist="38100" algn="l" rotWithShape="0">
                  <a:prstClr val="black"/>
                </a:outerShdw>
              </a:effectLst>
              <a:uLnTx/>
              <a:uFillTx/>
              <a:latin typeface="Arial"/>
              <a:ea typeface="+mn-ea"/>
              <a:cs typeface="+mn-cs"/>
            </a:endParaRPr>
          </a:p>
        </p:txBody>
      </p:sp>
      <p:pic>
        <p:nvPicPr>
          <p:cNvPr id="9220" name="Picture 4" descr="® Blog Católico Gotitas Espirituales  ®: DULCÍSIMO CORAZÓN DE JESÚ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47463" y="557348"/>
            <a:ext cx="3545566" cy="506839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47092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5428" y="464166"/>
            <a:ext cx="8247018" cy="5962760"/>
          </a:xfrm>
          <a:prstGeom prst="rect">
            <a:avLst/>
          </a:prstGeom>
        </p:spPr>
      </p:pic>
      <p:sp>
        <p:nvSpPr>
          <p:cNvPr id="11" name="Text Box 7"/>
          <p:cNvSpPr txBox="1">
            <a:spLocks noChangeArrowheads="1"/>
          </p:cNvSpPr>
          <p:nvPr/>
        </p:nvSpPr>
        <p:spPr bwMode="auto">
          <a:xfrm>
            <a:off x="1947600" y="6358749"/>
            <a:ext cx="5576552" cy="423193"/>
          </a:xfrm>
          <a:prstGeom prst="rect">
            <a:avLst/>
          </a:prstGeom>
          <a:solidFill>
            <a:srgbClr val="467C1E"/>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5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Texto de Lectio Divina:     Padre César Chávez  Alva (Chuno) Congregación de la Misión.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5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050" b="0" i="0" u="none" strike="noStrike" kern="1200" cap="none" spc="0" normalizeH="0" baseline="0" noProof="0" dirty="0" err="1">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105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 Point :  Sor Pilar Caycho Vela  - Hija de la Caridad de San Vicente de Paúl</a:t>
            </a:r>
            <a:r>
              <a:rPr kumimoji="0" lang="es-PE" sz="110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rPr>
              <a:t>            www.cm.peru.com.pe</a:t>
            </a:r>
            <a:endParaRPr kumimoji="0" lang="es-PE" sz="1050" b="0" i="0" u="none" strike="noStrike" kern="1200" cap="none" spc="0" normalizeH="0" baseline="0" noProof="0" dirty="0">
              <a:ln>
                <a:noFill/>
              </a:ln>
              <a:solidFill>
                <a:srgbClr val="FFFFFF">
                  <a:lumMod val="95000"/>
                  <a:lumOff val="5000"/>
                </a:srgbClr>
              </a:solidFill>
              <a:effectLst>
                <a:outerShdw blurRad="38100" dist="38100" dir="2700000" algn="tl">
                  <a:srgbClr val="000000">
                    <a:alpha val="43137"/>
                  </a:srgbClr>
                </a:outerShdw>
              </a:effectLst>
              <a:uLnTx/>
              <a:uFillTx/>
              <a:latin typeface="Poor Richard" pitchFamily="18" charset="0"/>
              <a:ea typeface="+mn-ea"/>
              <a:cs typeface="+mn-cs"/>
            </a:endParaRPr>
          </a:p>
        </p:txBody>
      </p:sp>
      <p:pic>
        <p:nvPicPr>
          <p:cNvPr id="2052" name="Picture 4" descr="Inicios de la Capilla - Vicentinas de Corazó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429" y="464167"/>
            <a:ext cx="4258492" cy="29269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70941"/>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5796136" y="5361167"/>
            <a:ext cx="5040560" cy="720081"/>
          </a:xfrm>
          <a:prstGeom prst="rect">
            <a:avLst/>
          </a:prstGeom>
          <a:noFill/>
          <a:ln w="9525">
            <a:noFill/>
            <a:miter lim="800000"/>
            <a:headEnd/>
            <a:tailEnd/>
          </a:ln>
          <a:effec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PE" sz="3200" b="0" i="0" u="none" strike="noStrike" kern="0" cap="none" spc="0" normalizeH="0" baseline="0" noProof="0" dirty="0">
              <a:ln w="18415" cmpd="sng">
                <a:solidFill>
                  <a:srgbClr val="FFFFFF"/>
                </a:solidFill>
                <a:prstDash val="solid"/>
              </a:ln>
              <a:solidFill>
                <a:srgbClr val="FFFFFF"/>
              </a:solidFill>
              <a:effectLst>
                <a:outerShdw blurRad="50800" dist="38100" dir="10800000" sx="101000" sy="101000" algn="r" rotWithShape="0">
                  <a:srgbClr val="FFADCA">
                    <a:lumMod val="10000"/>
                  </a:srgbClr>
                </a:outerShdw>
              </a:effectLst>
              <a:uLnTx/>
              <a:uFillTx/>
              <a:latin typeface="Tekton Pro" pitchFamily="34" charset="0"/>
              <a:ea typeface="+mn-ea"/>
              <a:cs typeface="+mn-cs"/>
            </a:endParaRPr>
          </a:p>
        </p:txBody>
      </p:sp>
      <p:pic>
        <p:nvPicPr>
          <p:cNvPr id="4098" name="Picture 2" descr="REPUBLICAN JESUS SAYS: HAVE ONE - DONALD SAYS THEY'RE ANTI-VIRAL GRA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70" y="0"/>
            <a:ext cx="5180475" cy="671811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4049486" y="1184365"/>
            <a:ext cx="4582642" cy="465836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PE" sz="2400" b="0" i="0" u="sng" strike="noStrike" kern="1200" cap="none" spc="0" normalizeH="0" baseline="0" noProof="0" dirty="0">
                <a:ln>
                  <a:noFill/>
                </a:ln>
                <a:solidFill>
                  <a:srgbClr val="FFFF00"/>
                </a:solidFill>
                <a:effectLst>
                  <a:glow rad="63500">
                    <a:srgbClr val="000000">
                      <a:alpha val="40000"/>
                    </a:srgbClr>
                  </a:glow>
                  <a:outerShdw blurRad="76200" dist="76200" algn="l" rotWithShape="0">
                    <a:prstClr val="black"/>
                  </a:outerShdw>
                </a:effectLst>
                <a:uLnTx/>
                <a:uFillTx/>
                <a:latin typeface="Tekton Pro" pitchFamily="34" charset="0"/>
                <a:ea typeface="+mn-ea"/>
                <a:cs typeface="+mn-cs"/>
              </a:rPr>
              <a:t>AMBIENTACIÓN</a:t>
            </a:r>
            <a:r>
              <a:rPr kumimoji="0" lang="es-PE" sz="2400" b="0" i="0" u="none" strike="noStrike" kern="1200" cap="none" spc="0" normalizeH="0" baseline="0" noProof="0" dirty="0">
                <a:ln>
                  <a:noFill/>
                </a:ln>
                <a:solidFill>
                  <a:srgbClr val="FFFFFF"/>
                </a:solidFill>
                <a:effectLst>
                  <a:glow rad="63500">
                    <a:srgbClr val="000000">
                      <a:alpha val="40000"/>
                    </a:srgbClr>
                  </a:glow>
                  <a:outerShdw blurRad="76200" dist="76200" algn="l" rotWithShape="0">
                    <a:prstClr val="black"/>
                  </a:outerShdw>
                </a:effectLst>
                <a:uLnTx/>
                <a:uFillTx/>
                <a:latin typeface="Tekton Pro" pitchFamily="34" charset="0"/>
                <a:ea typeface="+mn-ea"/>
                <a:cs typeface="+mn-cs"/>
              </a:rPr>
              <a:t>: </a:t>
            </a:r>
            <a:r>
              <a:rPr kumimoji="0" lang="es-PE" sz="2400" b="0" i="1" u="none" strike="noStrike" kern="1200" cap="none" spc="0" normalizeH="0" baseline="0" noProof="0" dirty="0">
                <a:ln>
                  <a:noFill/>
                </a:ln>
                <a:solidFill>
                  <a:srgbClr val="FFFFFF"/>
                </a:solidFill>
                <a:effectLst>
                  <a:glow rad="63500">
                    <a:srgbClr val="000000">
                      <a:alpha val="40000"/>
                    </a:srgbClr>
                  </a:glow>
                  <a:outerShdw blurRad="76200" dist="76200" algn="l" rotWithShape="0">
                    <a:prstClr val="black"/>
                  </a:outerShdw>
                </a:effectLst>
                <a:uLnTx/>
                <a:uFillTx/>
                <a:latin typeface="Tekton Pro" pitchFamily="34" charset="0"/>
                <a:ea typeface="+mn-ea"/>
                <a:cs typeface="+mn-cs"/>
              </a:rPr>
              <a:t>Las lecturas de este domingo ponen ante nuestros ojos el rostro de un Dios que, como siempre, nos desconcierta. En todo momento el Señor sobrepasa hasta el infinito nuestras cortas expectativas, desbaratando nuestra manera de comprender nuestra relación con Él y con los hermanos. Él sigue llamando, invitando, a trabajar en su viña.</a:t>
            </a:r>
            <a:endParaRPr kumimoji="0" lang="es-PE" sz="3200" b="0" i="1" u="none" strike="noStrike" kern="1200" cap="none" spc="0" normalizeH="0" baseline="0" noProof="0" dirty="0">
              <a:ln>
                <a:noFill/>
              </a:ln>
              <a:solidFill>
                <a:srgbClr val="FFFFFF"/>
              </a:solidFill>
              <a:effectLst>
                <a:glow rad="63500">
                  <a:srgbClr val="000000">
                    <a:alpha val="40000"/>
                  </a:srgbClr>
                </a:glow>
                <a:outerShdw blurRad="76200" dist="76200" algn="l" rotWithShape="0">
                  <a:prstClr val="black"/>
                </a:outerShdw>
              </a:effectLst>
              <a:uLnTx/>
              <a:uFillTx/>
              <a:latin typeface="Tekton Pro" pitchFamily="34" charset="0"/>
              <a:ea typeface="+mn-ea"/>
              <a:cs typeface="+mn-cs"/>
            </a:endParaRPr>
          </a:p>
        </p:txBody>
      </p:sp>
    </p:spTree>
    <p:extLst>
      <p:ext uri="{BB962C8B-B14F-4D97-AF65-F5344CB8AC3E}">
        <p14:creationId xmlns:p14="http://schemas.microsoft.com/office/powerpoint/2010/main" val="3818918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g;base64,/9j/4AAQSkZJRgABAQAAAQABAAD/2wBDAAkGBwgHBgkIBwgKCgkLDRYPDQwMDRsUFRAWIB0iIiAdHx8kKDQsJCYxJx8fLT0tMTU3Ojo6Iys/RD84QzQ5Ojf/2wBDAQoKCg0MDRoPDxo3JR8lNzc3Nzc3Nzc3Nzc3Nzc3Nzc3Nzc3Nzc3Nzc3Nzc3Nzc3Nzc3Nzc3Nzc3Nzc3Nzc3Nzf/wAARCAB4AMADASIAAhEBAxEB/8QAGwAAAgIDAQAAAAAAAAAAAAAABAUDBgABAgf/xAA3EAACAQMDAgQFAgQFBQAAAAABAgMABBESITEFQRMiUWEGMnGBkRRCFSOhsTNSYuHxcoLB0fD/xAAZAQADAQEBAAAAAAAAAAAAAAABAgMABAX/xAAeEQADAQADAQEBAQAAAAAAAAAAAQIRAxIhMUETBP/aAAwDAQACEQMRAD8Ap4VqkCnYahUix5/4qaK2MjYwQKo7IKDq3hMzHT+aLXpbnDFifrR1nAEUBRgfWmaICo4qLsqoEsnTmYDQdx61w3THWPKyEnvT9YgTx/SpvBXTxSvkGnjKc6lSwJb3rUWQeW/NPOoWO5eMDJ5B70r0aD5lxWmx3BJCdu/5o233PB/NDxjPfHtRluCTjBouxegdDEW4X+9Fx2r7HA+1SWMDHAxtTyC1G3GK565cZeePz0W29qWYCjm6cNOQBk+tMYbQBtWAPtRZRdIqfd74FrEIB07B2UfitSWqhSGXerJHCr8bVBdWYRCwGc+tWlskym3cAGcKTQ1ujGUBYzz3NNupMyA/tH0pNa3kc12kaOWYk57YxzVdE8Ld0qBgoLBMU6SJR/xQPSEyi43p6sG+9TctjKgFohjj+tQNC2e2KaPCAdhioZEwOKRrB09AYxobejYboDyqce9BSrlscVGW0cGmnkwznTxAbLsaY2aZAJG9ARpqfFPbSFVTLED709USmdJ4Y9hsM0dCvFQRtChw0gpjCEwMEGpOmWUm1i2GK6MeBzRcSKQNwKGvep2Ft5JJ1L+i1J0yqkEli1bEUp6jaeTYDOc0zk6rZHcFsGh5pUuN43DL7U000apFluMjDAZHfFNLRRnOc0N+m0sCPtvTG2hK6T60asCgddOTUBtTiFD22pd05cAdqbYwuRXO36MyeMADcipAinvml0k5GccioHvmTg5qsTpKmOwujfIqOS4jKlXbeq9J1dhnJ2oK56oWBKscj0FdUzhBsk+ICjIy4yDz7VS1jVerRaZNQPJU4NH3l1dzyDwi5XO4Ow/OK29jFIY5WDeKmc+fAo/pi+/DrYjTfCgY3q0LNHjGoV5H0/r1zbYUQyhM4yd6fxfEEjAHBwfzTpoBfTLGf3Ch55IyOaqsXV3fnNFC9LJ5s5NT5Pg0/RhOBk6TzQkxONqyOYSAY711IoIO/auKnh0I8fhiAYDk80W0qrjxWJHZFrVso8UZPNMxZRSAME8w3zVXfoJnBFczqzhBE4b0Jpv0eSRZShDheCp7Gp36fqnWURrr5JNNLaFV2PLHJNB0sKKTi5m8G3bORtVQZDd9REVrAXmkO2o7VburgGID1OKE6ZYIutlyH5DUs0kUabRXI7yeK5NsqAupwfKMUwgkUvhkCODvp4prL0ctKXU+c96JtOnpAPMAWPJxRdoVSwWFcFWYZwaPh822d87VxKoGwoq0ClQW5pUmwP6MrAHbANOUQmOk0Myx4GST6UwgvduNh6mt/Ni0zb25OSBQdxauRsKaRXcbk5otI4ZhkMD7VeK6/TnpMptxZStnApXPbyRA8H2xtV/ubEMDpO1KJOmIJz4h8unOKp/VC9Tzi/nufGIclF4Gnk1zH1N4Ci4JA7Of/s01+KisRdY1ORxtxVIjmdrkF2JY9jRT/TFzt4Jrpi4VgW3wfWmlrZXP7xvW/g6XXgSrkf5qvMNpCy5UCsuSQYytQWsirk8VP5iuO9OLpEiBB4pa6qQSDzXNzf6F8RWIOLWYoW1YAGwouS4BdMZK75pVOCmTnjtQkl6IhjURgetefXM2zqjjKfDJiVWHAp7byjAqtQNlTq+YU16fNqABPFd9InI9BGM8V3GwzseKDWUYAJzXSXaQP/OwFIzqzxUymYRdalZFj27130u5SQ6M4b3pX17rdsZUjRs/9O9BW3U1F2pBxtjPrT9HgVaLxkDduajmmRVJ4PvS1L8FMnGcbUFc37knSR996nj0PwMnlDfu2JqSKQKAADildvcR+IzyRlyecNxUtn1+C46h+mOUB2RiRyOx9Kt7gmaO4Zxq9qYQOWXOftQC3EisrFIjEE8wPzZoqLw2cyCbwwceXSaD5M+mchoc8p35oyCVotIzgGlysu2mRSPrvXTXGpA2CAPXtRmkxKllghuFBBYZBqLqZWSMvH82KTR3mgqXbY7D61u9ulZWRmx5TnfFG2vwRRpSPiqRVV2BDOe9eewz6rsAHOTuRV161iQOvIyd6qsFrGsoZcc9qrxrwSp9PR/hadEgUZA2q3WnUABjUBXmHSbo2x0sdqewX5Kkg/Subk7JlZlNF1ubiOZcFuKUSz+c77c4pTH1AqMMx5qCa+Iyc7E4FcfJ2LRKQwubrbGeTVd6ld514Nbub8am34FVvqV/pBBPekiG2UbSJBJhs5xR1nMFPP3pD+owwycURHddwcmvUcnGqLK98EHk3bHNJ571rmXQxZl76aC8ZppAgYn1xTSKLwI9SJn6UOqQ6bYLcwWrY8PUjfTNCeZDhsaRtkU5Etyyf4OFoSa31qdW2qml/jM14d2l6VAjYk+5ooyDGpjzxSVA0BIIOOBTW2t0mgXU8gON9K6qDlJhltgvULswIX1+uxFV1upsk6yWYy530kb570d8QL4ErwFmI0ZViukn7Uv+HIfGuXIZRKB5NRxkd6ulKjRdrthYel9TlvR/JfzgeZScEU2j6jcIAJZDnj5qVW9hJFOJv08RbPm0gEN9RmiB0+VzsZFHpucfY/8Aio0pZZbno/gv848+f+6rPb2kIQC5uYxKd9AIyu2ao3T7QrcNk5WBDLKDnzAdh9dqrfWep3a9UnYytrfJJB7ECkXHrBXiPSL7q3S7eXw471mIOSwTUufzSy761aXBVDeqTq2JiP8AevPEvmkGgsdWdq5e6YsQTsoorhwVUi9XtpO8eYnhkB4wTg0l/QXocEW67caTSu063dwogikYBAds5G/tW5fiO/KFfEVSdshBn81RS0K8YXLL4cpt5wI3BGrfenFpNIUABYqBzjJqlvKW1M51SE5Z2O5ruz6jNatKYTklDkk/KBvmhcNmVYXX9SjBtLnAIyTXEl0R5lAI9Aapn8UeREVj8rE57nNEy9YLghUCDHINRriY6tDy8kDRMwJUtVW6lcHOnVnLUcL0yQqxbk70p6gQ7Ie5OaEceP0FUGat+cmpElY96gAOc81gJz/f2rsOVMa9OcBgewqyW90jREbGqhbyMm/OaYQ3LaCTttzip1GlYrB/+uVdI2oe7nV1+XT70tW4DkaRuBWXEo5Y/TFKowd2aZ8k7D6VPbyL2JHuKBUljlvwKY2CKXBKa1A+XitRpF3XoGuDEE87swGo7mg3s26VcQXdu2rRIA2sbH/anPhG4u2lICwxe1QwvHLei2OJ43VgR6Ebg/0rdnmFVKbLQvUbO5OJ7NNZ21RMRj3xUMUUbyjw7xgvfKEn6DFL7KCR7vDnQkY8zkYXGPWioLpLBnNspklIwsrftB7qO31qXz4VS1D+8tTZ2TWyzxS3M2CQ5C6UHY5qt9V+ELq9khnRY4yVPi6DsFHBHr6V0L+4U4BUEnLOYwW/JzTaw66lvb24EjTPKBrLMGxknNPLaEpL4ed9e6JN0aZR4olhc5WRRjB9D70llnbV33q//GJjmkdTnwtGr03z2qmx2ERdVk1ljjC5wTkZq03q9I1L3wHhuDkewzXTSZyc+9Wn+H2l50ae1s+nEX+kyLJ3GnG3vneqdNFdxAiSF19crjFPLTFaaNyv/rJyKyB9MgOxGNweCKDVix71efhTpHR16S1/8QwXJilJWORchE7Z23/O1amkLO0yorxgVIqSuMRqzYG+BnFXrpvwr0WeOaeG8NzGWKxhf2fU9zUf8PHSta2iK2v5mJySKm+SX4h+hUYmKgoVYDG+3BoC+fTKoB7VbLi7QxuJYsZ9BVd6lFC7Ex4GB2rStYteDYWrackVGU0nYU0yueTXBRHxsM1tJ4BpEVO+cUTGupMDPvRyRLJGFI8wFcLbmNx334pew2EOhkQY2z3rWhpOBgYpmIkaMBj9q1+m1YxsK3YKQFbRnUFQZPcmnCRxCMKSMd8HBrmGFIlOBRKpEBg8n2qNVpaJwjNpbXK478+/5NCjocbSl55lJ3CjUc57ZpgqJhjrwtdLBE0mtWYEDIweTSayoDb9KlLhb26aXTsi6iQR/wC66trC6hkd3lLFl04wNsHkUyUyhdQ+YdsVMjFotTr5xzg0OzDoruoohbuQx1rkealvTrEwxB2XIcFtj82e1PJVikQRSo2XO5K1EYxHGI43wFGAGPFFUxWyqdRgnjuFDs/gtwpbP2qOcFruKURklGG/qKf9Qs0aNifNtz6HtSVo7qEaSMkfKc5+1Xl6iTbIr+/urCFZLOeSJixDYPIpZcdRMiJcSZdm2dc7VK1rPeSETEhd+OxoK8iwvhhflOARxVpSzCTb3TdxHb+AjRRBHlIB3zpFXrpvxFAnT0sJ7ZHt1Twzjuv0rz+PS/mOfKCTntUiSg4KyuO/FC5VfRprCz2txF0fquqym1WFwcFGO6Htkf2NH3V0Hc5NU8Rm4AVroDfAyeaKNxJFGIvG16Mhm71NwN20NvmZlIBHOd6RXhjJ2XB7kVPL1F1jGsByfbGKWSXWVJKkEniqwmiNsuCsORU0RUt/vWVlIwINQ4OxyKnyudk+9ZWVNjo3vniuWkOdOn74rKygUJI3GPmNb/UaW0upb2xzWVlI/oyJopNW+iQbdsYNSrcOIx5D5j3ABrKylKGzO6o2VOcftP8ASuDdkrlWBOMYyDg1lZWSFZFkksNRZeTgnOfvUTRM7qSZCo7BTj81lZRQGyJpHEYDKNQJ2OdvShLmSTSCpGAeAaysqsk2yOOSMsqyFQD78fWouow2obTEEO2cjG5rKymXjC/ULYbaN3c+CEB+Y5zmoWWEyEIi5Xsds1lZVEKaFqhkAaJQBxpNcSxRRfKGJJO1ZWUpmByRjdWdAx7d6WXDaSwU6s7CsrKrH0jfw//Z"/>
          <p:cNvSpPr>
            <a:spLocks noChangeAspect="1" noChangeArrowheads="1"/>
          </p:cNvSpPr>
          <p:nvPr/>
        </p:nvSpPr>
        <p:spPr bwMode="auto">
          <a:xfrm>
            <a:off x="117475" y="-561975"/>
            <a:ext cx="18288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AutoShape 4" descr="data:image/jpg;base64,/9j/4AAQSkZJRgABAQAAAQABAAD/2wBDAAkGBwgHBgkIBwgKCgkLDRYPDQwMDRsUFRAWIB0iIiAdHx8kKDQsJCYxJx8fLT0tMTU3Ojo6Iys/RD84QzQ5Ojf/2wBDAQoKCg0MDRoPDxo3JR8lNzc3Nzc3Nzc3Nzc3Nzc3Nzc3Nzc3Nzc3Nzc3Nzc3Nzc3Nzc3Nzc3Nzc3Nzc3Nzc3Nzf/wAARCAB4AMADASIAAhEBAxEB/8QAGwAAAgIDAQAAAAAAAAAAAAAABAUDBgABAgf/xAA3EAACAQMDAgQFAgQFBQAAAAABAgMABBESITEFQRMiUWEGMnGBkRRCFSOhsTNSYuHxcoLB0fD/xAAZAQADAQEBAAAAAAAAAAAAAAABAgMABAX/xAAeEQADAQADAQEBAQAAAAAAAAAAAQIRAxIhMUETBP/aAAwDAQACEQMRAD8Ap4VqkCnYahUix5/4qaK2MjYwQKo7IKDq3hMzHT+aLXpbnDFifrR1nAEUBRgfWmaICo4qLsqoEsnTmYDQdx61w3THWPKyEnvT9YgTx/SpvBXTxSvkGnjKc6lSwJb3rUWQeW/NPOoWO5eMDJ5B70r0aD5lxWmx3BJCdu/5o233PB/NDxjPfHtRluCTjBouxegdDEW4X+9Fx2r7HA+1SWMDHAxtTyC1G3GK565cZeePz0W29qWYCjm6cNOQBk+tMYbQBtWAPtRZRdIqfd74FrEIB07B2UfitSWqhSGXerJHCr8bVBdWYRCwGc+tWlskym3cAGcKTQ1ujGUBYzz3NNupMyA/tH0pNa3kc12kaOWYk57YxzVdE8Ld0qBgoLBMU6SJR/xQPSEyi43p6sG+9TctjKgFohjj+tQNC2e2KaPCAdhioZEwOKRrB09AYxobejYboDyqce9BSrlscVGW0cGmnkwznTxAbLsaY2aZAJG9ARpqfFPbSFVTLED709USmdJ4Y9hsM0dCvFQRtChw0gpjCEwMEGpOmWUm1i2GK6MeBzRcSKQNwKGvep2Ft5JJ1L+i1J0yqkEli1bEUp6jaeTYDOc0zk6rZHcFsGh5pUuN43DL7U000apFluMjDAZHfFNLRRnOc0N+m0sCPtvTG2hK6T60asCgddOTUBtTiFD22pd05cAdqbYwuRXO36MyeMADcipAinvml0k5GccioHvmTg5qsTpKmOwujfIqOS4jKlXbeq9J1dhnJ2oK56oWBKscj0FdUzhBsk+ICjIy4yDz7VS1jVerRaZNQPJU4NH3l1dzyDwi5XO4Ow/OK29jFIY5WDeKmc+fAo/pi+/DrYjTfCgY3q0LNHjGoV5H0/r1zbYUQyhM4yd6fxfEEjAHBwfzTpoBfTLGf3Ch55IyOaqsXV3fnNFC9LJ5s5NT5Pg0/RhOBk6TzQkxONqyOYSAY711IoIO/auKnh0I8fhiAYDk80W0qrjxWJHZFrVso8UZPNMxZRSAME8w3zVXfoJnBFczqzhBE4b0Jpv0eSRZShDheCp7Gp36fqnWURrr5JNNLaFV2PLHJNB0sKKTi5m8G3bORtVQZDd9REVrAXmkO2o7VburgGID1OKE6ZYIutlyH5DUs0kUabRXI7yeK5NsqAupwfKMUwgkUvhkCODvp4prL0ctKXU+c96JtOnpAPMAWPJxRdoVSwWFcFWYZwaPh822d87VxKoGwoq0ClQW5pUmwP6MrAHbANOUQmOk0Myx4GST6UwgvduNh6mt/Ni0zb25OSBQdxauRsKaRXcbk5otI4ZhkMD7VeK6/TnpMptxZStnApXPbyRA8H2xtV/ubEMDpO1KJOmIJz4h8unOKp/VC9Tzi/nufGIclF4Gnk1zH1N4Ci4JA7Of/s01+KisRdY1ORxtxVIjmdrkF2JY9jRT/TFzt4Jrpi4VgW3wfWmlrZXP7xvW/g6XXgSrkf5qvMNpCy5UCsuSQYytQWsirk8VP5iuO9OLpEiBB4pa6qQSDzXNzf6F8RWIOLWYoW1YAGwouS4BdMZK75pVOCmTnjtQkl6IhjURgetefXM2zqjjKfDJiVWHAp7byjAqtQNlTq+YU16fNqABPFd9InI9BGM8V3GwzseKDWUYAJzXSXaQP/OwFIzqzxUymYRdalZFj27130u5SQ6M4b3pX17rdsZUjRs/9O9BW3U1F2pBxtjPrT9HgVaLxkDduajmmRVJ4PvS1L8FMnGcbUFc37knSR996nj0PwMnlDfu2JqSKQKAADildvcR+IzyRlyecNxUtn1+C46h+mOUB2RiRyOx9Kt7gmaO4Zxq9qYQOWXOftQC3EisrFIjEE8wPzZoqLw2cyCbwwceXSaD5M+mchoc8p35oyCVotIzgGlysu2mRSPrvXTXGpA2CAPXtRmkxKllghuFBBYZBqLqZWSMvH82KTR3mgqXbY7D61u9ulZWRmx5TnfFG2vwRRpSPiqRVV2BDOe9eewz6rsAHOTuRV161iQOvIyd6qsFrGsoZcc9qrxrwSp9PR/hadEgUZA2q3WnUABjUBXmHSbo2x0sdqewX5Kkg/Subk7JlZlNF1ubiOZcFuKUSz+c77c4pTH1AqMMx5qCa+Iyc7E4FcfJ2LRKQwubrbGeTVd6ld514Nbub8am34FVvqV/pBBPekiG2UbSJBJhs5xR1nMFPP3pD+owwycURHddwcmvUcnGqLK98EHk3bHNJ571rmXQxZl76aC8ZppAgYn1xTSKLwI9SJn6UOqQ6bYLcwWrY8PUjfTNCeZDhsaRtkU5Etyyf4OFoSa31qdW2qml/jM14d2l6VAjYk+5ooyDGpjzxSVA0BIIOOBTW2t0mgXU8gON9K6qDlJhltgvULswIX1+uxFV1upsk6yWYy530kb570d8QL4ErwFmI0ZViukn7Uv+HIfGuXIZRKB5NRxkd6ulKjRdrthYel9TlvR/JfzgeZScEU2j6jcIAJZDnj5qVW9hJFOJv08RbPm0gEN9RmiB0+VzsZFHpucfY/8Aio0pZZbno/gv848+f+6rPb2kIQC5uYxKd9AIyu2ao3T7QrcNk5WBDLKDnzAdh9dqrfWep3a9UnYytrfJJB7ECkXHrBXiPSL7q3S7eXw471mIOSwTUufzSy761aXBVDeqTq2JiP8AevPEvmkGgsdWdq5e6YsQTsoorhwVUi9XtpO8eYnhkB4wTg0l/QXocEW67caTSu063dwogikYBAds5G/tW5fiO/KFfEVSdshBn81RS0K8YXLL4cpt5wI3BGrfenFpNIUABYqBzjJqlvKW1M51SE5Z2O5ruz6jNatKYTklDkk/KBvmhcNmVYXX9SjBtLnAIyTXEl0R5lAI9Aapn8UeREVj8rE57nNEy9YLghUCDHINRriY6tDy8kDRMwJUtVW6lcHOnVnLUcL0yQqxbk70p6gQ7Ie5OaEceP0FUGat+cmpElY96gAOc81gJz/f2rsOVMa9OcBgewqyW90jREbGqhbyMm/OaYQ3LaCTttzip1GlYrB/+uVdI2oe7nV1+XT70tW4DkaRuBWXEo5Y/TFKowd2aZ8k7D6VPbyL2JHuKBUljlvwKY2CKXBKa1A+XitRpF3XoGuDEE87swGo7mg3s26VcQXdu2rRIA2sbH/anPhG4u2lICwxe1QwvHLei2OJ43VgR6Ebg/0rdnmFVKbLQvUbO5OJ7NNZ21RMRj3xUMUUbyjw7xgvfKEn6DFL7KCR7vDnQkY8zkYXGPWioLpLBnNspklIwsrftB7qO31qXz4VS1D+8tTZ2TWyzxS3M2CQ5C6UHY5qt9V+ELq9khnRY4yVPi6DsFHBHr6V0L+4U4BUEnLOYwW/JzTaw66lvb24EjTPKBrLMGxknNPLaEpL4ed9e6JN0aZR4olhc5WRRjB9D70llnbV33q//GJjmkdTnwtGr03z2qmx2ERdVk1ljjC5wTkZq03q9I1L3wHhuDkewzXTSZyc+9Wn+H2l50ae1s+nEX+kyLJ3GnG3vneqdNFdxAiSF19crjFPLTFaaNyv/rJyKyB9MgOxGNweCKDVix71efhTpHR16S1/8QwXJilJWORchE7Z23/O1amkLO0yorxgVIqSuMRqzYG+BnFXrpvwr0WeOaeG8NzGWKxhf2fU9zUf8PHSta2iK2v5mJySKm+SX4h+hUYmKgoVYDG+3BoC+fTKoB7VbLi7QxuJYsZ9BVd6lFC7Ex4GB2rStYteDYWrackVGU0nYU0yueTXBRHxsM1tJ4BpEVO+cUTGupMDPvRyRLJGFI8wFcLbmNx334pew2EOhkQY2z3rWhpOBgYpmIkaMBj9q1+m1YxsK3YKQFbRnUFQZPcmnCRxCMKSMd8HBrmGFIlOBRKpEBg8n2qNVpaJwjNpbXK478+/5NCjocbSl55lJ3CjUc57ZpgqJhjrwtdLBE0mtWYEDIweTSayoDb9KlLhb26aXTsi6iQR/wC66trC6hkd3lLFl04wNsHkUyUyhdQ+YdsVMjFotTr5xzg0OzDoruoohbuQx1rkealvTrEwxB2XIcFtj82e1PJVikQRSo2XO5K1EYxHGI43wFGAGPFFUxWyqdRgnjuFDs/gtwpbP2qOcFruKURklGG/qKf9Qs0aNifNtz6HtSVo7qEaSMkfKc5+1Xl6iTbIr+/urCFZLOeSJixDYPIpZcdRMiJcSZdm2dc7VK1rPeSETEhd+OxoK8iwvhhflOARxVpSzCTb3TdxHb+AjRRBHlIB3zpFXrpvxFAnT0sJ7ZHt1Twzjuv0rz+PS/mOfKCTntUiSg4KyuO/FC5VfRprCz2txF0fquqym1WFwcFGO6Htkf2NH3V0Hc5NU8Rm4AVroDfAyeaKNxJFGIvG16Mhm71NwN20NvmZlIBHOd6RXhjJ2XB7kVPL1F1jGsByfbGKWSXWVJKkEniqwmiNsuCsORU0RUt/vWVlIwINQ4OxyKnyudk+9ZWVNjo3vniuWkOdOn74rKygUJI3GPmNb/UaW0upb2xzWVlI/oyJopNW+iQbdsYNSrcOIx5D5j3ABrKylKGzO6o2VOcftP8ASuDdkrlWBOMYyDg1lZWSFZFkksNRZeTgnOfvUTRM7qSZCo7BTj81lZRQGyJpHEYDKNQJ2OdvShLmSTSCpGAeAaysqsk2yOOSMsqyFQD78fWouow2obTEEO2cjG5rKymXjC/ULYbaN3c+CEB+Y5zmoWWEyEIi5Xsds1lZVEKaFqhkAaJQBxpNcSxRRfKGJJO1ZWUpmByRjdWdAx7d6WXDaSwU6s7CsrKrH0jfw//Z"/>
          <p:cNvSpPr>
            <a:spLocks noChangeAspect="1" noChangeArrowheads="1"/>
          </p:cNvSpPr>
          <p:nvPr/>
        </p:nvSpPr>
        <p:spPr bwMode="auto">
          <a:xfrm>
            <a:off x="269875" y="-409575"/>
            <a:ext cx="18288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AutoShape 6" descr="data:image/jpg;base64,/9j/4AAQSkZJRgABAQAAAQABAAD/2wBDAAkGBwgHBgkIBwgKCgkLDRYPDQwMDRsUFRAWIB0iIiAdHx8kKDQsJCYxJx8fLT0tMTU3Ojo6Iys/RD84QzQ5Ojf/2wBDAQoKCg0MDRoPDxo3JR8lNzc3Nzc3Nzc3Nzc3Nzc3Nzc3Nzc3Nzc3Nzc3Nzc3Nzc3Nzc3Nzc3Nzc3Nzc3Nzc3Nzf/wAARCAB4AMADASIAAhEBAxEB/8QAGwAAAgIDAQAAAAAAAAAAAAAABAUDBgABAgf/xAA3EAACAQMDAgQFAgQFBQAAAAABAgMABBESITEFQRMiUWEGMnGBkRRCFSOhsTNSYuHxcoLB0fD/xAAZAQADAQEBAAAAAAAAAAAAAAABAgMABAX/xAAeEQADAQADAQEBAQAAAAAAAAAAAQIRAxIhMUETBP/aAAwDAQACEQMRAD8Ap4VqkCnYahUix5/4qaK2MjYwQKo7IKDq3hMzHT+aLXpbnDFifrR1nAEUBRgfWmaICo4qLsqoEsnTmYDQdx61w3THWPKyEnvT9YgTx/SpvBXTxSvkGnjKc6lSwJb3rUWQeW/NPOoWO5eMDJ5B70r0aD5lxWmx3BJCdu/5o233PB/NDxjPfHtRluCTjBouxegdDEW4X+9Fx2r7HA+1SWMDHAxtTyC1G3GK565cZeePz0W29qWYCjm6cNOQBk+tMYbQBtWAPtRZRdIqfd74FrEIB07B2UfitSWqhSGXerJHCr8bVBdWYRCwGc+tWlskym3cAGcKTQ1ujGUBYzz3NNupMyA/tH0pNa3kc12kaOWYk57YxzVdE8Ld0qBgoLBMU6SJR/xQPSEyi43p6sG+9TctjKgFohjj+tQNC2e2KaPCAdhioZEwOKRrB09AYxobejYboDyqce9BSrlscVGW0cGmnkwznTxAbLsaY2aZAJG9ARpqfFPbSFVTLED709USmdJ4Y9hsM0dCvFQRtChw0gpjCEwMEGpOmWUm1i2GK6MeBzRcSKQNwKGvep2Ft5JJ1L+i1J0yqkEli1bEUp6jaeTYDOc0zk6rZHcFsGh5pUuN43DL7U000apFluMjDAZHfFNLRRnOc0N+m0sCPtvTG2hK6T60asCgddOTUBtTiFD22pd05cAdqbYwuRXO36MyeMADcipAinvml0k5GccioHvmTg5qsTpKmOwujfIqOS4jKlXbeq9J1dhnJ2oK56oWBKscj0FdUzhBsk+ICjIy4yDz7VS1jVerRaZNQPJU4NH3l1dzyDwi5XO4Ow/OK29jFIY5WDeKmc+fAo/pi+/DrYjTfCgY3q0LNHjGoV5H0/r1zbYUQyhM4yd6fxfEEjAHBwfzTpoBfTLGf3Ch55IyOaqsXV3fnNFC9LJ5s5NT5Pg0/RhOBk6TzQkxONqyOYSAY711IoIO/auKnh0I8fhiAYDk80W0qrjxWJHZFrVso8UZPNMxZRSAME8w3zVXfoJnBFczqzhBE4b0Jpv0eSRZShDheCp7Gp36fqnWURrr5JNNLaFV2PLHJNB0sKKTi5m8G3bORtVQZDd9REVrAXmkO2o7VburgGID1OKE6ZYIutlyH5DUs0kUabRXI7yeK5NsqAupwfKMUwgkUvhkCODvp4prL0ctKXU+c96JtOnpAPMAWPJxRdoVSwWFcFWYZwaPh822d87VxKoGwoq0ClQW5pUmwP6MrAHbANOUQmOk0Myx4GST6UwgvduNh6mt/Ni0zb25OSBQdxauRsKaRXcbk5otI4ZhkMD7VeK6/TnpMptxZStnApXPbyRA8H2xtV/ubEMDpO1KJOmIJz4h8unOKp/VC9Tzi/nufGIclF4Gnk1zH1N4Ci4JA7Of/s01+KisRdY1ORxtxVIjmdrkF2JY9jRT/TFzt4Jrpi4VgW3wfWmlrZXP7xvW/g6XXgSrkf5qvMNpCy5UCsuSQYytQWsirk8VP5iuO9OLpEiBB4pa6qQSDzXNzf6F8RWIOLWYoW1YAGwouS4BdMZK75pVOCmTnjtQkl6IhjURgetefXM2zqjjKfDJiVWHAp7byjAqtQNlTq+YU16fNqABPFd9InI9BGM8V3GwzseKDWUYAJzXSXaQP/OwFIzqzxUymYRdalZFj27130u5SQ6M4b3pX17rdsZUjRs/9O9BW3U1F2pBxtjPrT9HgVaLxkDduajmmRVJ4PvS1L8FMnGcbUFc37knSR996nj0PwMnlDfu2JqSKQKAADildvcR+IzyRlyecNxUtn1+C46h+mOUB2RiRyOx9Kt7gmaO4Zxq9qYQOWXOftQC3EisrFIjEE8wPzZoqLw2cyCbwwceXSaD5M+mchoc8p35oyCVotIzgGlysu2mRSPrvXTXGpA2CAPXtRmkxKllghuFBBYZBqLqZWSMvH82KTR3mgqXbY7D61u9ulZWRmx5TnfFG2vwRRpSPiqRVV2BDOe9eewz6rsAHOTuRV161iQOvIyd6qsFrGsoZcc9qrxrwSp9PR/hadEgUZA2q3WnUABjUBXmHSbo2x0sdqewX5Kkg/Subk7JlZlNF1ubiOZcFuKUSz+c77c4pTH1AqMMx5qCa+Iyc7E4FcfJ2LRKQwubrbGeTVd6ld514Nbub8am34FVvqV/pBBPekiG2UbSJBJhs5xR1nMFPP3pD+owwycURHddwcmvUcnGqLK98EHk3bHNJ571rmXQxZl76aC8ZppAgYn1xTSKLwI9SJn6UOqQ6bYLcwWrY8PUjfTNCeZDhsaRtkU5Etyyf4OFoSa31qdW2qml/jM14d2l6VAjYk+5ooyDGpjzxSVA0BIIOOBTW2t0mgXU8gON9K6qDlJhltgvULswIX1+uxFV1upsk6yWYy530kb570d8QL4ErwFmI0ZViukn7Uv+HIfGuXIZRKB5NRxkd6ulKjRdrthYel9TlvR/JfzgeZScEU2j6jcIAJZDnj5qVW9hJFOJv08RbPm0gEN9RmiB0+VzsZFHpucfY/8Aio0pZZbno/gv848+f+6rPb2kIQC5uYxKd9AIyu2ao3T7QrcNk5WBDLKDnzAdh9dqrfWep3a9UnYytrfJJB7ECkXHrBXiPSL7q3S7eXw471mIOSwTUufzSy761aXBVDeqTq2JiP8AevPEvmkGgsdWdq5e6YsQTsoorhwVUi9XtpO8eYnhkB4wTg0l/QXocEW67caTSu063dwogikYBAds5G/tW5fiO/KFfEVSdshBn81RS0K8YXLL4cpt5wI3BGrfenFpNIUABYqBzjJqlvKW1M51SE5Z2O5ruz6jNatKYTklDkk/KBvmhcNmVYXX9SjBtLnAIyTXEl0R5lAI9Aapn8UeREVj8rE57nNEy9YLghUCDHINRriY6tDy8kDRMwJUtVW6lcHOnVnLUcL0yQqxbk70p6gQ7Ie5OaEceP0FUGat+cmpElY96gAOc81gJz/f2rsOVMa9OcBgewqyW90jREbGqhbyMm/OaYQ3LaCTttzip1GlYrB/+uVdI2oe7nV1+XT70tW4DkaRuBWXEo5Y/TFKowd2aZ8k7D6VPbyL2JHuKBUljlvwKY2CKXBKa1A+XitRpF3XoGuDEE87swGo7mg3s26VcQXdu2rRIA2sbH/anPhG4u2lICwxe1QwvHLei2OJ43VgR6Ebg/0rdnmFVKbLQvUbO5OJ7NNZ21RMRj3xUMUUbyjw7xgvfKEn6DFL7KCR7vDnQkY8zkYXGPWioLpLBnNspklIwsrftB7qO31qXz4VS1D+8tTZ2TWyzxS3M2CQ5C6UHY5qt9V+ELq9khnRY4yVPi6DsFHBHr6V0L+4U4BUEnLOYwW/JzTaw66lvb24EjTPKBrLMGxknNPLaEpL4ed9e6JN0aZR4olhc5WRRjB9D70llnbV33q//GJjmkdTnwtGr03z2qmx2ERdVk1ljjC5wTkZq03q9I1L3wHhuDkewzXTSZyc+9Wn+H2l50ae1s+nEX+kyLJ3GnG3vneqdNFdxAiSF19crjFPLTFaaNyv/rJyKyB9MgOxGNweCKDVix71efhTpHR16S1/8QwXJilJWORchE7Z23/O1amkLO0yorxgVIqSuMRqzYG+BnFXrpvwr0WeOaeG8NzGWKxhf2fU9zUf8PHSta2iK2v5mJySKm+SX4h+hUYmKgoVYDG+3BoC+fTKoB7VbLi7QxuJYsZ9BVd6lFC7Ex4GB2rStYteDYWrackVGU0nYU0yueTXBRHxsM1tJ4BpEVO+cUTGupMDPvRyRLJGFI8wFcLbmNx334pew2EOhkQY2z3rWhpOBgYpmIkaMBj9q1+m1YxsK3YKQFbRnUFQZPcmnCRxCMKSMd8HBrmGFIlOBRKpEBg8n2qNVpaJwjNpbXK478+/5NCjocbSl55lJ3CjUc57ZpgqJhjrwtdLBE0mtWYEDIweTSayoDb9KlLhb26aXTsi6iQR/wC66trC6hkd3lLFl04wNsHkUyUyhdQ+YdsVMjFotTr5xzg0OzDoruoohbuQx1rkealvTrEwxB2XIcFtj82e1PJVikQRSo2XO5K1EYxHGI43wFGAGPFFUxWyqdRgnjuFDs/gtwpbP2qOcFruKURklGG/qKf9Qs0aNifNtz6HtSVo7qEaSMkfKc5+1Xl6iTbIr+/urCFZLOeSJixDYPIpZcdRMiJcSZdm2dc7VK1rPeSETEhd+OxoK8iwvhhflOARxVpSzCTb3TdxHb+AjRRBHlIB3zpFXrpvxFAnT0sJ7ZHt1Twzjuv0rz+PS/mOfKCTntUiSg4KyuO/FC5VfRprCz2txF0fquqym1WFwcFGO6Htkf2NH3V0Hc5NU8Rm4AVroDfAyeaKNxJFGIvG16Mhm71NwN20NvmZlIBHOd6RXhjJ2XB7kVPL1F1jGsByfbGKWSXWVJKkEniqwmiNsuCsORU0RUt/vWVlIwINQ4OxyKnyudk+9ZWVNjo3vniuWkOdOn74rKygUJI3GPmNb/UaW0upb2xzWVlI/oyJopNW+iQbdsYNSrcOIx5D5j3ABrKylKGzO6o2VOcftP8ASuDdkrlWBOMYyDg1lZWSFZFkksNRZeTgnOfvUTRM7qSZCo7BTj81lZRQGyJpHEYDKNQJ2OdvShLmSTSCpGAeAaysqsk2yOOSMsqyFQD78fWouow2obTEEO2cjG5rKymXjC/ULYbaN3c+CEB+Y5zmoWWEyEIi5Xsds1lZVEKaFqhkAaJQBxpNcSxRRfKGJJO1ZWUpmByRjdWdAx7d6WXDaSwU6s7CsrKrH0jfw//Z"/>
          <p:cNvSpPr>
            <a:spLocks noChangeAspect="1" noChangeArrowheads="1"/>
          </p:cNvSpPr>
          <p:nvPr/>
        </p:nvSpPr>
        <p:spPr bwMode="auto">
          <a:xfrm>
            <a:off x="422275" y="-257175"/>
            <a:ext cx="18288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122" name="Picture 2" descr="Imágenes religiosas de Galilea: Jesús Buen Pa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1504" y="0"/>
            <a:ext cx="5414692" cy="672301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7 Rectángulo"/>
          <p:cNvSpPr/>
          <p:nvPr/>
        </p:nvSpPr>
        <p:spPr>
          <a:xfrm>
            <a:off x="514972" y="536472"/>
            <a:ext cx="377835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50" normalizeH="0" baseline="0" noProof="0" dirty="0">
                <a:ln w="9525" cmpd="sng">
                  <a:solidFill>
                    <a:srgbClr val="FF3399"/>
                  </a:solidFill>
                  <a:prstDash val="solid"/>
                </a:ln>
                <a:solidFill>
                  <a:srgbClr val="70AD47">
                    <a:tint val="1000"/>
                  </a:srgbClr>
                </a:solidFill>
                <a:effectLst>
                  <a:glow rad="38100">
                    <a:srgbClr val="FF3399">
                      <a:alpha val="40000"/>
                    </a:srgbClr>
                  </a:glow>
                  <a:outerShdw blurRad="50800" dist="38100" algn="l" rotWithShape="0">
                    <a:prstClr val="black">
                      <a:alpha val="40000"/>
                    </a:prstClr>
                  </a:outerShdw>
                </a:effectLst>
                <a:uLnTx/>
                <a:uFillTx/>
                <a:latin typeface="Kristen ITC" panose="03050502040202030202" pitchFamily="66" charset="0"/>
                <a:ea typeface="+mn-ea"/>
                <a:cs typeface="+mn-cs"/>
              </a:rPr>
              <a:t>1.- Oración inicial</a:t>
            </a:r>
            <a:endParaRPr kumimoji="0" lang="es-PE" sz="2800" b="1" i="0" u="none" strike="noStrike" kern="0" cap="none" spc="50" normalizeH="0" baseline="0" noProof="0" dirty="0">
              <a:ln w="9525" cmpd="sng">
                <a:solidFill>
                  <a:srgbClr val="FF3399"/>
                </a:solidFill>
                <a:prstDash val="solid"/>
              </a:ln>
              <a:solidFill>
                <a:srgbClr val="70AD47">
                  <a:tint val="1000"/>
                </a:srgbClr>
              </a:solidFill>
              <a:effectLst>
                <a:glow rad="38100">
                  <a:srgbClr val="FF3399">
                    <a:alpha val="40000"/>
                  </a:srgbClr>
                </a:glow>
                <a:outerShdw blurRad="50800" dist="38100" algn="l" rotWithShape="0">
                  <a:prstClr val="black">
                    <a:alpha val="40000"/>
                  </a:prstClr>
                </a:outerShdw>
              </a:effectLst>
              <a:uLnTx/>
              <a:uFillTx/>
              <a:latin typeface="Kristen ITC" panose="03050502040202030202" pitchFamily="66" charset="0"/>
              <a:ea typeface="+mn-ea"/>
              <a:cs typeface="+mn-cs"/>
            </a:endParaRPr>
          </a:p>
        </p:txBody>
      </p:sp>
      <p:sp>
        <p:nvSpPr>
          <p:cNvPr id="9" name="Rectangle 5"/>
          <p:cNvSpPr>
            <a:spLocks noChangeArrowheads="1"/>
          </p:cNvSpPr>
          <p:nvPr/>
        </p:nvSpPr>
        <p:spPr bwMode="auto">
          <a:xfrm>
            <a:off x="4067944" y="893003"/>
            <a:ext cx="4635702" cy="526297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1" u="none" strike="noStrike" kern="1200" cap="none" spc="0" normalizeH="0" baseline="0" noProof="0" dirty="0">
                <a:ln>
                  <a:noFill/>
                </a:ln>
                <a:solidFill>
                  <a:srgbClr val="FFFFFF"/>
                </a:solidFill>
                <a:effectLst>
                  <a:glow rad="139700">
                    <a:srgbClr val="000000">
                      <a:alpha val="40000"/>
                    </a:srgbClr>
                  </a:glow>
                  <a:outerShdw blurRad="50800" dist="38100" algn="l" rotWithShape="0">
                    <a:srgbClr val="000000"/>
                  </a:outerShdw>
                </a:effectLst>
                <a:uLnTx/>
                <a:uFillTx/>
                <a:latin typeface="Tekton Pro Ext" pitchFamily="34" charset="0"/>
                <a:ea typeface="+mn-ea"/>
                <a:cs typeface="+mn-cs"/>
              </a:rPr>
              <a:t>Dios Padre nuestro,                     que nos llamas sin cesar a trabajar en tu viña y </a:t>
            </a:r>
            <a:r>
              <a:rPr kumimoji="0" lang="es-PE" sz="2400" b="0" i="1" u="none" strike="noStrike" kern="1200" cap="none" spc="0" normalizeH="0" baseline="0" noProof="0" dirty="0" smtClean="0">
                <a:ln>
                  <a:noFill/>
                </a:ln>
                <a:solidFill>
                  <a:srgbClr val="FFFFFF"/>
                </a:solidFill>
                <a:effectLst>
                  <a:glow rad="139700">
                    <a:srgbClr val="000000">
                      <a:alpha val="40000"/>
                    </a:srgbClr>
                  </a:glow>
                  <a:outerShdw blurRad="50800" dist="38100" algn="l" rotWithShape="0">
                    <a:srgbClr val="000000"/>
                  </a:outerShdw>
                </a:effectLst>
                <a:uLnTx/>
                <a:uFillTx/>
                <a:latin typeface="Tekton Pro Ext" pitchFamily="34" charset="0"/>
                <a:ea typeface="+mn-ea"/>
                <a:cs typeface="+mn-cs"/>
              </a:rPr>
              <a:t>a </a:t>
            </a:r>
            <a:r>
              <a:rPr kumimoji="0" lang="es-PE" sz="2400" b="0" i="1" u="none" strike="noStrike" kern="1200" cap="none" spc="0" normalizeH="0" baseline="0" noProof="0" dirty="0">
                <a:ln>
                  <a:noFill/>
                </a:ln>
                <a:solidFill>
                  <a:srgbClr val="FFFFFF"/>
                </a:solidFill>
                <a:effectLst>
                  <a:glow rad="139700">
                    <a:srgbClr val="000000">
                      <a:alpha val="40000"/>
                    </a:srgbClr>
                  </a:glow>
                  <a:outerShdw blurRad="50800" dist="38100" algn="l" rotWithShape="0">
                    <a:srgbClr val="000000"/>
                  </a:outerShdw>
                </a:effectLst>
                <a:uLnTx/>
                <a:uFillTx/>
                <a:latin typeface="Tekton Pro Ext" pitchFamily="34" charset="0"/>
                <a:ea typeface="+mn-ea"/>
                <a:cs typeface="+mn-cs"/>
              </a:rPr>
              <a:t>descubrirte presente                       en medio de la vida acompañando nuestros esfuerzos para que venga           a nosotros tu Reino;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1" u="none" strike="noStrike" kern="1200" cap="none" spc="0" normalizeH="0" baseline="0" noProof="0" dirty="0">
                <a:ln>
                  <a:noFill/>
                </a:ln>
                <a:solidFill>
                  <a:srgbClr val="FFFFFF"/>
                </a:solidFill>
                <a:effectLst>
                  <a:glow rad="139700">
                    <a:srgbClr val="000000">
                      <a:alpha val="40000"/>
                    </a:srgbClr>
                  </a:glow>
                  <a:outerShdw blurRad="50800" dist="38100" algn="l" rotWithShape="0">
                    <a:srgbClr val="000000"/>
                  </a:outerShdw>
                </a:effectLst>
                <a:uLnTx/>
                <a:uFillTx/>
                <a:latin typeface="Tekton Pro Ext" pitchFamily="34" charset="0"/>
                <a:ea typeface="+mn-ea"/>
                <a:cs typeface="+mn-cs"/>
              </a:rPr>
              <a:t>míranos y enséñanos tus caminos para que, desde                 la gratuidad y el servicio, busquemos siempre lo que favorece la fraternidad,               la justicia y la paz. </a:t>
            </a:r>
          </a:p>
        </p:txBody>
      </p:sp>
    </p:spTree>
    <p:extLst>
      <p:ext uri="{BB962C8B-B14F-4D97-AF65-F5344CB8AC3E}">
        <p14:creationId xmlns:p14="http://schemas.microsoft.com/office/powerpoint/2010/main" val="11627911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ppt_x</p:attrName>
                                        </p:attrNameLst>
                                      </p:cBhvr>
                                      <p:tavLst>
                                        <p:tav tm="0">
                                          <p:val>
                                            <p:fltVal val="0.5"/>
                                          </p:val>
                                        </p:tav>
                                        <p:tav tm="100000">
                                          <p:val>
                                            <p:strVal val="#ppt_x"/>
                                          </p:val>
                                        </p:tav>
                                      </p:tavLst>
                                    </p:anim>
                                    <p:anim calcmode="lin" valueType="num">
                                      <p:cBhvr>
                                        <p:cTn id="10" dur="2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39551" y="520338"/>
            <a:ext cx="8082533" cy="5819502"/>
          </a:xfrm>
          <a:prstGeom prst="rect">
            <a:avLst/>
          </a:prstGeom>
        </p:spPr>
      </p:pic>
      <p:sp>
        <p:nvSpPr>
          <p:cNvPr id="2" name="Rectangle 5"/>
          <p:cNvSpPr>
            <a:spLocks noChangeArrowheads="1"/>
          </p:cNvSpPr>
          <p:nvPr/>
        </p:nvSpPr>
        <p:spPr bwMode="auto">
          <a:xfrm>
            <a:off x="487307" y="477169"/>
            <a:ext cx="8082533" cy="2569934"/>
          </a:xfrm>
          <a:prstGeom prst="rect">
            <a:avLst/>
          </a:prstGeom>
          <a:noFill/>
          <a:ln w="9525">
            <a:noFill/>
            <a:miter lim="800000"/>
            <a:headEnd/>
            <a:tailEnd/>
          </a:ln>
          <a:effectLst>
            <a:glow rad="228600">
              <a:schemeClr val="accent6">
                <a:satMod val="175000"/>
                <a:alpha val="40000"/>
              </a:schemeClr>
            </a:glow>
          </a:effectLst>
          <a:scene3d>
            <a:camera prst="orthographicFront"/>
            <a:lightRig rig="threePt" dir="t"/>
          </a:scene3d>
          <a:sp3d>
            <a:bevelT w="101600" prst="riblet"/>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300" b="0" i="1" u="none" strike="noStrike" kern="1200" cap="none" spc="0" normalizeH="0" baseline="0" noProof="0" dirty="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rPr>
              <a:t>Reconocemos, Señor, que eres justo y grande, y que muchas veces nuestra vivencia cristiana es pobre,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300" b="0" i="1" u="none" strike="noStrike" kern="1200" cap="none" spc="0" normalizeH="0" baseline="0" noProof="0" dirty="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rPr>
              <a:t>porque nos da miedo seguirte y vivir según el Evangelio.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300" b="0" i="1" u="none" strike="noStrike" kern="1200" cap="none" spc="0" normalizeH="0" baseline="0" noProof="0" dirty="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rPr>
              <a:t>Sabemos, Señor, que Tú estás siempre junto a nosotros,                          en nuestra vida de cada día, en la oración, en tu Palabra,                           donde dos o tres nos reunimos en Tu nombre, </a:t>
            </a:r>
            <a:endParaRPr kumimoji="0" lang="es-PE" sz="2300" b="0" i="1" u="none" strike="noStrike" kern="1200" cap="none" spc="0" normalizeH="0" baseline="0" noProof="0" dirty="0" smtClean="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300" b="0" i="1" u="none" strike="noStrike" kern="1200" cap="none" spc="0" normalizeH="0" baseline="0" noProof="0" dirty="0" smtClean="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rPr>
              <a:t>en </a:t>
            </a:r>
            <a:r>
              <a:rPr kumimoji="0" lang="es-PE" sz="2300" b="0" i="1" u="none" strike="noStrike" kern="1200" cap="none" spc="0" normalizeH="0" baseline="0" noProof="0" dirty="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rPr>
              <a:t>la Eucaristía... </a:t>
            </a:r>
          </a:p>
        </p:txBody>
      </p:sp>
      <p:sp>
        <p:nvSpPr>
          <p:cNvPr id="15" name="Rectangle 5"/>
          <p:cNvSpPr>
            <a:spLocks noChangeArrowheads="1"/>
          </p:cNvSpPr>
          <p:nvPr/>
        </p:nvSpPr>
        <p:spPr bwMode="auto">
          <a:xfrm>
            <a:off x="4511048" y="2708077"/>
            <a:ext cx="4058792" cy="3631763"/>
          </a:xfrm>
          <a:prstGeom prst="rect">
            <a:avLst/>
          </a:prstGeom>
          <a:noFill/>
          <a:ln w="9525">
            <a:noFill/>
            <a:miter lim="800000"/>
            <a:headEnd/>
            <a:tailEnd/>
          </a:ln>
          <a:effectLst>
            <a:glow rad="228600">
              <a:schemeClr val="accent6">
                <a:satMod val="175000"/>
                <a:alpha val="40000"/>
              </a:schemeClr>
            </a:glow>
          </a:effectLst>
          <a:scene3d>
            <a:camera prst="orthographicFront"/>
            <a:lightRig rig="threePt" dir="t"/>
          </a:scene3d>
          <a:sp3d>
            <a:bevelT w="101600" prst="riblet"/>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300" b="0" i="1" u="none" strike="noStrike" kern="1200" cap="none" spc="0" normalizeH="0" baseline="0" noProof="0" dirty="0" smtClean="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rPr>
              <a:t> Pero también sabemos que tu presencia es especialmente viva en los hermanos, especialmente en los más pequeños,                                             tal y como Tú nos lo enseñaste; ayúdanos para que sepamos descubrir tu continua presencia a nuestro lado. Amén </a:t>
            </a:r>
            <a:endParaRPr kumimoji="0" lang="es-PE" sz="2300" b="0" i="1" u="none" strike="noStrike" kern="1200" cap="none" spc="0" normalizeH="0" baseline="0" noProof="0" dirty="0">
              <a:ln>
                <a:noFill/>
              </a:ln>
              <a:solidFill>
                <a:srgbClr val="FFFFFF"/>
              </a:solidFill>
              <a:effectLst>
                <a:glow rad="139700">
                  <a:srgbClr val="2A1500">
                    <a:alpha val="40000"/>
                  </a:srgbClr>
                </a:glow>
                <a:outerShdw blurRad="50800" dist="101600" algn="l" rotWithShape="0">
                  <a:prstClr val="black"/>
                </a:outerShdw>
              </a:effectLst>
              <a:uLnTx/>
              <a:uFillTx/>
              <a:latin typeface="Tekton Pro Ext"/>
              <a:ea typeface="+mn-ea"/>
              <a:cs typeface="+mn-cs"/>
            </a:endParaRPr>
          </a:p>
        </p:txBody>
      </p:sp>
    </p:spTree>
    <p:extLst>
      <p:ext uri="{BB962C8B-B14F-4D97-AF65-F5344CB8AC3E}">
        <p14:creationId xmlns:p14="http://schemas.microsoft.com/office/powerpoint/2010/main" val="17508861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18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 calcmode="lin" valueType="num">
                                      <p:cBhvr>
                                        <p:cTn id="16" dur="500" fill="hold"/>
                                        <p:tgtEl>
                                          <p:spTgt spid="15"/>
                                        </p:tgtEl>
                                        <p:attrNameLst>
                                          <p:attrName>ppt_x</p:attrName>
                                        </p:attrNameLst>
                                      </p:cBhvr>
                                      <p:tavLst>
                                        <p:tav tm="0">
                                          <p:val>
                                            <p:fltVal val="0.5"/>
                                          </p:val>
                                        </p:tav>
                                        <p:tav tm="100000">
                                          <p:val>
                                            <p:strVal val="#ppt_x"/>
                                          </p:val>
                                        </p:tav>
                                      </p:tavLst>
                                    </p:anim>
                                    <p:anim calcmode="lin" valueType="num">
                                      <p:cBhvr>
                                        <p:cTn id="17"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1223" y="557349"/>
            <a:ext cx="8107680" cy="5759323"/>
          </a:xfrm>
          <a:prstGeom prst="rect">
            <a:avLst/>
          </a:prstGeom>
          <a:scene3d>
            <a:camera prst="orthographicFront"/>
            <a:lightRig rig="threePt" dir="t"/>
          </a:scene3d>
          <a:sp3d>
            <a:bevelT prst="convex"/>
          </a:sp3d>
        </p:spPr>
      </p:pic>
      <p:sp>
        <p:nvSpPr>
          <p:cNvPr id="11" name="AutoShape 2"/>
          <p:cNvSpPr>
            <a:spLocks noChangeArrowheads="1"/>
          </p:cNvSpPr>
          <p:nvPr/>
        </p:nvSpPr>
        <p:spPr bwMode="auto">
          <a:xfrm>
            <a:off x="647896" y="634469"/>
            <a:ext cx="2191097" cy="898239"/>
          </a:xfrm>
          <a:prstGeom prst="roundRect">
            <a:avLst>
              <a:gd name="adj" fmla="val 16667"/>
            </a:avLst>
          </a:prstGeom>
          <a:solidFill>
            <a:srgbClr val="8BE5B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mn-cs"/>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1A0000"/>
                </a:solidFill>
                <a:effectLst/>
                <a:uLnTx/>
                <a:uFillTx/>
                <a:latin typeface="Times New Roman" pitchFamily="18" charset="0"/>
                <a:ea typeface="+mn-ea"/>
                <a:cs typeface="+mn-cs"/>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1A0000"/>
                </a:solidFill>
                <a:effectLst/>
                <a:uLnTx/>
                <a:uFillTx/>
                <a:latin typeface="Times New Roman" pitchFamily="18" charset="0"/>
                <a:ea typeface="+mn-ea"/>
                <a:cs typeface="+mn-cs"/>
              </a:rPr>
              <a:t>    Mateo 20, 1-16</a:t>
            </a:r>
          </a:p>
        </p:txBody>
      </p:sp>
      <p:sp>
        <p:nvSpPr>
          <p:cNvPr id="6" name="Text Box 4"/>
          <p:cNvSpPr txBox="1">
            <a:spLocks noChangeArrowheads="1"/>
          </p:cNvSpPr>
          <p:nvPr/>
        </p:nvSpPr>
        <p:spPr bwMode="auto">
          <a:xfrm>
            <a:off x="554858" y="2825776"/>
            <a:ext cx="3283131" cy="341632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 </a:t>
            </a:r>
            <a:r>
              <a:rPr kumimoji="0" lang="es-ES_tradnl" sz="2400" b="1" i="0" u="none" strike="noStrike" kern="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mn-ea"/>
                <a:cs typeface="+mn-cs"/>
              </a:rPr>
              <a:t>Motivación: </a:t>
            </a:r>
            <a:r>
              <a:rPr kumimoji="0" lang="es-ES_tradnl" sz="2400" b="1" i="0" u="none" strike="noStrike" kern="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mn-ea"/>
                <a:cs typeface="+mn-cs"/>
              </a:rPr>
              <a:t>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El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evangelio de hoy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continúa con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el anuncio del Reino</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 la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novedad en las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relaciones humanas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se comprende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desde la novedad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en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la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relación  </a:t>
            </a:r>
            <a:endPar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FF3399">
                    <a:alpha val="40000"/>
                  </a:srgbClr>
                </a:glow>
                <a:outerShdw blurRad="50800" dist="38100" algn="l" rotWithShape="0">
                  <a:srgbClr val="FFADCA">
                    <a:lumMod val="10000"/>
                  </a:srgbClr>
                </a:outerShdw>
              </a:effectLst>
              <a:uLnTx/>
              <a:uFillTx/>
              <a:latin typeface="Arial"/>
              <a:ea typeface="Verdana" pitchFamily="34" charset="0"/>
              <a:cs typeface="Verdana" pitchFamily="34" charset="0"/>
            </a:endParaRPr>
          </a:p>
        </p:txBody>
      </p:sp>
      <p:sp>
        <p:nvSpPr>
          <p:cNvPr id="8" name="7 Rectángulo"/>
          <p:cNvSpPr/>
          <p:nvPr/>
        </p:nvSpPr>
        <p:spPr>
          <a:xfrm>
            <a:off x="6493538" y="6212917"/>
            <a:ext cx="184731" cy="523220"/>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s-ES_tradnl" sz="2800" b="0" i="1" u="none" strike="noStrike" kern="0" cap="none" spc="0" normalizeH="0" baseline="0" noProof="0" dirty="0">
              <a:ln w="18415" cmpd="sng">
                <a:solidFill>
                  <a:srgbClr val="FFFFFF"/>
                </a:solidFill>
                <a:prstDash val="solid"/>
              </a:ln>
              <a:solidFill>
                <a:srgbClr val="FFFFFF"/>
              </a:solidFill>
              <a:effectLst>
                <a:outerShdw blurRad="50800" dist="38100" dir="10800000" sx="102000" sy="102000" algn="r" rotWithShape="0">
                  <a:srgbClr val="FFADCA">
                    <a:lumMod val="10000"/>
                  </a:srgbClr>
                </a:outerShdw>
              </a:effectLst>
              <a:uLnTx/>
              <a:uFillTx/>
              <a:latin typeface="Arial"/>
              <a:ea typeface="+mn-ea"/>
              <a:cs typeface="Times New Roman" pitchFamily="18" charset="0"/>
            </a:endParaRPr>
          </a:p>
        </p:txBody>
      </p:sp>
      <p:sp>
        <p:nvSpPr>
          <p:cNvPr id="13" name="Text Box 4"/>
          <p:cNvSpPr txBox="1">
            <a:spLocks noChangeArrowheads="1"/>
          </p:cNvSpPr>
          <p:nvPr/>
        </p:nvSpPr>
        <p:spPr bwMode="auto">
          <a:xfrm>
            <a:off x="5383682" y="3010442"/>
            <a:ext cx="3188308" cy="3046988"/>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de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cada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creyente con Dios</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 Jesús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nos muestra cómo en Dios Padre la justicia </a:t>
            </a: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es </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inseparable de la misericordia. </a:t>
            </a:r>
            <a:endPar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Escuchemos</a:t>
            </a:r>
            <a:r>
              <a:rPr kumimoji="0" lang="es-PE" sz="2400" b="1" i="1" u="none" strike="noStrike" kern="1200" cap="none" spc="50" normalizeH="0" baseline="0" noProof="0" dirty="0">
                <a:ln w="9525" cmpd="sng">
                  <a:solidFill>
                    <a:sysClr val="windowText" lastClr="000000"/>
                  </a:solidFill>
                  <a:prstDash val="solid"/>
                </a:ln>
                <a:solidFill>
                  <a:srgbClr val="70AD47">
                    <a:tint val="1000"/>
                  </a:srgbClr>
                </a:solidFill>
                <a:effectLst>
                  <a:glow rad="63500">
                    <a:srgbClr val="FFADCA">
                      <a:lumMod val="10000"/>
                      <a:alpha val="40000"/>
                    </a:srgbClr>
                  </a:glow>
                  <a:outerShdw blurRad="50800" dist="38100" algn="l" rotWithShape="0">
                    <a:srgbClr val="FFADCA">
                      <a:lumMod val="10000"/>
                    </a:srgbClr>
                  </a:outerShdw>
                </a:effectLst>
                <a:uLnTx/>
                <a:uFillTx/>
                <a:latin typeface="Arial"/>
                <a:ea typeface="Verdana" pitchFamily="34" charset="0"/>
                <a:cs typeface="Verdana" pitchFamily="34" charset="0"/>
              </a:rPr>
              <a:t>:</a:t>
            </a:r>
          </a:p>
        </p:txBody>
      </p:sp>
    </p:spTree>
    <p:extLst>
      <p:ext uri="{BB962C8B-B14F-4D97-AF65-F5344CB8AC3E}">
        <p14:creationId xmlns:p14="http://schemas.microsoft.com/office/powerpoint/2010/main" val="455478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2/3*#ppt_w"/>
                                          </p:val>
                                        </p:tav>
                                        <p:tav tm="100000">
                                          <p:val>
                                            <p:strVal val="#ppt_w"/>
                                          </p:val>
                                        </p:tav>
                                      </p:tavLst>
                                    </p:anim>
                                    <p:anim calcmode="lin" valueType="num">
                                      <p:cBhvr>
                                        <p:cTn id="8" dur="1750" fill="hold"/>
                                        <p:tgtEl>
                                          <p:spTgt spid="6"/>
                                        </p:tgtEl>
                                        <p:attrNameLst>
                                          <p:attrName>ppt_h</p:attrName>
                                        </p:attrNameLst>
                                      </p:cBhvr>
                                      <p:tavLst>
                                        <p:tav tm="0">
                                          <p:val>
                                            <p:strVal val="2/3*#ppt_h"/>
                                          </p:val>
                                        </p:tav>
                                        <p:tav tm="100000">
                                          <p:val>
                                            <p:strVal val="#ppt_h"/>
                                          </p:val>
                                        </p:tav>
                                      </p:tavLst>
                                    </p:anim>
                                  </p:childTnLst>
                                </p:cTn>
                              </p:par>
                            </p:childTnLst>
                          </p:cTn>
                        </p:par>
                        <p:par>
                          <p:cTn id="9" fill="hold">
                            <p:stCondLst>
                              <p:cond delay="647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1750" fill="hold"/>
                                        <p:tgtEl>
                                          <p:spTgt spid="13"/>
                                        </p:tgtEl>
                                        <p:attrNameLst>
                                          <p:attrName>ppt_w</p:attrName>
                                        </p:attrNameLst>
                                      </p:cBhvr>
                                      <p:tavLst>
                                        <p:tav tm="0">
                                          <p:val>
                                            <p:strVal val="2/3*#ppt_w"/>
                                          </p:val>
                                        </p:tav>
                                        <p:tav tm="100000">
                                          <p:val>
                                            <p:strVal val="#ppt_w"/>
                                          </p:val>
                                        </p:tav>
                                      </p:tavLst>
                                    </p:anim>
                                    <p:anim calcmode="lin" valueType="num">
                                      <p:cBhvr>
                                        <p:cTn id="13" dur="1750" fill="hold"/>
                                        <p:tgtEl>
                                          <p:spTgt spid="1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ucas 12:13–34, Los presentes se sientan alrededor de Jesús en una c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59" y="561363"/>
            <a:ext cx="8065317" cy="576094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3076" name="Picture 2" descr="http://www.lacasadelabiblia.es/img/pixeltrans.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30178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1018903" y="2457976"/>
            <a:ext cx="3308351" cy="173380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En aquel tiempo,  </a:t>
            </a:r>
            <a:r>
              <a:rPr kumimoji="0" lang="es-PE" sz="4000" b="1" i="0" u="none" strike="noStrike" kern="1200" cap="none" spc="0" normalizeH="0" baseline="3000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dijo </a:t>
            </a:r>
            <a:r>
              <a:rPr kumimoji="0" lang="es-PE" sz="40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Jesús a sus discípulos esta </a:t>
            </a:r>
            <a:r>
              <a:rPr kumimoji="0" lang="es-PE" sz="4000" b="1" i="0" u="none" strike="noStrike" kern="1200" cap="none" spc="0" normalizeH="0" baseline="3000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parábola</a:t>
            </a:r>
            <a:r>
              <a:rPr kumimoji="0" lang="es-PE" sz="40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t>
            </a:r>
          </a:p>
        </p:txBody>
      </p:sp>
      <p:sp>
        <p:nvSpPr>
          <p:cNvPr id="2" name="Rectángulo 1"/>
          <p:cNvSpPr/>
          <p:nvPr/>
        </p:nvSpPr>
        <p:spPr>
          <a:xfrm>
            <a:off x="990049" y="587490"/>
            <a:ext cx="3090719"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Franklin Gothic Heavy" panose="020B0903020102020204" pitchFamily="34" charset="0"/>
                <a:ea typeface="+mn-ea"/>
                <a:cs typeface="+mn-cs"/>
              </a:rPr>
              <a:t>San Mateo  </a:t>
            </a:r>
            <a:r>
              <a:rPr kumimoji="0" lang="es-ES" sz="2800" b="0" i="0"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Franklin Gothic Heavy" panose="020B0903020102020204" pitchFamily="34" charset="0"/>
                <a:ea typeface="+mn-ea"/>
                <a:cs typeface="+mn-cs"/>
              </a:rPr>
              <a:t>20</a:t>
            </a:r>
            <a:r>
              <a:rPr kumimoji="0" lang="es-ES" sz="2400" b="0" i="0"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Franklin Gothic Heavy" panose="020B0903020102020204" pitchFamily="34" charset="0"/>
                <a:ea typeface="+mn-ea"/>
                <a:cs typeface="+mn-cs"/>
              </a:rPr>
              <a:t>, 1-16</a:t>
            </a:r>
            <a:endParaRPr kumimoji="0" lang="es-ES" sz="1800" b="0" i="0" u="none" strike="noStrike" kern="1200" cap="none" spc="0" normalizeH="0" baseline="0" noProof="0" dirty="0">
              <a:ln>
                <a:noFill/>
              </a:ln>
              <a:solidFill>
                <a:srgbClr val="FFFF00"/>
              </a:solidFill>
              <a:effectLst>
                <a:glow rad="63500">
                  <a:srgbClr val="FFADCA">
                    <a:lumMod val="10000"/>
                    <a:alpha val="40000"/>
                  </a:srgbClr>
                </a:glow>
                <a:outerShdw blurRad="50800" dist="38100" algn="l" rotWithShape="0">
                  <a:prstClr val="black"/>
                </a:outerShdw>
              </a:effectLst>
              <a:uLnTx/>
              <a:uFillTx/>
              <a:latin typeface="Franklin Gothic Heavy" panose="020B0903020102020204" pitchFamily="34" charset="0"/>
              <a:ea typeface="+mn-ea"/>
              <a:cs typeface="+mn-cs"/>
            </a:endParaRPr>
          </a:p>
        </p:txBody>
      </p:sp>
    </p:spTree>
    <p:extLst>
      <p:ext uri="{BB962C8B-B14F-4D97-AF65-F5344CB8AC3E}">
        <p14:creationId xmlns:p14="http://schemas.microsoft.com/office/powerpoint/2010/main" val="23084940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val="0"/>
              </a:ext>
            </a:extLst>
          </a:blip>
          <a:srcRect t="-810"/>
          <a:stretch/>
        </p:blipFill>
        <p:spPr>
          <a:xfrm>
            <a:off x="522514" y="478970"/>
            <a:ext cx="8090263" cy="5833907"/>
          </a:xfrm>
          <a:prstGeom prst="rect">
            <a:avLst/>
          </a:prstGeom>
          <a:scene3d>
            <a:camera prst="orthographicFront"/>
            <a:lightRig rig="threePt" dir="t"/>
          </a:scene3d>
          <a:sp3d>
            <a:bevelT w="152400" h="50800" prst="softRound"/>
          </a:sp3d>
        </p:spPr>
      </p:pic>
      <p:sp>
        <p:nvSpPr>
          <p:cNvPr id="6" name="Rectangle 3"/>
          <p:cNvSpPr>
            <a:spLocks noChangeArrowheads="1"/>
          </p:cNvSpPr>
          <p:nvPr/>
        </p:nvSpPr>
        <p:spPr bwMode="auto">
          <a:xfrm>
            <a:off x="3615314" y="3395923"/>
            <a:ext cx="3308351" cy="2677656"/>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200" cap="none" spc="0" normalizeH="0" baseline="3000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 </a:t>
            </a:r>
            <a:r>
              <a:rPr kumimoji="0" lang="es-PE" sz="36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El reino de los cielos se parece </a:t>
            </a:r>
            <a:r>
              <a:rPr kumimoji="0" lang="es-PE" sz="3600" b="1" i="0" u="none" strike="noStrike" kern="1200" cap="none" spc="0" normalizeH="0" baseline="3000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 </a:t>
            </a:r>
            <a:r>
              <a:rPr kumimoji="0" lang="es-PE" sz="36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un propietario </a:t>
            </a:r>
            <a:r>
              <a:rPr kumimoji="0" lang="es-PE" sz="3600" b="1" i="0" u="none" strike="noStrike" kern="1200" cap="none" spc="0" normalizeH="0" baseline="3000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que </a:t>
            </a:r>
            <a:r>
              <a:rPr kumimoji="0" lang="es-PE" sz="36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al amanecer </a:t>
            </a:r>
            <a:r>
              <a:rPr kumimoji="0" lang="es-PE" sz="3600" b="1" i="0" u="none" strike="noStrike" kern="1200" cap="none" spc="0" normalizeH="0" baseline="30000" noProof="0" dirty="0" smtClean="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salió               </a:t>
            </a:r>
            <a:r>
              <a:rPr kumimoji="0" lang="es-PE" sz="3600" b="1" i="0" u="none" strike="noStrike" kern="1200" cap="none" spc="0" normalizeH="0" baseline="30000" noProof="0" dirty="0">
                <a:ln>
                  <a:noFill/>
                </a:ln>
                <a:solidFill>
                  <a:srgbClr val="FFFFFF"/>
                </a:solidFill>
                <a:effectLst>
                  <a:glow rad="101600">
                    <a:srgbClr val="660033">
                      <a:alpha val="60000"/>
                    </a:srgbClr>
                  </a:glow>
                  <a:outerShdw blurRad="50800" dist="38100" algn="l" rotWithShape="0">
                    <a:prstClr val="black"/>
                  </a:outerShdw>
                </a:effectLst>
                <a:uLnTx/>
                <a:uFillTx/>
                <a:latin typeface="Arial" panose="020B0604020202020204" pitchFamily="34" charset="0"/>
                <a:ea typeface="+mn-ea"/>
                <a:cs typeface="Arial" panose="020B0604020202020204" pitchFamily="34" charset="0"/>
              </a:rPr>
              <a:t>a contratar trabajadores                    para su viña. </a:t>
            </a:r>
          </a:p>
        </p:txBody>
      </p:sp>
    </p:spTree>
    <p:extLst>
      <p:ext uri="{BB962C8B-B14F-4D97-AF65-F5344CB8AC3E}">
        <p14:creationId xmlns:p14="http://schemas.microsoft.com/office/powerpoint/2010/main" val="141925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3_square bevel">
  <a:themeElements>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squar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quar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quar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quar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quar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quar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quar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quar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quar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quar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quar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quar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quar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quar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quar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1587</Words>
  <Application>Microsoft Office PowerPoint</Application>
  <PresentationFormat>Presentación en pantalla (4:3)</PresentationFormat>
  <Paragraphs>107</Paragraphs>
  <Slides>39</Slides>
  <Notes>7</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39</vt:i4>
      </vt:variant>
    </vt:vector>
  </HeadingPairs>
  <TitlesOfParts>
    <vt:vector size="62" baseType="lpstr">
      <vt:lpstr>Adobe Garamond Pro</vt:lpstr>
      <vt:lpstr>Adobe Gothic Std B</vt:lpstr>
      <vt:lpstr>Aharoni</vt:lpstr>
      <vt:lpstr>Arial</vt:lpstr>
      <vt:lpstr>Arial Black</vt:lpstr>
      <vt:lpstr>Arial Narrow</vt:lpstr>
      <vt:lpstr>Arial Rounded MT Bold</vt:lpstr>
      <vt:lpstr>Arial Unicode MS</vt:lpstr>
      <vt:lpstr>BookmanITC Lt BT</vt:lpstr>
      <vt:lpstr>Calibri</vt:lpstr>
      <vt:lpstr>Comic Sans MS</vt:lpstr>
      <vt:lpstr>Franklin Gothic Book</vt:lpstr>
      <vt:lpstr>Franklin Gothic Heavy</vt:lpstr>
      <vt:lpstr>Kristen ITC</vt:lpstr>
      <vt:lpstr>Papyrus</vt:lpstr>
      <vt:lpstr>Poor Richard</vt:lpstr>
      <vt:lpstr>Symbol</vt:lpstr>
      <vt:lpstr>Tekton Pro</vt:lpstr>
      <vt:lpstr>Tekton Pro Ext</vt:lpstr>
      <vt:lpstr>Times New Roman</vt:lpstr>
      <vt:lpstr>Verdana</vt:lpstr>
      <vt:lpstr>Wingdings</vt:lpstr>
      <vt:lpstr>3_square bevel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4</cp:revision>
  <dcterms:created xsi:type="dcterms:W3CDTF">2020-09-14T14:39:19Z</dcterms:created>
  <dcterms:modified xsi:type="dcterms:W3CDTF">2023-09-17T22:26:03Z</dcterms:modified>
</cp:coreProperties>
</file>