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98" r:id="rId2"/>
    <p:sldId id="295" r:id="rId3"/>
    <p:sldId id="258" r:id="rId4"/>
    <p:sldId id="259" r:id="rId5"/>
    <p:sldId id="29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083"/>
    <a:srgbClr val="81EB0D"/>
    <a:srgbClr val="2A1500"/>
    <a:srgbClr val="F2DB8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332" autoAdjust="0"/>
  </p:normalViewPr>
  <p:slideViewPr>
    <p:cSldViewPr snapToGrid="0">
      <p:cViewPr varScale="1">
        <p:scale>
          <a:sx n="80" d="100"/>
          <a:sy n="80" d="100"/>
        </p:scale>
        <p:origin x="15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9CA3C-7944-4530-A10F-0353F63B3642}" type="datetimeFigureOut">
              <a:rPr lang="es-PE" smtClean="0"/>
              <a:t>7/08/2023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9210-63CF-4C8E-830F-DF8DBF8CB2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731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3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3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7/08/2023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3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7/08/2023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7/08/2023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7/08/2023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0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7/08/2023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6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7/08/2023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2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7/08/2023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1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7/08/2023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7/08/2023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7/08/2023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4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7/08/2023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7/08/2023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2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0" y="399291"/>
            <a:ext cx="8089392" cy="60674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0" y="6207891"/>
            <a:ext cx="5471273" cy="258825"/>
          </a:xfrm>
          <a:prstGeom prst="rect">
            <a:avLst/>
          </a:prstGeom>
        </p:spPr>
      </p:pic>
      <p:pic>
        <p:nvPicPr>
          <p:cNvPr id="6" name="201. Cristo esta conmi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58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" y="431755"/>
            <a:ext cx="8032497" cy="5986123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15155" y="4601997"/>
            <a:ext cx="81672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800" i="1" dirty="0" smtClean="0">
                <a:solidFill>
                  <a:schemeClr val="bg1"/>
                </a:solidFill>
                <a:effectLst>
                  <a:glow rad="101600">
                    <a:srgbClr val="0317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Mientras </a:t>
            </a:r>
            <a:r>
              <a:rPr lang="es-ES" sz="2800" i="1" dirty="0">
                <a:solidFill>
                  <a:schemeClr val="bg1"/>
                </a:solidFill>
                <a:effectLst>
                  <a:glow rad="101600">
                    <a:srgbClr val="0317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tanto, la barca iba muy lejos de </a:t>
            </a:r>
            <a:r>
              <a:rPr lang="es-ES" sz="2800" i="1" dirty="0" smtClean="0">
                <a:solidFill>
                  <a:schemeClr val="bg1"/>
                </a:solidFill>
                <a:effectLst>
                  <a:glow rad="101600">
                    <a:srgbClr val="0317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la tierra</a:t>
            </a:r>
            <a:r>
              <a:rPr lang="es-ES" sz="2800" i="1" dirty="0">
                <a:solidFill>
                  <a:schemeClr val="bg1"/>
                </a:solidFill>
                <a:effectLst>
                  <a:glow rad="101600">
                    <a:srgbClr val="0317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, sacudida por las olas, porque el viento era contrario. </a:t>
            </a:r>
            <a:r>
              <a:rPr lang="es-ES" sz="2800" i="1" dirty="0" smtClean="0">
                <a:solidFill>
                  <a:schemeClr val="bg1"/>
                </a:solidFill>
                <a:effectLst>
                  <a:glow rad="101600">
                    <a:srgbClr val="0317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De </a:t>
            </a:r>
            <a:r>
              <a:rPr lang="es-ES" sz="2800" i="1" dirty="0">
                <a:solidFill>
                  <a:schemeClr val="bg1"/>
                </a:solidFill>
                <a:effectLst>
                  <a:glow rad="101600">
                    <a:srgbClr val="0317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madrugada se les acercó  Jesús, andando sobre el agua. </a:t>
            </a:r>
          </a:p>
        </p:txBody>
      </p:sp>
    </p:spTree>
    <p:extLst>
      <p:ext uri="{BB962C8B-B14F-4D97-AF65-F5344CB8AC3E}">
        <p14:creationId xmlns:p14="http://schemas.microsoft.com/office/powerpoint/2010/main" val="27874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6" y="405384"/>
            <a:ext cx="8089392" cy="604723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14410" y="4584919"/>
            <a:ext cx="8135108" cy="1815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Los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discípulos, viéndole andar sobre el agua, se asustaron y gritaron de miedo, pensando que era un fantasma.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Jesús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les dijo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enseguida:-¡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Ánimo!,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soy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yo, no tengan miedo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!.</a:t>
            </a:r>
            <a:endParaRPr lang="es-PE" sz="2800" b="1" dirty="0">
              <a:solidFill>
                <a:schemeClr val="bg1"/>
              </a:solidFill>
              <a:effectLst>
                <a:glow rad="101600">
                  <a:srgbClr val="32211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5" y="439674"/>
            <a:ext cx="8061579" cy="596982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755406" y="5024501"/>
            <a:ext cx="80552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140D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Pedro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140D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le contestó: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140D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-Señor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140D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, si eres tú, mándame ir hacia ti andando sobre el agua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140D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algn="ctr"/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140D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Él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140D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le dijo: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140D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-Ven.</a:t>
            </a:r>
            <a:endParaRPr lang="es-PE" sz="2800" b="1" dirty="0">
              <a:solidFill>
                <a:schemeClr val="bg1"/>
              </a:solidFill>
              <a:effectLst>
                <a:glow rad="101600">
                  <a:srgbClr val="140D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49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427101"/>
            <a:ext cx="8029575" cy="5983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2 Rectángulo"/>
          <p:cNvSpPr/>
          <p:nvPr/>
        </p:nvSpPr>
        <p:spPr>
          <a:xfrm>
            <a:off x="542925" y="5249721"/>
            <a:ext cx="7925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Pedro bajó de la barca y comenzó a caminar sobre el agua, acercándose a Jesús;   </a:t>
            </a:r>
          </a:p>
        </p:txBody>
      </p:sp>
    </p:spTree>
    <p:extLst>
      <p:ext uri="{BB962C8B-B14F-4D97-AF65-F5344CB8AC3E}">
        <p14:creationId xmlns:p14="http://schemas.microsoft.com/office/powerpoint/2010/main" val="49866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6" y="415884"/>
            <a:ext cx="8096647" cy="6028459"/>
          </a:xfrm>
          <a:prstGeom prst="rect">
            <a:avLst/>
          </a:prstGeom>
        </p:spPr>
      </p:pic>
      <p:sp>
        <p:nvSpPr>
          <p:cNvPr id="6" name="2 Rectángulo"/>
          <p:cNvSpPr/>
          <p:nvPr/>
        </p:nvSpPr>
        <p:spPr>
          <a:xfrm>
            <a:off x="497917" y="4628462"/>
            <a:ext cx="80966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le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entró miedo, empezó a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hundirse y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gritó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:  -Señor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sálvame.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En seguida Jesús  extendió la mano, lo agarró y le dijo: -¡Que poca fe! ¿Por qué has dudado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es-ES" sz="2800" b="1" i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16431" y="387310"/>
            <a:ext cx="6778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pero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al sentir la fuerza del viento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, </a:t>
            </a:r>
            <a:endParaRPr lang="es-ES" sz="2800" b="1" i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81" y="385952"/>
            <a:ext cx="8119044" cy="60338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1 Rectángulo"/>
          <p:cNvSpPr/>
          <p:nvPr/>
        </p:nvSpPr>
        <p:spPr>
          <a:xfrm>
            <a:off x="484817" y="4950437"/>
            <a:ext cx="82115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En cuanto subieron a la barca, se calmó el viento.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Los de la barca se postraron ante él, diciendo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:-Verdaderamente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eres Hijo de Dios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1 Rectángulo"/>
          <p:cNvSpPr/>
          <p:nvPr/>
        </p:nvSpPr>
        <p:spPr>
          <a:xfrm>
            <a:off x="5042262" y="2632596"/>
            <a:ext cx="3571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-</a:t>
            </a:r>
            <a:endParaRPr lang="es-ES" sz="2800" b="1" i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7" y="425931"/>
            <a:ext cx="8046267" cy="60224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16708" y="5453470"/>
            <a:ext cx="8227241" cy="829701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PE" sz="3200" kern="0" spc="50" dirty="0">
                <a:ln w="11430"/>
                <a:solidFill>
                  <a:schemeClr val="bg1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" panose="020B0502040204020203" pitchFamily="34" charset="0"/>
              </a:rPr>
              <a:t>¿Cuál es la orden que da Jesús a sus discípulos luego de despedir a la gente?</a:t>
            </a:r>
            <a:endParaRPr lang="es-ES_tradnl" sz="3200" kern="0" spc="50" dirty="0">
              <a:ln w="11430"/>
              <a:solidFill>
                <a:schemeClr val="bg1"/>
              </a:solidFill>
              <a:effectLst>
                <a:glow rad="101600">
                  <a:srgbClr val="8000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95607" y="454506"/>
            <a:ext cx="4743443" cy="68849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s-PE" sz="36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ahnschrift Condensed" panose="020B0502040204020203" pitchFamily="34" charset="0"/>
              </a:rPr>
              <a:t>Preguntas para la lectura:</a:t>
            </a:r>
            <a:endParaRPr lang="es-ES_tradnl" sz="36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8" y="432816"/>
            <a:ext cx="8117402" cy="5992368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55395" y="5187001"/>
            <a:ext cx="8262825" cy="114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571500" indent="-571500" algn="ctr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PE" sz="3600" b="1" dirty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+mj-lt"/>
              </a:rPr>
              <a:t>¿Qué pasaba con la barca en que iban </a:t>
            </a:r>
            <a:r>
              <a:rPr lang="es-PE" sz="36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+mj-lt"/>
              </a:rPr>
              <a:t>los </a:t>
            </a:r>
            <a:r>
              <a:rPr lang="es-PE" sz="3600" b="1" dirty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+mj-lt"/>
              </a:rPr>
              <a:t>discípulos, mientras Jesús oraba?</a:t>
            </a:r>
            <a:endParaRPr lang="es-ES" sz="36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567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3" y="419100"/>
            <a:ext cx="8037101" cy="6030218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581025" y="4886325"/>
            <a:ext cx="8067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s-PE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¿Cómo se sintieron los discípulos al ver a Jesús caminando sobre las aguas?</a:t>
            </a:r>
          </a:p>
        </p:txBody>
      </p:sp>
    </p:spTree>
    <p:extLst>
      <p:ext uri="{BB962C8B-B14F-4D97-AF65-F5344CB8AC3E}">
        <p14:creationId xmlns:p14="http://schemas.microsoft.com/office/powerpoint/2010/main" val="8387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8" y="407288"/>
            <a:ext cx="8097192" cy="60506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03884" y="3883372"/>
            <a:ext cx="3546023" cy="219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PE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</a:rPr>
              <a:t> ¿Qué pasó con Pedro luego que Jesús le dice ¡ven</a:t>
            </a:r>
            <a:r>
              <a:rPr lang="es-PE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</a:rPr>
              <a:t>! ?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104900" y="454369"/>
            <a:ext cx="7560129" cy="158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571500" indent="-571500" algn="r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P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¿Qué fue lo que dijo Pedro luego de escuchar la voz de Jesús? 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4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Ánimo, soy yo, no tengáis miedo!&quot; - Evangelio - 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87" y="433387"/>
            <a:ext cx="8047288" cy="59869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47418" y="5973276"/>
            <a:ext cx="2023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000" b="1" kern="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Agosto</a:t>
            </a:r>
            <a:r>
              <a:rPr lang="es-ES" sz="2800" b="1" kern="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kern="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es-ES" b="1" kern="0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38620" y="607958"/>
            <a:ext cx="4222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P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Times New Roman"/>
              </a:rPr>
              <a:t>Mateo </a:t>
            </a:r>
            <a:r>
              <a:rPr lang="es-ES_trad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14,22-33</a:t>
            </a:r>
            <a:endParaRPr lang="es-PE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Times New Roman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684983" y="4016975"/>
            <a:ext cx="4649268" cy="1081826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s-PE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¡SOY YO! </a:t>
            </a:r>
            <a:endParaRPr lang="es-PE" sz="28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s-PE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¡</a:t>
            </a:r>
            <a:r>
              <a:rPr lang="es-PE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NO TENGAN MIEDO!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7" y="471286"/>
            <a:ext cx="3742944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2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25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391287"/>
            <a:ext cx="8054975" cy="60095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7 Rectángulo"/>
          <p:cNvSpPr/>
          <p:nvPr/>
        </p:nvSpPr>
        <p:spPr>
          <a:xfrm>
            <a:off x="460375" y="2443544"/>
            <a:ext cx="33496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PE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50000"/>
                      <a:alpha val="40000"/>
                    </a:schemeClr>
                  </a:glow>
                  <a:outerShdw blurRad="50800" dist="38100" algn="l" rotWithShape="0">
                    <a:schemeClr val="accent1">
                      <a:lumMod val="50000"/>
                    </a:schemeClr>
                  </a:outerShdw>
                </a:effectLst>
              </a:rPr>
              <a:t>¿Qué le dijo Jesús a Pedro </a:t>
            </a:r>
            <a:r>
              <a:rPr lang="es-PE" sz="4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50000"/>
                      <a:alpha val="40000"/>
                    </a:schemeClr>
                  </a:glow>
                  <a:outerShdw blurRad="50800" dist="38100" algn="l" rotWithShape="0">
                    <a:schemeClr val="accent1">
                      <a:lumMod val="50000"/>
                    </a:schemeClr>
                  </a:outerShdw>
                </a:effectLst>
              </a:rPr>
              <a:t>             al </a:t>
            </a:r>
            <a:r>
              <a:rPr lang="es-PE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50000"/>
                      <a:alpha val="40000"/>
                    </a:schemeClr>
                  </a:glow>
                  <a:outerShdw blurRad="50800" dist="38100" algn="l" rotWithShape="0">
                    <a:schemeClr val="accent1">
                      <a:lumMod val="50000"/>
                    </a:schemeClr>
                  </a:outerShdw>
                </a:effectLst>
              </a:rPr>
              <a:t>verlo dudar?</a:t>
            </a:r>
          </a:p>
        </p:txBody>
      </p:sp>
      <p:sp>
        <p:nvSpPr>
          <p:cNvPr id="3" name="AutoShape 4" descr="Amazon.com: FireDeer All Souls Day Jesus Peter Walking On Wate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73/9b/0a/739b0a68ebbc496762a33c26b1429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8" y="428168"/>
            <a:ext cx="8031482" cy="59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Estudio Bíblico | Jesús calma la tempestad - REFLEXIÓN - YouTub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2899" y="1688915"/>
            <a:ext cx="3533775" cy="36450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93805" y="5000080"/>
            <a:ext cx="7328971" cy="149404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s-PE" sz="3200" dirty="0">
                <a:solidFill>
                  <a:schemeClr val="bg1"/>
                </a:solidFill>
                <a:latin typeface="Tekton Pro" pitchFamily="34" charset="0"/>
              </a:rPr>
              <a:t>¿Cuál es la expresión de fe final de los discípulos?</a:t>
            </a:r>
          </a:p>
        </p:txBody>
      </p:sp>
    </p:spTree>
    <p:extLst>
      <p:ext uri="{BB962C8B-B14F-4D97-AF65-F5344CB8AC3E}">
        <p14:creationId xmlns:p14="http://schemas.microsoft.com/office/powerpoint/2010/main" val="374339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e as águas do mar da vida quiserem te... - No Meu Barquinho está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065" y="444335"/>
            <a:ext cx="8050272" cy="6013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91368" y="1487710"/>
            <a:ext cx="3380557" cy="41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rgbClr val="333300"/>
                  </a:glow>
                </a:effectLst>
                <a:latin typeface="Tekton Pro Cond" pitchFamily="34" charset="0"/>
              </a:rPr>
              <a:t>       Motivación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rgbClr val="333300"/>
                  </a:glow>
                </a:effectLst>
                <a:latin typeface="Tekton Pro Cond" pitchFamily="34" charset="0"/>
              </a:rPr>
              <a:t>: </a:t>
            </a:r>
            <a:endParaRPr lang="es-PE" sz="2400" i="1" dirty="0" smtClean="0">
              <a:solidFill>
                <a:schemeClr val="bg1"/>
              </a:solidFill>
              <a:effectLst>
                <a:glow rad="139700">
                  <a:srgbClr val="333300"/>
                </a:glow>
              </a:effectLst>
              <a:latin typeface="Tekton Pro Cond" pitchFamily="34" charset="0"/>
            </a:endParaRPr>
          </a:p>
          <a:p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rgbClr val="333300"/>
                  </a:glow>
                </a:effectLst>
                <a:latin typeface="Tekton Pro Cond" pitchFamily="34" charset="0"/>
              </a:rPr>
              <a:t>Como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rgbClr val="333300"/>
                  </a:glow>
                </a:effectLst>
                <a:latin typeface="Tekton Pro Cond" pitchFamily="34" charset="0"/>
              </a:rPr>
              <a:t>Pedro y los demás discípulos, sentimos que en ocasiones fuertes vientos hacen vacilar nuestros pasos, zarandean la barca de la Iglesia y nos hacen temer que estamos a punto de naufragar. </a:t>
            </a:r>
            <a:endParaRPr lang="es-ES" sz="2400" i="1" dirty="0">
              <a:solidFill>
                <a:schemeClr val="bg1"/>
              </a:solidFill>
              <a:effectLst>
                <a:glow rad="139700">
                  <a:srgbClr val="333300"/>
                </a:glow>
              </a:effectLst>
              <a:latin typeface="Tekton Pro Cond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660570" y="2451723"/>
            <a:ext cx="2960767" cy="276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r"/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rgbClr val="333300"/>
                  </a:glow>
                </a:effectLst>
                <a:latin typeface="Tekton Pro Cond" pitchFamily="34" charset="0"/>
              </a:rPr>
              <a:t>Sólo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rgbClr val="333300"/>
                  </a:glow>
                </a:effectLst>
                <a:latin typeface="Tekton Pro Cond" pitchFamily="34" charset="0"/>
              </a:rPr>
              <a:t>la mano tendida de Jesús y su palabra nos permiten recuperar la seguridad de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rgbClr val="333300"/>
                  </a:glow>
                </a:effectLst>
                <a:latin typeface="Tekton Pro Cond" pitchFamily="34" charset="0"/>
              </a:rPr>
              <a:t>que el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rgbClr val="333300"/>
                  </a:glow>
                </a:effectLst>
                <a:latin typeface="Tekton Pro Cond" pitchFamily="34" charset="0"/>
              </a:rPr>
              <a:t>Hijo de Dios sigue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rgbClr val="333300"/>
                  </a:glow>
                </a:effectLst>
                <a:latin typeface="Tekton Pro Cond" pitchFamily="34" charset="0"/>
              </a:rPr>
              <a:t>caminando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rgbClr val="333300"/>
                  </a:glow>
                </a:effectLst>
                <a:latin typeface="Tekton Pro Cond" pitchFamily="34" charset="0"/>
              </a:rPr>
              <a:t>a nuestro lado.</a:t>
            </a:r>
            <a:endParaRPr lang="es-ES" sz="2400" i="1" dirty="0">
              <a:solidFill>
                <a:schemeClr val="bg1"/>
              </a:solidFill>
              <a:effectLst>
                <a:glow rad="139700">
                  <a:srgbClr val="333300"/>
                </a:glow>
              </a:effectLst>
              <a:latin typeface="Tekton Pro Cond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5" y="444335"/>
            <a:ext cx="3218688" cy="9570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90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2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3" y="437055"/>
            <a:ext cx="8059575" cy="5993561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96784" y="1894848"/>
            <a:ext cx="3397443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500" dirty="0">
                <a:latin typeface="Matura MT Script Capitals" panose="03020802060602070202" pitchFamily="66" charset="0"/>
                <a:cs typeface="Arial" pitchFamily="34" charset="0"/>
              </a:rPr>
              <a:t>¿Cómo es el rostro de Jesús que descubres en medio de tus tempestades</a:t>
            </a:r>
            <a:r>
              <a:rPr lang="es-PE" sz="2500" dirty="0" smtClean="0">
                <a:latin typeface="Matura MT Script Capitals" panose="03020802060602070202" pitchFamily="66" charset="0"/>
                <a:cs typeface="Arial" pitchFamily="34" charset="0"/>
              </a:rPr>
              <a:t>?</a:t>
            </a:r>
          </a:p>
          <a:p>
            <a:pPr algn="ctr">
              <a:defRPr/>
            </a:pPr>
            <a:r>
              <a:rPr lang="es-ES" sz="2500" dirty="0" smtClean="0">
                <a:latin typeface="Matura MT Script Capitals" panose="03020802060602070202" pitchFamily="66" charset="0"/>
                <a:cs typeface="Arial" pitchFamily="34" charset="0"/>
              </a:rPr>
              <a:t>¿</a:t>
            </a:r>
            <a:r>
              <a:rPr lang="es-ES" sz="2500" dirty="0">
                <a:latin typeface="Matura MT Script Capitals" panose="03020802060602070202" pitchFamily="66" charset="0"/>
                <a:cs typeface="Arial" pitchFamily="34" charset="0"/>
              </a:rPr>
              <a:t>Te identificas con la experiencia de los discípulos reflejada en el evangelio de hoy? </a:t>
            </a:r>
          </a:p>
          <a:p>
            <a:pPr algn="ctr">
              <a:defRPr/>
            </a:pPr>
            <a:endParaRPr lang="es-PE" sz="2500" dirty="0">
              <a:latin typeface="Matura MT Script Capitals" panose="03020802060602070202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" y="439293"/>
            <a:ext cx="8102346" cy="599008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533900" y="1800224"/>
            <a:ext cx="3676650" cy="33239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v"/>
              <a:defRPr/>
            </a:pPr>
            <a:r>
              <a:rPr lang="es-PE" sz="3000" b="1" spc="50" dirty="0" smtClean="0">
                <a:ln w="11430"/>
                <a:effectLst>
                  <a:glow rad="63500">
                    <a:srgbClr val="FFFFFF"/>
                  </a:glow>
                </a:effectLst>
                <a:latin typeface="Matura MT Script Capitals" panose="03020802060602070202" pitchFamily="66" charset="0"/>
              </a:rPr>
              <a:t> ¿</a:t>
            </a:r>
            <a:r>
              <a:rPr lang="es-PE" sz="3000" b="1" spc="50" dirty="0">
                <a:ln w="11430"/>
                <a:effectLst>
                  <a:glow rad="63500">
                    <a:srgbClr val="FFFFFF"/>
                  </a:glow>
                </a:effectLst>
                <a:latin typeface="Matura MT Script Capitals" panose="03020802060602070202" pitchFamily="66" charset="0"/>
              </a:rPr>
              <a:t>Qué vientos azotan </a:t>
            </a:r>
            <a:r>
              <a:rPr lang="es-PE" sz="3000" b="1" spc="50" dirty="0" smtClean="0">
                <a:ln w="11430"/>
                <a:effectLst>
                  <a:glow rad="63500">
                    <a:srgbClr val="FFFFFF"/>
                  </a:glow>
                </a:effectLst>
                <a:latin typeface="Matura MT Script Capitals" panose="03020802060602070202" pitchFamily="66" charset="0"/>
              </a:rPr>
              <a:t>hoy </a:t>
            </a:r>
            <a:r>
              <a:rPr lang="es-PE" sz="3000" b="1" spc="50" dirty="0">
                <a:ln w="11430"/>
                <a:effectLst>
                  <a:glow rad="63500">
                    <a:srgbClr val="FFFFFF"/>
                  </a:glow>
                </a:effectLst>
                <a:latin typeface="Matura MT Script Capitals" panose="03020802060602070202" pitchFamily="66" charset="0"/>
              </a:rPr>
              <a:t>nuestra Iglesia </a:t>
            </a:r>
            <a:r>
              <a:rPr lang="es-PE" sz="3000" b="1" spc="50" dirty="0" smtClean="0">
                <a:ln w="11430"/>
                <a:effectLst>
                  <a:glow rad="63500">
                    <a:srgbClr val="FFFFFF"/>
                  </a:glow>
                </a:effectLst>
                <a:latin typeface="Matura MT Script Capitals" panose="03020802060602070202" pitchFamily="66" charset="0"/>
              </a:rPr>
              <a:t> y nuestra vida  como </a:t>
            </a:r>
            <a:r>
              <a:rPr lang="es-PE" sz="3000" b="1" spc="50" dirty="0">
                <a:ln w="11430"/>
                <a:effectLst>
                  <a:glow rad="63500">
                    <a:srgbClr val="FFFFFF"/>
                  </a:glow>
                </a:effectLst>
                <a:latin typeface="Matura MT Script Capitals" panose="03020802060602070202" pitchFamily="66" charset="0"/>
              </a:rPr>
              <a:t>discípulos</a:t>
            </a:r>
            <a:r>
              <a:rPr lang="es-PE" sz="3000" b="1" spc="50" dirty="0" smtClean="0">
                <a:ln w="11430"/>
                <a:effectLst>
                  <a:glow rad="63500">
                    <a:srgbClr val="FFFFFF"/>
                  </a:glow>
                </a:effectLst>
                <a:latin typeface="Matura MT Script Capitals" panose="03020802060602070202" pitchFamily="66" charset="0"/>
              </a:rPr>
              <a:t>?, </a:t>
            </a:r>
          </a:p>
          <a:p>
            <a:pPr algn="ctr">
              <a:defRPr/>
            </a:pPr>
            <a:r>
              <a:rPr lang="es-PE" sz="3000" b="1" spc="50" dirty="0" smtClean="0">
                <a:ln w="11430"/>
                <a:effectLst>
                  <a:glow rad="63500">
                    <a:srgbClr val="FFFFFF"/>
                  </a:glow>
                </a:effectLst>
                <a:latin typeface="Matura MT Script Capitals" panose="03020802060602070202" pitchFamily="66" charset="0"/>
              </a:rPr>
              <a:t>¿</a:t>
            </a:r>
            <a:r>
              <a:rPr lang="es-PE" sz="3000" b="1" spc="50" dirty="0">
                <a:ln w="11430"/>
                <a:effectLst>
                  <a:glow rad="63500">
                    <a:srgbClr val="FFFFFF"/>
                  </a:glow>
                </a:effectLst>
                <a:latin typeface="Matura MT Script Capitals" panose="03020802060602070202" pitchFamily="66" charset="0"/>
              </a:rPr>
              <a:t>qué miedos nos provocan</a:t>
            </a:r>
            <a:r>
              <a:rPr lang="es-PE" sz="3000" b="1" spc="50" dirty="0" smtClean="0">
                <a:ln w="11430"/>
                <a:effectLst>
                  <a:glow rad="63500">
                    <a:srgbClr val="FFFFFF"/>
                  </a:glow>
                </a:effectLst>
                <a:latin typeface="Matura MT Script Capitals" panose="03020802060602070202" pitchFamily="66" charset="0"/>
              </a:rPr>
              <a:t>?</a:t>
            </a:r>
            <a:endParaRPr lang="es-ES" sz="3000" b="1" spc="50" dirty="0">
              <a:ln w="11430"/>
              <a:effectLst>
                <a:glow rad="63500">
                  <a:srgbClr val="FFFFFF"/>
                </a:glo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03559" y="5726227"/>
            <a:ext cx="5897252" cy="584775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s-ES" sz="3200" b="1" spc="5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420623"/>
            <a:ext cx="8080778" cy="6019933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629694" y="1746613"/>
            <a:ext cx="35332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  <a:defRPr/>
            </a:pPr>
            <a:r>
              <a:rPr lang="es-PE" sz="2800" dirty="0">
                <a:latin typeface="Matura MT Script Capitals" panose="03020802060602070202" pitchFamily="66" charset="0"/>
              </a:rPr>
              <a:t>Cuándo siento </a:t>
            </a:r>
            <a:r>
              <a:rPr lang="es-PE" sz="2800" dirty="0" smtClean="0">
                <a:latin typeface="Matura MT Script Capitals" panose="03020802060602070202" pitchFamily="66" charset="0"/>
              </a:rPr>
              <a:t> que </a:t>
            </a:r>
            <a:r>
              <a:rPr lang="es-PE" sz="2800" dirty="0">
                <a:latin typeface="Matura MT Script Capitals" panose="03020802060602070202" pitchFamily="66" charset="0"/>
              </a:rPr>
              <a:t>me estoy hundiendo en mis propios problemas</a:t>
            </a:r>
            <a:r>
              <a:rPr lang="es-PE" sz="2800" dirty="0" smtClean="0">
                <a:latin typeface="Matura MT Script Capitals" panose="03020802060602070202" pitchFamily="66" charset="0"/>
              </a:rPr>
              <a:t>, ¿</a:t>
            </a:r>
            <a:r>
              <a:rPr lang="es-PE" sz="2800" dirty="0">
                <a:latin typeface="Matura MT Script Capitals" panose="03020802060602070202" pitchFamily="66" charset="0"/>
              </a:rPr>
              <a:t>soy capaz de acudir a Jesús para solicitar su auxilio</a:t>
            </a:r>
            <a:r>
              <a:rPr lang="es-PE" sz="2800" dirty="0" smtClean="0">
                <a:latin typeface="Matura MT Script Capitals" panose="03020802060602070202" pitchFamily="66" charset="0"/>
              </a:rPr>
              <a:t>?</a:t>
            </a:r>
            <a:endParaRPr lang="es-ES" sz="2800" dirty="0"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2" y="416051"/>
            <a:ext cx="8064627" cy="601332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635813" y="1832997"/>
            <a:ext cx="346043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es-PE" sz="2600" dirty="0">
                <a:latin typeface="Matura MT Script Capitals" panose="03020802060602070202" pitchFamily="66" charset="0"/>
                <a:ea typeface="Malgun Gothic" panose="020B0503020000020004" pitchFamily="34" charset="-127"/>
              </a:rPr>
              <a:t>Comparte alguna experiencia que hayas tenido en la que el Señor te haya traído serenidad en momentos de angustia o dificultad</a:t>
            </a:r>
            <a:r>
              <a:rPr lang="es-PE" sz="2600" dirty="0" smtClean="0">
                <a:latin typeface="Matura MT Script Capitals" panose="03020802060602070202" pitchFamily="66" charset="0"/>
                <a:ea typeface="Malgun Gothic" panose="020B0503020000020004" pitchFamily="34" charset="-127"/>
              </a:rPr>
              <a:t>.</a:t>
            </a:r>
            <a:endParaRPr lang="es-ES" sz="2600" dirty="0">
              <a:latin typeface="Matura MT Script Capitals" panose="03020802060602070202" pitchFamily="66" charset="0"/>
              <a:ea typeface="Malgun Gothic" panose="020B0503020000020004" pitchFamily="34" charset="-127"/>
            </a:endParaRPr>
          </a:p>
        </p:txBody>
      </p:sp>
      <p:sp>
        <p:nvSpPr>
          <p:cNvPr id="2" name="AutoShape 2" descr="Mujer orando en top negro, androide orando, chica orando, niñ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8" y="408901"/>
            <a:ext cx="8034022" cy="62681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419" y="522484"/>
            <a:ext cx="3553968" cy="1161103"/>
          </a:xfrm>
          <a:prstGeom prst="roundRect">
            <a:avLst/>
          </a:prstGeom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92460" y="1820267"/>
            <a:ext cx="4413857" cy="453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Sin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la presencia del Señor en la barca de nuestra vida, estaríamos a la deriva, tambaleándonos. Con fe le pedimos que permanezca a nuestro lado y que ilumine nuestros corazones para reconocerlo. Desde la profunda confianza en su cercanía, le decimos: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                     “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Señor, tiende tu mano y sálvanos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”. </a:t>
            </a:r>
            <a:endParaRPr lang="es-PE" sz="2400" b="1" i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srgbClr val="C00000"/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350581" y="827710"/>
            <a:ext cx="2381063" cy="42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Motivación</a:t>
            </a:r>
            <a:r>
              <a:rPr lang="es-PE" sz="2800" i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  <a:endParaRPr lang="es-PE" sz="2800" i="1" dirty="0"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55576" y="2960850"/>
            <a:ext cx="810441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s-PE" sz="3200" b="1" spc="50" dirty="0">
                <a:ln w="11430"/>
                <a:solidFill>
                  <a:srgbClr val="FFFF21"/>
                </a:solidFill>
                <a:effectLst>
                  <a:glow rad="63500">
                    <a:srgbClr val="7A1D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53583" y="5085184"/>
            <a:ext cx="8078857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</a:pPr>
            <a:endParaRPr lang="es-PE" sz="3200" b="1" spc="50" dirty="0">
              <a:ln w="11430"/>
              <a:solidFill>
                <a:srgbClr val="FFFF21"/>
              </a:solidFill>
              <a:effectLst>
                <a:glow rad="63500">
                  <a:srgbClr val="500000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9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73" y="442495"/>
            <a:ext cx="8023077" cy="5977356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49564" y="318669"/>
            <a:ext cx="72466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FFFF"/>
                  </a:glow>
                </a:effectLst>
                <a:latin typeface="Arial Narrow" panose="020B0606020202030204" pitchFamily="34" charset="0"/>
              </a:rPr>
              <a:t>Luego </a:t>
            </a:r>
            <a:r>
              <a:rPr lang="es-PE" sz="2400" b="1" dirty="0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FFFF"/>
                  </a:glow>
                </a:effectLst>
                <a:latin typeface="Arial Narrow" panose="020B0606020202030204" pitchFamily="34" charset="0"/>
              </a:rPr>
              <a:t>de un tiempo de oración personal, compartimos nuestra oración. </a:t>
            </a:r>
          </a:p>
        </p:txBody>
      </p:sp>
    </p:spTree>
    <p:extLst>
      <p:ext uri="{BB962C8B-B14F-4D97-AF65-F5344CB8AC3E}">
        <p14:creationId xmlns:p14="http://schemas.microsoft.com/office/powerpoint/2010/main" val="6572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8" y="470650"/>
            <a:ext cx="8035322" cy="6039480"/>
          </a:xfrm>
          <a:prstGeom prst="rect">
            <a:avLst/>
          </a:prstGeom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04850" y="4851646"/>
            <a:ext cx="386108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ca-ES" sz="2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Muéstranos</a:t>
            </a:r>
            <a:r>
              <a:rPr lang="ca-ES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ca-ES" sz="2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Señor</a:t>
            </a:r>
            <a:r>
              <a:rPr lang="ca-ES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tu </a:t>
            </a:r>
            <a:r>
              <a:rPr lang="ca-ES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misericòrdia y </a:t>
            </a:r>
            <a:r>
              <a:rPr lang="ca-ES" sz="2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danos</a:t>
            </a:r>
            <a:r>
              <a:rPr lang="ca-ES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tu </a:t>
            </a:r>
            <a:r>
              <a:rPr lang="ca-ES" sz="2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salvación</a:t>
            </a:r>
            <a:r>
              <a:rPr lang="ca-ES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08547" y="531423"/>
            <a:ext cx="23791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a-ES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Salmo</a:t>
            </a:r>
            <a:r>
              <a:rPr lang="ca-ES" sz="3200" b="1" i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84</a:t>
            </a:r>
            <a:r>
              <a:rPr lang="ca-ES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76498" y="1120234"/>
            <a:ext cx="367513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600" b="1" i="1" dirty="0">
                <a:latin typeface="Comic Sans MS" pitchFamily="66" charset="0"/>
                <a:cs typeface="Times New Roman" pitchFamily="18" charset="0"/>
              </a:rPr>
              <a:t>Voy a escuchar lo que dice el Señor: “Dios anuncia la paz a su pueblo y a sus amigos”. La salvación está ya cerca de sus fieles, y </a:t>
            </a:r>
            <a:r>
              <a:rPr lang="es-ES" sz="2600" b="1" i="1" dirty="0" smtClean="0">
                <a:latin typeface="Comic Sans MS" pitchFamily="66" charset="0"/>
                <a:cs typeface="Times New Roman" pitchFamily="18" charset="0"/>
              </a:rPr>
              <a:t>la  </a:t>
            </a:r>
            <a:r>
              <a:rPr lang="es-ES" sz="2600" b="1" i="1" dirty="0">
                <a:latin typeface="Comic Sans MS" pitchFamily="66" charset="0"/>
                <a:cs typeface="Times New Roman" pitchFamily="18" charset="0"/>
              </a:rPr>
              <a:t>gloria habitará en nuestra tierra.</a:t>
            </a:r>
            <a:endParaRPr lang="ca-ES" sz="26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8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3" y="387626"/>
            <a:ext cx="8110293" cy="60402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7 CuadroTexto"/>
          <p:cNvSpPr txBox="1"/>
          <p:nvPr/>
        </p:nvSpPr>
        <p:spPr>
          <a:xfrm>
            <a:off x="1143616" y="5997966"/>
            <a:ext cx="6590326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s-ES_tradnl" sz="2000" b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Cantos sugeridos: 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Cristo está conmigo; Si vienes conmigo.</a:t>
            </a:r>
            <a:endParaRPr lang="es-ES_tradnl" sz="3200" b="1" kern="0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7177" y="348357"/>
            <a:ext cx="8238673" cy="11540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 </a:t>
            </a:r>
            <a:r>
              <a:rPr lang="es-ES_tradnl" sz="24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Ambientación</a:t>
            </a:r>
            <a:r>
              <a:rPr lang="es-ES_tradnl" sz="16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: </a:t>
            </a:r>
            <a:r>
              <a:rPr lang="es-ES_trad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Entregar a cada participante una tarjeta donde escribirá su principal </a:t>
            </a:r>
            <a:r>
              <a:rPr lang="es-ES_tradnl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“temor”</a:t>
            </a:r>
            <a:r>
              <a:rPr lang="es-ES_trad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 que le hace dudar y tambalear. Las tarjetas se pondrán alrededor de un cirio y la frase </a:t>
            </a:r>
            <a:r>
              <a:rPr lang="es-ES_tradnl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                          </a:t>
            </a:r>
            <a:r>
              <a:rPr lang="es-ES_tradnl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“</a:t>
            </a:r>
            <a:r>
              <a:rPr lang="es-ES_tradnl" sz="2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No teman”.</a:t>
            </a:r>
            <a:endParaRPr lang="es-PE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5">
                    <a:lumMod val="50000"/>
                    <a:alpha val="40000"/>
                  </a:schemeClr>
                </a:glow>
              </a:effectLst>
              <a:latin typeface="Arial Narrow" panose="020B0606020202030204" pitchFamily="34" charset="0"/>
              <a:ea typeface="Adobe Gothic Std B" panose="020B0800000000000000" pitchFamily="34" charset="-128"/>
            </a:endParaRPr>
          </a:p>
          <a:p>
            <a:r>
              <a:rPr lang="es-ES_tradnl" sz="24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75938" y="5288708"/>
            <a:ext cx="3744416" cy="551173"/>
          </a:xfrm>
          <a:prstGeom prst="rect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_tradnl" sz="5400" b="1" i="1" dirty="0">
                <a:ln/>
                <a:solidFill>
                  <a:srgbClr val="FFC0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“</a:t>
            </a:r>
            <a:r>
              <a:rPr lang="es-ES_tradnl" sz="5400" b="1" i="1" dirty="0">
                <a:ln/>
                <a:solidFill>
                  <a:srgbClr val="FFFF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No</a:t>
            </a:r>
            <a:r>
              <a:rPr lang="es-ES_tradnl" sz="5400" b="1" i="1" dirty="0">
                <a:ln/>
                <a:solidFill>
                  <a:srgbClr val="FFC0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 </a:t>
            </a:r>
            <a:r>
              <a:rPr lang="es-ES_tradnl" sz="5400" b="1" i="1" dirty="0">
                <a:ln/>
                <a:solidFill>
                  <a:srgbClr val="FFFF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teman</a:t>
            </a:r>
            <a:r>
              <a:rPr lang="es-ES_tradnl" sz="5400" b="1" i="1" dirty="0" smtClean="0">
                <a:ln/>
                <a:solidFill>
                  <a:srgbClr val="FFFF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”</a:t>
            </a:r>
            <a:endParaRPr lang="es-PE" sz="5400" b="1" dirty="0">
              <a:ln/>
              <a:solidFill>
                <a:srgbClr val="FFC000"/>
              </a:solidFill>
              <a:effectLst>
                <a:outerShdw blurRad="50800" dist="635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645434" y="2636912"/>
            <a:ext cx="2680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903740" y="532592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110768" y="4633427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549212" y="361529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397248" y="5415607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3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8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9" y="453390"/>
            <a:ext cx="8037576" cy="5985510"/>
          </a:xfrm>
          <a:prstGeom prst="rect">
            <a:avLst/>
          </a:prstGeom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57249" y="4413795"/>
            <a:ext cx="381822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ca-ES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Muéstranos</a:t>
            </a:r>
            <a:r>
              <a:rPr lang="ca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ca-ES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Señor</a:t>
            </a:r>
            <a:r>
              <a:rPr lang="ca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tu </a:t>
            </a:r>
            <a:r>
              <a:rPr lang="ca-E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misericordia</a:t>
            </a:r>
            <a:r>
              <a:rPr lang="ca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y </a:t>
            </a:r>
            <a:r>
              <a:rPr lang="ca-ES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danos</a:t>
            </a:r>
            <a:r>
              <a:rPr lang="ca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tu </a:t>
            </a:r>
            <a:r>
              <a:rPr lang="ca-ES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salvación</a:t>
            </a:r>
            <a:r>
              <a:rPr lang="ca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57249" y="633196"/>
            <a:ext cx="363877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La misericordia y la fidelidad se encuentran, la justicia y la paz se besan; la fidelidad brota de la tierra, y la justicia mira desde el cielo.</a:t>
            </a:r>
            <a:endParaRPr lang="ca-E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AutoShape 4" descr="Justicia y Paz - Provincia Carmelita de San Juan de la Cr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25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8" y="390906"/>
            <a:ext cx="8020431" cy="6047994"/>
          </a:xfrm>
          <a:prstGeom prst="rect">
            <a:avLst/>
          </a:prstGeom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23665" y="4593988"/>
            <a:ext cx="39185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ca-ES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Muéstranos</a:t>
            </a:r>
            <a:r>
              <a:rPr lang="ca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ca-ES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Señor</a:t>
            </a:r>
            <a:r>
              <a:rPr lang="ca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ca-E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tu </a:t>
            </a:r>
            <a:r>
              <a:rPr lang="ca-ES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misericordia</a:t>
            </a:r>
            <a:r>
              <a:rPr lang="ca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ca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ca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 </a:t>
            </a:r>
            <a:r>
              <a:rPr lang="ca-ES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danos</a:t>
            </a:r>
            <a:r>
              <a:rPr lang="ca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tu </a:t>
            </a:r>
            <a:r>
              <a:rPr lang="ca-ES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salvación</a:t>
            </a:r>
            <a:r>
              <a:rPr lang="ca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98645" y="613691"/>
            <a:ext cx="344477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ca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El Señor nos dará la lluvia, y nuestra tierra dará su fruto.  </a:t>
            </a:r>
            <a:r>
              <a:rPr lang="es-E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La </a:t>
            </a:r>
            <a: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justicia marchará ante él, la salvación seguirá sus pasos.</a:t>
            </a:r>
            <a:endParaRPr lang="ca-E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0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16/3e/7a/163e7af2511c7c2718b2ccf1964a84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38150"/>
            <a:ext cx="8072044" cy="60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405089" y="433456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Motivación:</a:t>
            </a:r>
            <a:endParaRPr lang="en-US" sz="2400" b="1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524375" y="453136"/>
            <a:ext cx="4052494" cy="124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r>
              <a:rPr lang="es-ES_tradnl" sz="24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 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San Vicente en una conferencia exhorta a los misioneros a confiar plenamente </a:t>
            </a:r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  en 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Dios: </a:t>
            </a:r>
            <a:endParaRPr lang="es-PE" sz="2400" dirty="0" smtClean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itchFamily="34" charset="0"/>
              <a:ea typeface="Adobe Fan Heiti Std B" pitchFamily="34" charset="-128"/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endParaRPr lang="es-ES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itchFamily="34" charset="0"/>
              <a:ea typeface="Adobe Fan Heiti Std B" pitchFamily="34" charset="-128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36832" y="4396934"/>
            <a:ext cx="8564449" cy="20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s-ES" sz="2600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ekton Pro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0413" y="3967938"/>
            <a:ext cx="8196456" cy="237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_tradnl" sz="24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 </a:t>
            </a:r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“El 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verdadero misionero no tiene que preocuparse de los bienes de este mundo, sino poner toda su confianza 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en la providencia del Señor, seguro de que, mientras permanezca en la caridad y se apoye en esta confianza, estará siempre bajo la protección de Dios; por consiguiente, no le sucederá nada malo ni le faltará bien alguno, aunque piense que según lo que aparece todo está a punto de </a:t>
            </a:r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fracasar”. </a:t>
            </a:r>
            <a:r>
              <a:rPr lang="es-PE" sz="14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(XI,732).</a:t>
            </a:r>
            <a:endParaRPr lang="es-ES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itchFamily="34" charset="0"/>
              <a:ea typeface="Adobe Fan Heiti Std B" pitchFamily="34" charset="-12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37" y="442980"/>
            <a:ext cx="2633239" cy="95719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21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25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5" y="429386"/>
            <a:ext cx="8038719" cy="5969465"/>
          </a:xfrm>
          <a:prstGeom prst="rect">
            <a:avLst/>
          </a:prstGeom>
        </p:spPr>
      </p:pic>
      <p:sp>
        <p:nvSpPr>
          <p:cNvPr id="8" name="6 Rectángulo"/>
          <p:cNvSpPr/>
          <p:nvPr/>
        </p:nvSpPr>
        <p:spPr>
          <a:xfrm>
            <a:off x="3919211" y="551097"/>
            <a:ext cx="476323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2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A las Hijas de la Caridad les dice: </a:t>
            </a:r>
            <a:r>
              <a:rPr lang="es-PE" sz="2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“Si </a:t>
            </a:r>
            <a:r>
              <a:rPr lang="es-PE" sz="22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él quiere conducirlas por los caminos duros, como son los de la cruz, las enfermedades, la tristeza, los abandonos interiores                       dejémosle hacer y pongámonos con indiferencia en manos de su Providencia</a:t>
            </a:r>
            <a:r>
              <a:rPr lang="es-PE" sz="2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.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ekton Pro" pitchFamily="34" charset="0"/>
              </a:rPr>
              <a:t> Dejemos hacer a Dios; él sabrá sacar su gloria de todo eso y hará que todo 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ekton Pro" pitchFamily="34" charset="0"/>
              </a:rPr>
              <a:t>ceda en 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ekton Pro" pitchFamily="34" charset="0"/>
              </a:rPr>
              <a:t>provecho nuestro, ya que nos ama con mayor cariño que un padre a su hijo. Estas son, hijas mías, unas razones muy poderosas para que se dejen conducir por la Providencia”. </a:t>
            </a:r>
            <a:r>
              <a:rPr lang="es-PE" sz="2200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ekton Pro" pitchFamily="34" charset="0"/>
              </a:rPr>
              <a:t>(IX,1049-1050</a:t>
            </a:r>
            <a:r>
              <a:rPr lang="es-PE" sz="2200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ekton Pro" pitchFamily="34" charset="0"/>
              </a:rPr>
              <a:t>)</a:t>
            </a:r>
            <a:endParaRPr lang="es-PE" sz="2200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ekton Pro" pitchFamily="34" charset="0"/>
            </a:endParaRPr>
          </a:p>
        </p:txBody>
      </p:sp>
      <p:sp>
        <p:nvSpPr>
          <p:cNvPr id="6" name="6 Rectángulo"/>
          <p:cNvSpPr/>
          <p:nvPr/>
        </p:nvSpPr>
        <p:spPr>
          <a:xfrm>
            <a:off x="5353050" y="4989543"/>
            <a:ext cx="4624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dirty="0">
                <a:solidFill>
                  <a:prstClr val="white"/>
                </a:solidFill>
                <a:effectLst>
                  <a:glow rad="114300">
                    <a:srgbClr val="70AD47">
                      <a:lumMod val="50000"/>
                      <a:alpha val="40000"/>
                    </a:srgbClr>
                  </a:glow>
                </a:effectLst>
                <a:latin typeface="Tekton Pro" pitchFamily="34" charset="0"/>
              </a:rPr>
              <a:t> </a:t>
            </a:r>
            <a:endParaRPr lang="es-PE" sz="1600" dirty="0">
              <a:solidFill>
                <a:prstClr val="white"/>
              </a:solidFill>
              <a:effectLst>
                <a:glow rad="114300">
                  <a:srgbClr val="70AD47">
                    <a:lumMod val="50000"/>
                    <a:alpha val="40000"/>
                  </a:srgbClr>
                </a:glow>
              </a:effectLst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3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1" y="441578"/>
            <a:ext cx="8054467" cy="5978271"/>
          </a:xfrm>
          <a:prstGeom prst="rect">
            <a:avLst/>
          </a:prstGeom>
        </p:spPr>
      </p:pic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488642" y="4478672"/>
            <a:ext cx="8217208" cy="171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s-PE" sz="3200" b="1" i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        Durante </a:t>
            </a:r>
            <a:r>
              <a:rPr lang="es-PE" sz="32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 semana,  </a:t>
            </a:r>
            <a:r>
              <a:rPr lang="es-PE" sz="3200" b="1" i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                        busca </a:t>
            </a:r>
            <a:r>
              <a:rPr lang="es-PE" sz="32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 momento </a:t>
            </a:r>
            <a:r>
              <a:rPr lang="es-PE" sz="3200" b="1" i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</a:t>
            </a:r>
            <a:r>
              <a:rPr lang="es-PE" sz="32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oración a solas con Jesús para confiarle todos tus temores y encontrar en él la fortaleza necesaria.</a:t>
            </a:r>
          </a:p>
          <a:p>
            <a:pPr algn="ctr"/>
            <a:r>
              <a:rPr lang="es-PE" sz="3200" b="1" i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s-PE" sz="3200" b="1" i="1" kern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3615911" y="220942"/>
            <a:ext cx="2865171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s-PE" sz="3600" b="1" kern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Compromiso:</a:t>
            </a:r>
            <a:endParaRPr lang="es-ES" sz="3600" b="1" kern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83332" y="708722"/>
            <a:ext cx="2159777" cy="302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es-PE" sz="3200" b="1" i="1" kern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17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458531"/>
            <a:ext cx="8067674" cy="5989894"/>
          </a:xfrm>
          <a:prstGeom prst="rect">
            <a:avLst/>
          </a:prstGeom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891770" y="4464666"/>
            <a:ext cx="4676775" cy="119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/>
          <a:lstStyle/>
          <a:p>
            <a:r>
              <a:rPr lang="es-PE" sz="2400" i="1" dirty="0" smtClean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bondad y  la </a:t>
            </a:r>
            <a:r>
              <a:rPr lang="es-PE" sz="2400" i="1" dirty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misericordia que proceden de Ti lleguen a todas las personas. </a:t>
            </a:r>
          </a:p>
          <a:p>
            <a:endParaRPr lang="es-PE" sz="2400" i="1" dirty="0">
              <a:solidFill>
                <a:schemeClr val="bg1"/>
              </a:solidFill>
              <a:effectLst>
                <a:glow rad="2032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itchFamily="34" charset="0"/>
              <a:ea typeface="Adobe Fan Heiti Std B" pitchFamily="34" charset="-128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1144445" y="3134711"/>
            <a:ext cx="2838275" cy="115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/>
          <a:lstStyle/>
          <a:p>
            <a:r>
              <a:rPr lang="es-PE" sz="2400" i="1" dirty="0" smtClean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quien </a:t>
            </a:r>
            <a:r>
              <a:rPr lang="es-PE" sz="2400" i="1" dirty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oriente nuestra vida,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                        de </a:t>
            </a:r>
            <a:r>
              <a:rPr lang="es-PE" sz="2400" i="1" dirty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modo que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la</a:t>
            </a:r>
            <a:endParaRPr lang="es-PE" sz="2400" i="1" dirty="0">
              <a:solidFill>
                <a:schemeClr val="bg1"/>
              </a:solidFill>
              <a:effectLst>
                <a:glow rad="2032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itchFamily="34" charset="0"/>
              <a:ea typeface="Adobe Fan Heiti Std B" pitchFamily="34" charset="-128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559397" y="700326"/>
            <a:ext cx="4879754" cy="29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s-PE" sz="2400" i="1" dirty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Dios Padre nuestro,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que </a:t>
            </a:r>
            <a:r>
              <a:rPr lang="es-PE" sz="2400" i="1" dirty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nos llamas a vivir llenos de confianza en Ti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, sabiendo </a:t>
            </a:r>
            <a:r>
              <a:rPr lang="es-PE" sz="2400" i="1" dirty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que nunca nos dejas solos, y que en Jesús nos ayudas a superar todo mal; ahora que estamos en tu presencia te pedimos que sea el mismo Jesús, Hijo tuyo y hermano nuestro,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3683358" cy="61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91770" y="500365"/>
            <a:ext cx="219016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PE" sz="4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aettenschweiler" panose="020B070604090206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lang="es-ES_tradnl" altLang="es-PE" sz="48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2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1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2" grpId="0" uiExpand="1" build="p"/>
      <p:bldP spid="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9006"/>
            <a:ext cx="8077199" cy="5970844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680097" y="729369"/>
            <a:ext cx="4768578" cy="222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s-PE" sz="25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Gracias, Señor, por todas las cosas buenas que nos das; </a:t>
            </a:r>
            <a:r>
              <a:rPr lang="es-PE" sz="2500" i="1" kern="0" dirty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sigue </a:t>
            </a:r>
            <a:r>
              <a:rPr lang="es-PE" sz="25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cuidándonos y  </a:t>
            </a:r>
            <a:r>
              <a:rPr lang="es-PE" sz="2500" i="1" kern="0" dirty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protegiéndonos </a:t>
            </a:r>
            <a:r>
              <a:rPr lang="es-PE" sz="25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para que nuestras palabras</a:t>
            </a:r>
            <a:r>
              <a:rPr lang="es-PE" sz="2500" i="1" kern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, </a:t>
            </a:r>
            <a:r>
              <a:rPr lang="es-PE" sz="2500" i="1" kern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                        nuestras </a:t>
            </a:r>
            <a:r>
              <a:rPr lang="es-PE" sz="25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miradas, </a:t>
            </a:r>
            <a:endParaRPr lang="es-PE" sz="2500" i="1" kern="0" dirty="0" smtClean="0">
              <a:solidFill>
                <a:schemeClr val="bg1"/>
              </a:solidFill>
              <a:effectLst>
                <a:glow rad="101600">
                  <a:srgbClr val="02102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  <a:p>
            <a:pPr algn="ctr"/>
            <a:r>
              <a:rPr lang="es-PE" sz="2500" i="1" kern="0" dirty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nuestros </a:t>
            </a:r>
            <a:r>
              <a:rPr lang="es-PE" sz="25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sentimientos y </a:t>
            </a:r>
            <a:endParaRPr lang="es-ES_tradnl" sz="2500" i="1" kern="0" dirty="0">
              <a:solidFill>
                <a:schemeClr val="bg1"/>
              </a:solidFill>
              <a:effectLst>
                <a:glow rad="101600">
                  <a:srgbClr val="02102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95350" y="3240487"/>
            <a:ext cx="475297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r>
              <a:rPr lang="es-PE" sz="2500" i="1" kern="0" dirty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 nuestras </a:t>
            </a:r>
            <a:r>
              <a:rPr lang="es-PE" sz="25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obras </a:t>
            </a:r>
            <a:r>
              <a:rPr lang="es-PE" sz="2500" i="1" kern="0" dirty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                                           sean </a:t>
            </a:r>
            <a:r>
              <a:rPr lang="es-PE" sz="25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siempre </a:t>
            </a:r>
            <a:r>
              <a:rPr lang="es-PE" sz="2500" i="1" kern="0" dirty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y                                      en </a:t>
            </a:r>
            <a:r>
              <a:rPr lang="es-PE" sz="25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todo conforme a tu voluntad, y nuestro corazón, lleno de tu paz </a:t>
            </a:r>
            <a:r>
              <a:rPr lang="es-PE" sz="2500" i="1" kern="0" dirty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y  </a:t>
            </a:r>
            <a:r>
              <a:rPr lang="es-PE" sz="25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de tu amor, muestre a todos el Amor del tuyo</a:t>
            </a:r>
            <a:r>
              <a:rPr lang="es-PE" sz="2500" i="1" kern="0" dirty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.                                                   AMÉN</a:t>
            </a:r>
            <a:r>
              <a:rPr lang="es-PE" sz="25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.</a:t>
            </a:r>
          </a:p>
          <a:p>
            <a:endParaRPr lang="es-ES_tradnl" sz="2500" i="1" kern="0" dirty="0">
              <a:solidFill>
                <a:schemeClr val="bg1"/>
              </a:solidFill>
              <a:effectLst>
                <a:glow rad="101600">
                  <a:srgbClr val="02102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9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2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8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400050"/>
            <a:ext cx="8029575" cy="60388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45435" y="6267451"/>
            <a:ext cx="6069840" cy="461665"/>
          </a:xfrm>
          <a:prstGeom prst="rect">
            <a:avLst/>
          </a:prstGeom>
          <a:solidFill>
            <a:srgbClr val="019002"/>
          </a:solidFill>
          <a:ln w="28575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   Padre César Chávez  Alva (Chuno) </a:t>
            </a:r>
            <a:r>
              <a:rPr lang="es-PE" sz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>
              <a:defRPr/>
            </a:pPr>
            <a:r>
              <a:rPr lang="es-PE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</a:t>
            </a:r>
            <a:r>
              <a:rPr lang="es-PE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Paúl</a:t>
            </a:r>
            <a:endParaRPr lang="es-PE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7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1" y="380882"/>
            <a:ext cx="8195864" cy="607706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088790" y="659438"/>
            <a:ext cx="24817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2000" b="1" dirty="0">
                <a:ln w="11430"/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AMBIENTACIÓN:  </a:t>
            </a:r>
            <a:endParaRPr lang="es-PE" sz="2000" b="1" dirty="0">
              <a:ln w="11430"/>
              <a:solidFill>
                <a:srgbClr val="FFFF00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98872" y="3967820"/>
            <a:ext cx="75401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Hay que tener los ojos de la fe bien abiertos para no confundir al Señor que se acerca caminando sobre las aguas como un fantasma. Dispongámonos a escuchar la Palabra, </a:t>
            </a:r>
            <a:r>
              <a:rPr 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presencia </a:t>
            </a:r>
            <a:r>
              <a:rPr 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real y serena del </a:t>
            </a:r>
            <a:r>
              <a:rPr 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                     Señor </a:t>
            </a:r>
            <a:r>
              <a:rPr 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entre nosotros</a:t>
            </a:r>
            <a:r>
              <a:rPr 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s-PE" sz="24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98872" y="5247015"/>
            <a:ext cx="7540198" cy="102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_tradnl" sz="2400" kern="0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140000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8e/03/0c/8e030ce4cd32f0886a9774d05160e5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434074"/>
            <a:ext cx="8077518" cy="59667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35971" y="453125"/>
            <a:ext cx="35960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PE" sz="2400" b="1" kern="0" spc="50" dirty="0">
                <a:ln w="11430"/>
                <a:solidFill>
                  <a:sysClr val="window" lastClr="FFFFFF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anose="03050502040202030202" pitchFamily="66" charset="0"/>
              </a:rPr>
              <a:t>1. Oración inicial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445698" y="434074"/>
            <a:ext cx="510172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23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Señor Jesús </a:t>
            </a:r>
          </a:p>
          <a:p>
            <a:pPr algn="ctr"/>
            <a:r>
              <a:rPr lang="es-PE" sz="23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Tú que hiciste caminar a Pedro sobre las aguas, y que le invitaste a confiar y </a:t>
            </a:r>
            <a:r>
              <a:rPr lang="es-PE" sz="23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   esperar </a:t>
            </a:r>
            <a:r>
              <a:rPr lang="es-PE" sz="23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plenamente en ti; </a:t>
            </a:r>
          </a:p>
          <a:p>
            <a:pPr algn="ctr"/>
            <a:r>
              <a:rPr lang="es-PE" sz="23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ayúdanos para que conociendo lo que Tú esperas de cada uno de </a:t>
            </a:r>
            <a:r>
              <a:rPr lang="es-PE" sz="23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nosotros</a:t>
            </a:r>
            <a:endParaRPr lang="es-PE" sz="23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Black" panose="020B0A040201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4774" y="4592850"/>
            <a:ext cx="792112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23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podamos como Pedro </a:t>
            </a:r>
            <a:r>
              <a:rPr lang="es-PE" sz="23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caminar sobre </a:t>
            </a:r>
          </a:p>
          <a:p>
            <a:pPr algn="ctr"/>
            <a:r>
              <a:rPr lang="es-PE" sz="23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las aguas, sin dudar, creyendo y confiando plenamente en ti</a:t>
            </a:r>
            <a:r>
              <a:rPr lang="es-PE" sz="23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, </a:t>
            </a:r>
            <a:r>
              <a:rPr lang="es-PE" sz="23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 pesar de las adversidades, de los temporales de la vida, y aún de nuestra propia debilidad.</a:t>
            </a:r>
          </a:p>
        </p:txBody>
      </p:sp>
    </p:spTree>
    <p:extLst>
      <p:ext uri="{BB962C8B-B14F-4D97-AF65-F5344CB8AC3E}">
        <p14:creationId xmlns:p14="http://schemas.microsoft.com/office/powerpoint/2010/main" val="16817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6e/88/49/6e88499575a19d63ede088dad1530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4" y="457199"/>
            <a:ext cx="8074025" cy="59721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6574" y="4470219"/>
            <a:ext cx="8074025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23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Danos Señor, la gracia de comprender la dimensión de lo que implica creer y confiar en ti; ayúdanos a creer y confiar en ti, esperando solo en ti</a:t>
            </a:r>
            <a:r>
              <a:rPr lang="es-PE" sz="2300" b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, siendo </a:t>
            </a:r>
            <a:r>
              <a:rPr lang="es-PE" sz="23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Tú todo para nosotros</a:t>
            </a:r>
          </a:p>
          <a:p>
            <a:pPr algn="ctr"/>
            <a:r>
              <a:rPr lang="es-PE" sz="23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así como Tú lo </a:t>
            </a:r>
            <a:r>
              <a:rPr lang="es-PE" sz="2300" b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esperas y </a:t>
            </a:r>
            <a:r>
              <a:rPr lang="es-PE" sz="23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quieres</a:t>
            </a:r>
            <a:r>
              <a:rPr lang="es-PE" sz="2300" b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. Que </a:t>
            </a:r>
            <a:r>
              <a:rPr lang="es-PE" sz="23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así sea</a:t>
            </a:r>
          </a:p>
        </p:txBody>
      </p:sp>
    </p:spTree>
    <p:extLst>
      <p:ext uri="{BB962C8B-B14F-4D97-AF65-F5344CB8AC3E}">
        <p14:creationId xmlns:p14="http://schemas.microsoft.com/office/powerpoint/2010/main" val="39848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d2/9e/7e/d29e7e76a4a6ff33ef75da11f7800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8" y="449083"/>
            <a:ext cx="8036921" cy="59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908343" y="3372257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s-PE" sz="3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2895601" y="449083"/>
            <a:ext cx="3809999" cy="4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>
              <a:spcBef>
                <a:spcPct val="20000"/>
              </a:spcBef>
              <a:defRPr/>
            </a:pPr>
            <a:r>
              <a:rPr lang="es-PE" sz="2400" b="1" kern="0" dirty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_tradnl" sz="2400" b="1" u="sng" kern="0" spc="50" dirty="0" smtClean="0">
                <a:ln w="11430"/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Motivación</a:t>
            </a:r>
            <a:r>
              <a:rPr lang="es-ES_tradnl" sz="2400" b="1" kern="0" spc="50" dirty="0" smtClean="0">
                <a:ln w="11430"/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_tradnl" sz="2400" b="1" i="1" kern="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schemeClr val="accent5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363070" y="4759337"/>
            <a:ext cx="8247529" cy="155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PE" sz="2400" b="1" i="1" kern="0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400" b="1" i="1" kern="0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apóstoles experimentan la oposición de las fuerzas del mal, sienten miedo, pero la presencia de Jesús Resucitado les devuelve el ánimo y la confianza. Escuchemos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s-PE" sz="2400" b="1" i="1" kern="0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sz="2400" b="1" i="1" kern="0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schemeClr val="accent5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s-ES_tradnl" sz="2400" b="1" i="1" kern="0" dirty="0"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schemeClr val="accent5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1751240" y="3209382"/>
            <a:ext cx="3801835" cy="141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PE" sz="2400" b="1" i="1" kern="0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El </a:t>
            </a:r>
            <a:r>
              <a:rPr lang="es-PE" sz="2400" b="1" i="1" kern="0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evangelio </a:t>
            </a:r>
            <a:r>
              <a:rPr lang="es-PE" sz="2400" b="1" i="1" kern="0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de </a:t>
            </a:r>
            <a:r>
              <a:rPr lang="es-PE" sz="2400" b="1" i="1" kern="0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hoy </a:t>
            </a:r>
            <a:r>
              <a:rPr lang="es-PE" sz="2400" b="1" i="1" kern="0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 presenta  a </a:t>
            </a:r>
            <a:r>
              <a:rPr lang="es-PE" sz="2400" b="1" i="1" kern="0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Iglesia </a:t>
            </a:r>
            <a:r>
              <a:rPr lang="es-PE" sz="2400" b="1" i="1" kern="0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                estado </a:t>
            </a:r>
            <a:r>
              <a:rPr lang="es-PE" sz="2400" b="1" i="1" kern="0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misión. </a:t>
            </a:r>
            <a:endParaRPr lang="es-ES_tradnl" sz="2400" b="1" i="1" kern="0" dirty="0"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schemeClr val="accent5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48" y="449083"/>
            <a:ext cx="2310384" cy="102005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62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7" y="400050"/>
            <a:ext cx="8045958" cy="60483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19826" y="4355543"/>
            <a:ext cx="8105446" cy="20928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600" b="1" i="1" baseline="300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 </a:t>
            </a:r>
            <a:r>
              <a:rPr lang="es-ES" sz="26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 En aquel tiempo, inmediatamente después de la multiplicación de los </a:t>
            </a:r>
            <a:r>
              <a:rPr lang="es-ES" sz="26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panes, Jesús </a:t>
            </a:r>
            <a:r>
              <a:rPr lang="es-ES" sz="26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ordenó a sus </a:t>
            </a:r>
            <a:r>
              <a:rPr lang="es-ES" sz="26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discípulos </a:t>
            </a:r>
            <a:r>
              <a:rPr lang="es-ES" sz="26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subieran a la barca y se le adelantaran a la otra orilla, mientras él despedía a la gente.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785616" y="400050"/>
            <a:ext cx="2509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Mateo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14, 22-32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8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" y="437276"/>
            <a:ext cx="8081410" cy="59825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74888" y="5111765"/>
            <a:ext cx="8133826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460000"/>
                  </a:glow>
                </a:effectLst>
                <a:latin typeface="Comic Sans MS" panose="030F0702030302020204" pitchFamily="66" charset="0"/>
                <a:cs typeface="Times New Roman" pitchFamily="18" charset="0"/>
              </a:rPr>
              <a:t>Y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460000"/>
                  </a:glow>
                </a:effectLst>
                <a:latin typeface="Comic Sans MS" panose="030F0702030302020204" pitchFamily="66" charset="0"/>
                <a:cs typeface="Times New Roman" pitchFamily="18" charset="0"/>
              </a:rPr>
              <a:t>, después de despedir a la gente, subió al monte a solas para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460000"/>
                  </a:glow>
                </a:effectLst>
                <a:latin typeface="Comic Sans MS" panose="030F0702030302020204" pitchFamily="66" charset="0"/>
                <a:cs typeface="Times New Roman" pitchFamily="18" charset="0"/>
              </a:rPr>
              <a:t>orar. Llegada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460000"/>
                  </a:glow>
                </a:effectLst>
                <a:latin typeface="Comic Sans MS" panose="030F0702030302020204" pitchFamily="66" charset="0"/>
                <a:cs typeface="Times New Roman" pitchFamily="18" charset="0"/>
              </a:rPr>
              <a:t>la noche, estaba allí solo.</a:t>
            </a:r>
          </a:p>
        </p:txBody>
      </p:sp>
    </p:spTree>
    <p:extLst>
      <p:ext uri="{BB962C8B-B14F-4D97-AF65-F5344CB8AC3E}">
        <p14:creationId xmlns:p14="http://schemas.microsoft.com/office/powerpoint/2010/main" val="1998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2082</TotalTime>
  <Words>1431</Words>
  <Application>Microsoft Office PowerPoint</Application>
  <PresentationFormat>Presentación en pantalla (4:3)</PresentationFormat>
  <Paragraphs>82</Paragraphs>
  <Slides>37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24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62" baseType="lpstr">
      <vt:lpstr>Malgun Gothic</vt:lpstr>
      <vt:lpstr>Adobe Fan Heiti Std B</vt:lpstr>
      <vt:lpstr>Adobe Gothic Std B</vt:lpstr>
      <vt:lpstr>Arial</vt:lpstr>
      <vt:lpstr>Arial Black</vt:lpstr>
      <vt:lpstr>Arial Narrow</vt:lpstr>
      <vt:lpstr>Arial Rounded MT Bold</vt:lpstr>
      <vt:lpstr>Bahnschrift</vt:lpstr>
      <vt:lpstr>Bahnschrift Condensed</vt:lpstr>
      <vt:lpstr>Calibri</vt:lpstr>
      <vt:lpstr>Calibri Light</vt:lpstr>
      <vt:lpstr>Comic Sans MS</vt:lpstr>
      <vt:lpstr>Franklin Gothic Book</vt:lpstr>
      <vt:lpstr>Haettenschweiler</vt:lpstr>
      <vt:lpstr>Kristen ITC</vt:lpstr>
      <vt:lpstr>Matura MT Script Capitals</vt:lpstr>
      <vt:lpstr>Poor Richard</vt:lpstr>
      <vt:lpstr>Segoe UI Black</vt:lpstr>
      <vt:lpstr>Tahoma</vt:lpstr>
      <vt:lpstr>Tekton Pro</vt:lpstr>
      <vt:lpstr>Tekton Pro Cond</vt:lpstr>
      <vt:lpstr>Times New Roman</vt:lpstr>
      <vt:lpstr>Verdana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249</cp:revision>
  <dcterms:created xsi:type="dcterms:W3CDTF">2017-08-07T04:35:14Z</dcterms:created>
  <dcterms:modified xsi:type="dcterms:W3CDTF">2023-08-07T20:25:18Z</dcterms:modified>
</cp:coreProperties>
</file>