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92"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745"/>
    <a:srgbClr val="214A20"/>
    <a:srgbClr val="B4DE8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74" autoAdjust="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89D2-A490-43DF-8139-988EF1E2466C}" type="datetimeFigureOut">
              <a:rPr lang="en-US" smtClean="0"/>
              <a:t>8/28/2023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52DC7-E189-43F0-8EE2-62709C6D609F}" type="slidenum">
              <a:rPr lang="en-US" smtClean="0"/>
              <a:t>‹Nº›</a:t>
            </a:fld>
            <a:endParaRPr lang="en-US"/>
          </a:p>
        </p:txBody>
      </p:sp>
    </p:spTree>
    <p:extLst>
      <p:ext uri="{BB962C8B-B14F-4D97-AF65-F5344CB8AC3E}">
        <p14:creationId xmlns:p14="http://schemas.microsoft.com/office/powerpoint/2010/main" val="56919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88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51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98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49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7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68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7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69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6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06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94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0E4034-A4E7-41EC-8CC1-5F5E6F68D211}"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 Ago. 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C1738B-CADB-47F4-9683-D70944F3288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898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93881" y="553297"/>
            <a:ext cx="8210504" cy="5757352"/>
          </a:xfrm>
          <a:prstGeom prst="rect">
            <a:avLst/>
          </a:prstGeom>
          <a:scene3d>
            <a:camera prst="orthographicFront"/>
            <a:lightRig rig="threePt" dir="t"/>
          </a:scene3d>
          <a:sp3d>
            <a:bevelT/>
          </a:sp3d>
        </p:spPr>
      </p:pic>
      <p:pic>
        <p:nvPicPr>
          <p:cNvPr id="4" name="Imagen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4490" y="5995020"/>
            <a:ext cx="1255885" cy="414564"/>
          </a:xfrm>
          <a:prstGeom prst="rect">
            <a:avLst/>
          </a:prstGeom>
        </p:spPr>
      </p:pic>
    </p:spTree>
    <p:extLst>
      <p:ext uri="{BB962C8B-B14F-4D97-AF65-F5344CB8AC3E}">
        <p14:creationId xmlns:p14="http://schemas.microsoft.com/office/powerpoint/2010/main" val="1428357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loop="1">
            <p:snd r:embed="rId2" name="Secret Garden - Ode To Simplicity - 02.wav"/>
          </p:stSnd>
        </p:sndAc>
      </p:transition>
    </mc:Choice>
    <mc:Fallback>
      <p:transition spd="slow">
        <p:fade/>
        <p:sndAc>
          <p:stSnd loop="1">
            <p:snd r:embed="rId2" name="Secret Garden - Ode To Simplicity - 02.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811" y="536331"/>
            <a:ext cx="8141443" cy="5802923"/>
          </a:xfrm>
          <a:prstGeom prst="rect">
            <a:avLst/>
          </a:prstGeom>
        </p:spPr>
      </p:pic>
      <p:sp>
        <p:nvSpPr>
          <p:cNvPr id="4098" name="Rectangle 2"/>
          <p:cNvSpPr>
            <a:spLocks noChangeArrowheads="1"/>
          </p:cNvSpPr>
          <p:nvPr/>
        </p:nvSpPr>
        <p:spPr bwMode="auto">
          <a:xfrm>
            <a:off x="958325" y="1877676"/>
            <a:ext cx="342024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Pedro </a:t>
            </a:r>
            <a:r>
              <a:rPr kumimoji="0" lang="es-ES" sz="2800" b="0" i="0" u="none" strike="noStrike" kern="1200" cap="none" spc="0" normalizeH="0" baseline="0" noProof="0" dirty="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se lo llevó aparte y se puso a reprenderlo</a:t>
            </a:r>
            <a:r>
              <a:rPr kumimoji="0" lang="es-ES"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 </a:t>
            </a:r>
            <a:r>
              <a:rPr kumimoji="0" lang="es-ES"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                </a:t>
            </a:r>
            <a:r>
              <a:rPr kumimoji="0" lang="es-PE"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a:t>
            </a:r>
            <a:r>
              <a:rPr kumimoji="0" lang="es-PE" sz="2800" b="0" i="0" u="none" strike="noStrike" kern="1200" cap="none" spc="0" normalizeH="0" baseline="0" noProof="0" dirty="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No lo permita Dios, </a:t>
            </a:r>
            <a:r>
              <a:rPr kumimoji="0" lang="es-PE"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Señor! </a:t>
            </a:r>
            <a:r>
              <a:rPr kumimoji="0" lang="es-PE"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                             Eso </a:t>
            </a:r>
            <a:r>
              <a:rPr kumimoji="0" lang="es-PE" sz="2800" b="0" i="0" u="none" strike="noStrike" kern="1200" cap="none" spc="0" normalizeH="0" baseline="0" noProof="0" dirty="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no te puede </a:t>
            </a:r>
            <a:r>
              <a:rPr kumimoji="0" lang="es-PE" sz="2800" b="0" i="0" u="none" strike="noStrike" kern="1200" cap="none" spc="0" normalizeH="0" baseline="0" noProof="0" dirty="0" smtClean="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pasar.</a:t>
            </a:r>
            <a:endParaRPr kumimoji="0" lang="es-ES" sz="3200" b="0" i="0" u="none" strike="noStrike" kern="1200" cap="none" spc="0" normalizeH="0" baseline="0" noProof="0" dirty="0">
              <a:ln>
                <a:noFill/>
              </a:ln>
              <a:solidFill>
                <a:srgbClr val="FFFF00"/>
              </a:solidFill>
              <a:effectLst>
                <a:glow rad="1397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endParaRPr>
          </a:p>
        </p:txBody>
      </p:sp>
      <p:sp>
        <p:nvSpPr>
          <p:cNvPr id="5" name="Rectangle 2"/>
          <p:cNvSpPr>
            <a:spLocks noChangeArrowheads="1"/>
          </p:cNvSpPr>
          <p:nvPr/>
        </p:nvSpPr>
        <p:spPr bwMode="auto">
          <a:xfrm>
            <a:off x="3644721" y="4693832"/>
            <a:ext cx="45462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06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ppt_x</p:attrName>
                                        </p:attrNameLst>
                                      </p:cBhvr>
                                      <p:tavLst>
                                        <p:tav tm="0">
                                          <p:val>
                                            <p:fltVal val="0.5"/>
                                          </p:val>
                                        </p:tav>
                                        <p:tav tm="100000">
                                          <p:val>
                                            <p:strVal val="#ppt_x"/>
                                          </p:val>
                                        </p:tav>
                                      </p:tavLst>
                                    </p:anim>
                                    <p:anim calcmode="lin" valueType="num">
                                      <p:cBhvr>
                                        <p:cTn id="10" dur="500" fill="hold"/>
                                        <p:tgtEl>
                                          <p:spTgt spid="40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611" y="551576"/>
            <a:ext cx="8119465" cy="5796969"/>
          </a:xfrm>
          <a:prstGeom prst="rect">
            <a:avLst/>
          </a:prstGeom>
        </p:spPr>
      </p:pic>
      <p:sp>
        <p:nvSpPr>
          <p:cNvPr id="6" name="Rectangle 2"/>
          <p:cNvSpPr>
            <a:spLocks noChangeArrowheads="1"/>
          </p:cNvSpPr>
          <p:nvPr/>
        </p:nvSpPr>
        <p:spPr bwMode="auto">
          <a:xfrm>
            <a:off x="896984" y="1424121"/>
            <a:ext cx="3481833" cy="353943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Jesús </a:t>
            </a:r>
            <a:r>
              <a:rPr kumimoji="0" lang="es-ES" sz="2800" b="1" i="0" u="none" strike="noStrike" kern="1200" cap="none" spc="0" normalizeH="0" baseline="0" noProof="0" dirty="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se volvió y dijo a Pedro</a:t>
            </a:r>
            <a:r>
              <a:rPr kumimoji="0" lang="es-ES" sz="2800" b="1" i="0" u="none" strike="noStrike" kern="1200" cap="none" spc="0" normalizeH="0" baseline="0" noProof="0" dirty="0" smtClean="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 </a:t>
            </a:r>
            <a:r>
              <a:rPr kumimoji="0" lang="es-ES" sz="2800" b="1" i="0" u="none" strike="noStrike" kern="1200" cap="none" spc="0" normalizeH="0" baseline="0" noProof="0" dirty="0" smtClean="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                                    - </a:t>
            </a:r>
            <a:r>
              <a:rPr kumimoji="0" lang="es-ES" sz="2800" b="1" i="0" u="none" strike="noStrike" kern="1200" cap="none" spc="0" normalizeH="0" baseline="0" noProof="0" dirty="0" smtClean="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Quítate </a:t>
            </a:r>
            <a:r>
              <a:rPr kumimoji="0" lang="es-ES" sz="2800" b="1" i="0" u="none" strike="noStrike" kern="1200" cap="none" spc="0" normalizeH="0" baseline="0" noProof="0" dirty="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de mi vista, </a:t>
            </a:r>
            <a:r>
              <a:rPr kumimoji="0" lang="es-ES" sz="2800" b="1" i="0" u="none" strike="noStrike" kern="1200" cap="none" spc="0" normalizeH="0" baseline="0" noProof="0" dirty="0" smtClean="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Satanás</a:t>
            </a:r>
            <a:r>
              <a:rPr kumimoji="0" lang="es-ES" sz="2800" b="1" i="0" u="none" strike="noStrike" kern="1200" cap="none" spc="0" normalizeH="0" baseline="0" noProof="0" dirty="0" smtClean="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rPr>
              <a:t>,</a:t>
            </a:r>
          </a:p>
          <a:p>
            <a:pPr lvl="0" algn="ctr">
              <a:defRPr/>
            </a:pPr>
            <a:r>
              <a:rPr lang="es-PE" sz="2800" b="1" dirty="0">
                <a:solidFill>
                  <a:srgbClr val="FFFF00"/>
                </a:solidFill>
                <a:effectLst>
                  <a:glow rad="101600">
                    <a:schemeClr val="bg2">
                      <a:lumMod val="10000"/>
                      <a:alpha val="40000"/>
                    </a:schemeClr>
                  </a:glow>
                  <a:outerShdw blurRad="50800" dist="38100" algn="l" rotWithShape="0">
                    <a:prstClr val="black"/>
                  </a:outerShdw>
                </a:effectLst>
                <a:latin typeface="Tekton Pro" panose="020F0603020208020904"/>
              </a:rPr>
              <a:t>que me haces tropezar; tú piensas                                   como los hombres, </a:t>
            </a:r>
            <a:r>
              <a:rPr lang="es-PE" sz="2800" b="1" dirty="0" smtClean="0">
                <a:solidFill>
                  <a:srgbClr val="FFFF00"/>
                </a:solidFill>
                <a:effectLst>
                  <a:glow rad="101600">
                    <a:schemeClr val="bg2">
                      <a:lumMod val="10000"/>
                      <a:alpha val="40000"/>
                    </a:schemeClr>
                  </a:glow>
                  <a:outerShdw blurRad="50800" dist="38100" algn="l" rotWithShape="0">
                    <a:prstClr val="black"/>
                  </a:outerShdw>
                </a:effectLst>
                <a:latin typeface="Tekton Pro" panose="020F0603020208020904"/>
              </a:rPr>
              <a:t>  no </a:t>
            </a:r>
            <a:r>
              <a:rPr lang="es-PE" sz="2800" b="1" dirty="0">
                <a:solidFill>
                  <a:srgbClr val="FFFF00"/>
                </a:solidFill>
                <a:effectLst>
                  <a:glow rad="101600">
                    <a:schemeClr val="bg2">
                      <a:lumMod val="10000"/>
                      <a:alpha val="40000"/>
                    </a:schemeClr>
                  </a:glow>
                  <a:outerShdw blurRad="50800" dist="38100" algn="l" rotWithShape="0">
                    <a:prstClr val="black"/>
                  </a:outerShdw>
                </a:effectLst>
                <a:latin typeface="Tekton Pro" panose="020F0603020208020904"/>
              </a:rPr>
              <a:t>como Dios</a:t>
            </a:r>
            <a:r>
              <a:rPr lang="es-PE" sz="2800" b="1" dirty="0" smtClean="0">
                <a:solidFill>
                  <a:srgbClr val="FFFF00"/>
                </a:solidFill>
                <a:effectLst>
                  <a:glow rad="101600">
                    <a:schemeClr val="bg2">
                      <a:lumMod val="10000"/>
                      <a:alpha val="40000"/>
                    </a:schemeClr>
                  </a:glow>
                  <a:outerShdw blurRad="50800" dist="38100" algn="l" rotWithShape="0">
                    <a:prstClr val="black"/>
                  </a:outerShdw>
                </a:effectLst>
                <a:latin typeface="Tekton Pro" panose="020F0603020208020904"/>
              </a:rPr>
              <a:t>.</a:t>
            </a:r>
            <a:endParaRPr kumimoji="0" lang="es-ES" sz="2800" b="1" i="0" u="none" strike="noStrike" kern="1200" cap="none" spc="0" normalizeH="0" baseline="0" noProof="0" dirty="0">
              <a:ln>
                <a:noFill/>
              </a:ln>
              <a:solidFill>
                <a:srgbClr val="FFFF00"/>
              </a:solidFill>
              <a:effectLst>
                <a:glow rad="101600">
                  <a:schemeClr val="bg2">
                    <a:lumMod val="10000"/>
                    <a:alpha val="40000"/>
                  </a:schemeClr>
                </a:glow>
                <a:outerShdw blurRad="50800" dist="38100" algn="l" rotWithShape="0">
                  <a:prstClr val="black"/>
                </a:outerShdw>
              </a:effectLst>
              <a:uLnTx/>
              <a:uFillTx/>
              <a:latin typeface="Tekton Pro" panose="020F0603020208020904"/>
            </a:endParaRPr>
          </a:p>
        </p:txBody>
      </p:sp>
    </p:spTree>
    <p:extLst>
      <p:ext uri="{BB962C8B-B14F-4D97-AF65-F5344CB8AC3E}">
        <p14:creationId xmlns:p14="http://schemas.microsoft.com/office/powerpoint/2010/main" val="820350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89431" y="550980"/>
            <a:ext cx="8152293" cy="5759667"/>
          </a:xfrm>
          <a:prstGeom prst="rect">
            <a:avLst/>
          </a:prstGeom>
        </p:spPr>
      </p:pic>
      <p:sp>
        <p:nvSpPr>
          <p:cNvPr id="6146" name="Rectangle 2"/>
          <p:cNvSpPr>
            <a:spLocks noChangeArrowheads="1"/>
          </p:cNvSpPr>
          <p:nvPr/>
        </p:nvSpPr>
        <p:spPr bwMode="auto">
          <a:xfrm>
            <a:off x="1231220" y="1279357"/>
            <a:ext cx="2993050" cy="440120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u="none" strike="noStrike" kern="1200" cap="none" spc="0" normalizeH="0" baseline="0" noProof="0" dirty="0" smtClean="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Entonces </a:t>
            </a:r>
            <a:r>
              <a:rPr kumimoji="0" lang="es-ES" sz="2800" b="1" u="none" strike="noStrike" kern="1200" cap="none" spc="0" normalizeH="0" baseline="0" noProof="0" dirty="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dijo Jesús a sus discípulos:</a:t>
            </a:r>
            <a:br>
              <a:rPr kumimoji="0" lang="es-ES" sz="2800" b="1" u="none" strike="noStrike" kern="1200" cap="none" spc="0" normalizeH="0" baseline="0" noProof="0" dirty="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br>
            <a:endParaRPr kumimoji="0" lang="es-ES" sz="2800" b="1" u="none" strike="noStrike" kern="1200" cap="none" spc="0" normalizeH="0" baseline="0" noProof="0" dirty="0" smtClean="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u="none" strike="noStrike" kern="1200" cap="none" spc="0" normalizeH="0" baseline="0" noProof="0" dirty="0" smtClean="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 </a:t>
            </a:r>
            <a:r>
              <a:rPr kumimoji="0" lang="es-ES" sz="2800" b="1" u="none" strike="noStrike" kern="1200" cap="none" spc="0" normalizeH="0" baseline="0" noProof="0" dirty="0" smtClean="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El </a:t>
            </a:r>
            <a:r>
              <a:rPr kumimoji="0" lang="es-ES" sz="2800" b="1" u="none" strike="noStrike" kern="1200" cap="none" spc="0" normalizeH="0" baseline="0" noProof="0" dirty="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rPr>
              <a:t>que quiera venir conmigo, que se niegue a sí mismo, que cargue con su cruz y me siga.</a:t>
            </a:r>
            <a:endParaRPr kumimoji="0" lang="es-ES" sz="1600" b="1" u="none" strike="noStrike" kern="1200" cap="none" spc="0" normalizeH="0" baseline="0" noProof="0" dirty="0">
              <a:ln>
                <a:noFill/>
              </a:ln>
              <a:solidFill>
                <a:srgbClr val="FFFF00"/>
              </a:solidFill>
              <a:effectLst>
                <a:glow rad="101600">
                  <a:schemeClr val="accent5">
                    <a:satMod val="175000"/>
                    <a:alpha val="40000"/>
                  </a:schemeClr>
                </a:glow>
                <a:outerShdw blurRad="50800" dist="38100" algn="l" rotWithShape="0">
                  <a:prstClr val="black"/>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3021215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ppt_x</p:attrName>
                                        </p:attrNameLst>
                                      </p:cBhvr>
                                      <p:tavLst>
                                        <p:tav tm="0">
                                          <p:val>
                                            <p:fltVal val="0.5"/>
                                          </p:val>
                                        </p:tav>
                                        <p:tav tm="100000">
                                          <p:val>
                                            <p:strVal val="#ppt_x"/>
                                          </p:val>
                                        </p:tav>
                                      </p:tavLst>
                                    </p:anim>
                                    <p:anim calcmode="lin" valueType="num">
                                      <p:cBhvr>
                                        <p:cTn id="10" dur="500" fill="hold"/>
                                        <p:tgtEl>
                                          <p:spTgt spid="61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275" y="611705"/>
            <a:ext cx="8190964" cy="5737580"/>
          </a:xfrm>
          <a:prstGeom prst="rect">
            <a:avLst/>
          </a:prstGeom>
        </p:spPr>
      </p:pic>
      <p:sp>
        <p:nvSpPr>
          <p:cNvPr id="3" name="Rectangle 2"/>
          <p:cNvSpPr>
            <a:spLocks noChangeArrowheads="1"/>
          </p:cNvSpPr>
          <p:nvPr/>
        </p:nvSpPr>
        <p:spPr bwMode="auto">
          <a:xfrm>
            <a:off x="928814" y="922772"/>
            <a:ext cx="3387633" cy="440120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Si </a:t>
            </a:r>
            <a:r>
              <a:rPr kumimoji="0" lang="es-ES"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uno quiera salvar su vida, la perderá; pero el que la pierda por mí, la encontrará.</a:t>
            </a:r>
            <a:r>
              <a:rPr kumimoji="0" lang="es-PE"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 </a:t>
            </a:r>
            <a:r>
              <a:rPr kumimoji="0" lang="es-PE" sz="2800" b="0"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a:t>
            </a:r>
            <a:r>
              <a:rPr kumimoji="0" lang="es-PE"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De qué le sirve a </a:t>
            </a:r>
            <a:r>
              <a:rPr kumimoji="0" lang="es-PE" sz="2800" b="0"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 un </a:t>
            </a:r>
            <a:r>
              <a:rPr kumimoji="0" lang="es-PE"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hombre ganar el mundo entero, </a:t>
            </a:r>
            <a:r>
              <a:rPr kumimoji="0" lang="es-PE" sz="2800" b="0"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 </a:t>
            </a:r>
            <a:r>
              <a:rPr kumimoji="0" lang="es-PE"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si arruina su vida? </a:t>
            </a:r>
            <a:r>
              <a:rPr kumimoji="0" lang="es-PE" sz="2800" b="0"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          ¿</a:t>
            </a:r>
            <a:r>
              <a:rPr kumimoji="0" lang="es-PE"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O qué podrá dar para recobrarla?</a:t>
            </a:r>
            <a:r>
              <a:rPr kumimoji="0" lang="es-ES" sz="2800" b="0"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ekton Pro" panose="020F0603020208020904" pitchFamily="34" charset="0"/>
                <a:ea typeface="+mn-ea"/>
                <a:cs typeface="+mn-cs"/>
              </a:rPr>
              <a:t> </a:t>
            </a:r>
          </a:p>
        </p:txBody>
      </p:sp>
      <p:sp>
        <p:nvSpPr>
          <p:cNvPr id="4" name="Rectangle 2"/>
          <p:cNvSpPr>
            <a:spLocks noChangeArrowheads="1"/>
          </p:cNvSpPr>
          <p:nvPr/>
        </p:nvSpPr>
        <p:spPr bwMode="auto">
          <a:xfrm>
            <a:off x="4742985" y="3106466"/>
            <a:ext cx="3396464" cy="523220"/>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Georgia" pitchFamily="18" charset="0"/>
                <a:ea typeface="+mn-ea"/>
                <a:cs typeface="+mn-cs"/>
              </a:rPr>
              <a:t> </a:t>
            </a:r>
            <a:endParaRPr kumimoji="0" lang="es-E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Georgia" pitchFamily="18" charset="0"/>
              <a:ea typeface="+mn-ea"/>
              <a:cs typeface="+mn-cs"/>
            </a:endParaRPr>
          </a:p>
        </p:txBody>
      </p:sp>
    </p:spTree>
    <p:extLst>
      <p:ext uri="{BB962C8B-B14F-4D97-AF65-F5344CB8AC3E}">
        <p14:creationId xmlns:p14="http://schemas.microsoft.com/office/powerpoint/2010/main" val="599832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1500"/>
                            </p:stCondLst>
                            <p:childTnLst>
                              <p:par>
                                <p:cTn id="9" presetID="23" presetClass="entr" presetSubtype="528" fill="hold" grpId="0" nodeType="afterEffect">
                                  <p:stCondLst>
                                    <p:cond delay="0"/>
                                  </p:stCondLst>
                                  <p:iterate type="wd">
                                    <p:tmPct val="10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9954" y="585489"/>
            <a:ext cx="8176845" cy="5771349"/>
          </a:xfrm>
          <a:prstGeom prst="rect">
            <a:avLst/>
          </a:prstGeom>
        </p:spPr>
      </p:pic>
      <p:sp>
        <p:nvSpPr>
          <p:cNvPr id="10242" name="Rectangle 2"/>
          <p:cNvSpPr>
            <a:spLocks noChangeArrowheads="1"/>
          </p:cNvSpPr>
          <p:nvPr/>
        </p:nvSpPr>
        <p:spPr bwMode="auto">
          <a:xfrm>
            <a:off x="1247652" y="1270560"/>
            <a:ext cx="2944421" cy="353943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Porque </a:t>
            </a:r>
            <a:r>
              <a:rPr kumimoji="0" lang="es-ES" sz="2800" b="0" i="0" u="none" strike="noStrike" kern="1200" cap="none" spc="0" normalizeH="0" baseline="0" noProof="0" dirty="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el Hijo del hombre vendrá entre sus ángeles, con la gloria </a:t>
            </a:r>
            <a:r>
              <a:rPr kumimoji="0" lang="es-ES" sz="2800" b="0" i="0" u="none" strike="noStrike" kern="1200" cap="none" spc="0" normalizeH="0" baseline="0" noProof="0" dirty="0" smtClean="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de su </a:t>
            </a:r>
            <a:r>
              <a:rPr kumimoji="0" lang="es-ES" sz="2800" b="0" i="0" u="none" strike="noStrike" kern="1200" cap="none" spc="0" normalizeH="0" baseline="0" noProof="0" dirty="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Padre, y </a:t>
            </a:r>
            <a:r>
              <a:rPr kumimoji="0" lang="es-ES" sz="2800" b="0" i="0" u="none" strike="noStrike" kern="1200" cap="none" spc="0" normalizeH="0" baseline="0" noProof="0" dirty="0" smtClean="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entonces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pagará </a:t>
            </a:r>
            <a:r>
              <a:rPr kumimoji="0" lang="es-ES" sz="2800" b="0" i="0" u="none" strike="noStrike" kern="1200" cap="none" spc="0" normalizeH="0" baseline="0" noProof="0" dirty="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a cada uno según su </a:t>
            </a:r>
            <a:r>
              <a:rPr kumimoji="0" lang="es-ES" sz="2800" b="0" i="0" u="none" strike="noStrike" kern="1200" cap="none" spc="0" normalizeH="0" baseline="0" noProof="0" dirty="0" smtClean="0">
                <a:ln>
                  <a:noFill/>
                </a:ln>
                <a:solidFill>
                  <a:srgbClr val="FFFF00"/>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rPr>
              <a:t>conducta.                  </a:t>
            </a:r>
            <a:endParaRPr kumimoji="0" lang="es-ES" sz="3200" b="0" i="1" u="none" strike="noStrike" kern="1200" cap="none" spc="0" normalizeH="0" baseline="0" noProof="0" dirty="0">
              <a:ln>
                <a:noFill/>
              </a:ln>
              <a:solidFill>
                <a:schemeClr val="bg1"/>
              </a:solidFill>
              <a:effectLst>
                <a:glow rad="101600">
                  <a:srgbClr val="120802"/>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1224270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 calcmode="lin" valueType="num">
                                      <p:cBhvr>
                                        <p:cTn id="9" dur="500" fill="hold"/>
                                        <p:tgtEl>
                                          <p:spTgt spid="10242"/>
                                        </p:tgtEl>
                                        <p:attrNameLst>
                                          <p:attrName>ppt_x</p:attrName>
                                        </p:attrNameLst>
                                      </p:cBhvr>
                                      <p:tavLst>
                                        <p:tav tm="0">
                                          <p:val>
                                            <p:fltVal val="0.5"/>
                                          </p:val>
                                        </p:tav>
                                        <p:tav tm="100000">
                                          <p:val>
                                            <p:strVal val="#ppt_x"/>
                                          </p:val>
                                        </p:tav>
                                      </p:tavLst>
                                    </p:anim>
                                    <p:anim calcmode="lin" valueType="num">
                                      <p:cBhvr>
                                        <p:cTn id="10" dur="500" fill="hold"/>
                                        <p:tgtEl>
                                          <p:spTgt spid="102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798" y="549930"/>
            <a:ext cx="8148248" cy="5789324"/>
          </a:xfrm>
          <a:prstGeom prst="rect">
            <a:avLst/>
          </a:prstGeom>
        </p:spPr>
      </p:pic>
      <p:sp>
        <p:nvSpPr>
          <p:cNvPr id="6" name="Rectángulo 5"/>
          <p:cNvSpPr/>
          <p:nvPr/>
        </p:nvSpPr>
        <p:spPr>
          <a:xfrm>
            <a:off x="1971095" y="409555"/>
            <a:ext cx="585288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Preguntas para la lectura:</a:t>
            </a:r>
            <a:endParaRPr kumimoji="0" lang="es-PE"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1 Rectángulo"/>
          <p:cNvSpPr/>
          <p:nvPr/>
        </p:nvSpPr>
        <p:spPr>
          <a:xfrm>
            <a:off x="441960" y="1054412"/>
            <a:ext cx="8192086" cy="1200329"/>
          </a:xfrm>
          <a:prstGeom prst="rect">
            <a:avLst/>
          </a:prstGeom>
        </p:spPr>
        <p:txBody>
          <a:bodyPr wrap="square">
            <a:spAutoFit/>
          </a:bodyPr>
          <a:lstStyle/>
          <a:p>
            <a:pPr marL="571500" marR="0" lvl="0" indent="-57150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PE" sz="3600" b="1" i="0" u="none" strike="noStrike" kern="1200" spc="50" normalizeH="0" baseline="0" noProof="0" dirty="0" smtClean="0">
                <a:ln w="9525" cmpd="sng">
                  <a:solidFill>
                    <a:schemeClr val="accent1"/>
                  </a:solidFill>
                  <a:prstDash val="solid"/>
                </a:ln>
                <a:solidFill>
                  <a:srgbClr val="70AD47">
                    <a:tint val="1000"/>
                  </a:srgbClr>
                </a:solidFill>
                <a:effectLst>
                  <a:glow rad="38100">
                    <a:schemeClr val="bg2">
                      <a:lumMod val="10000"/>
                      <a:alpha val="40000"/>
                    </a:schemeClr>
                  </a:glow>
                </a:effectLst>
                <a:uLnTx/>
                <a:uFillTx/>
                <a:latin typeface="Calibri" panose="020F0502020204030204"/>
                <a:ea typeface="+mn-ea"/>
                <a:cs typeface="+mn-cs"/>
              </a:rPr>
              <a:t>Jesús anuncia su pasión.                          ¿Dónde y quiénes matarán a Jesús?                         </a:t>
            </a:r>
            <a:endParaRPr kumimoji="0" lang="es-PE" sz="3600" b="1" i="0" u="none" strike="noStrike" kern="1200" spc="50" normalizeH="0" baseline="0" noProof="0" dirty="0">
              <a:ln w="9525" cmpd="sng">
                <a:solidFill>
                  <a:schemeClr val="accent1"/>
                </a:solidFill>
                <a:prstDash val="solid"/>
              </a:ln>
              <a:solidFill>
                <a:srgbClr val="70AD47">
                  <a:tint val="1000"/>
                </a:srgbClr>
              </a:solidFill>
              <a:effectLst>
                <a:glow rad="38100">
                  <a:schemeClr val="bg2">
                    <a:lumMod val="10000"/>
                    <a:alpha val="40000"/>
                  </a:schemeClr>
                </a:glow>
              </a:effectLst>
              <a:uLnTx/>
              <a:uFillTx/>
              <a:latin typeface="Calibri" panose="020F0502020204030204"/>
              <a:ea typeface="+mn-ea"/>
              <a:cs typeface="+mn-cs"/>
            </a:endParaRPr>
          </a:p>
        </p:txBody>
      </p:sp>
      <p:sp>
        <p:nvSpPr>
          <p:cNvPr id="7" name="1 Rectángulo"/>
          <p:cNvSpPr/>
          <p:nvPr/>
        </p:nvSpPr>
        <p:spPr>
          <a:xfrm>
            <a:off x="658754" y="5692923"/>
            <a:ext cx="8192086"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s-PE" sz="3600" b="1" i="0" u="none" strike="noStrike" kern="1200" spc="50" normalizeH="0" baseline="0" noProof="0" dirty="0" smtClean="0">
                <a:ln w="9525" cmpd="sng">
                  <a:solidFill>
                    <a:schemeClr val="accent1"/>
                  </a:solidFill>
                  <a:prstDash val="solid"/>
                </a:ln>
                <a:solidFill>
                  <a:srgbClr val="70AD47">
                    <a:tint val="1000"/>
                  </a:srgbClr>
                </a:solidFill>
                <a:effectLst>
                  <a:glow rad="38100">
                    <a:schemeClr val="tx1">
                      <a:lumMod val="95000"/>
                      <a:lumOff val="5000"/>
                      <a:alpha val="40000"/>
                    </a:schemeClr>
                  </a:glow>
                </a:effectLst>
                <a:uLnTx/>
                <a:uFillTx/>
                <a:latin typeface="Calibri" panose="020F0502020204030204"/>
                <a:ea typeface="+mn-ea"/>
                <a:cs typeface="+mn-cs"/>
              </a:rPr>
              <a:t>¿Qué sucederá después de su muerte?</a:t>
            </a:r>
            <a:endParaRPr kumimoji="0" lang="es-PE" sz="3600" b="1" i="0" u="none" strike="noStrike" kern="1200" spc="50" normalizeH="0" baseline="0" noProof="0" dirty="0">
              <a:ln w="9525" cmpd="sng">
                <a:solidFill>
                  <a:schemeClr val="accent1"/>
                </a:solidFill>
                <a:prstDash val="solid"/>
              </a:ln>
              <a:solidFill>
                <a:srgbClr val="70AD47">
                  <a:tint val="1000"/>
                </a:srgbClr>
              </a:solidFill>
              <a:effectLst>
                <a:glow rad="38100">
                  <a:schemeClr val="tx1">
                    <a:lumMod val="95000"/>
                    <a:lumOff val="5000"/>
                    <a:alpha val="40000"/>
                  </a:schemeClr>
                </a:glow>
              </a:effectLst>
              <a:uLnTx/>
              <a:uFillTx/>
              <a:latin typeface="Calibri" panose="020F0502020204030204"/>
              <a:ea typeface="+mn-ea"/>
              <a:cs typeface="+mn-cs"/>
            </a:endParaRPr>
          </a:p>
        </p:txBody>
      </p:sp>
    </p:spTree>
    <p:extLst>
      <p:ext uri="{BB962C8B-B14F-4D97-AF65-F5344CB8AC3E}">
        <p14:creationId xmlns:p14="http://schemas.microsoft.com/office/powerpoint/2010/main" val="19252416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181" y="520773"/>
            <a:ext cx="8157034" cy="5800896"/>
          </a:xfrm>
          <a:prstGeom prst="rect">
            <a:avLst/>
          </a:prstGeom>
        </p:spPr>
      </p:pic>
      <p:sp>
        <p:nvSpPr>
          <p:cNvPr id="4" name="Rectangle 7"/>
          <p:cNvSpPr>
            <a:spLocks noChangeArrowheads="1"/>
          </p:cNvSpPr>
          <p:nvPr/>
        </p:nvSpPr>
        <p:spPr bwMode="auto">
          <a:xfrm>
            <a:off x="786622" y="4789715"/>
            <a:ext cx="7548982" cy="1436914"/>
          </a:xfrm>
          <a:prstGeom prst="rect">
            <a:avLst/>
          </a:prstGeom>
          <a:noFill/>
          <a:ln w="9525">
            <a:noFill/>
            <a:miter lim="800000"/>
            <a:headEnd/>
            <a:tailEnd/>
          </a:ln>
          <a:effectLst/>
          <a:scene3d>
            <a:camera prst="orthographicFront"/>
            <a:lightRig rig="threePt" dir="t"/>
          </a:scene3d>
          <a:sp3d>
            <a:bevelT prst="slope"/>
          </a:sp3d>
        </p:spPr>
        <p:txBody>
          <a:bodyPr/>
          <a:lstStyle/>
          <a:p>
            <a:pPr marL="685800" marR="0" lvl="0" indent="-685800" algn="ctr"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s-PE" sz="48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Calibri" panose="020F0502020204030204"/>
                <a:ea typeface="+mn-ea"/>
                <a:cs typeface="+mn-cs"/>
              </a:rPr>
              <a:t>  ¿</a:t>
            </a:r>
            <a:r>
              <a:rPr kumimoji="0" lang="es-PE" sz="44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Calibri" panose="020F0502020204030204"/>
                <a:ea typeface="+mn-ea"/>
                <a:cs typeface="+mn-cs"/>
              </a:rPr>
              <a:t>Cómo reacciona Pedro a este anuncio de Jesús</a:t>
            </a:r>
            <a:r>
              <a:rPr kumimoji="0" lang="es-PE" sz="4400" b="1" i="0" u="none" strike="noStrike" kern="1200" cap="none" spc="0" normalizeH="0" baseline="0" noProof="0" dirty="0" smtClean="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Calibri" panose="020F0502020204030204"/>
                <a:ea typeface="+mn-ea"/>
                <a:cs typeface="+mn-cs"/>
              </a:rPr>
              <a:t>?.</a:t>
            </a:r>
            <a:endParaRPr kumimoji="0" lang="es-ES" sz="48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37586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6413" y="538653"/>
            <a:ext cx="8135218" cy="5774224"/>
          </a:xfrm>
          <a:prstGeom prst="rect">
            <a:avLst/>
          </a:prstGeom>
          <a:scene3d>
            <a:camera prst="orthographicFront"/>
            <a:lightRig rig="threePt" dir="t"/>
          </a:scene3d>
          <a:sp3d>
            <a:bevelT/>
          </a:sp3d>
        </p:spPr>
      </p:pic>
      <p:sp>
        <p:nvSpPr>
          <p:cNvPr id="3" name="Rectangle 7"/>
          <p:cNvSpPr>
            <a:spLocks noChangeArrowheads="1"/>
          </p:cNvSpPr>
          <p:nvPr/>
        </p:nvSpPr>
        <p:spPr bwMode="auto">
          <a:xfrm>
            <a:off x="709837" y="502276"/>
            <a:ext cx="7926946" cy="640724"/>
          </a:xfrm>
          <a:prstGeom prst="rect">
            <a:avLst/>
          </a:prstGeom>
          <a:noFill/>
          <a:ln w="9525">
            <a:noFill/>
            <a:miter lim="800000"/>
            <a:headEnd/>
            <a:tailEnd/>
          </a:ln>
          <a:effectLst/>
          <a:scene3d>
            <a:camera prst="orthographicFront"/>
            <a:lightRig rig="threePt" dir="t"/>
          </a:scene3d>
          <a:sp3d>
            <a:bevelT prst="slope"/>
          </a:sp3d>
        </p:spPr>
        <p:txBody>
          <a:bodyPr/>
          <a:lstStyle/>
          <a:p>
            <a:pPr marL="571500" marR="0" lvl="0" indent="-571500" algn="ctr"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s-PE" sz="32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Tekton Pro" panose="020F0603020208020904" pitchFamily="34" charset="0"/>
                <a:ea typeface="+mn-ea"/>
                <a:cs typeface="+mn-cs"/>
              </a:rPr>
              <a:t>¿Cómo llama Jesús a Pedro? </a:t>
            </a:r>
            <a:endParaRPr kumimoji="0" lang="es-ES" sz="32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Tekton Pro" panose="020F0603020208020904" pitchFamily="34" charset="0"/>
              <a:ea typeface="+mn-ea"/>
              <a:cs typeface="+mn-cs"/>
            </a:endParaRPr>
          </a:p>
        </p:txBody>
      </p:sp>
      <p:sp>
        <p:nvSpPr>
          <p:cNvPr id="2" name="Rectangle 7"/>
          <p:cNvSpPr>
            <a:spLocks noChangeArrowheads="1"/>
          </p:cNvSpPr>
          <p:nvPr/>
        </p:nvSpPr>
        <p:spPr bwMode="auto">
          <a:xfrm>
            <a:off x="926246" y="4788401"/>
            <a:ext cx="7107280" cy="887357"/>
          </a:xfrm>
          <a:prstGeom prst="rect">
            <a:avLst/>
          </a:prstGeom>
          <a:noFill/>
          <a:ln w="9525">
            <a:noFill/>
            <a:miter lim="800000"/>
            <a:headEnd/>
            <a:tailEnd/>
          </a:ln>
          <a:effectLst/>
          <a:scene3d>
            <a:camera prst="orthographicFront"/>
            <a:lightRig rig="threePt" dir="t"/>
          </a:scene3d>
          <a:sp3d>
            <a:bevelT prst="slope"/>
          </a:sp3d>
        </p:spPr>
        <p:txBody>
          <a:bodyPr>
            <a:prstTxWarp prst="textWave1">
              <a:avLst/>
            </a:prstTxWarp>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s-PE" sz="3600" b="0" i="0" u="none" strike="noStrike" kern="1200" cap="none" spc="0" normalizeH="0" baseline="0" noProof="0" dirty="0">
                <a:ln w="18415" cmpd="sng">
                  <a:solidFill>
                    <a:srgbClr val="FFFFFF"/>
                  </a:solidFill>
                  <a:prstDash val="solid"/>
                </a:ln>
                <a:solidFill>
                  <a:srgbClr val="FFFF00"/>
                </a:solidFill>
                <a:effectLst>
                  <a:glow rad="101600">
                    <a:srgbClr val="C00000">
                      <a:alpha val="60000"/>
                    </a:srgbClr>
                  </a:glow>
                  <a:outerShdw blurRad="63500" dir="3600000" algn="tl" rotWithShape="0">
                    <a:srgbClr val="000000">
                      <a:alpha val="70000"/>
                    </a:srgbClr>
                  </a:outerShdw>
                </a:effectLst>
                <a:uLnTx/>
                <a:uFillTx/>
                <a:latin typeface="Tekton Pro" pitchFamily="34" charset="0"/>
                <a:ea typeface="+mn-ea"/>
                <a:cs typeface="+mn-cs"/>
              </a:rPr>
              <a:t> </a:t>
            </a:r>
            <a:endParaRPr kumimoji="0" lang="es-PE" sz="4000" b="0" i="0" u="none" strike="noStrike" kern="1200" cap="none" spc="0" normalizeH="0" baseline="0" noProof="0" dirty="0">
              <a:ln w="18415" cmpd="sng">
                <a:solidFill>
                  <a:srgbClr val="FFFFFF"/>
                </a:solidFill>
                <a:prstDash val="solid"/>
              </a:ln>
              <a:solidFill>
                <a:srgbClr val="FFFF00"/>
              </a:solidFill>
              <a:effectLst>
                <a:glow rad="101600">
                  <a:srgbClr val="C000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10" name="Rectangle 7"/>
          <p:cNvSpPr>
            <a:spLocks noChangeArrowheads="1"/>
          </p:cNvSpPr>
          <p:nvPr/>
        </p:nvSpPr>
        <p:spPr bwMode="auto">
          <a:xfrm>
            <a:off x="563308" y="5719040"/>
            <a:ext cx="8132287" cy="1240776"/>
          </a:xfrm>
          <a:prstGeom prst="rect">
            <a:avLst/>
          </a:prstGeom>
          <a:noFill/>
          <a:ln w="9525">
            <a:noFill/>
            <a:miter lim="800000"/>
            <a:headEnd/>
            <a:tailEnd/>
          </a:ln>
          <a:effectLst/>
          <a:scene3d>
            <a:camera prst="orthographicFront"/>
            <a:lightRig rig="threePt" dir="t"/>
          </a:scene3d>
          <a:sp3d>
            <a:bevelT prst="slope"/>
          </a:sp3d>
        </p:spPr>
        <p:txBody>
          <a:bodyPr/>
          <a:lstStyle/>
          <a:p>
            <a:pPr marR="0" lvl="0" algn="ctr" defTabSz="914400" rtl="0" eaLnBrk="1" fontAlgn="auto" latinLnBrk="0" hangingPunct="1">
              <a:lnSpc>
                <a:spcPct val="100000"/>
              </a:lnSpc>
              <a:spcBef>
                <a:spcPct val="20000"/>
              </a:spcBef>
              <a:spcAft>
                <a:spcPts val="0"/>
              </a:spcAft>
              <a:buClrTx/>
              <a:buSzTx/>
              <a:tabLst/>
              <a:defRPr/>
            </a:pPr>
            <a:r>
              <a:rPr kumimoji="0" lang="es-PE" sz="3200" b="1" i="0" u="none" strike="noStrike" kern="1200" cap="none" spc="0" normalizeH="0" baseline="0" noProof="0" dirty="0" smtClean="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Tekton Pro" panose="020F0603020208020904" pitchFamily="34" charset="0"/>
                <a:ea typeface="+mn-ea"/>
                <a:cs typeface="+mn-cs"/>
              </a:rPr>
              <a:t>¿</a:t>
            </a:r>
            <a:r>
              <a:rPr kumimoji="0" lang="es-PE" sz="32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Tekton Pro" panose="020F0603020208020904" pitchFamily="34" charset="0"/>
                <a:ea typeface="+mn-ea"/>
                <a:cs typeface="+mn-cs"/>
              </a:rPr>
              <a:t>A qué le invitan las palabras del Señor? </a:t>
            </a:r>
            <a:endParaRPr kumimoji="0" lang="es-ES" sz="3200" b="1" i="0" u="none" strike="noStrike" kern="1200" cap="none" spc="0" normalizeH="0" baseline="0" noProof="0" dirty="0">
              <a:ln w="19050">
                <a:solidFill>
                  <a:srgbClr val="44546A">
                    <a:tint val="1000"/>
                  </a:srgbClr>
                </a:solidFill>
                <a:prstDash val="solid"/>
              </a:ln>
              <a:solidFill>
                <a:schemeClr val="bg1"/>
              </a:solidFill>
              <a:effectLst>
                <a:glow rad="63500">
                  <a:schemeClr val="tx1">
                    <a:lumMod val="95000"/>
                    <a:lumOff val="5000"/>
                    <a:alpha val="40000"/>
                  </a:schemeClr>
                </a:glow>
                <a:outerShdw blurRad="50800" dist="38100" algn="l" rotWithShape="0">
                  <a:prstClr val="black"/>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1194897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1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288" y="512691"/>
            <a:ext cx="8184303" cy="5805619"/>
          </a:xfrm>
          <a:prstGeom prst="rect">
            <a:avLst/>
          </a:prstGeom>
          <a:scene3d>
            <a:camera prst="orthographicFront"/>
            <a:lightRig rig="threePt" dir="t"/>
          </a:scene3d>
          <a:sp3d>
            <a:bevelT w="152400" h="50800" prst="softRound"/>
          </a:sp3d>
        </p:spPr>
      </p:pic>
      <p:sp>
        <p:nvSpPr>
          <p:cNvPr id="2" name="1 Rectángulo"/>
          <p:cNvSpPr/>
          <p:nvPr/>
        </p:nvSpPr>
        <p:spPr>
          <a:xfrm>
            <a:off x="880565" y="512691"/>
            <a:ext cx="7894158" cy="646331"/>
          </a:xfrm>
          <a:prstGeom prst="rect">
            <a:avLst/>
          </a:prstGeom>
        </p:spPr>
        <p:txBody>
          <a:bodyPr wrap="square">
            <a:spAutoFit/>
          </a:bodyPr>
          <a:lstStyle/>
          <a:p>
            <a:pPr marL="571500" marR="0" lvl="0" indent="-571500" algn="ctr"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s-PE" sz="3600" b="0" i="0" u="none" strike="noStrike" kern="1200" cap="none" spc="0" normalizeH="0" baseline="0" noProof="0" dirty="0">
                <a:ln w="18415" cmpd="sng">
                  <a:solidFill>
                    <a:srgbClr val="FFFFFF"/>
                  </a:solidFill>
                  <a:prstDash val="solid"/>
                </a:ln>
                <a:solidFill>
                  <a:schemeClr val="bg1"/>
                </a:solidFill>
                <a:effectLst>
                  <a:glow rad="101600">
                    <a:srgbClr val="C00000">
                      <a:alpha val="60000"/>
                    </a:srgbClr>
                  </a:glow>
                  <a:outerShdw blurRad="50800" dist="38100" algn="l" rotWithShape="0">
                    <a:prstClr val="black"/>
                  </a:outerShdw>
                </a:effectLst>
                <a:uLnTx/>
                <a:uFillTx/>
                <a:latin typeface="Tekton Pro" pitchFamily="34" charset="0"/>
                <a:ea typeface="+mn-ea"/>
                <a:cs typeface="+mn-cs"/>
              </a:rPr>
              <a:t>Jesús invita a seguirle. </a:t>
            </a:r>
            <a:endParaRPr kumimoji="0" lang="es-ES" sz="3600" b="0" i="0" u="none" strike="noStrike" kern="1200" cap="none" spc="0" normalizeH="0" baseline="0" noProof="0" dirty="0">
              <a:ln w="18415" cmpd="sng">
                <a:solidFill>
                  <a:srgbClr val="FFFFFF"/>
                </a:solidFill>
                <a:prstDash val="solid"/>
              </a:ln>
              <a:solidFill>
                <a:schemeClr val="bg1"/>
              </a:solidFill>
              <a:effectLst>
                <a:glow rad="101600">
                  <a:srgbClr val="C00000">
                    <a:alpha val="60000"/>
                  </a:srgbClr>
                </a:glow>
                <a:outerShdw blurRad="50800" dist="38100" algn="l" rotWithShape="0">
                  <a:prstClr val="black"/>
                </a:outerShdw>
              </a:effectLst>
              <a:uLnTx/>
              <a:uFillTx/>
              <a:latin typeface="Tekton Pro" pitchFamily="34" charset="0"/>
              <a:ea typeface="+mn-ea"/>
              <a:cs typeface="+mn-cs"/>
            </a:endParaRPr>
          </a:p>
        </p:txBody>
      </p:sp>
      <p:sp>
        <p:nvSpPr>
          <p:cNvPr id="7" name="1 Rectángulo"/>
          <p:cNvSpPr/>
          <p:nvPr/>
        </p:nvSpPr>
        <p:spPr>
          <a:xfrm>
            <a:off x="1032233" y="5729457"/>
            <a:ext cx="7590822" cy="523220"/>
          </a:xfrm>
          <a:prstGeom prst="rect">
            <a:avLst/>
          </a:prstGeom>
        </p:spPr>
        <p:txBody>
          <a:bodyPr wrap="square">
            <a:spAutoFit/>
          </a:bodyPr>
          <a:lstStyle/>
          <a:p>
            <a:pPr marR="0" lvl="0" defTabSz="914400" rtl="0" eaLnBrk="1" fontAlgn="auto" latinLnBrk="0" hangingPunct="1">
              <a:lnSpc>
                <a:spcPct val="100000"/>
              </a:lnSpc>
              <a:spcBef>
                <a:spcPct val="20000"/>
              </a:spcBef>
              <a:spcAft>
                <a:spcPts val="0"/>
              </a:spcAft>
              <a:buClrTx/>
              <a:buSzTx/>
              <a:tabLst/>
              <a:defRPr/>
            </a:pPr>
            <a:r>
              <a:rPr kumimoji="0" lang="es-PE" sz="2800" b="0" i="0" u="none" strike="noStrike" kern="1200" cap="none" spc="0" normalizeH="0" baseline="0" noProof="0" dirty="0" smtClean="0">
                <a:ln w="18415" cmpd="sng">
                  <a:solidFill>
                    <a:srgbClr val="FFFFFF"/>
                  </a:solidFill>
                  <a:prstDash val="solid"/>
                </a:ln>
                <a:solidFill>
                  <a:schemeClr val="bg1"/>
                </a:solidFill>
                <a:effectLst>
                  <a:glow rad="101600">
                    <a:srgbClr val="C00000">
                      <a:alpha val="60000"/>
                    </a:srgbClr>
                  </a:glow>
                  <a:outerShdw blurRad="50800" dist="38100" algn="l" rotWithShape="0">
                    <a:prstClr val="black"/>
                  </a:outerShdw>
                </a:effectLst>
                <a:uLnTx/>
                <a:uFillTx/>
                <a:latin typeface="Tekton Pro" pitchFamily="34" charset="0"/>
                <a:ea typeface="+mn-ea"/>
                <a:cs typeface="+mn-cs"/>
              </a:rPr>
              <a:t>¿</a:t>
            </a:r>
            <a:r>
              <a:rPr kumimoji="0" lang="es-PE" sz="2800" b="0" i="0" u="none" strike="noStrike" kern="1200" cap="none" spc="0" normalizeH="0" baseline="0" noProof="0" dirty="0">
                <a:ln w="18415" cmpd="sng">
                  <a:solidFill>
                    <a:srgbClr val="FFFFFF"/>
                  </a:solidFill>
                  <a:prstDash val="solid"/>
                </a:ln>
                <a:solidFill>
                  <a:schemeClr val="bg1"/>
                </a:solidFill>
                <a:effectLst>
                  <a:glow rad="101600">
                    <a:srgbClr val="C00000">
                      <a:alpha val="60000"/>
                    </a:srgbClr>
                  </a:glow>
                  <a:outerShdw blurRad="50800" dist="38100" algn="l" rotWithShape="0">
                    <a:prstClr val="black"/>
                  </a:outerShdw>
                </a:effectLst>
                <a:uLnTx/>
                <a:uFillTx/>
                <a:latin typeface="Tekton Pro" pitchFamily="34" charset="0"/>
                <a:ea typeface="+mn-ea"/>
                <a:cs typeface="+mn-cs"/>
              </a:rPr>
              <a:t>Cuáles son las exigencias del seguimiento?</a:t>
            </a:r>
            <a:endParaRPr kumimoji="0" lang="es-ES" sz="2800" b="0" i="0" u="none" strike="noStrike" kern="1200" cap="none" spc="0" normalizeH="0" baseline="0" noProof="0" dirty="0">
              <a:ln w="18415" cmpd="sng">
                <a:solidFill>
                  <a:srgbClr val="FFFFFF"/>
                </a:solidFill>
                <a:prstDash val="solid"/>
              </a:ln>
              <a:solidFill>
                <a:schemeClr val="bg1"/>
              </a:solidFill>
              <a:effectLst>
                <a:glow rad="101600">
                  <a:srgbClr val="C00000">
                    <a:alpha val="60000"/>
                  </a:srgbClr>
                </a:glow>
                <a:outerShdw blurRad="50800" dist="38100" algn="l"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30303939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do lo que sé sobre la conversión lo aprendí de Pedro el apóst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99" y="510960"/>
            <a:ext cx="8185616" cy="581950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519402" y="631191"/>
            <a:ext cx="2074985" cy="416774"/>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2200" b="1" i="1" u="sng" strike="noStrike" kern="1200" cap="none" spc="0" normalizeH="0" baseline="0" noProof="0" dirty="0">
                <a:ln>
                  <a:noFill/>
                </a:ln>
                <a:solidFill>
                  <a:prstClr val="white"/>
                </a:solidFill>
                <a:effectLst>
                  <a:glow rad="63500">
                    <a:schemeClr val="tx1">
                      <a:alpha val="40000"/>
                    </a:schemeClr>
                  </a:glow>
                  <a:outerShdw blurRad="50800" dist="38100" algn="l" rotWithShape="0">
                    <a:prstClr val="black"/>
                  </a:outerShdw>
                </a:effectLst>
                <a:uLnTx/>
                <a:uFillTx/>
                <a:latin typeface="Tekton Pro" pitchFamily="34" charset="0"/>
                <a:ea typeface="+mn-ea"/>
                <a:cs typeface="+mn-cs"/>
              </a:rPr>
              <a:t>Motivación</a:t>
            </a:r>
            <a:r>
              <a:rPr kumimoji="0" lang="es-PE" sz="2200" b="1" i="1" u="none" strike="noStrike" kern="1200" cap="none" spc="0" normalizeH="0" baseline="0" noProof="0" dirty="0" smtClean="0">
                <a:ln>
                  <a:noFill/>
                </a:ln>
                <a:solidFill>
                  <a:prstClr val="white"/>
                </a:solidFill>
                <a:effectLst>
                  <a:glow rad="63500">
                    <a:schemeClr val="tx1">
                      <a:alpha val="40000"/>
                    </a:schemeClr>
                  </a:glow>
                  <a:outerShdw blurRad="50800" dist="38100" algn="l" rotWithShape="0">
                    <a:prstClr val="black"/>
                  </a:outerShdw>
                </a:effectLst>
                <a:uLnTx/>
                <a:uFillTx/>
                <a:latin typeface="Tekton Pro" pitchFamily="34" charset="0"/>
                <a:ea typeface="+mn-ea"/>
                <a:cs typeface="+mn-cs"/>
              </a:rPr>
              <a:t>:</a:t>
            </a:r>
            <a:endParaRPr kumimoji="0" lang="es-PE" sz="2200" b="1" i="1" u="none" strike="noStrike" kern="1200" cap="none" spc="0" normalizeH="0" baseline="0" noProof="0" dirty="0">
              <a:ln>
                <a:noFill/>
              </a:ln>
              <a:solidFill>
                <a:prstClr val="white"/>
              </a:solidFill>
              <a:effectLst>
                <a:glow rad="63500">
                  <a:schemeClr val="tx1">
                    <a:alpha val="40000"/>
                  </a:schemeClr>
                </a:glow>
                <a:outerShdw blurRad="50800" dist="38100" algn="l" rotWithShape="0">
                  <a:prstClr val="black"/>
                </a:outerShdw>
              </a:effectLst>
              <a:uLnTx/>
              <a:uFillTx/>
              <a:latin typeface="Tekton Pro" pitchFamily="34" charset="0"/>
              <a:ea typeface="+mn-ea"/>
              <a:cs typeface="+mn-cs"/>
            </a:endParaRPr>
          </a:p>
        </p:txBody>
      </p:sp>
      <p:sp>
        <p:nvSpPr>
          <p:cNvPr id="8" name="AutoShape 2"/>
          <p:cNvSpPr>
            <a:spLocks noChangeArrowheads="1"/>
          </p:cNvSpPr>
          <p:nvPr/>
        </p:nvSpPr>
        <p:spPr bwMode="auto">
          <a:xfrm>
            <a:off x="588104" y="510960"/>
            <a:ext cx="2541462" cy="686775"/>
          </a:xfrm>
          <a:prstGeom prst="roundRect">
            <a:avLst>
              <a:gd name="adj" fmla="val 16667"/>
            </a:avLst>
          </a:prstGeom>
          <a:solidFill>
            <a:srgbClr val="92D050"/>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a:ea typeface="+mn-ea"/>
                <a:cs typeface="+mn-cs"/>
              </a:rPr>
              <a:t>¿Qué ME dice el texto?</a:t>
            </a:r>
            <a:endParaRPr kumimoji="0" lang="es-PE" sz="2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Rectangle 9"/>
          <p:cNvSpPr>
            <a:spLocks noChangeArrowheads="1"/>
          </p:cNvSpPr>
          <p:nvPr/>
        </p:nvSpPr>
        <p:spPr bwMode="auto">
          <a:xfrm>
            <a:off x="483598" y="4246069"/>
            <a:ext cx="8146592" cy="1680753"/>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1" i="1" u="none" strike="noStrike" kern="1200" cap="none" spc="0" normalizeH="0" baseline="0" noProof="0" dirty="0" smtClean="0">
                <a:ln>
                  <a:noFill/>
                </a:ln>
                <a:solidFill>
                  <a:prstClr val="white"/>
                </a:solidFill>
                <a:effectLst>
                  <a:glow rad="139700">
                    <a:schemeClr val="tx1">
                      <a:lumMod val="95000"/>
                      <a:lumOff val="5000"/>
                      <a:alpha val="40000"/>
                    </a:schemeClr>
                  </a:glow>
                  <a:outerShdw blurRad="50800" dist="38100" algn="l" rotWithShape="0">
                    <a:prstClr val="black"/>
                  </a:outerShdw>
                </a:effectLst>
                <a:uLnTx/>
                <a:uFillTx/>
                <a:latin typeface="Tekton Pro" pitchFamily="34" charset="0"/>
                <a:ea typeface="+mn-ea"/>
                <a:cs typeface="+mn-cs"/>
              </a:rPr>
              <a:t>En </a:t>
            </a:r>
            <a:r>
              <a:rPr kumimoji="0" lang="es-PE" sz="2200" b="1" i="1" u="none" strike="noStrike" kern="1200" cap="none" spc="0" normalizeH="0" baseline="0" noProof="0" dirty="0">
                <a:ln>
                  <a:noFill/>
                </a:ln>
                <a:solidFill>
                  <a:prstClr val="white"/>
                </a:solidFill>
                <a:effectLst>
                  <a:glow rad="139700">
                    <a:schemeClr val="tx1">
                      <a:lumMod val="95000"/>
                      <a:lumOff val="5000"/>
                      <a:alpha val="40000"/>
                    </a:schemeClr>
                  </a:glow>
                  <a:outerShdw blurRad="50800" dist="38100" algn="l" rotWithShape="0">
                    <a:prstClr val="black"/>
                  </a:outerShdw>
                </a:effectLst>
                <a:uLnTx/>
                <a:uFillTx/>
                <a:latin typeface="Tekton Pro" pitchFamily="34" charset="0"/>
                <a:ea typeface="+mn-ea"/>
                <a:cs typeface="+mn-cs"/>
              </a:rPr>
              <a:t>cada uno de nosotros hay un “Pedro” que cree entre dudas. Como a él, cuántas veces nos gustaría cambiar el puesto con Jesús e ir nosotros delante en el camino. Marcando el ritmo y la ruta a seguir. Dispongámonos como discípulos a que su Palabra ilumine los pasos de nuestra vida</a:t>
            </a:r>
            <a:r>
              <a:rPr kumimoji="0" lang="es-PE" sz="2200" b="1" i="1" u="none" strike="noStrike" kern="1200" cap="none" spc="0" normalizeH="0" baseline="0" noProof="0" dirty="0" smtClean="0">
                <a:ln>
                  <a:noFill/>
                </a:ln>
                <a:solidFill>
                  <a:prstClr val="white"/>
                </a:solidFill>
                <a:effectLst>
                  <a:glow rad="139700">
                    <a:schemeClr val="tx1">
                      <a:lumMod val="95000"/>
                      <a:lumOff val="5000"/>
                      <a:alpha val="40000"/>
                    </a:schemeClr>
                  </a:glow>
                  <a:outerShdw blurRad="50800" dist="38100" algn="l" rotWithShape="0">
                    <a:prstClr val="black"/>
                  </a:outerShdw>
                </a:effectLst>
                <a:uLnTx/>
                <a:uFillTx/>
                <a:latin typeface="Tekton Pro" pitchFamily="34" charset="0"/>
                <a:ea typeface="+mn-ea"/>
                <a:cs typeface="+mn-cs"/>
              </a:rPr>
              <a:t>.</a:t>
            </a:r>
            <a:endParaRPr kumimoji="0" lang="es-PE" sz="2200" b="1" i="1" u="none" strike="noStrike" kern="1200" cap="none" spc="0" normalizeH="0" baseline="0" noProof="0" dirty="0">
              <a:ln>
                <a:noFill/>
              </a:ln>
              <a:solidFill>
                <a:prstClr val="white"/>
              </a:solidFill>
              <a:effectLst>
                <a:glow rad="139700">
                  <a:schemeClr val="tx1">
                    <a:lumMod val="95000"/>
                    <a:lumOff val="5000"/>
                    <a:alpha val="40000"/>
                  </a:schemeClr>
                </a:glow>
                <a:outerShdw blurRad="50800" dist="38100" algn="l"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874278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037885" y="656636"/>
            <a:ext cx="7338454" cy="489136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softEdge rad="635000"/>
          </a:effectLst>
          <a:scene3d>
            <a:camera prst="orthographicFront"/>
            <a:lightRig rig="twoPt" dir="t">
              <a:rot lat="0" lon="0" rev="7200000"/>
            </a:lightRig>
          </a:scene3d>
          <a:sp3d>
            <a:contourClr>
              <a:srgbClr val="FFFFFF"/>
            </a:contourClr>
          </a:sp3d>
          <a:extLst/>
        </p:spPr>
      </p:pic>
      <p:grpSp>
        <p:nvGrpSpPr>
          <p:cNvPr id="6" name="Group 5"/>
          <p:cNvGrpSpPr>
            <a:grpSpLocks/>
          </p:cNvGrpSpPr>
          <p:nvPr/>
        </p:nvGrpSpPr>
        <p:grpSpPr bwMode="auto">
          <a:xfrm>
            <a:off x="352876" y="477380"/>
            <a:ext cx="3625059" cy="649550"/>
            <a:chOff x="706" y="154"/>
            <a:chExt cx="4821" cy="1022"/>
          </a:xfrm>
        </p:grpSpPr>
        <p:sp>
          <p:nvSpPr>
            <p:cNvPr id="7" name="Rectangle 6"/>
            <p:cNvSpPr>
              <a:spLocks noChangeArrowheads="1"/>
            </p:cNvSpPr>
            <p:nvPr/>
          </p:nvSpPr>
          <p:spPr bwMode="auto">
            <a:xfrm>
              <a:off x="706" y="375"/>
              <a:ext cx="4821" cy="801"/>
            </a:xfrm>
            <a:prstGeom prst="rect">
              <a:avLst/>
            </a:prstGeom>
            <a:solidFill>
              <a:srgbClr val="13CF2B"/>
            </a:soli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 Box 7"/>
            <p:cNvSpPr txBox="1">
              <a:spLocks noChangeArrowheads="1"/>
            </p:cNvSpPr>
            <p:nvPr/>
          </p:nvSpPr>
          <p:spPr bwMode="auto">
            <a:xfrm>
              <a:off x="1617" y="207"/>
              <a:ext cx="3738" cy="744"/>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100" b="1" i="0" u="none" strike="noStrike" kern="1200" cap="none" spc="0" normalizeH="0" baseline="0" noProof="0" dirty="0">
                  <a:ln>
                    <a:noFill/>
                  </a:ln>
                  <a:solidFill>
                    <a:srgbClr val="1E2F13"/>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LECTIO DIVINA –DOMINGO 22 TO “A”               </a:t>
              </a:r>
              <a:r>
                <a:rPr kumimoji="0" lang="es-PE"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PONTE DETRÁS DE MI</a:t>
              </a:r>
              <a:endParaRPr kumimoji="0" lang="es-PE"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pic>
          <p:nvPicPr>
            <p:cNvPr id="9" name="Picture 8" descr="BIBLIA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 y="154"/>
              <a:ext cx="649"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6"/>
          <p:cNvSpPr txBox="1">
            <a:spLocks noChangeArrowheads="1"/>
          </p:cNvSpPr>
          <p:nvPr/>
        </p:nvSpPr>
        <p:spPr bwMode="auto">
          <a:xfrm>
            <a:off x="4539399" y="511065"/>
            <a:ext cx="2984880" cy="461665"/>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FF00"/>
                </a:solidFill>
                <a:effectLst>
                  <a:glow rad="63500">
                    <a:srgbClr val="4472C4">
                      <a:satMod val="175000"/>
                      <a:alpha val="40000"/>
                    </a:srgbClr>
                  </a:glow>
                  <a:outerShdw blurRad="50800" dist="38100" algn="l" rotWithShape="0">
                    <a:prstClr val="black"/>
                  </a:outerShdw>
                </a:effectLst>
                <a:uLnTx/>
                <a:uFillTx/>
                <a:latin typeface="Arial Unicode MS" pitchFamily="34" charset="-128"/>
                <a:ea typeface="+mn-ea"/>
                <a:cs typeface="+mn-cs"/>
              </a:rPr>
              <a:t>Mateo 16, </a:t>
            </a:r>
            <a:r>
              <a:rPr kumimoji="0" lang="es-ES" sz="2400" b="1" i="0" u="none" strike="noStrike" kern="1200" cap="none" spc="0" normalizeH="0" baseline="0" noProof="0" dirty="0" smtClean="0">
                <a:ln>
                  <a:noFill/>
                </a:ln>
                <a:solidFill>
                  <a:srgbClr val="FFFF00"/>
                </a:solidFill>
                <a:effectLst>
                  <a:glow rad="63500">
                    <a:srgbClr val="4472C4">
                      <a:satMod val="175000"/>
                      <a:alpha val="40000"/>
                    </a:srgbClr>
                  </a:glow>
                  <a:outerShdw blurRad="50800" dist="38100" algn="l" rotWithShape="0">
                    <a:prstClr val="black"/>
                  </a:outerShdw>
                </a:effectLst>
                <a:uLnTx/>
                <a:uFillTx/>
                <a:latin typeface="Arial Unicode MS" pitchFamily="34" charset="-128"/>
                <a:ea typeface="+mn-ea"/>
                <a:cs typeface="+mn-cs"/>
              </a:rPr>
              <a:t>21-27</a:t>
            </a:r>
            <a:endParaRPr kumimoji="0" lang="es-ES" sz="2400" b="1" i="0" u="none" strike="noStrike" kern="1200" cap="none" spc="0" normalizeH="0" baseline="0" noProof="0" dirty="0">
              <a:ln>
                <a:noFill/>
              </a:ln>
              <a:solidFill>
                <a:srgbClr val="FFFF00"/>
              </a:solidFill>
              <a:effectLst>
                <a:glow rad="63500">
                  <a:srgbClr val="4472C4">
                    <a:satMod val="175000"/>
                    <a:alpha val="40000"/>
                  </a:srgbClr>
                </a:glow>
                <a:outerShdw blurRad="50800" dist="38100" algn="l" rotWithShape="0">
                  <a:prstClr val="black"/>
                </a:outerShdw>
              </a:effectLst>
              <a:uLnTx/>
              <a:uFillTx/>
              <a:latin typeface="Arial Unicode MS" pitchFamily="34" charset="-128"/>
              <a:ea typeface="+mn-ea"/>
              <a:cs typeface="+mn-cs"/>
            </a:endParaRPr>
          </a:p>
        </p:txBody>
      </p:sp>
      <p:sp>
        <p:nvSpPr>
          <p:cNvPr id="11" name="7 Rectángulo"/>
          <p:cNvSpPr/>
          <p:nvPr/>
        </p:nvSpPr>
        <p:spPr>
          <a:xfrm>
            <a:off x="883198" y="4532337"/>
            <a:ext cx="7325428" cy="1015663"/>
          </a:xfrm>
          <a:prstGeom prst="rect">
            <a:avLst/>
          </a:prstGeom>
          <a:scene3d>
            <a:camera prst="orthographicFront"/>
            <a:lightRig rig="soft" dir="tl">
              <a:rot lat="0" lon="0" rev="0"/>
            </a:lightRig>
          </a:scene3d>
          <a:sp3d>
            <a:bevelT prst="angle"/>
          </a:sp3d>
        </p:spPr>
        <p:txBody>
          <a:bodyPr wrap="square">
            <a:prstTxWarp prst="textChevronInverted">
              <a:avLst/>
            </a:prstTxWarp>
            <a:spAutoFit/>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R BLANCA" pitchFamily="2" charset="0"/>
                <a:ea typeface="+mn-ea"/>
                <a:cs typeface="+mn-cs"/>
              </a:rPr>
              <a:t>Ponte detrás de Mi</a:t>
            </a:r>
          </a:p>
        </p:txBody>
      </p:sp>
      <p:sp>
        <p:nvSpPr>
          <p:cNvPr id="12" name="8 Rectángulo"/>
          <p:cNvSpPr/>
          <p:nvPr/>
        </p:nvSpPr>
        <p:spPr>
          <a:xfrm>
            <a:off x="6590369" y="5934590"/>
            <a:ext cx="205216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chemeClr val="bg1"/>
                </a:solidFill>
                <a:effectLst>
                  <a:glow rad="63500">
                    <a:srgbClr val="080400">
                      <a:alpha val="40000"/>
                    </a:srgbClr>
                  </a:glow>
                  <a:outerShdw blurRad="50800" dist="38100" algn="l" rotWithShape="0">
                    <a:prstClr val="black"/>
                  </a:outerShdw>
                </a:effectLst>
                <a:uLnTx/>
                <a:uFillTx/>
                <a:latin typeface="Arial Unicode MS" pitchFamily="34" charset="-128"/>
                <a:ea typeface="+mn-ea"/>
                <a:cs typeface="+mn-cs"/>
              </a:rPr>
              <a:t>3 setiembre 2023</a:t>
            </a:r>
            <a:endParaRPr kumimoji="0" lang="es-ES" sz="2000" b="1" i="0" u="none" strike="noStrike" kern="1200" cap="none" spc="0" normalizeH="0" baseline="0" noProof="0" dirty="0">
              <a:ln>
                <a:noFill/>
              </a:ln>
              <a:solidFill>
                <a:schemeClr val="bg1"/>
              </a:solidFill>
              <a:effectLst>
                <a:glow rad="63500">
                  <a:srgbClr val="080400">
                    <a:alpha val="40000"/>
                  </a:srgbClr>
                </a:glow>
                <a:outerShdw blurRad="50800" dist="38100" algn="l" rotWithShape="0">
                  <a:prstClr val="black"/>
                </a:outerShdw>
              </a:effectLst>
              <a:uLnTx/>
              <a:uFillTx/>
              <a:latin typeface="Arial Unicode MS" pitchFamily="34" charset="-128"/>
              <a:ea typeface="+mn-ea"/>
              <a:cs typeface="+mn-cs"/>
            </a:endParaRPr>
          </a:p>
        </p:txBody>
      </p:sp>
    </p:spTree>
    <p:extLst>
      <p:ext uri="{BB962C8B-B14F-4D97-AF65-F5344CB8AC3E}">
        <p14:creationId xmlns:p14="http://schemas.microsoft.com/office/powerpoint/2010/main" val="2002699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53" presetClass="entr" presetSubtype="528"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fltVal val="0.5"/>
                                          </p:val>
                                        </p:tav>
                                        <p:tav tm="100000">
                                          <p:val>
                                            <p:strVal val="#ppt_x"/>
                                          </p:val>
                                        </p:tav>
                                      </p:tavLst>
                                    </p:anim>
                                    <p:anim calcmode="lin" valueType="num">
                                      <p:cBhvr>
                                        <p:cTn id="17" dur="750" fill="hold"/>
                                        <p:tgtEl>
                                          <p:spTgt spid="11"/>
                                        </p:tgtEl>
                                        <p:attrNameLst>
                                          <p:attrName>ppt_y</p:attrName>
                                        </p:attrNameLst>
                                      </p:cBhvr>
                                      <p:tavLst>
                                        <p:tav tm="0">
                                          <p:val>
                                            <p:fltVal val="0.5"/>
                                          </p:val>
                                        </p:tav>
                                        <p:tav tm="100000">
                                          <p:val>
                                            <p:strVal val="#ppt_y"/>
                                          </p:val>
                                        </p:tav>
                                      </p:tavLst>
                                    </p:anim>
                                  </p:childTnLst>
                                </p:cTn>
                              </p:par>
                            </p:childTnLst>
                          </p:cTn>
                        </p:par>
                        <p:par>
                          <p:cTn id="18" fill="hold">
                            <p:stCondLst>
                              <p:cond delay="28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fltVal val="0.5"/>
                                          </p:val>
                                        </p:tav>
                                        <p:tav tm="100000">
                                          <p:val>
                                            <p:strVal val="#ppt_x"/>
                                          </p:val>
                                        </p:tav>
                                      </p:tavLst>
                                    </p:anim>
                                    <p:anim calcmode="lin" valueType="num">
                                      <p:cBhvr>
                                        <p:cTn id="25"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rando la Biblia por mi esposo - Palabra y Graci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0887" y="540482"/>
            <a:ext cx="8188327" cy="57899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86861" y="707488"/>
            <a:ext cx="2871935" cy="3108543"/>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2800" b="1" i="1"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¿Recuerdo algún momento de crisis </a:t>
            </a:r>
            <a:r>
              <a:rPr kumimoji="0" lang="es-PE" sz="2800" b="1" i="1"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  de </a:t>
            </a:r>
            <a:r>
              <a:rPr kumimoji="0" lang="es-PE" sz="2800" b="1" i="1"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fe en </a:t>
            </a:r>
            <a:r>
              <a:rPr kumimoji="0" lang="es-PE" sz="2800" b="1" i="1"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               mi </a:t>
            </a:r>
            <a:r>
              <a:rPr kumimoji="0" lang="es-PE" sz="2800" b="1" i="1"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vida cristiana</a:t>
            </a:r>
            <a:r>
              <a:rPr kumimoji="0" lang="es-PE" sz="2800" b="1" i="1"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a:t>
            </a:r>
            <a:endParaRPr kumimoji="0" lang="es-ES" sz="2800" b="1" i="1"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endParaRPr>
          </a:p>
        </p:txBody>
      </p:sp>
      <p:sp>
        <p:nvSpPr>
          <p:cNvPr id="6" name="Text Box 3"/>
          <p:cNvSpPr txBox="1">
            <a:spLocks noChangeArrowheads="1"/>
          </p:cNvSpPr>
          <p:nvPr/>
        </p:nvSpPr>
        <p:spPr bwMode="auto">
          <a:xfrm>
            <a:off x="5568455" y="3241985"/>
            <a:ext cx="2871935" cy="2677656"/>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marR="0" lvl="0" algn="ctr" defTabSz="914400" rtl="0" eaLnBrk="1" fontAlgn="auto" latinLnBrk="0" hangingPunct="1">
              <a:lnSpc>
                <a:spcPct val="100000"/>
              </a:lnSpc>
              <a:spcBef>
                <a:spcPts val="0"/>
              </a:spcBef>
              <a:spcAft>
                <a:spcPts val="0"/>
              </a:spcAft>
              <a:buClrTx/>
              <a:buSzTx/>
              <a:tabLst/>
              <a:defRPr/>
            </a:pPr>
            <a:r>
              <a:rPr kumimoji="0" lang="es-PE" sz="2800" b="1"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¿Cómo </a:t>
            </a:r>
            <a:r>
              <a:rPr kumimoji="0" lang="es-PE" sz="2800" b="1"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rPr>
              <a:t>he sentido de nuevo la llamada del Señor a ser su discípulo?</a:t>
            </a:r>
            <a:endParaRPr kumimoji="0" lang="es-ES" sz="2800" b="1"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74848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6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760+ Parroquia Jesus Maestro Fotografías de stock, fotos e imágenes libres  de derecho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66" y="539948"/>
            <a:ext cx="8144363" cy="578172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70961" y="539948"/>
            <a:ext cx="7816972" cy="181588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2800" b="1" i="1"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Si alguno quiere venir detrás de mí…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¿Sabemos asumir las consecuencias que tiene para nosotros seguir a Jesús, aunque sean dolorosas?</a:t>
            </a:r>
            <a:endParaRPr kumimoji="0" lang="es-ES"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spTree>
    <p:extLst>
      <p:ext uri="{BB962C8B-B14F-4D97-AF65-F5344CB8AC3E}">
        <p14:creationId xmlns:p14="http://schemas.microsoft.com/office/powerpoint/2010/main" val="1972831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 Que Cuesta Seguir A Jesús: 3 Cosas Que Debes Hace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4751"/>
          <a:stretch/>
        </p:blipFill>
        <p:spPr bwMode="auto">
          <a:xfrm>
            <a:off x="480890" y="545122"/>
            <a:ext cx="8192846" cy="578533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80890" y="844061"/>
            <a:ext cx="3714888" cy="440120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2800" b="1" i="1"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Tus pensamientos </a:t>
            </a:r>
            <a:r>
              <a:rPr kumimoji="0" lang="es-PE" sz="2800" b="1" i="1"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no </a:t>
            </a:r>
            <a:r>
              <a:rPr kumimoji="0" lang="es-PE" sz="2800" b="1" i="1"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son los de Dios.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¿Qué </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estás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haciendo para que en tu vida prevalezca el pensamiento</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el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criterio de Dios</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a:t>
            </a:r>
            <a:endParaRPr kumimoji="0" lang="es-ES"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spTree>
    <p:extLst>
      <p:ext uri="{BB962C8B-B14F-4D97-AF65-F5344CB8AC3E}">
        <p14:creationId xmlns:p14="http://schemas.microsoft.com/office/powerpoint/2010/main" val="113521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700" y="597108"/>
            <a:ext cx="8184782" cy="5724142"/>
          </a:xfrm>
          <a:prstGeom prst="rect">
            <a:avLst/>
          </a:prstGeom>
        </p:spPr>
      </p:pic>
      <p:sp>
        <p:nvSpPr>
          <p:cNvPr id="5" name="1 CuadroTexto"/>
          <p:cNvSpPr txBox="1"/>
          <p:nvPr/>
        </p:nvSpPr>
        <p:spPr>
          <a:xfrm>
            <a:off x="879231" y="5367143"/>
            <a:ext cx="760534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rPr>
              <a:t>nuestras </a:t>
            </a:r>
            <a:r>
              <a:rPr kumimoji="0" lang="es-PE"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rPr>
              <a:t>cruces y </a:t>
            </a:r>
            <a:r>
              <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rPr>
              <a:t>sufrimientos diarios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rPr>
              <a:t>desde </a:t>
            </a:r>
            <a:r>
              <a:rPr kumimoji="0" lang="es-PE"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rPr>
              <a:t>el </a:t>
            </a:r>
            <a:r>
              <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rPr>
              <a:t>misterio </a:t>
            </a:r>
            <a:r>
              <a:rPr kumimoji="0" lang="es-PE"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rPr>
              <a:t>de la Resurrección?</a:t>
            </a:r>
            <a:endParaRPr kumimoji="0" lang="es-ES"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endParaRPr>
          </a:p>
        </p:txBody>
      </p:sp>
      <p:sp>
        <p:nvSpPr>
          <p:cNvPr id="2" name="1 CuadroTexto"/>
          <p:cNvSpPr txBox="1"/>
          <p:nvPr/>
        </p:nvSpPr>
        <p:spPr>
          <a:xfrm>
            <a:off x="834801" y="490562"/>
            <a:ext cx="7480579" cy="954107"/>
          </a:xfrm>
          <a:prstGeom prst="rect">
            <a:avLst/>
          </a:prstGeom>
          <a:noFill/>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rPr>
              <a:t> ¿Qué cambiaría </a:t>
            </a:r>
            <a:r>
              <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rPr>
              <a:t>en nuestra </a:t>
            </a:r>
            <a:r>
              <a:rPr kumimoji="0" lang="es-PE"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rPr>
              <a:t>vida </a:t>
            </a:r>
            <a:endPar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rPr>
              <a:t>si </a:t>
            </a:r>
            <a:r>
              <a:rPr kumimoji="0" lang="es-PE" sz="2800" b="0" i="0" u="none" strike="noStrike" kern="1200" cap="none" spc="0" normalizeH="0" baseline="0" noProof="0" dirty="0">
                <a:ln>
                  <a:noFill/>
                </a:ln>
                <a:solidFill>
                  <a:prstClr val="white"/>
                </a:solidFill>
                <a:effectLst>
                  <a:glow rad="101600">
                    <a:srgbClr val="000000"/>
                  </a:glow>
                </a:effectLst>
                <a:uLnTx/>
                <a:uFillTx/>
                <a:latin typeface="Tekton Pro" pitchFamily="34" charset="0"/>
                <a:ea typeface="+mn-ea"/>
                <a:cs typeface="+mn-cs"/>
              </a:rPr>
              <a:t>fuéramos capaces de contemplar </a:t>
            </a:r>
            <a:endParaRPr kumimoji="0" lang="es-PE" sz="2800" b="0" i="0" u="none" strike="noStrike" kern="1200" cap="none" spc="0" normalizeH="0" baseline="0" noProof="0" dirty="0" smtClean="0">
              <a:ln>
                <a:noFill/>
              </a:ln>
              <a:solidFill>
                <a:prstClr val="white"/>
              </a:solidFill>
              <a:effectLst>
                <a:glow rad="101600">
                  <a:srgbClr val="000000"/>
                </a:glow>
              </a:effectLst>
              <a:uLnTx/>
              <a:uFillTx/>
              <a:latin typeface="Tekton Pro" pitchFamily="34" charset="0"/>
              <a:ea typeface="+mn-ea"/>
              <a:cs typeface="+mn-cs"/>
            </a:endParaRPr>
          </a:p>
        </p:txBody>
      </p:sp>
    </p:spTree>
    <p:extLst>
      <p:ext uri="{BB962C8B-B14F-4D97-AF65-F5344CB8AC3E}">
        <p14:creationId xmlns:p14="http://schemas.microsoft.com/office/powerpoint/2010/main" val="1175034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000"/>
                            </p:stCondLst>
                            <p:childTnLst>
                              <p:par>
                                <p:cTn id="12" presetID="23" presetClass="entr" presetSubtype="36"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6*min(max(#ppt_w*#ppt_h,.3),1)-7.4)/-.7*#ppt_w"/>
                                          </p:val>
                                        </p:tav>
                                        <p:tav tm="100000">
                                          <p:val>
                                            <p:strVal val="#ppt_w"/>
                                          </p:val>
                                        </p:tav>
                                      </p:tavLst>
                                    </p:anim>
                                    <p:anim calcmode="lin" valueType="num">
                                      <p:cBhvr>
                                        <p:cTn id="15" dur="500" fill="hold"/>
                                        <p:tgtEl>
                                          <p:spTgt spid="5"/>
                                        </p:tgtEl>
                                        <p:attrNameLst>
                                          <p:attrName>ppt_h</p:attrName>
                                        </p:attrNameLst>
                                      </p:cBhvr>
                                      <p:tavLst>
                                        <p:tav tm="0">
                                          <p:val>
                                            <p:strVal val="(6*min(max(#ppt_w*#ppt_h,.3),1)-7.4)/-.7*#ppt_h"/>
                                          </p:val>
                                        </p:tav>
                                        <p:tav tm="100000">
                                          <p:val>
                                            <p:strVal val="#ppt_h"/>
                                          </p:val>
                                        </p:tav>
                                      </p:tavLst>
                                    </p:anim>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07" y="465597"/>
            <a:ext cx="8151432" cy="5909445"/>
          </a:xfrm>
          <a:prstGeom prst="rect">
            <a:avLst/>
          </a:prstGeom>
        </p:spPr>
      </p:pic>
      <p:sp>
        <p:nvSpPr>
          <p:cNvPr id="4" name="CuadroTexto 3"/>
          <p:cNvSpPr txBox="1"/>
          <p:nvPr/>
        </p:nvSpPr>
        <p:spPr>
          <a:xfrm>
            <a:off x="848886" y="2643514"/>
            <a:ext cx="24388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smtClean="0">
                <a:ln w="6600">
                  <a:solidFill>
                    <a:sysClr val="windowText" lastClr="000000"/>
                  </a:solidFill>
                  <a:prstDash val="solid"/>
                </a:ln>
                <a:solidFill>
                  <a:srgbClr val="FFFF00"/>
                </a:solidFill>
                <a:effectLst>
                  <a:outerShdw blurRad="50800" dist="38100" algn="l" rotWithShape="0">
                    <a:prstClr val="black"/>
                  </a:outerShdw>
                </a:effectLst>
                <a:uLnTx/>
                <a:uFillTx/>
                <a:latin typeface="Comic Sans MS" panose="030F0702030302020204" pitchFamily="66" charset="0"/>
                <a:ea typeface="+mn-ea"/>
                <a:cs typeface="+mn-cs"/>
              </a:rPr>
              <a:t>Motivación</a:t>
            </a:r>
            <a:r>
              <a:rPr kumimoji="0" lang="es-PE" sz="2400" b="1"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a:t>
            </a:r>
            <a:endParaRPr kumimoji="0" lang="en-US" sz="2400" b="1"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endParaRPr>
          </a:p>
        </p:txBody>
      </p:sp>
      <p:sp>
        <p:nvSpPr>
          <p:cNvPr id="10" name="AutoShape 2"/>
          <p:cNvSpPr>
            <a:spLocks noChangeArrowheads="1"/>
          </p:cNvSpPr>
          <p:nvPr/>
        </p:nvSpPr>
        <p:spPr bwMode="auto">
          <a:xfrm>
            <a:off x="588696" y="615079"/>
            <a:ext cx="2668368" cy="958869"/>
          </a:xfrm>
          <a:prstGeom prst="roundRect">
            <a:avLst>
              <a:gd name="adj" fmla="val 16667"/>
            </a:avLst>
          </a:prstGeom>
          <a:solidFill>
            <a:srgbClr val="B4DE8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Times New Roman" pitchFamily="18" charset="0"/>
                <a:ea typeface="+mn-ea"/>
                <a:cs typeface="+mn-cs"/>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rPr>
              <a:t>¿Qué le digo al Señor motivado por su Palabra?</a:t>
            </a:r>
            <a:endParaRPr kumimoji="0" lang="es-PE" sz="36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endParaRPr>
          </a:p>
        </p:txBody>
      </p:sp>
      <p:sp>
        <p:nvSpPr>
          <p:cNvPr id="8" name="Rectangle 11"/>
          <p:cNvSpPr>
            <a:spLocks noChangeArrowheads="1"/>
          </p:cNvSpPr>
          <p:nvPr/>
        </p:nvSpPr>
        <p:spPr bwMode="auto">
          <a:xfrm>
            <a:off x="297899" y="3966043"/>
            <a:ext cx="8447750" cy="2326661"/>
          </a:xfrm>
          <a:prstGeom prst="rect">
            <a:avLst/>
          </a:prstGeom>
          <a:noFill/>
          <a:ln w="9525">
            <a:noFill/>
            <a:miter lim="800000"/>
            <a:headEnd/>
            <a:tailEnd/>
          </a:ln>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800" b="0" i="0" u="none" strike="noStrike" kern="120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PE" sz="2400" b="0" i="0" u="none" strike="noStrike" kern="120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Jesús nos llama de nuevo a seguirle. El camino que recorremos detrás de él cada día, los descansos para compartir el pan y la Palabra, </a:t>
            </a:r>
            <a:r>
              <a:rPr kumimoji="0" lang="es-PE" sz="2400" b="0"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hacen que vaya creciendo nuestra intimidad con el Señor, que vayamos acomodando nuestros pasos a los suyos, nuestra vida a su vida.</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PE" sz="2800" b="0" i="0" u="none" strike="noStrike" kern="120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PE" sz="2800" b="0" i="0" u="none" strike="noStrike" kern="120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9" name="Rectangle 11"/>
          <p:cNvSpPr>
            <a:spLocks noChangeArrowheads="1"/>
          </p:cNvSpPr>
          <p:nvPr/>
        </p:nvSpPr>
        <p:spPr bwMode="auto">
          <a:xfrm>
            <a:off x="541808" y="3228289"/>
            <a:ext cx="4797160" cy="1610723"/>
          </a:xfrm>
          <a:prstGeom prst="rect">
            <a:avLst/>
          </a:prstGeom>
          <a:noFill/>
          <a:ln w="9525">
            <a:noFill/>
            <a:miter lim="800000"/>
            <a:headEnd/>
            <a:tailEnd/>
          </a:ln>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3200" b="1" i="0" u="none" strike="noStrike" kern="1200" cap="none" spc="50" normalizeH="0" baseline="0" noProof="0" dirty="0">
                <a:ln w="11430"/>
                <a:solidFill>
                  <a:srgbClr val="FFFF21"/>
                </a:solidFill>
                <a:effectLst>
                  <a:glow rad="63500">
                    <a:srgbClr val="7A1D00"/>
                  </a:glow>
                  <a:outerShdw blurRad="76200" dist="50800" dir="5400000" algn="tl" rotWithShape="0">
                    <a:srgbClr val="000000">
                      <a:alpha val="65000"/>
                    </a:srgbClr>
                  </a:outerShdw>
                </a:effectLst>
                <a:uLnTx/>
                <a:uFillTx/>
                <a:latin typeface="Calibri" panose="020F0502020204030204"/>
                <a:ea typeface="+mn-ea"/>
                <a:cs typeface="+mn-cs"/>
              </a:rPr>
              <a:t>   </a:t>
            </a:r>
          </a:p>
        </p:txBody>
      </p:sp>
      <p:sp>
        <p:nvSpPr>
          <p:cNvPr id="11" name="10 Rectángulo"/>
          <p:cNvSpPr/>
          <p:nvPr/>
        </p:nvSpPr>
        <p:spPr>
          <a:xfrm>
            <a:off x="588696" y="4941168"/>
            <a:ext cx="736768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9000" dir="5460000" algn="tl">
                  <a:srgbClr val="000000">
                    <a:alpha val="38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762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El Evangelio Hoy Jesus y 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55" y="589085"/>
            <a:ext cx="8164068" cy="5741377"/>
          </a:xfrm>
          <a:prstGeom prst="rect">
            <a:avLst/>
          </a:prstGeom>
          <a:ln>
            <a:noFill/>
          </a:ln>
          <a:effectLst>
            <a:outerShdw blurRad="292100" dist="139700" dir="2700000" algn="tl" rotWithShape="0">
              <a:srgbClr val="333333">
                <a:alpha val="65000"/>
              </a:srgbClr>
            </a:outerShdw>
          </a:effectLst>
          <a:extLst/>
        </p:spPr>
      </p:pic>
      <p:sp>
        <p:nvSpPr>
          <p:cNvPr id="6" name="Text Box 3"/>
          <p:cNvSpPr txBox="1">
            <a:spLocks noChangeArrowheads="1"/>
          </p:cNvSpPr>
          <p:nvPr/>
        </p:nvSpPr>
        <p:spPr bwMode="auto">
          <a:xfrm>
            <a:off x="635321" y="5314799"/>
            <a:ext cx="7921306"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smtClean="0">
                <a:ln>
                  <a:noFill/>
                </a:ln>
                <a:solidFill>
                  <a:srgbClr val="70AD47">
                    <a:lumMod val="50000"/>
                  </a:srgbClr>
                </a:solidFill>
                <a:effectLst>
                  <a:glow rad="139700">
                    <a:srgbClr val="FFFFFF"/>
                  </a:glow>
                </a:effectLst>
                <a:uLnTx/>
                <a:uFillTx/>
                <a:latin typeface="Calibri" panose="020F0502020204030204"/>
                <a:ea typeface="+mn-ea"/>
                <a:cs typeface="+mn-cs"/>
              </a:rPr>
              <a:t>•  Luego de un tiempo de oración personal, podemos compartir en voz alta nuestra oración, siempre dirigiéndonos a Dios mediante la alabanza, la acción de gracias o la súplica confiada. </a:t>
            </a:r>
          </a:p>
        </p:txBody>
      </p:sp>
    </p:spTree>
    <p:extLst>
      <p:ext uri="{BB962C8B-B14F-4D97-AF65-F5344CB8AC3E}">
        <p14:creationId xmlns:p14="http://schemas.microsoft.com/office/powerpoint/2010/main" val="2225722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a1/81/9f/a1819fdc17c4723c59721e76f14ca4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68" y="571792"/>
            <a:ext cx="8136663" cy="57498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15462" y="5701167"/>
            <a:ext cx="8036169" cy="584775"/>
          </a:xfrm>
          <a:prstGeom prst="rect">
            <a:avLst/>
          </a:prstGeom>
          <a:noFill/>
          <a:ln>
            <a:noFill/>
          </a:ln>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3200" b="1" i="1" u="none" strike="noStrike" kern="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Mi alma </a:t>
            </a:r>
            <a:r>
              <a:rPr kumimoji="0" lang="ca-ES" sz="3200" b="1" i="1" u="none" strike="noStrike" kern="0" cap="none" spc="0" normalizeH="0" baseline="0" noProof="0" dirty="0" err="1">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está</a:t>
            </a:r>
            <a:r>
              <a:rPr kumimoji="0" lang="ca-ES" sz="3200" b="1" i="1" u="none" strike="noStrike" kern="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 </a:t>
            </a:r>
            <a:r>
              <a:rPr kumimoji="0" lang="ca-ES" sz="3200" b="1" i="1" u="none" strike="noStrike" kern="0" cap="none" spc="0" normalizeH="0" baseline="0" noProof="0" dirty="0" err="1">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sedienta</a:t>
            </a:r>
            <a:r>
              <a:rPr kumimoji="0" lang="ca-ES" sz="3200" b="1" i="1" u="none" strike="noStrike" kern="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 de </a:t>
            </a:r>
            <a:r>
              <a:rPr kumimoji="0" lang="ca-ES" sz="3200" b="1" i="1" u="none" strike="noStrike" kern="0" cap="none" spc="0" normalizeH="0" baseline="0" noProof="0" dirty="0" err="1">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ti</a:t>
            </a:r>
            <a:r>
              <a:rPr kumimoji="0" lang="ca-ES" sz="3200" b="1" i="1" u="none" strike="noStrike" kern="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 Señor, </a:t>
            </a:r>
            <a:r>
              <a:rPr kumimoji="0" lang="ca-ES" sz="3200" b="1" i="1" u="none" strike="noStrike" kern="0" cap="none" spc="0" normalizeH="0" baseline="0" noProof="0" dirty="0" err="1">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Dios</a:t>
            </a:r>
            <a:r>
              <a:rPr kumimoji="0" lang="ca-ES" sz="3200" b="1" i="1" u="none" strike="noStrike" kern="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 </a:t>
            </a:r>
            <a:r>
              <a:rPr kumimoji="0" lang="ca-ES" sz="3200" b="1" i="1" u="none" strike="noStrike" kern="0" cap="none" spc="0" normalizeH="0" baseline="0" noProof="0" dirty="0" err="1">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mío</a:t>
            </a:r>
            <a:r>
              <a:rPr kumimoji="0" lang="ca-ES" sz="3200" b="1" i="1" u="none" strike="noStrike" kern="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000000">
                      <a:alpha val="43137"/>
                    </a:srgbClr>
                  </a:outerShdw>
                </a:effectLst>
                <a:uLnTx/>
                <a:uFillTx/>
                <a:latin typeface="Calibri" panose="020F0502020204030204"/>
                <a:ea typeface="+mn-ea"/>
                <a:cs typeface="+mn-cs"/>
              </a:rPr>
              <a:t>.</a:t>
            </a:r>
          </a:p>
        </p:txBody>
      </p:sp>
      <p:sp>
        <p:nvSpPr>
          <p:cNvPr id="3" name="Text Box 3"/>
          <p:cNvSpPr txBox="1">
            <a:spLocks noChangeArrowheads="1"/>
          </p:cNvSpPr>
          <p:nvPr/>
        </p:nvSpPr>
        <p:spPr bwMode="auto">
          <a:xfrm>
            <a:off x="861216" y="819007"/>
            <a:ext cx="2382383" cy="769441"/>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40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panose="020F0502020204030204"/>
                <a:ea typeface="+mn-ea"/>
                <a:cs typeface="+mn-cs"/>
              </a:rPr>
              <a:t> </a:t>
            </a:r>
            <a:r>
              <a:rPr kumimoji="0" lang="ca-ES" sz="4000" b="1" i="1" u="none" strike="noStrike" kern="1200" cap="none" spc="0" normalizeH="0" baseline="0" noProof="0" dirty="0" err="1">
                <a:ln>
                  <a:noFill/>
                </a:ln>
                <a:solidFill>
                  <a:srgbClr val="FF0000"/>
                </a:solidFill>
                <a:effectLst/>
                <a:uLnTx/>
                <a:uFillTx/>
                <a:latin typeface="Calibri" panose="020F0502020204030204"/>
                <a:ea typeface="+mn-ea"/>
                <a:cs typeface="+mn-cs"/>
              </a:rPr>
              <a:t>Salmo</a:t>
            </a:r>
            <a:r>
              <a:rPr kumimoji="0" lang="ca-ES" sz="4000" b="1" i="1" u="none" strike="noStrike" kern="1200" cap="none" spc="0" normalizeH="0" baseline="0" noProof="0" dirty="0">
                <a:ln>
                  <a:noFill/>
                </a:ln>
                <a:solidFill>
                  <a:srgbClr val="FF0000"/>
                </a:solidFill>
                <a:effectLst/>
                <a:uLnTx/>
                <a:uFillTx/>
                <a:latin typeface="Calibri" panose="020F0502020204030204"/>
                <a:ea typeface="+mn-ea"/>
                <a:cs typeface="+mn-cs"/>
              </a:rPr>
              <a:t> 62</a:t>
            </a:r>
            <a:r>
              <a:rPr kumimoji="0" lang="ca-ES" sz="44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panose="020F0502020204030204"/>
                <a:ea typeface="+mn-ea"/>
                <a:cs typeface="+mn-cs"/>
              </a:rPr>
              <a:t> </a:t>
            </a:r>
            <a:endParaRPr kumimoji="0" lang="ca-ES" sz="72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Calibri" panose="020F0502020204030204"/>
              <a:ea typeface="+mn-ea"/>
              <a:cs typeface="+mn-cs"/>
            </a:endParaRPr>
          </a:p>
        </p:txBody>
      </p:sp>
      <p:sp>
        <p:nvSpPr>
          <p:cNvPr id="4" name="Rectangle 4"/>
          <p:cNvSpPr>
            <a:spLocks noChangeArrowheads="1"/>
          </p:cNvSpPr>
          <p:nvPr/>
        </p:nvSpPr>
        <p:spPr bwMode="auto">
          <a:xfrm>
            <a:off x="4243767" y="3357686"/>
            <a:ext cx="4298145" cy="224676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18415" cmpd="sng">
                  <a:solidFill>
                    <a:srgbClr val="FFFFFF"/>
                  </a:solidFill>
                  <a:prstDash val="solid"/>
                </a:ln>
                <a:solidFill>
                  <a:srgbClr val="FF0000"/>
                </a:solidFill>
                <a:effectLst>
                  <a:glow rad="101600">
                    <a:srgbClr val="660033">
                      <a:alpha val="60000"/>
                    </a:srgbClr>
                  </a:glow>
                  <a:outerShdw blurRad="63500" dir="3600000" algn="tl" rotWithShape="0">
                    <a:srgbClr val="000000">
                      <a:alpha val="70000"/>
                    </a:srgbClr>
                  </a:outerShdw>
                </a:effectLst>
                <a:uLnTx/>
                <a:uFillTx/>
                <a:latin typeface="Calibri Light" panose="020F0302020204030204"/>
                <a:ea typeface="+mn-ea"/>
                <a:cs typeface="Times New Roman" pitchFamily="18" charset="0"/>
              </a:rPr>
              <a:t>Oh Dios, tú eres mi Dios, por ti madrugo,  mi alma está sedienta de </a:t>
            </a:r>
            <a:r>
              <a:rPr kumimoji="0" lang="es-ES" sz="2800" b="0" i="1" u="none" strike="noStrike" kern="1200" cap="none" spc="0" normalizeH="0" baseline="0" noProof="0" dirty="0" smtClean="0">
                <a:ln w="18415" cmpd="sng">
                  <a:solidFill>
                    <a:srgbClr val="FFFFFF"/>
                  </a:solidFill>
                  <a:prstDash val="solid"/>
                </a:ln>
                <a:solidFill>
                  <a:srgbClr val="FF0000"/>
                </a:solidFill>
                <a:effectLst>
                  <a:glow rad="101600">
                    <a:srgbClr val="660033">
                      <a:alpha val="60000"/>
                    </a:srgbClr>
                  </a:glow>
                  <a:outerShdw blurRad="63500" dir="3600000" algn="tl" rotWithShape="0">
                    <a:srgbClr val="000000">
                      <a:alpha val="70000"/>
                    </a:srgbClr>
                  </a:outerShdw>
                </a:effectLst>
                <a:uLnTx/>
                <a:uFillTx/>
                <a:latin typeface="Calibri Light" panose="020F0302020204030204"/>
                <a:ea typeface="+mn-ea"/>
                <a:cs typeface="Times New Roman" pitchFamily="18" charset="0"/>
              </a:rPr>
              <a:t>ti; mi </a:t>
            </a:r>
            <a:r>
              <a:rPr kumimoji="0" lang="es-ES" sz="2800" b="0" i="1" u="none" strike="noStrike" kern="1200" cap="none" spc="0" normalizeH="0" baseline="0" noProof="0" dirty="0">
                <a:ln w="18415" cmpd="sng">
                  <a:solidFill>
                    <a:srgbClr val="FFFFFF"/>
                  </a:solidFill>
                  <a:prstDash val="solid"/>
                </a:ln>
                <a:solidFill>
                  <a:srgbClr val="FF0000"/>
                </a:solidFill>
                <a:effectLst>
                  <a:glow rad="101600">
                    <a:srgbClr val="660033">
                      <a:alpha val="60000"/>
                    </a:srgbClr>
                  </a:glow>
                  <a:outerShdw blurRad="63500" dir="3600000" algn="tl" rotWithShape="0">
                    <a:srgbClr val="000000">
                      <a:alpha val="70000"/>
                    </a:srgbClr>
                  </a:outerShdw>
                </a:effectLst>
                <a:uLnTx/>
                <a:uFillTx/>
                <a:latin typeface="Calibri Light" panose="020F0302020204030204"/>
                <a:ea typeface="+mn-ea"/>
                <a:cs typeface="Times New Roman" pitchFamily="18" charset="0"/>
              </a:rPr>
              <a:t>carne tiene ansia de ti como tierra reseca, sedienta, sin agua.</a:t>
            </a:r>
            <a:r>
              <a:rPr kumimoji="0" lang="es-ES" sz="2800" b="0" i="1" u="none" strike="noStrike" kern="1200" cap="none" spc="0" normalizeH="0" baseline="0" noProof="0" dirty="0">
                <a:ln w="18415" cmpd="sng">
                  <a:solidFill>
                    <a:srgbClr val="FFFFFF"/>
                  </a:solidFill>
                  <a:prstDash val="solid"/>
                </a:ln>
                <a:solidFill>
                  <a:srgbClr val="FF0000"/>
                </a:solidFill>
                <a:effectLst>
                  <a:glow rad="101600">
                    <a:srgbClr val="660033">
                      <a:alpha val="60000"/>
                    </a:srgbClr>
                  </a:glow>
                  <a:outerShdw blurRad="63500" dir="3600000" algn="tl" rotWithShape="0">
                    <a:srgbClr val="000000">
                      <a:alpha val="70000"/>
                    </a:srgbClr>
                  </a:outerShdw>
                </a:effectLst>
                <a:uLnTx/>
                <a:uFillTx/>
                <a:latin typeface="Calibri Light" panose="020F0302020204030204"/>
                <a:ea typeface="+mn-ea"/>
                <a:cs typeface="+mn-cs"/>
              </a:rPr>
              <a:t> </a:t>
            </a:r>
            <a:endParaRPr kumimoji="0" lang="ca-ES" sz="2800" b="0" i="1" u="none" strike="noStrike" kern="1200" cap="none" spc="0" normalizeH="0" baseline="0" noProof="0" dirty="0">
              <a:ln w="18415" cmpd="sng">
                <a:solidFill>
                  <a:srgbClr val="FFFFFF"/>
                </a:solidFill>
                <a:prstDash val="solid"/>
              </a:ln>
              <a:solidFill>
                <a:srgbClr val="FF0000"/>
              </a:solidFill>
              <a:effectLst>
                <a:glow rad="101600">
                  <a:srgbClr val="660033">
                    <a:alpha val="60000"/>
                  </a:srgbClr>
                </a:glow>
                <a:outerShdw blurRad="63500" dir="3600000" algn="tl" rotWithShape="0">
                  <a:srgbClr val="000000">
                    <a:alpha val="70000"/>
                  </a:srgbClr>
                </a:outerShdw>
              </a:effectLst>
              <a:uLnTx/>
              <a:uFillTx/>
              <a:latin typeface="Calibri Light" panose="020F0302020204030204"/>
              <a:ea typeface="+mn-ea"/>
              <a:cs typeface="+mn-cs"/>
            </a:endParaRPr>
          </a:p>
        </p:txBody>
      </p:sp>
    </p:spTree>
    <p:extLst>
      <p:ext uri="{BB962C8B-B14F-4D97-AF65-F5344CB8AC3E}">
        <p14:creationId xmlns:p14="http://schemas.microsoft.com/office/powerpoint/2010/main" val="21567377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90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 La Oración: ¿Entro en mi misma, para encontrarme con Dios? | Formación en  la 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4" y="545126"/>
            <a:ext cx="8179532" cy="5776546"/>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07927" y="4120643"/>
            <a:ext cx="7295292" cy="138499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chemeClr val="bg1"/>
                </a:solidFill>
                <a:effectLst>
                  <a:glow rad="139700">
                    <a:schemeClr val="accent5">
                      <a:satMod val="175000"/>
                      <a:alpha val="40000"/>
                    </a:schemeClr>
                  </a:glow>
                  <a:outerShdw blurRad="50800" dist="63500" dir="18900000" algn="bl" rotWithShape="0">
                    <a:prstClr val="black"/>
                  </a:outerShdw>
                </a:effectLst>
                <a:uLnTx/>
                <a:uFillTx/>
                <a:latin typeface="Calibri" panose="020F0502020204030204"/>
                <a:ea typeface="+mn-ea"/>
                <a:cs typeface="Times New Roman" pitchFamily="18" charset="0"/>
              </a:rPr>
              <a:t>¡Como te contemplaba en el santuario viendo tu fuerza </a:t>
            </a:r>
            <a:r>
              <a:rPr kumimoji="0" lang="es-ES" sz="2800" b="1" i="1" u="none" strike="noStrike" kern="1200" cap="none" spc="0" normalizeH="0" baseline="0" noProof="0" dirty="0" smtClean="0">
                <a:ln>
                  <a:noFill/>
                </a:ln>
                <a:solidFill>
                  <a:schemeClr val="bg1"/>
                </a:solidFill>
                <a:effectLst>
                  <a:glow rad="139700">
                    <a:schemeClr val="accent5">
                      <a:satMod val="175000"/>
                      <a:alpha val="40000"/>
                    </a:schemeClr>
                  </a:glow>
                  <a:outerShdw blurRad="50800" dist="63500" dir="18900000" algn="bl" rotWithShape="0">
                    <a:prstClr val="black"/>
                  </a:outerShdw>
                </a:effectLst>
                <a:uLnTx/>
                <a:uFillTx/>
                <a:latin typeface="Calibri" panose="020F0502020204030204"/>
                <a:ea typeface="+mn-ea"/>
                <a:cs typeface="Times New Roman" pitchFamily="18" charset="0"/>
              </a:rPr>
              <a:t> y </a:t>
            </a:r>
            <a:r>
              <a:rPr kumimoji="0" lang="es-ES" sz="2800" b="1" i="1" u="none" strike="noStrike" kern="1200" cap="none" spc="0" normalizeH="0" baseline="0" noProof="0" dirty="0">
                <a:ln>
                  <a:noFill/>
                </a:ln>
                <a:solidFill>
                  <a:schemeClr val="bg1"/>
                </a:solidFill>
                <a:effectLst>
                  <a:glow rad="139700">
                    <a:schemeClr val="accent5">
                      <a:satMod val="175000"/>
                      <a:alpha val="40000"/>
                    </a:schemeClr>
                  </a:glow>
                  <a:outerShdw blurRad="50800" dist="63500" dir="18900000" algn="bl" rotWithShape="0">
                    <a:prstClr val="black"/>
                  </a:outerShdw>
                </a:effectLst>
                <a:uLnTx/>
                <a:uFillTx/>
                <a:latin typeface="Calibri" panose="020F0502020204030204"/>
                <a:ea typeface="+mn-ea"/>
                <a:cs typeface="Times New Roman" pitchFamily="18" charset="0"/>
              </a:rPr>
              <a:t>tu gloria! Tu gracia vale más que la vida, te alabarán mis labios;</a:t>
            </a:r>
            <a:endParaRPr kumimoji="0" lang="ca-ES" sz="2800" b="1" i="1" u="none" strike="noStrike" kern="1200" cap="none" spc="0" normalizeH="0" baseline="0" noProof="0" dirty="0">
              <a:ln>
                <a:noFill/>
              </a:ln>
              <a:solidFill>
                <a:schemeClr val="bg1"/>
              </a:solidFill>
              <a:effectLst>
                <a:glow rad="139700">
                  <a:schemeClr val="accent5">
                    <a:satMod val="175000"/>
                    <a:alpha val="40000"/>
                  </a:schemeClr>
                </a:glow>
                <a:outerShdw blurRad="50800" dist="63500" dir="18900000" algn="bl" rotWithShape="0">
                  <a:prstClr val="black"/>
                </a:outerShdw>
              </a:effectLst>
              <a:uLnTx/>
              <a:uFillTx/>
              <a:latin typeface="Calibri" panose="020F0502020204030204"/>
              <a:ea typeface="+mn-ea"/>
              <a:cs typeface="Times New Roman" pitchFamily="18" charset="0"/>
            </a:endParaRPr>
          </a:p>
        </p:txBody>
      </p:sp>
      <p:sp>
        <p:nvSpPr>
          <p:cNvPr id="4" name="Rectangle 4"/>
          <p:cNvSpPr>
            <a:spLocks noChangeArrowheads="1"/>
          </p:cNvSpPr>
          <p:nvPr/>
        </p:nvSpPr>
        <p:spPr bwMode="auto">
          <a:xfrm>
            <a:off x="571319" y="5744419"/>
            <a:ext cx="8179532" cy="58477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200" b="1" i="1" u="none" strike="noStrike" kern="1200" cap="none" spc="0" normalizeH="0" baseline="0" noProof="0" dirty="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Mi alma </a:t>
            </a:r>
            <a:r>
              <a:rPr kumimoji="0" lang="ca-ES" sz="3200" b="1" i="1" u="none" strike="noStrike" kern="1200" cap="none" spc="0" normalizeH="0" baseline="0" noProof="0" dirty="0" err="1">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está</a:t>
            </a:r>
            <a:r>
              <a:rPr kumimoji="0" lang="ca-ES" sz="3200" b="1" i="1" u="none" strike="noStrike" kern="1200" cap="none" spc="0" normalizeH="0" baseline="0" noProof="0" dirty="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 </a:t>
            </a:r>
            <a:r>
              <a:rPr kumimoji="0" lang="ca-ES" sz="3200" b="1" i="1" u="none" strike="noStrike" kern="1200" cap="none" spc="0" normalizeH="0" baseline="0" noProof="0" dirty="0" err="1">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sedienta</a:t>
            </a:r>
            <a:r>
              <a:rPr kumimoji="0" lang="ca-ES" sz="3200" b="1" i="1" u="none" strike="noStrike" kern="1200" cap="none" spc="0" normalizeH="0" baseline="0" noProof="0" dirty="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 de </a:t>
            </a:r>
            <a:r>
              <a:rPr kumimoji="0" lang="ca-ES" sz="3200" b="1" i="1" u="none" strike="noStrike" kern="1200" cap="none" spc="0" normalizeH="0" baseline="0" noProof="0" dirty="0" err="1">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ti</a:t>
            </a:r>
            <a:r>
              <a:rPr kumimoji="0" lang="ca-ES" sz="3200" b="1" i="1" u="none" strike="noStrike" kern="1200" cap="none" spc="0" normalizeH="0" baseline="0" noProof="0" dirty="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 Señor, </a:t>
            </a:r>
            <a:r>
              <a:rPr kumimoji="0" lang="ca-ES" sz="3200" b="1" i="1" u="none" strike="noStrike" kern="1200" cap="none" spc="0" normalizeH="0" baseline="0" noProof="0" dirty="0" err="1" smtClean="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Dios</a:t>
            </a:r>
            <a:r>
              <a:rPr kumimoji="0" lang="ca-ES" sz="3200" b="1" i="1" u="none" strike="noStrike" kern="1200" cap="none" spc="0" normalizeH="0" baseline="0" noProof="0" dirty="0" smtClean="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 </a:t>
            </a:r>
            <a:r>
              <a:rPr kumimoji="0" lang="ca-ES" sz="3200" b="1" i="1" u="none" strike="noStrike" kern="1200" cap="none" spc="0" normalizeH="0" baseline="0" noProof="0" dirty="0" err="1">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mío</a:t>
            </a:r>
            <a:r>
              <a:rPr kumimoji="0" lang="ca-ES" sz="3200" b="1" i="1" u="none" strike="noStrike" kern="1200" cap="none" spc="0" normalizeH="0" baseline="0" noProof="0" dirty="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rPr>
              <a:t>.</a:t>
            </a:r>
            <a:endParaRPr kumimoji="0" lang="ca-ES" sz="2800" b="1" i="1" u="none" strike="noStrike" kern="1200" cap="none" spc="0" normalizeH="0" baseline="0" noProof="0" dirty="0">
              <a:ln>
                <a:noFill/>
              </a:ln>
              <a:solidFill>
                <a:srgbClr val="FFFF00"/>
              </a:solidFill>
              <a:effectLst>
                <a:glow rad="101600">
                  <a:srgbClr val="660033">
                    <a:alpha val="60000"/>
                  </a:srgbClr>
                </a:glow>
                <a:outerShdw blurRad="177800" dist="76200" dir="18900000" sx="102000" sy="102000" algn="bl" rotWithShape="0">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491844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81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anim calcmode="lin" valueType="num">
                                      <p:cBhvr>
                                        <p:cTn id="18" dur="750" fill="hold"/>
                                        <p:tgtEl>
                                          <p:spTgt spid="4"/>
                                        </p:tgtEl>
                                        <p:attrNameLst>
                                          <p:attrName>ppt_x</p:attrName>
                                        </p:attrNameLst>
                                      </p:cBhvr>
                                      <p:tavLst>
                                        <p:tav tm="0">
                                          <p:val>
                                            <p:fltVal val="0.5"/>
                                          </p:val>
                                        </p:tav>
                                        <p:tav tm="100000">
                                          <p:val>
                                            <p:strVal val="#ppt_x"/>
                                          </p:val>
                                        </p:tav>
                                      </p:tavLst>
                                    </p:anim>
                                    <p:anim calcmode="lin" valueType="num">
                                      <p:cBhvr>
                                        <p:cTn id="19"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62" y="540913"/>
            <a:ext cx="8170540" cy="5769736"/>
          </a:xfrm>
          <a:prstGeom prst="rect">
            <a:avLst/>
          </a:prstGeom>
        </p:spPr>
      </p:pic>
      <p:sp>
        <p:nvSpPr>
          <p:cNvPr id="3" name="Rectangle 3"/>
          <p:cNvSpPr>
            <a:spLocks noChangeArrowheads="1"/>
          </p:cNvSpPr>
          <p:nvPr/>
        </p:nvSpPr>
        <p:spPr bwMode="auto">
          <a:xfrm>
            <a:off x="2180491" y="540912"/>
            <a:ext cx="6474111" cy="181588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chemeClr val="bg1"/>
                </a:solidFill>
                <a:effectLst>
                  <a:glow rad="139700">
                    <a:schemeClr val="accent5">
                      <a:satMod val="175000"/>
                      <a:alpha val="40000"/>
                    </a:schemeClr>
                  </a:glow>
                  <a:outerShdw blurRad="50800" dist="50800" dir="18900000" algn="bl" rotWithShape="0">
                    <a:prstClr val="black"/>
                  </a:outerShdw>
                </a:effectLst>
                <a:uLnTx/>
                <a:uFillTx/>
                <a:latin typeface="Calibri" panose="020F0502020204030204"/>
                <a:ea typeface="+mn-ea"/>
                <a:cs typeface="Times New Roman" pitchFamily="18" charset="0"/>
              </a:rPr>
              <a:t>Toda mi vida te bendeciré y alzaré las </a:t>
            </a:r>
            <a:r>
              <a:rPr kumimoji="0" lang="es-ES" sz="2800" b="1" i="1" u="none" strike="noStrike" kern="1200" cap="none" spc="0" normalizeH="0" baseline="0" noProof="0" dirty="0" smtClean="0">
                <a:ln>
                  <a:noFill/>
                </a:ln>
                <a:solidFill>
                  <a:schemeClr val="bg1"/>
                </a:solidFill>
                <a:effectLst>
                  <a:glow rad="139700">
                    <a:schemeClr val="accent5">
                      <a:satMod val="175000"/>
                      <a:alpha val="40000"/>
                    </a:schemeClr>
                  </a:glow>
                  <a:outerShdw blurRad="50800" dist="50800" dir="18900000" algn="bl" rotWithShape="0">
                    <a:prstClr val="black"/>
                  </a:outerShdw>
                </a:effectLst>
                <a:uLnTx/>
                <a:uFillTx/>
                <a:latin typeface="Calibri" panose="020F0502020204030204"/>
                <a:ea typeface="+mn-ea"/>
                <a:cs typeface="Times New Roman" pitchFamily="18" charset="0"/>
              </a:rPr>
              <a:t>manos invocándote</a:t>
            </a:r>
            <a:r>
              <a:rPr kumimoji="0" lang="es-ES" sz="2800" b="1" i="1" u="none" strike="noStrike" kern="1200" cap="none" spc="0" normalizeH="0" baseline="0" noProof="0" dirty="0">
                <a:ln>
                  <a:noFill/>
                </a:ln>
                <a:solidFill>
                  <a:schemeClr val="bg1"/>
                </a:solidFill>
                <a:effectLst>
                  <a:glow rad="139700">
                    <a:schemeClr val="accent5">
                      <a:satMod val="175000"/>
                      <a:alpha val="40000"/>
                    </a:schemeClr>
                  </a:glow>
                  <a:outerShdw blurRad="50800" dist="50800" dir="18900000" algn="bl" rotWithShape="0">
                    <a:prstClr val="black"/>
                  </a:outerShdw>
                </a:effectLst>
                <a:uLnTx/>
                <a:uFillTx/>
                <a:latin typeface="Calibri" panose="020F0502020204030204"/>
                <a:ea typeface="+mn-ea"/>
                <a:cs typeface="Times New Roman" pitchFamily="18" charset="0"/>
              </a:rPr>
              <a:t>. Me saciaré de manjares exquisitos, y mis labios te alabarán jubilosos.</a:t>
            </a:r>
            <a:endParaRPr kumimoji="0" lang="ca-ES" sz="2800" b="1" i="1" u="none" strike="noStrike" kern="1200" cap="none" spc="0" normalizeH="0" baseline="0" noProof="0" dirty="0">
              <a:ln>
                <a:noFill/>
              </a:ln>
              <a:solidFill>
                <a:schemeClr val="bg1"/>
              </a:solidFill>
              <a:effectLst>
                <a:glow rad="139700">
                  <a:schemeClr val="accent5">
                    <a:satMod val="175000"/>
                    <a:alpha val="40000"/>
                  </a:schemeClr>
                </a:glow>
                <a:outerShdw blurRad="50800" dist="50800" dir="18900000" algn="bl" rotWithShape="0">
                  <a:prstClr val="black"/>
                </a:outerShdw>
              </a:effectLst>
              <a:uLnTx/>
              <a:uFillTx/>
              <a:latin typeface="Calibri" panose="020F0502020204030204"/>
              <a:ea typeface="+mn-ea"/>
            </a:endParaRPr>
          </a:p>
        </p:txBody>
      </p:sp>
      <p:sp>
        <p:nvSpPr>
          <p:cNvPr id="4" name="Rectangle 4"/>
          <p:cNvSpPr>
            <a:spLocks noChangeArrowheads="1"/>
          </p:cNvSpPr>
          <p:nvPr/>
        </p:nvSpPr>
        <p:spPr bwMode="auto">
          <a:xfrm>
            <a:off x="2862937" y="4269529"/>
            <a:ext cx="4392120" cy="1200329"/>
          </a:xfrm>
          <a:prstGeom prst="rect">
            <a:avLst/>
          </a:prstGeom>
          <a:noFill/>
          <a:ln>
            <a:noFill/>
          </a:ln>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1" u="none" strike="noStrike" kern="1200" cap="none" spc="0" normalizeH="0" baseline="0" noProof="0" dirty="0">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Mi alma </a:t>
            </a:r>
            <a:r>
              <a:rPr kumimoji="0" lang="ca-ES" sz="3600" b="1" i="1" u="none" strike="noStrike" kern="1200" cap="none" spc="0" normalizeH="0" baseline="0" noProof="0" dirty="0" err="1">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está</a:t>
            </a:r>
            <a:r>
              <a:rPr kumimoji="0" lang="ca-ES" sz="3600" b="1" i="1" u="none" strike="noStrike" kern="1200" cap="none" spc="0" normalizeH="0" baseline="0" noProof="0" dirty="0">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 </a:t>
            </a:r>
            <a:r>
              <a:rPr kumimoji="0" lang="ca-ES" sz="3600" b="1" i="1" u="none" strike="noStrike" kern="1200" cap="none" spc="0" normalizeH="0" baseline="0" noProof="0" dirty="0" err="1">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sedienta</a:t>
            </a:r>
            <a:r>
              <a:rPr kumimoji="0" lang="ca-ES" sz="3600" b="1" i="1" u="none" strike="noStrike" kern="1200" cap="none" spc="0" normalizeH="0" baseline="0" noProof="0" dirty="0">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 de </a:t>
            </a:r>
            <a:r>
              <a:rPr kumimoji="0" lang="ca-ES" sz="3600" b="1" i="1" u="none" strike="noStrike" kern="1200" cap="none" spc="0" normalizeH="0" baseline="0" noProof="0" dirty="0" err="1">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ti</a:t>
            </a:r>
            <a:r>
              <a:rPr kumimoji="0" lang="ca-ES" sz="3600" b="1" i="1" u="none" strike="noStrike" kern="1200" cap="none" spc="0" normalizeH="0" baseline="0" noProof="0" dirty="0">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 Señor, </a:t>
            </a:r>
            <a:r>
              <a:rPr kumimoji="0" lang="ca-ES" sz="3600" b="1" i="1" u="none" strike="noStrike" kern="1200" cap="none" spc="0" normalizeH="0" baseline="0" noProof="0" dirty="0" err="1">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Dios</a:t>
            </a:r>
            <a:r>
              <a:rPr kumimoji="0" lang="ca-ES" sz="3600" b="1" i="1" u="none" strike="noStrike" kern="1200" cap="none" spc="0" normalizeH="0" baseline="0" noProof="0" dirty="0">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 </a:t>
            </a:r>
            <a:r>
              <a:rPr kumimoji="0" lang="ca-ES" sz="3600" b="1" i="1" u="none" strike="noStrike" kern="1200" cap="none" spc="0" normalizeH="0" baseline="0" noProof="0" dirty="0" err="1">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mío</a:t>
            </a:r>
            <a:r>
              <a:rPr kumimoji="0" lang="ca-ES" sz="3600" b="1" i="1" u="none" strike="noStrike" kern="1200" cap="none" spc="0" normalizeH="0" baseline="0" noProof="0" dirty="0">
                <a:ln w="12700" cmpd="sng">
                  <a:solidFill>
                    <a:srgbClr val="FFC000"/>
                  </a:solidFill>
                  <a:prstDash val="solid"/>
                </a:ln>
                <a:solidFill>
                  <a:schemeClr val="bg1"/>
                </a:solidFill>
                <a:effectLst>
                  <a:glow rad="101600">
                    <a:schemeClr val="accent5">
                      <a:satMod val="175000"/>
                      <a:alpha val="40000"/>
                    </a:schemeClr>
                  </a:glow>
                  <a:outerShdw blurRad="50800" dist="88900" dir="18900000" algn="bl" rotWithShape="0">
                    <a:prstClr val="black"/>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559855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87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anim calcmode="lin" valueType="num">
                                      <p:cBhvr>
                                        <p:cTn id="18" dur="750" fill="hold"/>
                                        <p:tgtEl>
                                          <p:spTgt spid="4"/>
                                        </p:tgtEl>
                                        <p:attrNameLst>
                                          <p:attrName>ppt_x</p:attrName>
                                        </p:attrNameLst>
                                      </p:cBhvr>
                                      <p:tavLst>
                                        <p:tav tm="0">
                                          <p:val>
                                            <p:fltVal val="0.5"/>
                                          </p:val>
                                        </p:tav>
                                        <p:tav tm="100000">
                                          <p:val>
                                            <p:strVal val="#ppt_x"/>
                                          </p:val>
                                        </p:tav>
                                      </p:tavLst>
                                    </p:anim>
                                    <p:anim calcmode="lin" valueType="num">
                                      <p:cBhvr>
                                        <p:cTn id="19"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os de mujer levantar una biblia para orar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3" y="547463"/>
            <a:ext cx="8138419" cy="5776064"/>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67787" y="894716"/>
            <a:ext cx="7235209" cy="1477328"/>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0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Times New Roman" pitchFamily="18" charset="0"/>
              </a:rPr>
              <a:t>Porque fuiste mi auxilio, y a la sombra de tus alas canto con júbilo; mi alma está unida a ti, y tu diestra me sostiene.</a:t>
            </a:r>
            <a:endParaRPr kumimoji="0" lang="ca-ES" sz="30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Rectangle 4"/>
          <p:cNvSpPr>
            <a:spLocks noChangeArrowheads="1"/>
          </p:cNvSpPr>
          <p:nvPr/>
        </p:nvSpPr>
        <p:spPr bwMode="auto">
          <a:xfrm>
            <a:off x="1663665" y="4987918"/>
            <a:ext cx="5843451"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Mi alma </a:t>
            </a:r>
            <a:r>
              <a:rPr kumimoji="0" lang="ca-ES" sz="3200" b="0" i="1" u="none" strike="noStrike" kern="1200" cap="none" spc="0" normalizeH="0" baseline="0" noProof="0" dirty="0" err="1">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está</a:t>
            </a: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 </a:t>
            </a:r>
            <a:r>
              <a:rPr kumimoji="0" lang="ca-ES" sz="3200" b="0" i="1" u="none" strike="noStrike" kern="1200" cap="none" spc="0" normalizeH="0" baseline="0" noProof="0" dirty="0" err="1" smtClean="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sedienta</a:t>
            </a:r>
            <a:r>
              <a:rPr kumimoji="0" lang="ca-ES" sz="3200" b="0" i="1" u="none" strike="noStrike" kern="1200" cap="none" spc="0" normalizeH="0" baseline="0" noProof="0" dirty="0" smtClean="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 </a:t>
            </a: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de </a:t>
            </a:r>
            <a:r>
              <a:rPr kumimoji="0" lang="ca-ES" sz="3200" b="0" i="1" u="none" strike="noStrike" kern="1200" cap="none" spc="0" normalizeH="0" baseline="0" noProof="0" dirty="0" err="1">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ti</a:t>
            </a: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Señor, </a:t>
            </a:r>
            <a:r>
              <a:rPr kumimoji="0" lang="ca-ES" sz="3200" b="0" i="1" u="none" strike="noStrike" kern="1200" cap="none" spc="0" normalizeH="0" baseline="0" noProof="0" dirty="0" err="1">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Dios</a:t>
            </a: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 </a:t>
            </a:r>
            <a:r>
              <a:rPr kumimoji="0" lang="ca-ES" sz="3200" b="0" i="1" u="none" strike="noStrike" kern="1200" cap="none" spc="0" normalizeH="0" baseline="0" noProof="0" dirty="0" err="1">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mío</a:t>
            </a:r>
            <a:r>
              <a:rPr kumimoji="0" lang="ca-ES" sz="3200" b="0" i="1"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0865419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78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anim calcmode="lin" valueType="num">
                                      <p:cBhvr>
                                        <p:cTn id="18" dur="750" fill="hold"/>
                                        <p:tgtEl>
                                          <p:spTgt spid="4"/>
                                        </p:tgtEl>
                                        <p:attrNameLst>
                                          <p:attrName>ppt_x</p:attrName>
                                        </p:attrNameLst>
                                      </p:cBhvr>
                                      <p:tavLst>
                                        <p:tav tm="0">
                                          <p:val>
                                            <p:fltVal val="0.5"/>
                                          </p:val>
                                        </p:tav>
                                        <p:tav tm="100000">
                                          <p:val>
                                            <p:strVal val="#ppt_x"/>
                                          </p:val>
                                        </p:tav>
                                      </p:tavLst>
                                    </p:anim>
                                    <p:anim calcmode="lin" valueType="num">
                                      <p:cBhvr>
                                        <p:cTn id="19"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415" y="518028"/>
            <a:ext cx="8210681" cy="5803641"/>
          </a:xfrm>
          <a:prstGeom prst="rect">
            <a:avLst/>
          </a:prstGeom>
        </p:spPr>
      </p:pic>
      <p:sp>
        <p:nvSpPr>
          <p:cNvPr id="3" name="2 CuadroTexto"/>
          <p:cNvSpPr txBox="1"/>
          <p:nvPr/>
        </p:nvSpPr>
        <p:spPr>
          <a:xfrm>
            <a:off x="1210197" y="5798449"/>
            <a:ext cx="6365859" cy="523220"/>
          </a:xfrm>
          <a:prstGeom prst="rect">
            <a:avLst/>
          </a:prstGeom>
          <a:solidFill>
            <a:srgbClr val="214A20"/>
          </a:solidFill>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0" cap="none" spc="0" normalizeH="0" baseline="0" noProof="0" dirty="0">
                <a:ln>
                  <a:noFill/>
                </a:ln>
                <a:solidFill>
                  <a:srgbClr val="FFFF00"/>
                </a:solidFill>
                <a:effectLst>
                  <a:outerShdw blurRad="50800" dist="63500" dir="18900000" algn="bl" rotWithShape="0">
                    <a:prstClr val="black"/>
                  </a:outerShdw>
                </a:effectLst>
                <a:uLnTx/>
                <a:uFillTx/>
                <a:latin typeface="Calibri" panose="020F0502020204030204"/>
                <a:ea typeface="+mn-ea"/>
                <a:cs typeface="+mn-cs"/>
              </a:rPr>
              <a:t>Cantos sugeridos:  </a:t>
            </a:r>
            <a:r>
              <a:rPr kumimoji="0" lang="pt-BR" sz="2800" b="0" i="0" u="none" strike="noStrike" kern="1200" cap="none" spc="0" normalizeH="0" baseline="0" noProof="0" dirty="0" err="1">
                <a:ln>
                  <a:noFill/>
                </a:ln>
                <a:solidFill>
                  <a:srgbClr val="FFFF00"/>
                </a:solidFill>
                <a:effectLst>
                  <a:outerShdw blurRad="50800" dist="63500" dir="18900000" algn="bl" rotWithShape="0">
                    <a:prstClr val="black"/>
                  </a:outerShdw>
                </a:effectLst>
                <a:uLnTx/>
                <a:uFillTx/>
                <a:latin typeface="Calibri" panose="020F0502020204030204"/>
                <a:ea typeface="+mn-ea"/>
                <a:cs typeface="+mn-cs"/>
              </a:rPr>
              <a:t>Jesús</a:t>
            </a:r>
            <a:r>
              <a:rPr kumimoji="0" lang="pt-BR" sz="2800" b="0" i="0" u="none" strike="noStrike" kern="1200" cap="none" spc="0" normalizeH="0" baseline="0" noProof="0" dirty="0">
                <a:ln>
                  <a:noFill/>
                </a:ln>
                <a:solidFill>
                  <a:srgbClr val="FFFF00"/>
                </a:solidFill>
                <a:effectLst>
                  <a:outerShdw blurRad="50800" dist="63500" dir="18900000" algn="bl" rotWithShape="0">
                    <a:prstClr val="black"/>
                  </a:outerShdw>
                </a:effectLst>
                <a:uLnTx/>
                <a:uFillTx/>
                <a:latin typeface="Calibri" panose="020F0502020204030204"/>
                <a:ea typeface="+mn-ea"/>
                <a:cs typeface="+mn-cs"/>
              </a:rPr>
              <a:t> te </a:t>
            </a:r>
            <a:r>
              <a:rPr kumimoji="0" lang="pt-BR" sz="2800" b="0" i="0" u="none" strike="noStrike" kern="1200" cap="none" spc="0" normalizeH="0" baseline="0" noProof="0" dirty="0" err="1">
                <a:ln>
                  <a:noFill/>
                </a:ln>
                <a:solidFill>
                  <a:srgbClr val="FFFF00"/>
                </a:solidFill>
                <a:effectLst>
                  <a:outerShdw blurRad="50800" dist="63500" dir="18900000" algn="bl" rotWithShape="0">
                    <a:prstClr val="black"/>
                  </a:outerShdw>
                </a:effectLst>
                <a:uLnTx/>
                <a:uFillTx/>
                <a:latin typeface="Calibri" panose="020F0502020204030204"/>
                <a:ea typeface="+mn-ea"/>
                <a:cs typeface="+mn-cs"/>
              </a:rPr>
              <a:t>seguiré</a:t>
            </a:r>
            <a:r>
              <a:rPr kumimoji="0" lang="pt-BR" sz="2800" b="0" i="0" u="none" strike="noStrike" kern="1200" cap="none" spc="0" normalizeH="0" baseline="0" noProof="0" dirty="0">
                <a:ln>
                  <a:noFill/>
                </a:ln>
                <a:solidFill>
                  <a:srgbClr val="FFFF00"/>
                </a:solidFill>
                <a:effectLst>
                  <a:outerShdw blurRad="50800" dist="63500" dir="18900000" algn="bl" rotWithShape="0">
                    <a:prstClr val="black"/>
                  </a:outerShdw>
                </a:effectLst>
                <a:uLnTx/>
                <a:uFillTx/>
                <a:latin typeface="Calibri" panose="020F0502020204030204"/>
                <a:ea typeface="+mn-ea"/>
                <a:cs typeface="+mn-cs"/>
              </a:rPr>
              <a:t>; Te sigo a ti.</a:t>
            </a:r>
            <a:endParaRPr kumimoji="0" lang="es-ES_tradnl" sz="2800" b="0" i="0" u="none" strike="noStrike" kern="0" cap="none" spc="0" normalizeH="0" baseline="0" noProof="0" dirty="0">
              <a:ln>
                <a:noFill/>
              </a:ln>
              <a:solidFill>
                <a:srgbClr val="FFFF00"/>
              </a:solidFill>
              <a:effectLst>
                <a:outerShdw blurRad="50800" dist="63500" dir="18900000" algn="bl" rotWithShape="0">
                  <a:prstClr val="black"/>
                </a:outerShdw>
              </a:effectLst>
              <a:uLnTx/>
              <a:uFillTx/>
              <a:latin typeface="Calibri" panose="020F0502020204030204"/>
              <a:ea typeface="+mn-ea"/>
              <a:cs typeface="+mn-cs"/>
            </a:endParaRPr>
          </a:p>
        </p:txBody>
      </p:sp>
      <p:sp>
        <p:nvSpPr>
          <p:cNvPr id="2" name="2 Marcador de contenido"/>
          <p:cNvSpPr txBox="1">
            <a:spLocks/>
          </p:cNvSpPr>
          <p:nvPr/>
        </p:nvSpPr>
        <p:spPr>
          <a:xfrm>
            <a:off x="463415" y="608860"/>
            <a:ext cx="8009609" cy="92621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a:ln>
                  <a:noFill/>
                </a:ln>
                <a:solidFill>
                  <a:schemeClr val="bg1"/>
                </a:solidFill>
                <a:effectLst>
                  <a:glow rad="63500">
                    <a:prstClr val="black">
                      <a:lumMod val="95000"/>
                      <a:lumOff val="5000"/>
                      <a:alpha val="40000"/>
                    </a:prstClr>
                  </a:glow>
                  <a:outerShdw blurRad="50800" dist="38100" algn="l" rotWithShape="0">
                    <a:prstClr val="black"/>
                  </a:outerShdw>
                </a:effectLst>
                <a:uLnTx/>
                <a:uFillTx/>
                <a:latin typeface="Times New Roman"/>
                <a:ea typeface="+mn-ea"/>
                <a:cs typeface="+mn-cs"/>
              </a:rPr>
              <a:t> Ambientación:  </a:t>
            </a:r>
            <a:r>
              <a:rPr kumimoji="0" lang="es-PE" sz="2400" b="1" i="0" u="none" strike="noStrike" kern="1200" cap="none" spc="0" normalizeH="0" baseline="0" noProof="0" dirty="0">
                <a:ln>
                  <a:noFill/>
                </a:ln>
                <a:solidFill>
                  <a:schemeClr val="bg1"/>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Hacer un camino de papel, escribir los nombres de los participantes en cartulinas y ponerlos en el camino, delante de los nombres una cruz.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dirty="0">
              <a:ln>
                <a:noFill/>
              </a:ln>
              <a:solidFill>
                <a:schemeClr val="bg1"/>
              </a:solidFill>
              <a:effectLst>
                <a:glow rad="63500">
                  <a:prstClr val="black">
                    <a:lumMod val="95000"/>
                    <a:lumOff val="5000"/>
                    <a:alpha val="40000"/>
                  </a:prstClr>
                </a:glow>
                <a:outerShdw blurRad="50800" dist="38100" algn="l" rotWithShape="0">
                  <a:prstClr val="black"/>
                </a:outerShdw>
              </a:effectLst>
              <a:uLnTx/>
              <a:uFillTx/>
              <a:latin typeface="Times New Roman"/>
              <a:ea typeface="+mn-ea"/>
              <a:cs typeface="+mn-cs"/>
            </a:endParaRPr>
          </a:p>
        </p:txBody>
      </p:sp>
    </p:spTree>
    <p:extLst>
      <p:ext uri="{BB962C8B-B14F-4D97-AF65-F5344CB8AC3E}">
        <p14:creationId xmlns:p14="http://schemas.microsoft.com/office/powerpoint/2010/main" val="403059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3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558478"/>
            <a:ext cx="8228048" cy="5754399"/>
          </a:xfrm>
          <a:prstGeom prst="rect">
            <a:avLst/>
          </a:prstGeom>
        </p:spPr>
      </p:pic>
      <p:sp>
        <p:nvSpPr>
          <p:cNvPr id="13" name="Rectangle 13"/>
          <p:cNvSpPr>
            <a:spLocks noChangeArrowheads="1"/>
          </p:cNvSpPr>
          <p:nvPr/>
        </p:nvSpPr>
        <p:spPr bwMode="auto">
          <a:xfrm>
            <a:off x="1374572" y="1305048"/>
            <a:ext cx="6426970" cy="4552844"/>
          </a:xfrm>
          <a:prstGeom prst="rect">
            <a:avLst/>
          </a:prstGeom>
          <a:noFill/>
          <a:ln w="9525">
            <a:noFill/>
            <a:miter lim="800000"/>
            <a:headEnd/>
            <a:tailEnd/>
          </a:ln>
          <a:effectLst>
            <a:softEdge rad="317500"/>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San Vicente comentando este pasaje afirma: </a:t>
            </a:r>
            <a:r>
              <a:rPr kumimoji="0" lang="es-PE" sz="2200" b="1" i="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“Se trata de un consejo que les da nuestro Señor a quienes desean seguirle, a quienes se presentan a él para eso. "¿Quieren venir en pos de mí? Muy bien. ¿Quieren conformar su vida a la mía? Perfectamente. Pero ¿saben que hay que comenzar por renunciar a ustedes mismos y seguir llevando su cruz?“ Pues bien, esto no se les concede a todos, sino a unos pocos; de ahí que muchos millares de personas, que le seguían para escucharle, lo abandonaron y se retiraron, por no haber sido encontrados dignos de ser sus discípulos, ya que no lo seguían dispuestos de la manera con que nuestro Señor decía que había que estarlo. No estaban en la disposición  de vencerse a sí mismos</a:t>
            </a:r>
            <a:r>
              <a:rPr kumimoji="0" lang="es-PE" sz="1800" b="1" i="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a:t>
            </a:r>
            <a:r>
              <a:rPr kumimoji="0" lang="es-PE" sz="1800" b="1" i="1"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S.Vicente</a:t>
            </a:r>
            <a:r>
              <a:rPr kumimoji="0" lang="es-PE" sz="1800" b="1" i="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de</a:t>
            </a:r>
            <a:r>
              <a:rPr kumimoji="0" lang="es-PE" sz="1800" b="1" i="1"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Paul </a:t>
            </a:r>
            <a:r>
              <a:rPr kumimoji="0" lang="es-PE" sz="1200" b="1" i="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XI, 512)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a:t>
            </a:r>
          </a:p>
        </p:txBody>
      </p:sp>
      <p:sp>
        <p:nvSpPr>
          <p:cNvPr id="8" name="Rectangle 13"/>
          <p:cNvSpPr>
            <a:spLocks noChangeArrowheads="1"/>
          </p:cNvSpPr>
          <p:nvPr/>
        </p:nvSpPr>
        <p:spPr bwMode="auto">
          <a:xfrm>
            <a:off x="467544" y="5573456"/>
            <a:ext cx="6675428" cy="568872"/>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s-ES"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11" name="Rectangle 13"/>
          <p:cNvSpPr>
            <a:spLocks noChangeArrowheads="1"/>
          </p:cNvSpPr>
          <p:nvPr/>
        </p:nvSpPr>
        <p:spPr bwMode="auto">
          <a:xfrm>
            <a:off x="539552" y="2400641"/>
            <a:ext cx="3672408" cy="2502921"/>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s-PE"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rPr>
              <a:t>     </a:t>
            </a:r>
            <a:endParaRPr kumimoji="0" lang="es-ES"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12" name="Rectangle 13"/>
          <p:cNvSpPr>
            <a:spLocks noChangeArrowheads="1"/>
          </p:cNvSpPr>
          <p:nvPr/>
        </p:nvSpPr>
        <p:spPr bwMode="auto">
          <a:xfrm>
            <a:off x="1841761" y="6142328"/>
            <a:ext cx="2714644" cy="568872"/>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s-ES" sz="28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2" name="Rectángulo 1"/>
          <p:cNvSpPr/>
          <p:nvPr/>
        </p:nvSpPr>
        <p:spPr>
          <a:xfrm>
            <a:off x="3805258" y="850063"/>
            <a:ext cx="1755609" cy="523220"/>
          </a:xfrm>
          <a:prstGeom prst="rect">
            <a:avLst/>
          </a:prstGeom>
        </p:spPr>
        <p:txBody>
          <a:bodyPr wrap="none">
            <a:spAutoFit/>
          </a:bodyPr>
          <a:lstStyle/>
          <a:p>
            <a:r>
              <a:rPr lang="es-PE" sz="2800" dirty="0">
                <a:solidFill>
                  <a:prstClr val="white"/>
                </a:solidFill>
                <a:effectLst>
                  <a:outerShdw blurRad="38100" dist="38100" dir="2700000" algn="tl">
                    <a:srgbClr val="000000">
                      <a:alpha val="43137"/>
                    </a:srgbClr>
                  </a:outerShdw>
                </a:effectLst>
                <a:latin typeface="Arial Narrow" panose="020B0606020202030204" pitchFamily="34" charset="0"/>
                <a:ea typeface="Adobe Fan Heiti Std B" pitchFamily="34" charset="-128"/>
              </a:rPr>
              <a:t>Motivación: </a:t>
            </a:r>
            <a:endParaRPr lang="es-PE" sz="2800" dirty="0"/>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552" y="582574"/>
            <a:ext cx="2401824" cy="722474"/>
          </a:xfrm>
          <a:prstGeom prst="roundRect">
            <a:avLst/>
          </a:prstGeom>
        </p:spPr>
      </p:pic>
    </p:spTree>
    <p:extLst>
      <p:ext uri="{BB962C8B-B14F-4D97-AF65-F5344CB8AC3E}">
        <p14:creationId xmlns:p14="http://schemas.microsoft.com/office/powerpoint/2010/main" val="234763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1"/>
                                          </p:val>
                                        </p:tav>
                                        <p:tav tm="100000">
                                          <p:val>
                                            <p:strVal val="#ppt_x"/>
                                          </p:val>
                                        </p:tav>
                                      </p:tavLst>
                                    </p:anim>
                                    <p:anim calcmode="lin" valueType="num">
                                      <p:cBhvr>
                                        <p:cTn id="9"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n de Sonia Garcia em soniag | Papeis de parede lindos, Atividades  bíblicas infantil, Sao vicente de paul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5" y="548654"/>
            <a:ext cx="8210464" cy="573784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Rectangle 13"/>
          <p:cNvSpPr>
            <a:spLocks noChangeArrowheads="1"/>
          </p:cNvSpPr>
          <p:nvPr/>
        </p:nvSpPr>
        <p:spPr bwMode="auto">
          <a:xfrm>
            <a:off x="467544" y="5573456"/>
            <a:ext cx="6675428" cy="568872"/>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s-ES"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11" name="Rectangle 13"/>
          <p:cNvSpPr>
            <a:spLocks noChangeArrowheads="1"/>
          </p:cNvSpPr>
          <p:nvPr/>
        </p:nvSpPr>
        <p:spPr bwMode="auto">
          <a:xfrm>
            <a:off x="539552" y="2400641"/>
            <a:ext cx="3672408" cy="2502921"/>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s-PE"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rPr>
              <a:t>     </a:t>
            </a:r>
            <a:endParaRPr kumimoji="0" lang="es-ES"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12" name="Rectangle 13"/>
          <p:cNvSpPr>
            <a:spLocks noChangeArrowheads="1"/>
          </p:cNvSpPr>
          <p:nvPr/>
        </p:nvSpPr>
        <p:spPr bwMode="auto">
          <a:xfrm>
            <a:off x="1841761" y="6142328"/>
            <a:ext cx="2714644" cy="568872"/>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s-ES" sz="28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
        <p:nvSpPr>
          <p:cNvPr id="14" name="Rectangle 13"/>
          <p:cNvSpPr>
            <a:spLocks noChangeArrowheads="1"/>
          </p:cNvSpPr>
          <p:nvPr/>
        </p:nvSpPr>
        <p:spPr bwMode="auto">
          <a:xfrm>
            <a:off x="539552" y="696529"/>
            <a:ext cx="7748985" cy="2068435"/>
          </a:xfrm>
          <a:prstGeom prst="rect">
            <a:avLst/>
          </a:prstGeom>
          <a:noFill/>
          <a:ln w="9525">
            <a:noFill/>
            <a:miter lim="800000"/>
            <a:headEnd/>
            <a:tailEnd/>
          </a:ln>
          <a:effectLst>
            <a:softEdge rad="317500"/>
          </a:effectLst>
        </p:spPr>
        <p:txBody>
          <a:bodyPr/>
          <a:lstStyle/>
          <a:p>
            <a:pPr marL="342900" marR="0" lvl="0" indent="-342900" algn="just" defTabSz="914400" rtl="0" eaLnBrk="1" fontAlgn="auto" latinLnBrk="0" hangingPunct="1">
              <a:lnSpc>
                <a:spcPct val="80000"/>
              </a:lnSpc>
              <a:spcBef>
                <a:spcPct val="20000"/>
              </a:spcBef>
              <a:spcAft>
                <a:spcPts val="0"/>
              </a:spcAft>
              <a:buClrTx/>
              <a:buSzTx/>
              <a:buFontTx/>
              <a:buNone/>
              <a:tabLst/>
              <a:defRPr/>
            </a:pPr>
            <a:endParaRPr kumimoji="0" lang="es-PE"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endParaRPr>
          </a:p>
        </p:txBody>
      </p:sp>
      <p:sp>
        <p:nvSpPr>
          <p:cNvPr id="10" name="Rectangle 13"/>
          <p:cNvSpPr>
            <a:spLocks noChangeArrowheads="1"/>
          </p:cNvSpPr>
          <p:nvPr/>
        </p:nvSpPr>
        <p:spPr bwMode="auto">
          <a:xfrm>
            <a:off x="1541648" y="1931681"/>
            <a:ext cx="4192174" cy="2804309"/>
          </a:xfrm>
          <a:prstGeom prst="rect">
            <a:avLst/>
          </a:prstGeom>
          <a:noFill/>
          <a:ln w="9525">
            <a:noFill/>
            <a:miter lim="800000"/>
            <a:headEnd/>
            <a:tailEnd/>
          </a:ln>
          <a:effectLst>
            <a:softEdge rad="317500"/>
          </a:effectLst>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s-PE" sz="2400" b="0" i="1" u="none" strike="noStrike" kern="1200" cap="none" spc="0" normalizeH="0" baseline="0" noProof="0" dirty="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Pues bien, si somos sus hijos, hemos de seguirle, abrazando como él la pobreza, las humillaciones, los sufrimientos, despegándonos </a:t>
            </a:r>
            <a:r>
              <a:rPr kumimoji="0" lang="es-PE" sz="2000" b="0" i="1" u="none" strike="noStrike" kern="1200" cap="none" spc="0" normalizeH="0" baseline="0" noProof="0" dirty="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de</a:t>
            </a:r>
            <a:r>
              <a:rPr kumimoji="0" lang="es-PE" sz="2400" b="0" i="1" u="none" strike="noStrike" kern="1200" cap="none" spc="0" normalizeH="0" baseline="0" noProof="0" dirty="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todo lo que no es Dios, y uniéndonos con el prójimo por la caridad para unirnos con Dios mismo por Jesucristo</a:t>
            </a:r>
            <a:r>
              <a:rPr kumimoji="0" lang="es-PE" sz="2400" b="0" i="0" u="none" strike="noStrike" kern="1200" cap="none" spc="0" normalizeH="0" baseline="0" noProof="0" dirty="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a:t>
            </a:r>
            <a:r>
              <a:rPr kumimoji="0" lang="es-PE" sz="1600" b="0" i="0" u="none" strike="noStrike" kern="1200" cap="none" spc="0" normalizeH="0" baseline="0" noProof="0" dirty="0" smtClean="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a:t>
            </a:r>
            <a:r>
              <a:rPr kumimoji="0" lang="es-PE" sz="1600" b="0" i="0" u="none" strike="noStrike" kern="1200" cap="none" spc="0" normalizeH="0" baseline="0" noProof="0" dirty="0" err="1" smtClean="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S.</a:t>
            </a:r>
            <a:r>
              <a:rPr kumimoji="0" lang="es-PE" sz="1600" b="0" i="0" u="none" strike="noStrike" kern="1200" cap="none" spc="0" normalizeH="0" noProof="0" dirty="0" err="1" smtClean="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Vicente</a:t>
            </a:r>
            <a:r>
              <a:rPr kumimoji="0" lang="es-PE" sz="1600" b="0" i="0" u="none" strike="noStrike" kern="1200" cap="none" spc="0" normalizeH="0" noProof="0" dirty="0" smtClean="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de Paul </a:t>
            </a:r>
            <a:r>
              <a:rPr kumimoji="0" lang="es-PE" sz="1600" b="0" i="0" u="none" strike="noStrike" kern="1200" cap="none" spc="0" normalizeH="0" baseline="0" noProof="0" dirty="0" smtClean="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XI</a:t>
            </a:r>
            <a:r>
              <a:rPr kumimoji="0" lang="es-PE" sz="1600" b="0" i="0" u="none" strike="noStrike" kern="1200" cap="none" spc="0" normalizeH="0" baseline="0" noProof="0" dirty="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 426</a:t>
            </a:r>
            <a:r>
              <a:rPr kumimoji="0" lang="es-PE" sz="1600" b="0" i="0" u="none" strike="noStrike" kern="1200" cap="none" spc="0" normalizeH="0" baseline="0" noProof="0" dirty="0" smtClean="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rPr>
              <a:t>)</a:t>
            </a:r>
            <a:endParaRPr kumimoji="0" lang="es-ES" sz="2400" b="0" i="0" u="none" strike="noStrike" kern="1200" cap="none" spc="0" normalizeH="0" baseline="0" noProof="0" dirty="0">
              <a:ln>
                <a:noFill/>
              </a:ln>
              <a:solidFill>
                <a:srgbClr val="270E07"/>
              </a:solidFill>
              <a:effectLst>
                <a:outerShdw blurRad="38100" dist="38100" dir="2700000" algn="tl">
                  <a:srgbClr val="000000">
                    <a:alpha val="43137"/>
                  </a:srgbClr>
                </a:outerShdw>
              </a:effectLst>
              <a:uLnTx/>
              <a:uFillTx/>
              <a:latin typeface="Arial Narrow" panose="020B0606020202030204" pitchFamily="34" charset="0"/>
              <a:ea typeface="Adobe Fan Heiti Std B" pitchFamily="34" charset="-128"/>
              <a:cs typeface="+mn-cs"/>
            </a:endParaRPr>
          </a:p>
        </p:txBody>
      </p:sp>
    </p:spTree>
    <p:extLst>
      <p:ext uri="{BB962C8B-B14F-4D97-AF65-F5344CB8AC3E}">
        <p14:creationId xmlns:p14="http://schemas.microsoft.com/office/powerpoint/2010/main" val="70446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581083"/>
            <a:ext cx="8212842" cy="5742446"/>
          </a:xfrm>
          <a:prstGeom prst="rect">
            <a:avLst/>
          </a:prstGeom>
          <a:scene3d>
            <a:camera prst="orthographicFront"/>
            <a:lightRig rig="threePt" dir="t"/>
          </a:scene3d>
          <a:sp3d>
            <a:bevelT/>
          </a:sp3d>
        </p:spPr>
      </p:pic>
      <p:sp>
        <p:nvSpPr>
          <p:cNvPr id="5" name="Rectangle 8"/>
          <p:cNvSpPr txBox="1">
            <a:spLocks noChangeArrowheads="1"/>
          </p:cNvSpPr>
          <p:nvPr/>
        </p:nvSpPr>
        <p:spPr bwMode="auto">
          <a:xfrm>
            <a:off x="414408" y="3310974"/>
            <a:ext cx="4152388" cy="3051189"/>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Reconocer </a:t>
            </a:r>
            <a:r>
              <a:rPr kumimoji="0" lang="es-PE" sz="3200" b="1" i="0" u="none" strike="noStrike" kern="0" cap="none" spc="0" normalizeH="0" baseline="0" noProof="0" dirty="0" smtClean="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                    mi </a:t>
            </a:r>
            <a:r>
              <a:rPr kumimoji="0" lang="es-PE" sz="3200" b="1" i="0" u="none" strike="noStrike" kern="0" cap="none" spc="0" normalizeH="0" baseline="0" noProof="0" dirty="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propia cruz y </a:t>
            </a:r>
            <a:r>
              <a:rPr kumimoji="0" lang="es-PE" sz="3200" b="1" i="0" u="none" strike="noStrike" kern="0" cap="none" spc="0" normalizeH="0" baseline="0" noProof="0" dirty="0" smtClean="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             llevarla </a:t>
            </a:r>
            <a:r>
              <a:rPr kumimoji="0" lang="es-PE" sz="3200" b="1" i="0" u="none" strike="noStrike" kern="0" cap="none" spc="0" normalizeH="0" baseline="0" noProof="0" dirty="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con la certeza </a:t>
            </a:r>
            <a:r>
              <a:rPr kumimoji="0" lang="es-PE" sz="3200" b="1" i="0" u="none" strike="noStrike" kern="0" cap="none" spc="0" normalizeH="0" baseline="0" noProof="0" dirty="0" smtClean="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 de </a:t>
            </a:r>
            <a:r>
              <a:rPr kumimoji="0" lang="es-PE" sz="3200" b="1" i="0" u="none" strike="noStrike" kern="0" cap="none" spc="0" normalizeH="0" baseline="0" noProof="0" dirty="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que camino con Cristo </a:t>
            </a:r>
            <a:r>
              <a:rPr kumimoji="0" lang="es-PE" sz="3200" b="1" i="0" u="none" strike="noStrike" kern="0" cap="none" spc="0" normalizeH="0" baseline="0" noProof="0" dirty="0" smtClean="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y él </a:t>
            </a:r>
            <a:r>
              <a:rPr kumimoji="0" lang="es-PE" sz="3200" b="1" i="0" u="none" strike="noStrike" kern="0" cap="none" spc="0" normalizeH="0" baseline="0" noProof="0" dirty="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me ayuda a no desfallecer</a:t>
            </a:r>
            <a:r>
              <a:rPr kumimoji="0" lang="es-PE" sz="3200" b="1" i="0" u="none" strike="noStrike" kern="0" cap="none" spc="0" normalizeH="0" baseline="0" noProof="0" dirty="0" smtClean="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rPr>
              <a:t>.</a:t>
            </a:r>
            <a:endParaRPr kumimoji="0" lang="es-PE" sz="3200" b="1" i="0" u="none" strike="noStrike" kern="0" cap="none" spc="0" normalizeH="0" baseline="0" noProof="0" dirty="0">
              <a:ln>
                <a:noFill/>
              </a:ln>
              <a:solidFill>
                <a:prstClr val="white"/>
              </a:solidFill>
              <a:effectLst>
                <a:glow rad="101600">
                  <a:srgbClr val="0804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pitchFamily="18" charset="0"/>
            </a:endParaRPr>
          </a:p>
        </p:txBody>
      </p:sp>
      <p:sp>
        <p:nvSpPr>
          <p:cNvPr id="4" name="Rectangle 8"/>
          <p:cNvSpPr txBox="1">
            <a:spLocks noChangeArrowheads="1"/>
          </p:cNvSpPr>
          <p:nvPr/>
        </p:nvSpPr>
        <p:spPr bwMode="auto">
          <a:xfrm>
            <a:off x="4782723" y="581082"/>
            <a:ext cx="3312368" cy="684076"/>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dobe Gothic Std B" pitchFamily="34" charset="-128"/>
                <a:ea typeface="Adobe Gothic Std B" pitchFamily="34" charset="-128"/>
                <a:cs typeface="+mn-cs"/>
              </a:rPr>
              <a:t>Compromiso:</a:t>
            </a:r>
            <a:endParaRPr kumimoji="0" lang="es-E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dobe Gothic Std B" pitchFamily="34" charset="-128"/>
              <a:ea typeface="Adobe Gothic Std B" pitchFamily="34" charset="-128"/>
              <a:cs typeface="+mn-cs"/>
            </a:endParaRPr>
          </a:p>
        </p:txBody>
      </p:sp>
      <p:sp>
        <p:nvSpPr>
          <p:cNvPr id="3" name="AutoShape 10" descr="Woman's hand with cross. Concept of hope, faith, christianity, religion, church online. Person holding christian cross to making pray indoors. Believe and faith for christian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3654457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l honor de llevar tu cruz - Sana Doctrina Videos Cristi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67" y="528033"/>
            <a:ext cx="8247783" cy="5786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934052" y="433342"/>
            <a:ext cx="2356493"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3200" b="1"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dobe Gothic Std B" pitchFamily="34" charset="-128"/>
                <a:ea typeface="Adobe Gothic Std B" pitchFamily="34" charset="-128"/>
                <a:cs typeface="+mn-cs"/>
              </a:rPr>
              <a:t>Oremos:</a:t>
            </a:r>
            <a:endParaRPr kumimoji="0" lang="es-ES" sz="3200" b="1"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dobe Gothic Std B" pitchFamily="34" charset="-128"/>
              <a:ea typeface="Adobe Gothic Std B" pitchFamily="34" charset="-128"/>
              <a:cs typeface="+mn-cs"/>
            </a:endParaRPr>
          </a:p>
        </p:txBody>
      </p:sp>
      <p:sp>
        <p:nvSpPr>
          <p:cNvPr id="3" name="Rectangle 6"/>
          <p:cNvSpPr txBox="1">
            <a:spLocks noChangeArrowheads="1"/>
          </p:cNvSpPr>
          <p:nvPr/>
        </p:nvSpPr>
        <p:spPr bwMode="auto">
          <a:xfrm>
            <a:off x="460788" y="2030476"/>
            <a:ext cx="2829757" cy="433552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Señor, Tú nos invitas a tomar nuestra cruz y seguirte.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Sí lo queremos, pero también ven Tú en nuestra ayuda y </a:t>
            </a:r>
            <a:r>
              <a:rPr kumimoji="0" lang="es-PE" sz="2400" b="1" i="1" u="none" strike="noStrike" kern="0" cap="none" spc="0" normalizeH="0" baseline="0" noProof="0" dirty="0" smtClean="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  carga </a:t>
            </a:r>
            <a:r>
              <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Tú con nosotros nuestra cruz  para seguirte</a:t>
            </a:r>
            <a:r>
              <a:rPr kumimoji="0" lang="es-PE" sz="2400" b="1" i="1" u="none" strike="noStrike" kern="0" cap="none" spc="0" normalizeH="0" baseline="0" noProof="0" dirty="0" smtClean="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 para tener tus mismos sentimientos y </a:t>
            </a:r>
            <a:endParaRPr kumimoji="0" lang="es-ES_tradnl"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6" name="Rectangle 6"/>
          <p:cNvSpPr txBox="1">
            <a:spLocks noChangeArrowheads="1"/>
          </p:cNvSpPr>
          <p:nvPr/>
        </p:nvSpPr>
        <p:spPr bwMode="auto">
          <a:xfrm>
            <a:off x="5047425" y="2758900"/>
            <a:ext cx="3661146" cy="329699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0" cap="none" spc="0" normalizeH="0" baseline="0" noProof="0" dirty="0" smtClean="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así </a:t>
            </a:r>
            <a:r>
              <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identificarnos contigo. Ayúdanos cuando nos cansemos, consuélanos cuando decaigamos, fortalécenos cuando nos debilitemos y llénanos de tu presencia para encontrar en </a:t>
            </a:r>
            <a:r>
              <a:rPr kumimoji="0" lang="es-PE" sz="2400" b="1" i="1" u="none" strike="noStrike" kern="0" cap="none" spc="0" normalizeH="0" baseline="0" noProof="0" dirty="0" smtClean="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             ti </a:t>
            </a:r>
            <a:r>
              <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el sentido y la razón de nuestra vida. Que así sea.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400" b="1" i="1" u="none" strike="noStrike" kern="0" cap="none" spc="0" normalizeH="0" baseline="0" noProof="0" dirty="0">
              <a:ln>
                <a:noFill/>
              </a:ln>
              <a:solidFill>
                <a:prstClr val="white"/>
              </a:solidFill>
              <a:effectLst>
                <a:glow rad="101600">
                  <a:srgbClr val="660033">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3603398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85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Novena Virgen Medalla Milagrosa - Hacia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31" y="547617"/>
            <a:ext cx="8112662" cy="578464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744194" y="6252754"/>
            <a:ext cx="4101921" cy="492443"/>
          </a:xfrm>
          <a:prstGeom prst="rect">
            <a:avLst/>
          </a:prstGeom>
          <a:solidFill>
            <a:srgbClr val="75A745"/>
          </a:solidFill>
          <a:ln w="19050">
            <a:solidFill>
              <a:srgbClr val="A78B3B"/>
            </a:solid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Alva (Chuno)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de Paúl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www.cm.peru.com.pe</a:t>
            </a:r>
            <a:endPar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
        <p:nvSpPr>
          <p:cNvPr id="2" name="Rectángulo 1"/>
          <p:cNvSpPr/>
          <p:nvPr/>
        </p:nvSpPr>
        <p:spPr>
          <a:xfrm>
            <a:off x="810448" y="564636"/>
            <a:ext cx="7709662" cy="707573"/>
          </a:xfrm>
          <a:prstGeom prst="rect">
            <a:avLst/>
          </a:prstGeom>
          <a:noFill/>
        </p:spPr>
        <p:txBody>
          <a:bodyPr wrap="none" lIns="91440" tIns="45720" rIns="91440" bIns="45720">
            <a:prstTxWarp prst="textDeflateBottom">
              <a:avLst/>
            </a:prstTxWarp>
            <a:spAutoFit/>
          </a:bodyPr>
          <a:lstStyle/>
          <a:p>
            <a:pPr algn="ctr"/>
            <a:r>
              <a:rPr lang="es-ES" sz="2800" b="1"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Arial Rounded MT Bold" panose="020F0704030504030204" pitchFamily="34" charset="0"/>
              </a:rPr>
              <a:t>¡Oh María sin pecado concebida, ruega por nosotros que recurrimos a ti!</a:t>
            </a:r>
            <a:endParaRPr lang="es-ES" sz="28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12852636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o Biblia Abierta En El Campo Con El Sol Saliendo Detrás Fondo, Fotos  Con Versos De La Biblia Imagen de Fondo Para Descarga Gratuita - Pngtre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75" y="541528"/>
            <a:ext cx="8166407" cy="580775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790564" y="637209"/>
            <a:ext cx="7657977" cy="56323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1" u="sng"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rPr>
              <a:t>AMBIENTACIÓN</a:t>
            </a:r>
            <a:r>
              <a:rPr kumimoji="0" lang="es-PE" sz="2400" b="0" i="1" u="none"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rPr>
              <a:t>: La relación del discípulo con el Señor no consiste en el aprendizaje de doctrinas o el cumplimiento de normas. La Biblia habla de esta relación en términos de “alianza”, “amor”, “seguimiento”…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smtClean="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smtClean="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1" u="none" strike="noStrike" kern="0" cap="none" spc="0" normalizeH="0" baseline="0" noProof="0" dirty="0" smtClean="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1" u="none" strike="noStrike" kern="0" cap="none" spc="0" normalizeH="0" baseline="0" noProof="0" dirty="0" smtClean="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rPr>
              <a:t>También </a:t>
            </a:r>
            <a:r>
              <a:rPr kumimoji="0" lang="es-PE" sz="2400" b="0" i="1" u="none" strike="noStrike" kern="0" cap="none" spc="0" normalizeH="0" baseline="0" noProof="0" dirty="0">
                <a:ln>
                  <a:noFill/>
                </a:ln>
                <a:solidFill>
                  <a:schemeClr val="bg1"/>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rPr>
              <a:t>hoy nosotros, como Pedro, escuchamos la llamada de Jesús y nos ponemos en camino sedientos de su Palabra.</a:t>
            </a:r>
            <a:endParaRPr kumimoji="0" lang="es-PE" sz="2400" b="0" i="1" u="none" strike="noStrike" kern="1200" cap="none" spc="0" normalizeH="0" baseline="0" noProof="0" dirty="0">
              <a:ln>
                <a:noFill/>
              </a:ln>
              <a:solidFill>
                <a:schemeClr val="bg1"/>
              </a:solidFill>
              <a:effectLst>
                <a:outerShdw blurRad="50800" dist="76200" dir="18900000" algn="bl" rotWithShape="0">
                  <a:srgbClr val="000000"/>
                </a:outerShdw>
              </a:effectLst>
              <a:uLnTx/>
              <a:uFillTx/>
              <a:latin typeface="Tekton Pro" pitchFamily="34" charset="0"/>
              <a:ea typeface="+mn-ea"/>
              <a:cs typeface="+mn-cs"/>
            </a:endParaRPr>
          </a:p>
        </p:txBody>
      </p:sp>
      <p:sp>
        <p:nvSpPr>
          <p:cNvPr id="4" name="Rectangle 8"/>
          <p:cNvSpPr>
            <a:spLocks noChangeArrowheads="1"/>
          </p:cNvSpPr>
          <p:nvPr/>
        </p:nvSpPr>
        <p:spPr bwMode="auto">
          <a:xfrm>
            <a:off x="795563" y="4749539"/>
            <a:ext cx="7446916" cy="1264895"/>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800" b="0" i="0" u="none" strike="noStrike" kern="0" cap="none" spc="0" normalizeH="0" baseline="0" noProof="0" dirty="0">
              <a:ln>
                <a:noFill/>
              </a:ln>
              <a:solidFill>
                <a:srgbClr val="FFFF00"/>
              </a:solidFill>
              <a:effectLst>
                <a:glow rad="101600">
                  <a:srgbClr val="000000">
                    <a:alpha val="60000"/>
                  </a:srgbClr>
                </a:glow>
                <a:outerShdw blurRad="50800" dist="76200" dir="18900000" algn="bl"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88472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par>
                          <p:cTn id="8" fill="hold">
                            <p:stCondLst>
                              <p:cond delay="125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750" fill="hold"/>
                                        <p:tgtEl>
                                          <p:spTgt spid="3"/>
                                        </p:tgtEl>
                                        <p:attrNameLst>
                                          <p:attrName>ppt_w</p:attrName>
                                        </p:attrNameLst>
                                      </p:cBhvr>
                                      <p:tavLst>
                                        <p:tav tm="0">
                                          <p:val>
                                            <p:fltVal val="0"/>
                                          </p:val>
                                        </p:tav>
                                        <p:tav tm="100000">
                                          <p:val>
                                            <p:strVal val="#ppt_w"/>
                                          </p:val>
                                        </p:tav>
                                      </p:tavLst>
                                    </p:anim>
                                    <p:anim calcmode="lin" valueType="num">
                                      <p:cBhvr>
                                        <p:cTn id="12"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ARESMA Y ORACIÓN: Momento de subir a la montaña… | Salesianos I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 y="504709"/>
            <a:ext cx="8165206" cy="582472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3312683" y="504709"/>
            <a:ext cx="265410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50" normalizeH="0" baseline="0" noProof="0" dirty="0">
                <a:ln w="11430"/>
                <a:solidFill>
                  <a:sysClr val="window" lastClr="FFFFFF"/>
                </a:solidFill>
                <a:effectLst>
                  <a:glow rad="101600">
                    <a:srgbClr val="C0504D">
                      <a:satMod val="175000"/>
                      <a:alpha val="40000"/>
                    </a:srgbClr>
                  </a:glow>
                  <a:outerShdw blurRad="76200" dist="50800" dir="5400000" algn="tl" rotWithShape="0">
                    <a:srgbClr val="000000">
                      <a:alpha val="65000"/>
                    </a:srgbClr>
                  </a:outerShdw>
                </a:effectLst>
                <a:uLnTx/>
                <a:uFillTx/>
                <a:latin typeface="Calibri" panose="020F0502020204030204"/>
                <a:ea typeface="+mn-ea"/>
                <a:cs typeface="+mn-cs"/>
              </a:rPr>
              <a:t>Oración inicial</a:t>
            </a:r>
            <a:endParaRPr kumimoji="0" lang="es-PE" sz="2800" b="1" i="0" u="none" strike="noStrike" kern="0" cap="none" spc="50" normalizeH="0" baseline="0" noProof="0" dirty="0">
              <a:ln w="11430"/>
              <a:solidFill>
                <a:sysClr val="window" lastClr="FFFFFF"/>
              </a:solidFill>
              <a:effectLst>
                <a:glow rad="101600">
                  <a:srgbClr val="C0504D">
                    <a:satMod val="175000"/>
                    <a:alpha val="40000"/>
                  </a:srgbClr>
                </a:glow>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9" name="Rectangle 5"/>
          <p:cNvSpPr>
            <a:spLocks noChangeArrowheads="1"/>
          </p:cNvSpPr>
          <p:nvPr/>
        </p:nvSpPr>
        <p:spPr bwMode="auto">
          <a:xfrm>
            <a:off x="2869104" y="1415639"/>
            <a:ext cx="5611509" cy="212365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1" i="1" u="none" strike="noStrike" kern="1200" cap="none" spc="0" normalizeH="0" baseline="0" noProof="0" dirty="0" smtClean="0">
                <a:ln>
                  <a:noFill/>
                </a:ln>
                <a:solidFill>
                  <a:schemeClr val="bg1"/>
                </a:solidFill>
                <a:effectLst>
                  <a:glow rad="101600">
                    <a:schemeClr val="tx1">
                      <a:lumMod val="95000"/>
                      <a:lumOff val="5000"/>
                    </a:schemeClr>
                  </a:glow>
                </a:effectLst>
                <a:uLnTx/>
                <a:uFillTx/>
                <a:latin typeface="Tekton Pro Ext" pitchFamily="34" charset="0"/>
                <a:ea typeface="+mn-ea"/>
                <a:cs typeface="+mn-cs"/>
              </a:rPr>
              <a:t>Señor Jesús, Tú que nos invitas a tomar nuestra cruz y seguirte, Tú que nos quieres en tus sendas viviendo tu estilo de vida, asumiendo tu manera de ser, teniendo tus mismos sentimientos, danos la gracia de </a:t>
            </a:r>
            <a:endParaRPr kumimoji="0" lang="es-PE" sz="2200" b="1" i="1" u="none" strike="noStrike" kern="1200" cap="none" spc="0" normalizeH="0" baseline="0" noProof="0" dirty="0">
              <a:ln>
                <a:noFill/>
              </a:ln>
              <a:solidFill>
                <a:schemeClr val="bg1"/>
              </a:solidFill>
              <a:effectLst>
                <a:glow rad="101600">
                  <a:schemeClr val="tx1">
                    <a:lumMod val="95000"/>
                    <a:lumOff val="5000"/>
                  </a:schemeClr>
                </a:glow>
              </a:effectLst>
              <a:uLnTx/>
              <a:uFillTx/>
              <a:latin typeface="Tekton Pro Ext" pitchFamily="34" charset="0"/>
              <a:ea typeface="+mn-ea"/>
              <a:cs typeface="+mn-cs"/>
            </a:endParaRPr>
          </a:p>
        </p:txBody>
      </p:sp>
      <p:sp>
        <p:nvSpPr>
          <p:cNvPr id="6" name="Rectangle 5"/>
          <p:cNvSpPr>
            <a:spLocks noChangeArrowheads="1"/>
          </p:cNvSpPr>
          <p:nvPr/>
        </p:nvSpPr>
        <p:spPr bwMode="auto">
          <a:xfrm>
            <a:off x="476518" y="4856590"/>
            <a:ext cx="7790577" cy="144655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1" u="none" strike="noStrike" kern="1200" cap="none" spc="0" normalizeH="0" baseline="0" noProof="0" dirty="0" smtClean="0">
                <a:ln>
                  <a:noFill/>
                </a:ln>
                <a:solidFill>
                  <a:schemeClr val="bg1"/>
                </a:solidFill>
                <a:effectLst>
                  <a:glow rad="101600">
                    <a:srgbClr val="100800"/>
                  </a:glow>
                </a:effectLst>
                <a:uLnTx/>
                <a:uFillTx/>
                <a:latin typeface="Tekton Pro Ext" pitchFamily="34" charset="0"/>
                <a:ea typeface="+mn-ea"/>
                <a:cs typeface="+mn-cs"/>
              </a:rPr>
              <a:t> aprender de ti lo que es vivir                                                                           el estilo de Dios; ayúdanos a que como Tú podamos                    perder la vida ganándola en ti, para tener la vida plena y verdadera que solo la encontramos en ti. </a:t>
            </a:r>
            <a:endParaRPr kumimoji="0" lang="es-PE" sz="2200" b="1" i="1" u="none" strike="noStrike" kern="1200" cap="none" spc="0" normalizeH="0" baseline="0" noProof="0" dirty="0">
              <a:ln>
                <a:noFill/>
              </a:ln>
              <a:solidFill>
                <a:schemeClr val="bg1"/>
              </a:solidFill>
              <a:effectLst>
                <a:glow rad="101600">
                  <a:srgbClr val="100800"/>
                </a:glow>
              </a:effectLst>
              <a:uLnTx/>
              <a:uFillTx/>
              <a:latin typeface="Tekton Pro Ext" pitchFamily="34" charset="0"/>
              <a:ea typeface="+mn-ea"/>
              <a:cs typeface="+mn-cs"/>
            </a:endParaRPr>
          </a:p>
        </p:txBody>
      </p:sp>
    </p:spTree>
    <p:extLst>
      <p:ext uri="{BB962C8B-B14F-4D97-AF65-F5344CB8AC3E}">
        <p14:creationId xmlns:p14="http://schemas.microsoft.com/office/powerpoint/2010/main" val="313121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1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 Sr Jesucristo Murio por ti.! Jcoa.! | Imagens religiosas, Pintura de  jesus, Imagens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7" y="568049"/>
            <a:ext cx="8144648" cy="5755478"/>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366232" y="4199869"/>
            <a:ext cx="8267813" cy="2123658"/>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1" u="none" strike="noStrike" kern="1200" cap="none" spc="0" normalizeH="0" baseline="0" noProof="0" dirty="0" smtClean="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rPr>
              <a:t>Danos </a:t>
            </a:r>
            <a:r>
              <a:rPr kumimoji="0" lang="es-PE" sz="2200" b="1" u="none" strike="noStrike" kern="1200" cap="none" spc="0" normalizeH="0" baseline="0" noProof="0" dirty="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rPr>
              <a:t>la gracia de entender tu lógica y  saber que sólo en ti encontramos la vida plena, la eterna, llevando nuestra cruz detrás de ti</a:t>
            </a:r>
            <a:r>
              <a:rPr kumimoji="0" lang="es-PE" sz="2200" b="1" u="none" strike="noStrike" kern="1200" cap="none" spc="0" normalizeH="0" baseline="0" noProof="0" dirty="0" smtClean="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1" u="none" strike="noStrike" kern="1200" cap="none" spc="0" normalizeH="0" baseline="0" noProof="0" dirty="0" smtClean="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rPr>
              <a:t>Danos </a:t>
            </a:r>
            <a:r>
              <a:rPr kumimoji="0" lang="es-PE" sz="2200" b="1" u="none" strike="noStrike" kern="1200" cap="none" spc="0" normalizeH="0" baseline="0" noProof="0" dirty="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rPr>
              <a:t>Señor la gracia de seguirte día a día, sin desfallecer, con la alegría de saber que el seguirte es encontrar la vida verdadera, que solamente Tú nos das. </a:t>
            </a:r>
            <a:r>
              <a:rPr kumimoji="0" lang="es-PE" sz="2200" b="1" u="none" strike="noStrike" kern="1200" cap="none" spc="0" normalizeH="0" baseline="0" noProof="0" dirty="0" smtClean="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rPr>
              <a:t>Amén</a:t>
            </a:r>
            <a:endParaRPr kumimoji="0" lang="es-PE" sz="2200" b="1" u="none" strike="noStrike" kern="1200" cap="none" spc="0" normalizeH="0" baseline="0" noProof="0" dirty="0">
              <a:ln w="11430"/>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a:endParaRPr>
          </a:p>
        </p:txBody>
      </p:sp>
    </p:spTree>
    <p:extLst>
      <p:ext uri="{BB962C8B-B14F-4D97-AF65-F5344CB8AC3E}">
        <p14:creationId xmlns:p14="http://schemas.microsoft.com/office/powerpoint/2010/main" val="133535570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 SÉ LO QUE TRAE EL FUTURO AMADO SEÑOR PERO ESTOY SEGURO QUE TIENES LA CLAVE. Me alegro que seas quien cuida los días que tengo por delante. Si estuvieran en mis manos seguramente cometería un montón de errores. Cuan maravilloso es que Tu lo sepas todo! No tengo capacidad de hacer decisione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9396" y="543338"/>
            <a:ext cx="8163453" cy="5793068"/>
          </a:xfrm>
          <a:prstGeom prst="rect">
            <a:avLst/>
          </a:prstGeom>
          <a:noFill/>
          <a:effectLst>
            <a:softEdge rad="635000"/>
          </a:effectLst>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10" name="AutoShape 2"/>
          <p:cNvSpPr>
            <a:spLocks noChangeArrowheads="1"/>
          </p:cNvSpPr>
          <p:nvPr/>
        </p:nvSpPr>
        <p:spPr bwMode="auto">
          <a:xfrm>
            <a:off x="613006" y="646864"/>
            <a:ext cx="2437480" cy="926290"/>
          </a:xfrm>
          <a:prstGeom prst="roundRect">
            <a:avLst>
              <a:gd name="adj" fmla="val 16667"/>
            </a:avLst>
          </a:prstGeom>
          <a:solidFill>
            <a:srgbClr val="BEE395"/>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    Mateo 16, 21-27</a:t>
            </a:r>
          </a:p>
        </p:txBody>
      </p:sp>
      <p:sp>
        <p:nvSpPr>
          <p:cNvPr id="6" name="Rectangle 9"/>
          <p:cNvSpPr txBox="1">
            <a:spLocks noChangeArrowheads="1"/>
          </p:cNvSpPr>
          <p:nvPr/>
        </p:nvSpPr>
        <p:spPr bwMode="auto">
          <a:xfrm>
            <a:off x="489396" y="4501328"/>
            <a:ext cx="7766896" cy="1364693"/>
          </a:xfrm>
          <a:prstGeom prst="rect">
            <a:avLst/>
          </a:prstGeom>
          <a:noFill/>
          <a:ln w="9525">
            <a:noFill/>
            <a:miter lim="800000"/>
            <a:headEnd/>
            <a:tailEnd/>
          </a:ln>
          <a:effectLst/>
        </p:spPr>
        <p:txBody>
          <a:bodyPr vert="horz" wrap="square" lIns="91440" tIns="45720" rIns="91440" bIns="45720" numCol="1" anchor="t" anchorCtr="0" compatLnSpc="1"/>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200" b="1" u="none" strike="noStrike" kern="0" cap="none" spc="0" normalizeH="0" baseline="0" noProof="0" dirty="0" smtClean="0">
                <a:ln>
                  <a:solidFill>
                    <a:sysClr val="windowText" lastClr="000000"/>
                  </a:solidFill>
                </a:ln>
                <a:solidFill>
                  <a:prstClr val="white"/>
                </a:solidFill>
                <a:effectLst>
                  <a:glow rad="228600">
                    <a:schemeClr val="tx1">
                      <a:lumMod val="95000"/>
                      <a:lumOff val="5000"/>
                      <a:alpha val="40000"/>
                    </a:schemeClr>
                  </a:glow>
                  <a:outerShdw blurRad="50800" dist="38100" algn="l" rotWithShape="0">
                    <a:prstClr val="black"/>
                  </a:outerShdw>
                </a:effectLst>
                <a:uLnTx/>
                <a:uFillTx/>
                <a:latin typeface="Tekton Pro Ext"/>
                <a:cs typeface="Times New Roman" pitchFamily="18" charset="0"/>
              </a:rPr>
              <a:t>Luego </a:t>
            </a:r>
            <a:r>
              <a:rPr kumimoji="0" lang="es-PE" sz="2200" b="1" u="none" strike="noStrike" kern="0" cap="none" spc="0" normalizeH="0" baseline="0" noProof="0" dirty="0">
                <a:ln>
                  <a:solidFill>
                    <a:sysClr val="windowText" lastClr="000000"/>
                  </a:solidFill>
                </a:ln>
                <a:solidFill>
                  <a:prstClr val="white"/>
                </a:solidFill>
                <a:effectLst>
                  <a:glow rad="228600">
                    <a:schemeClr val="tx1">
                      <a:lumMod val="95000"/>
                      <a:lumOff val="5000"/>
                      <a:alpha val="40000"/>
                    </a:schemeClr>
                  </a:glow>
                  <a:outerShdw blurRad="50800" dist="38100" algn="l" rotWithShape="0">
                    <a:prstClr val="black"/>
                  </a:outerShdw>
                </a:effectLst>
                <a:uLnTx/>
                <a:uFillTx/>
                <a:latin typeface="Tekton Pro Ext"/>
                <a:cs typeface="Times New Roman" pitchFamily="18" charset="0"/>
              </a:rPr>
              <a:t>de la confesión de Pedro comienza la tercera parte del evangelio de Mateo. El primero de los anuncios de la pasión da pie a una nueva invitación al seguimiento y a una importante enseñanza sobre las consecuencias del mismo.  Escuchemos: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_tradnl" sz="2200" b="1" u="none" strike="noStrike" kern="0" cap="none" spc="0" normalizeH="0" baseline="0" noProof="0" dirty="0">
              <a:ln>
                <a:solidFill>
                  <a:sysClr val="windowText" lastClr="000000"/>
                </a:solidFill>
              </a:ln>
              <a:solidFill>
                <a:prstClr val="white"/>
              </a:solidFill>
              <a:effectLst>
                <a:glow rad="228600">
                  <a:schemeClr val="tx1">
                    <a:lumMod val="95000"/>
                    <a:lumOff val="5000"/>
                    <a:alpha val="40000"/>
                  </a:schemeClr>
                </a:glow>
                <a:outerShdw blurRad="50800" dist="38100" algn="l" rotWithShape="0">
                  <a:prstClr val="black"/>
                </a:outerShdw>
              </a:effectLst>
              <a:uLnTx/>
              <a:uFillTx/>
              <a:latin typeface="Tekton Pro Ext"/>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_tradnl" sz="2200" b="1" u="none" strike="noStrike" kern="0" cap="none" spc="0" normalizeH="0" baseline="0" noProof="0" dirty="0">
              <a:ln>
                <a:solidFill>
                  <a:sysClr val="windowText" lastClr="000000"/>
                </a:solidFill>
              </a:ln>
              <a:solidFill>
                <a:prstClr val="white"/>
              </a:solidFill>
              <a:effectLst>
                <a:glow rad="228600">
                  <a:schemeClr val="tx1">
                    <a:lumMod val="95000"/>
                    <a:lumOff val="5000"/>
                    <a:alpha val="40000"/>
                  </a:schemeClr>
                </a:glow>
                <a:outerShdw blurRad="50800" dist="38100" algn="l" rotWithShape="0">
                  <a:prstClr val="black"/>
                </a:outerShdw>
              </a:effectLst>
              <a:uLnTx/>
              <a:uFillTx/>
              <a:latin typeface="Tekton Pro Ext"/>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_tradnl" sz="2200" b="1" u="none" strike="noStrike" kern="0" cap="none" spc="0" normalizeH="0" baseline="0" noProof="0" dirty="0">
              <a:ln>
                <a:solidFill>
                  <a:sysClr val="windowText" lastClr="000000"/>
                </a:solidFill>
              </a:ln>
              <a:solidFill>
                <a:prstClr val="white"/>
              </a:solidFill>
              <a:effectLst>
                <a:glow rad="228600">
                  <a:schemeClr val="tx1">
                    <a:lumMod val="95000"/>
                    <a:lumOff val="5000"/>
                    <a:alpha val="40000"/>
                  </a:schemeClr>
                </a:glow>
                <a:outerShdw blurRad="50800" dist="38100" algn="l" rotWithShape="0">
                  <a:prstClr val="black"/>
                </a:outerShdw>
              </a:effectLst>
              <a:uLnTx/>
              <a:uFillTx/>
              <a:latin typeface="Tekton Pro Ext"/>
              <a:cs typeface="Times New Roman" pitchFamily="18" charset="0"/>
            </a:endParaRPr>
          </a:p>
        </p:txBody>
      </p:sp>
      <p:sp>
        <p:nvSpPr>
          <p:cNvPr id="3" name="Rectángulo 2"/>
          <p:cNvSpPr/>
          <p:nvPr/>
        </p:nvSpPr>
        <p:spPr>
          <a:xfrm>
            <a:off x="3785720" y="879176"/>
            <a:ext cx="23182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Tekton Pro Ext" pitchFamily="34" charset="0"/>
                <a:ea typeface="+mn-ea"/>
                <a:cs typeface="Times New Roman" pitchFamily="18" charset="0"/>
              </a:rPr>
              <a:t>    Motivación: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144619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276" y="548628"/>
            <a:ext cx="8140561" cy="5746663"/>
          </a:xfrm>
          <a:prstGeom prst="rect">
            <a:avLst/>
          </a:prstGeom>
        </p:spPr>
      </p:pic>
      <p:sp>
        <p:nvSpPr>
          <p:cNvPr id="4098" name="Rectangle 2"/>
          <p:cNvSpPr>
            <a:spLocks noChangeArrowheads="1"/>
          </p:cNvSpPr>
          <p:nvPr/>
        </p:nvSpPr>
        <p:spPr bwMode="auto">
          <a:xfrm>
            <a:off x="1219201" y="2834953"/>
            <a:ext cx="3291840" cy="275973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30000" noProof="0" dirty="0" smtClean="0">
                <a:ln>
                  <a:noFill/>
                </a:ln>
                <a:solidFill>
                  <a:srgbClr val="FFFF00"/>
                </a:solidFill>
                <a:effectLst>
                  <a:glow rad="101600">
                    <a:srgbClr val="000000">
                      <a:alpha val="60000"/>
                    </a:srgbClr>
                  </a:glow>
                </a:effectLst>
                <a:uLnTx/>
                <a:uFillTx/>
                <a:latin typeface="Tekton Pro" panose="020F0603020208020904" pitchFamily="34" charset="0"/>
                <a:ea typeface="+mn-ea"/>
                <a:cs typeface="Times New Roman" panose="02020603050405020304" pitchFamily="18" charset="0"/>
              </a:rPr>
              <a:t> </a:t>
            </a:r>
            <a:r>
              <a:rPr kumimoji="0" lang="es-PE" sz="4000" b="0" i="0" u="none" strike="noStrike" kern="1200" cap="none" spc="0" normalizeH="0" baseline="30000" noProof="0" dirty="0" smtClean="0">
                <a:ln>
                  <a:noFill/>
                </a:ln>
                <a:solidFill>
                  <a:srgbClr val="FFFF00"/>
                </a:solidFill>
                <a:effectLst>
                  <a:glow rad="101600">
                    <a:srgbClr val="000000">
                      <a:alpha val="60000"/>
                    </a:srgbClr>
                  </a:glow>
                </a:effectLst>
                <a:uLnTx/>
                <a:uFillTx/>
                <a:latin typeface="Tekton Pro" panose="020F0603020208020904" pitchFamily="34" charset="0"/>
                <a:ea typeface="+mn-ea"/>
                <a:cs typeface="Times New Roman" panose="02020603050405020304" pitchFamily="18" charset="0"/>
              </a:rPr>
              <a:t>En </a:t>
            </a:r>
            <a:r>
              <a:rPr kumimoji="0" lang="es-PE" sz="4000" b="0" i="0" u="none" strike="noStrike" kern="1200" cap="none" spc="0" normalizeH="0" baseline="30000" noProof="0" dirty="0">
                <a:ln>
                  <a:noFill/>
                </a:ln>
                <a:solidFill>
                  <a:srgbClr val="FFFF00"/>
                </a:solidFill>
                <a:effectLst>
                  <a:glow rad="101600">
                    <a:srgbClr val="000000">
                      <a:alpha val="60000"/>
                    </a:srgbClr>
                  </a:glow>
                </a:effectLst>
                <a:uLnTx/>
                <a:uFillTx/>
                <a:latin typeface="Tekton Pro" panose="020F0603020208020904" pitchFamily="34" charset="0"/>
                <a:ea typeface="+mn-ea"/>
                <a:cs typeface="Times New Roman" panose="02020603050405020304" pitchFamily="18" charset="0"/>
              </a:rPr>
              <a:t>aquel tiempo empezó Jesús a explicar a sus discípulos que tenía que ir a Jerusalén y padecer allí mucho</a:t>
            </a:r>
            <a:endParaRPr kumimoji="0" lang="es-ES" sz="4000" b="0" i="0" u="none" strike="noStrike" kern="1200" cap="none" spc="0" normalizeH="0" baseline="0" noProof="0" dirty="0">
              <a:ln>
                <a:noFill/>
              </a:ln>
              <a:solidFill>
                <a:srgbClr val="FFFF00"/>
              </a:solidFill>
              <a:effectLst>
                <a:glow rad="101600">
                  <a:srgbClr val="000000">
                    <a:alpha val="60000"/>
                  </a:srgbClr>
                </a:glow>
              </a:effectLst>
              <a:uLnTx/>
              <a:uFillTx/>
              <a:latin typeface="Tekton Pro" panose="020F0603020208020904" pitchFamily="34" charset="0"/>
              <a:ea typeface="+mn-ea"/>
              <a:cs typeface="Times New Roman" panose="02020603050405020304" pitchFamily="18" charset="0"/>
            </a:endParaRPr>
          </a:p>
        </p:txBody>
      </p:sp>
      <p:sp>
        <p:nvSpPr>
          <p:cNvPr id="5" name="4 Rectángulo"/>
          <p:cNvSpPr/>
          <p:nvPr/>
        </p:nvSpPr>
        <p:spPr>
          <a:xfrm>
            <a:off x="1486438" y="935490"/>
            <a:ext cx="275736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i="0" u="none" strike="noStrike" kern="1200" normalizeH="0" baseline="0" noProof="0" dirty="0" smtClean="0">
                <a:uLnTx/>
                <a:uFillTx/>
                <a:latin typeface="Eras Demi ITC" panose="020B0805030504020804" pitchFamily="34" charset="0"/>
              </a:rPr>
              <a:t> </a:t>
            </a:r>
            <a:r>
              <a:rPr kumimoji="0" lang="es-ES" sz="3200" i="0" u="none" strike="noStrike" kern="1200" normalizeH="0" baseline="0" noProof="0" dirty="0">
                <a:uLnTx/>
                <a:uFillTx/>
                <a:latin typeface="Eras Demi ITC" panose="020B0805030504020804" pitchFamily="34" charset="0"/>
              </a:rPr>
              <a:t>Mateo  </a:t>
            </a:r>
            <a:r>
              <a:rPr kumimoji="0" lang="es-ES" sz="3200" i="0" u="none" strike="noStrike" kern="1200" normalizeH="0" baseline="0" noProof="0" dirty="0" smtClean="0">
                <a:uLnTx/>
                <a:uFillTx/>
                <a:latin typeface="Eras Demi ITC" panose="020B0805030504020804" pitchFamily="34" charset="0"/>
              </a:rPr>
              <a:t>            16,21-27</a:t>
            </a:r>
            <a:endParaRPr kumimoji="0" lang="es-ES" sz="2400" i="0" u="none" strike="noStrike" kern="1200" normalizeH="0" baseline="0" noProof="0" dirty="0">
              <a:uLnTx/>
              <a:uFillTx/>
              <a:latin typeface="Eras Demi ITC" panose="020B0805030504020804" pitchFamily="34" charset="0"/>
            </a:endParaRPr>
          </a:p>
        </p:txBody>
      </p:sp>
      <p:sp>
        <p:nvSpPr>
          <p:cNvPr id="6" name="5 Rectángulo"/>
          <p:cNvSpPr/>
          <p:nvPr/>
        </p:nvSpPr>
        <p:spPr>
          <a:xfrm>
            <a:off x="1643042" y="4214818"/>
            <a:ext cx="4572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white"/>
              </a:solidFill>
              <a:effectLst>
                <a:outerShdw blurRad="38100" dist="38100" dir="2700000" algn="tl">
                  <a:srgbClr val="C0C0C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39831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ppt_x</p:attrName>
                                        </p:attrNameLst>
                                      </p:cBhvr>
                                      <p:tavLst>
                                        <p:tav tm="0">
                                          <p:val>
                                            <p:fltVal val="0.5"/>
                                          </p:val>
                                        </p:tav>
                                        <p:tav tm="100000">
                                          <p:val>
                                            <p:strVal val="#ppt_x"/>
                                          </p:val>
                                        </p:tav>
                                      </p:tavLst>
                                    </p:anim>
                                    <p:anim calcmode="lin" valueType="num">
                                      <p:cBhvr>
                                        <p:cTn id="10" dur="500" fill="hold"/>
                                        <p:tgtEl>
                                          <p:spTgt spid="40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330" y="530469"/>
            <a:ext cx="8141678" cy="5835162"/>
          </a:xfrm>
          <a:prstGeom prst="rect">
            <a:avLst/>
          </a:prstGeom>
        </p:spPr>
      </p:pic>
      <p:sp>
        <p:nvSpPr>
          <p:cNvPr id="4" name="Rectangle 2"/>
          <p:cNvSpPr>
            <a:spLocks noChangeArrowheads="1"/>
          </p:cNvSpPr>
          <p:nvPr/>
        </p:nvSpPr>
        <p:spPr bwMode="auto">
          <a:xfrm>
            <a:off x="962475" y="1779311"/>
            <a:ext cx="3390584" cy="3580467"/>
          </a:xfrm>
          <a:prstGeom prst="rect">
            <a:avLst/>
          </a:prstGeom>
          <a:noFill/>
          <a:ln w="9525">
            <a:noFill/>
            <a:miter lim="800000"/>
            <a:headEnd/>
            <a:tailEnd/>
          </a:ln>
          <a:effectLst/>
        </p:spPr>
        <p:txBody>
          <a:bodyPr wrap="square">
            <a:spAutoFit/>
          </a:bodyPr>
          <a:lstStyle/>
          <a:p>
            <a:pPr algn="ctr">
              <a:defRPr/>
            </a:pPr>
            <a:r>
              <a:rPr kumimoji="0" lang="es-PE" sz="4400" b="0" i="0" u="none" strike="noStrike" kern="1200" cap="none" spc="0" normalizeH="0" baseline="30000" noProof="0" dirty="0">
                <a:ln>
                  <a:noFill/>
                </a:ln>
                <a:solidFill>
                  <a:srgbClr val="FFFF00"/>
                </a:solidFill>
                <a:effectLst>
                  <a:glow rad="101600">
                    <a:srgbClr val="000000">
                      <a:alpha val="60000"/>
                    </a:srgbClr>
                  </a:glow>
                </a:effectLst>
                <a:uLnTx/>
                <a:uFillTx/>
                <a:latin typeface="Tekton Pro" panose="020F0603020208020904" pitchFamily="34" charset="0"/>
                <a:ea typeface="+mn-ea"/>
                <a:cs typeface="+mn-cs"/>
              </a:rPr>
              <a:t>por causa de los ancianos, sumos sacerdotes y escribas, y que tenía que ser ejecutado </a:t>
            </a:r>
            <a:r>
              <a:rPr kumimoji="0" lang="es-PE" sz="4400" b="0" i="0" u="none" strike="noStrike" kern="1200" cap="none" spc="0" normalizeH="0" baseline="30000" noProof="0" dirty="0" smtClean="0">
                <a:ln>
                  <a:noFill/>
                </a:ln>
                <a:solidFill>
                  <a:srgbClr val="FFFF00"/>
                </a:solidFill>
                <a:effectLst>
                  <a:glow rad="101600">
                    <a:srgbClr val="000000">
                      <a:alpha val="60000"/>
                    </a:srgbClr>
                  </a:glow>
                </a:effectLst>
                <a:uLnTx/>
                <a:uFillTx/>
                <a:latin typeface="Tekton Pro" panose="020F0603020208020904" pitchFamily="34" charset="0"/>
                <a:ea typeface="+mn-ea"/>
                <a:cs typeface="+mn-cs"/>
              </a:rPr>
              <a:t>y </a:t>
            </a:r>
            <a:r>
              <a:rPr lang="es-PE" sz="4800" baseline="30000" dirty="0" smtClean="0">
                <a:solidFill>
                  <a:srgbClr val="FFFF00"/>
                </a:solidFill>
                <a:effectLst>
                  <a:glow rad="101600">
                    <a:srgbClr val="000000">
                      <a:alpha val="60000"/>
                    </a:srgbClr>
                  </a:glow>
                </a:effectLst>
                <a:latin typeface="Tekton Pro" panose="020F0603020208020904" pitchFamily="34" charset="0"/>
              </a:rPr>
              <a:t>resucitar al                 tercer </a:t>
            </a:r>
            <a:r>
              <a:rPr lang="es-PE" sz="4800" baseline="30000" dirty="0">
                <a:solidFill>
                  <a:srgbClr val="FFFF00"/>
                </a:solidFill>
                <a:effectLst>
                  <a:glow rad="101600">
                    <a:srgbClr val="000000">
                      <a:alpha val="60000"/>
                    </a:srgbClr>
                  </a:glow>
                </a:effectLst>
                <a:latin typeface="Tekton Pro" panose="020F0603020208020904" pitchFamily="34" charset="0"/>
              </a:rPr>
              <a:t>día</a:t>
            </a:r>
            <a:r>
              <a:rPr lang="es-PE" sz="4800" baseline="30000" dirty="0" smtClean="0">
                <a:solidFill>
                  <a:srgbClr val="FFFF00"/>
                </a:solidFill>
                <a:effectLst>
                  <a:glow rad="101600">
                    <a:srgbClr val="000000">
                      <a:alpha val="60000"/>
                    </a:srgbClr>
                  </a:glow>
                </a:effectLst>
                <a:latin typeface="Tekton Pro" panose="020F0603020208020904" pitchFamily="34" charset="0"/>
              </a:rPr>
              <a:t>.</a:t>
            </a:r>
            <a:endParaRPr kumimoji="0" lang="es-ES" sz="4800" b="0" i="0" u="none" strike="noStrike" kern="1200" cap="none" spc="0" normalizeH="0" baseline="0" noProof="0" dirty="0">
              <a:ln>
                <a:noFill/>
              </a:ln>
              <a:solidFill>
                <a:srgbClr val="FFFF00"/>
              </a:solidFill>
              <a:effectLst>
                <a:glow rad="101600">
                  <a:srgbClr val="000000">
                    <a:alpha val="60000"/>
                  </a:srgbClr>
                </a:glow>
              </a:effectLst>
              <a:uLnTx/>
              <a:uFillTx/>
              <a:latin typeface="Tekton Pro" panose="020F0603020208020904" pitchFamily="34" charset="0"/>
            </a:endParaRPr>
          </a:p>
        </p:txBody>
      </p:sp>
      <p:sp>
        <p:nvSpPr>
          <p:cNvPr id="2" name="Rectángulo redondeado 1"/>
          <p:cNvSpPr/>
          <p:nvPr/>
        </p:nvSpPr>
        <p:spPr>
          <a:xfrm>
            <a:off x="5521569" y="3903785"/>
            <a:ext cx="105508" cy="193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773407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TotalTime>
  <Words>1400</Words>
  <Application>Microsoft Office PowerPoint</Application>
  <PresentationFormat>Presentación en pantalla (4:3)</PresentationFormat>
  <Paragraphs>97</Paragraphs>
  <Slides>34</Slides>
  <Notes>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34</vt:i4>
      </vt:variant>
    </vt:vector>
  </HeadingPairs>
  <TitlesOfParts>
    <vt:vector size="53" baseType="lpstr">
      <vt:lpstr>Arial Unicode MS</vt:lpstr>
      <vt:lpstr>Adobe Fan Heiti Std B</vt:lpstr>
      <vt:lpstr>Adobe Gothic Std B</vt:lpstr>
      <vt:lpstr>AR BLANCA</vt:lpstr>
      <vt:lpstr>Arial</vt:lpstr>
      <vt:lpstr>Arial Narrow</vt:lpstr>
      <vt:lpstr>Arial Rounded MT Bold</vt:lpstr>
      <vt:lpstr>Calibri</vt:lpstr>
      <vt:lpstr>Calibri Light</vt:lpstr>
      <vt:lpstr>Comic Sans MS</vt:lpstr>
      <vt:lpstr>Courier New</vt:lpstr>
      <vt:lpstr>Eras Demi ITC</vt:lpstr>
      <vt:lpstr>Georgia</vt:lpstr>
      <vt:lpstr>Poor Richard</vt:lpstr>
      <vt:lpstr>Tekton Pro</vt:lpstr>
      <vt:lpstr>Tekton Pro Ext</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CONCEPCION</cp:lastModifiedBy>
  <cp:revision>79</cp:revision>
  <dcterms:created xsi:type="dcterms:W3CDTF">2020-08-23T22:33:42Z</dcterms:created>
  <dcterms:modified xsi:type="dcterms:W3CDTF">2023-08-28T20:30:19Z</dcterms:modified>
</cp:coreProperties>
</file>