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7" r:id="rId8"/>
    <p:sldMasterId id="2147483769" r:id="rId9"/>
    <p:sldMasterId id="2147483781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3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06320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17508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CCF41-D310-4E88-8F61-6B2897CA9C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99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43843"/>
      </p:ext>
    </p:extLst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608073"/>
      </p:ext>
    </p:extLst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49276"/>
      </p:ext>
    </p:extLst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58582"/>
      </p:ext>
    </p:extLst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89278"/>
      </p:ext>
    </p:extLst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707158"/>
      </p:ext>
    </p:extLst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08414"/>
      </p:ext>
    </p:extLst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98488"/>
      </p:ext>
    </p:extLst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2039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2256549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174802"/>
      </p:ext>
    </p:extLst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4197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A2B8-7504-4EF8-850C-9EDE8D274B11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48537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6AA4B-E679-4582-9E5B-FE79E66A5F56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75615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9DCA-4CFD-4807-AC25-AEDCE064F566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60461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C6CF0-A546-4179-A52C-1029CDF5FD4E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4060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E8ED6-FB27-40A6-89AE-2ECCC94B9D08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85894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8195B-D91A-4ABF-99BE-D69140700DD3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41578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324FB-39DD-4B17-AF56-72B44682AFD5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91546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6B8AC-A33A-425E-9A5A-035E1204061A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9590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35466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3A3BD-4316-4C41-AE7B-A59442AC7D4C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78644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1A9AE-61C9-46DB-ABCF-C5DED71099AC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83139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57E4F-C84D-45C3-9793-4D59093763A3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48925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18AF8-8FD4-4E92-9D2C-2B9357F8C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8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6C598-94A4-4A41-8861-CC0ABCAB14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85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29CE5-CB6D-482B-9A01-D2D24D875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73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A996-3697-4262-9FD4-D8E99DCD36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2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1A43B-C227-4E44-BBD9-525214A66E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762DE-D909-4D44-9E1E-FAF50E15E61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3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8423-D3FE-420F-B8EF-1985755F57B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1208093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1C5E3-C56B-44E1-9FCC-C93AC727660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11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98BFB-B7E0-4322-A5FE-D659ACD984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84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0867-5E45-40F9-AD4F-86A8643FA1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91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64FD0-40CE-4C6A-807B-9E4468BEF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18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C587C-D3AF-4BE5-9758-391DB25397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30251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15BEC-76F4-456C-B35F-411F282FEA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76612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B7120-EAC0-49A9-A778-606CC8E52C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0145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A4EDF-A859-4E79-8216-1078208DBD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40679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2E3AD-C988-49B2-8A15-EECBFD235F1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22311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0C553-D92D-4B48-AAF5-2DF4CC995F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925323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79882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9F470-3400-4E78-B0D6-51317557AA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6503535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E2DDA-91E6-41E4-A8BD-6FE4C0DDBA5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77410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9288-7C2A-475B-921B-1CE9DED103D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948217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FBBDA-7D7C-48BF-8F9D-7D2DC1F3FB8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242217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30BFE-CBDA-4D57-A25F-0680B8351B7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63712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56BB-24B5-4EBA-816B-F8BBD83CEE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2619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3FBB8-8A98-43C5-8D1D-5E593A89F5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15061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AD553-1B1A-45D0-9224-C3A2E85F805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85056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8F9C2-F1C1-4C03-A012-C985BFDFEE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7674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799B1-04A7-4F95-BA4D-494D045C66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7356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365431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11982-F73A-4328-A06E-A1FDA383D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953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07AF-AF70-477D-B1CF-CBDAD0F66C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69748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26E04-0733-4688-88D4-E6BB90C028C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26401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884D9-86A0-4A36-846D-F0EC557152B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34050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57098-945D-401D-AFE0-33E6758FC2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78080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48D59-4B32-402F-BF8C-862DD996C2D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15783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94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8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55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0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174778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85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49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08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4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90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30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28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31988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54475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3148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971080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63240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97225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48058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0215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26390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06819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3795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44488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602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7C73C-F2F3-4159-896C-6BC4B85FD20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B816E-6AD1-4D94-AF1B-C734CDB8EA1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15508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906607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E368C-EF5B-4024-921D-328BD66F85C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A0F46-2C98-4555-AF2F-FBEA86D72B9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76791"/>
      </p:ext>
    </p:extLst>
  </p:cSld>
  <p:clrMapOvr>
    <a:masterClrMapping/>
  </p:clrMapOvr>
  <p:transition advClick="0" advTm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8C94-BEBA-45AE-A600-EAB4FAEF7DC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D5115-45F2-4E7D-B0FC-3DDDADB825D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41832"/>
      </p:ext>
    </p:extLst>
  </p:cSld>
  <p:clrMapOvr>
    <a:masterClrMapping/>
  </p:clrMapOvr>
  <p:transition advClick="0" advTm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E1C14-5F94-4861-A1AC-EB5843B84C3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7A880-C5CD-4E6C-B9E0-DE4F80C0E25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96582"/>
      </p:ext>
    </p:extLst>
  </p:cSld>
  <p:clrMapOvr>
    <a:masterClrMapping/>
  </p:clrMapOvr>
  <p:transition advClick="0" advTm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33736-323A-45B1-8954-BFAC73EBAFCC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5DD15-DEC1-4C43-82C5-BF094CFBE83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24785"/>
      </p:ext>
    </p:extLst>
  </p:cSld>
  <p:clrMapOvr>
    <a:masterClrMapping/>
  </p:clrMapOvr>
  <p:transition advClick="0" advTm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168C5-8D0A-4272-9FBF-B60DE18555E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F2DAC-B73C-482D-B5B3-3A657CF9845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23084"/>
      </p:ext>
    </p:extLst>
  </p:cSld>
  <p:clrMapOvr>
    <a:masterClrMapping/>
  </p:clrMapOvr>
  <p:transition advClick="0" advTm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0D69D-3A01-4B8B-9BB1-F5EF5D8BE4EA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4B9AD-CAAF-40F6-B6FA-9900AD8DA19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48107"/>
      </p:ext>
    </p:extLst>
  </p:cSld>
  <p:clrMapOvr>
    <a:masterClrMapping/>
  </p:clrMapOvr>
  <p:transition advClick="0" advTm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959FF-33D1-4FE4-9114-AF0273B3731B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9D937-819A-4E1F-A1F3-4FF1BB8867B1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37618"/>
      </p:ext>
    </p:extLst>
  </p:cSld>
  <p:clrMapOvr>
    <a:masterClrMapping/>
  </p:clrMapOvr>
  <p:transition advClick="0" advTm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CCBAC-6683-40DC-9832-2EF128117627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65E0C-AC1A-47F8-825D-4E091294FCD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94830"/>
      </p:ext>
    </p:extLst>
  </p:cSld>
  <p:clrMapOvr>
    <a:masterClrMapping/>
  </p:clrMapOvr>
  <p:transition advClick="0" advTm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AE6-A54A-4435-94EC-46237B28772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EFBCB-A35B-4AAA-AC9E-E5563657D05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81694"/>
      </p:ext>
    </p:extLst>
  </p:cSld>
  <p:clrMapOvr>
    <a:masterClrMapping/>
  </p:clrMapOvr>
  <p:transition advClick="0" advTm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3CEC-971E-44BE-887C-CA49A3F3E712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EF28-5CEC-4E17-A2B3-446C1BB455F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92506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057039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F5A4E-25E5-41A9-824C-3ABC0E5E68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486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5A53-C3A5-4F09-846E-B65B32513C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02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191F2-D786-43C7-8486-D05C967E27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689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FAB77-AB3F-4489-8A59-4FC98D06D5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52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E8DFF-49BE-4521-9552-6B06DC340F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7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D70EC-1CBA-4EE6-9242-0C6E614F59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5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71790-293A-4713-89E3-D4387C575F5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052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CD9CE-027B-418F-AE8A-99DDD6DD9A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53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3F32E-6010-4455-96D5-F7A624C1EA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663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9CB6-0E71-4600-9ECE-F59FDB4477A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4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2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modificar el estilo de texto del patrón</a:t>
            </a:r>
          </a:p>
          <a:p>
            <a:pPr lvl="1"/>
            <a:r>
              <a:rPr lang="es-PR" smtClean="0"/>
              <a:t>Segundo nivel</a:t>
            </a:r>
          </a:p>
          <a:p>
            <a:pPr lvl="2"/>
            <a:r>
              <a:rPr lang="es-PR" smtClean="0"/>
              <a:t>Tercer nivel</a:t>
            </a:r>
          </a:p>
          <a:p>
            <a:pPr lvl="3"/>
            <a:r>
              <a:rPr lang="es-PR" smtClean="0"/>
              <a:t>Cuarto nivel</a:t>
            </a:r>
          </a:p>
          <a:p>
            <a:pPr lvl="4"/>
            <a:r>
              <a:rPr lang="es-P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1306F-184D-4312-A492-380CC36BD2B3}" type="slidenum">
              <a:rPr kumimoji="0" lang="es-P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17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227EB-DF2F-4D50-8DDC-54F93FC7D7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7BCAA-F274-4610-9DE4-9CB605DE27D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00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C3FFB-924E-4E90-8E0F-88356B077A1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15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9EA0A-4F82-4E41-BD60-9B3DCFFF7A7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21/08/2023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86793-0D93-4306-B948-E754F3C7B8C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3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B64A-5D60-40A2-8ABE-0C2DBBA7FC9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3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3" y="386715"/>
            <a:ext cx="8161401" cy="6099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" y="6142989"/>
            <a:ext cx="125588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5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Enya - Lothlórien.wav"/>
          </p:stSnd>
        </p:sndAc>
      </p:transition>
    </mc:Choice>
    <mc:Fallback xmlns="">
      <p:transition spd="slow">
        <p:fade/>
        <p:sndAc>
          <p:stSnd loop="1">
            <p:snd r:embed="rId6" name="Enya - Lothlórie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392239"/>
            <a:ext cx="8204835" cy="6113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6103" y="5495032"/>
            <a:ext cx="7246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ustedes,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¿quién dicen que soy yo?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35878" y="284516"/>
            <a:ext cx="2769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preguntó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0" y="345602"/>
            <a:ext cx="8172069" cy="615044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91800" y="5924662"/>
            <a:ext cx="7169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-Tú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eres el Mesías, el Hijo de Dios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vivo.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71600" y="345603"/>
            <a:ext cx="7016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Simón Pedro tomó la palabra y dijo: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9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" y="398247"/>
            <a:ext cx="8235299" cy="606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233" y="5156122"/>
            <a:ext cx="824165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-¡Dichoso tú, Simón, hijo de Jonás!, porque eso no te lo ha revelado nadie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carne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hueso, sino mi Padre que está en el cielo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07384" y="365047"/>
            <a:ext cx="4707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le respondió: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1587" y="5760396"/>
            <a:ext cx="82416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3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1" y="403146"/>
            <a:ext cx="8172263" cy="609290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587" y="5603498"/>
            <a:ext cx="8000813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piedra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edificaré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mi i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glesia,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el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poder del infierno no la derrotará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Times New Roman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587" y="374572"/>
            <a:ext cx="8257129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Ahora te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digo yo: Tú eres Pedro, y sobre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esta</a:t>
            </a: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1" y="413991"/>
            <a:ext cx="8171622" cy="605521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9977" y="5176547"/>
            <a:ext cx="8080852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lo que</a:t>
            </a:r>
            <a:r>
              <a:rPr kumimoji="0" lang="es-E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lang="es-E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ates </a:t>
            </a:r>
            <a:r>
              <a:rPr lang="es-ES" sz="2600" b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 la tierra, quedará atado en el cielo, y lo que </a:t>
            </a:r>
            <a:r>
              <a:rPr lang="es-E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desates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la tierra, quedará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desatado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el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cielo.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30582" y="423931"/>
            <a:ext cx="7099623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daré las llaves del reino de los cielos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71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62"/>
            <a:ext cx="8229600" cy="6075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7143" y="5417603"/>
            <a:ext cx="676280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mandó a los discípulos que no dijesen a nadie que él era el Mesías. </a:t>
            </a:r>
          </a:p>
        </p:txBody>
      </p:sp>
    </p:spTree>
    <p:extLst>
      <p:ext uri="{BB962C8B-B14F-4D97-AF65-F5344CB8AC3E}">
        <p14:creationId xmlns:p14="http://schemas.microsoft.com/office/powerpoint/2010/main" val="41359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7" y="386535"/>
            <a:ext cx="8167878" cy="6099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0114" y="386535"/>
            <a:ext cx="7560840" cy="70585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       Preguntas para la lectura:</a:t>
            </a:r>
            <a:endParaRPr kumimoji="0" lang="es-ES_tradnl" sz="4000" b="1" i="0" u="none" strike="noStrike" kern="0" cap="none" spc="50" normalizeH="0" baseline="0" noProof="0" dirty="0">
              <a:ln w="11430"/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0114" y="1487176"/>
            <a:ext cx="4201908" cy="193982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4000" b="1" i="0" u="none" strike="noStrike" kern="0" cap="none" spc="50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Quién dice la gente que es Jesús?</a:t>
            </a:r>
            <a:endParaRPr kumimoji="0" lang="es-PE" sz="4000" b="1" i="0" u="none" strike="noStrike" kern="0" cap="none" spc="50" normalizeH="0" baseline="0" noProof="0" dirty="0">
              <a:ln w="11430"/>
              <a:solidFill>
                <a:schemeClr val="bg1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0" cap="none" spc="50" normalizeH="0" baseline="0" noProof="0" dirty="0">
              <a:ln w="11430"/>
              <a:solidFill>
                <a:schemeClr val="bg1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366903"/>
            <a:ext cx="8180070" cy="614255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5649" y="5971264"/>
            <a:ext cx="7701126" cy="53819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sobre 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lo que ellos piensan de Él</a:t>
            </a: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?.</a:t>
            </a:r>
            <a:endParaRPr kumimoji="0" lang="es-ES_tradnl" sz="3600" b="1" i="0" u="none" strike="noStrike" kern="0" cap="none" spc="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5649" y="445619"/>
            <a:ext cx="7701126" cy="126027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Cómo </a:t>
            </a: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responde  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Pedro a la pregunta de Jesús, </a:t>
            </a:r>
            <a:endParaRPr kumimoji="0" lang="es-ES_tradnl" sz="3600" b="1" i="0" u="none" strike="noStrike" kern="0" cap="none" spc="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9" y="395859"/>
            <a:ext cx="8191585" cy="6071616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69629" y="4827175"/>
            <a:ext cx="7750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¿Cómo responde Jesús a la confesión de fe que hace Simón Pedro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?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d2/f3/9b/d2f39b052b64367e9e6bea44b62822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58" y="396167"/>
            <a:ext cx="8162217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 rot="272561">
            <a:off x="4331077" y="2624112"/>
            <a:ext cx="4329386" cy="30469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 Condensed" panose="020B0A06020104020203" pitchFamily="34" charset="0"/>
              </a:rPr>
              <a:t>17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 Condensed" panose="020B0A06020104020203" pitchFamily="34" charset="0"/>
              </a:rPr>
              <a:t>- </a:t>
            </a: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Replicando Jesús le dijo: «Bienaventurado eres Simón, hijo de Jonás, porque no te ha revelado esto la carne ni la sangre, sino mi Padre que está en los cielos.</a:t>
            </a:r>
          </a:p>
          <a:p>
            <a:pPr>
              <a:defRPr/>
            </a:pPr>
            <a:r>
              <a:rPr kumimoji="0" lang="es-PE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18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.</a:t>
            </a: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</a:rPr>
              <a:t>Y yo a mi vez te digo que tú eres Pedro, y sobre esta </a:t>
            </a:r>
            <a:r>
              <a:rPr lang="es-PE" sz="1600" dirty="0">
                <a:solidFill>
                  <a:srgbClr val="000000"/>
                </a:solidFill>
                <a:latin typeface="Merriweather"/>
              </a:rPr>
              <a:t>piedra edificaré mi Iglesia, y las puertas del Hades no prevalecerán contra ella. </a:t>
            </a:r>
            <a:r>
              <a:rPr lang="es-PE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19</a:t>
            </a: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r>
              <a:rPr lang="es-PE" sz="1600" dirty="0">
                <a:solidFill>
                  <a:srgbClr val="000000"/>
                </a:solidFill>
                <a:latin typeface="Merriweather"/>
              </a:rPr>
              <a:t>A ti te daré las llaves del Reino de los Cielos; y lo que ates en la tierra quedará atado en los cielos, y lo que desates en </a:t>
            </a:r>
            <a:r>
              <a:rPr lang="es-PE" sz="1600" dirty="0" smtClean="0">
                <a:solidFill>
                  <a:srgbClr val="000000"/>
                </a:solidFill>
                <a:latin typeface="Merriweather"/>
              </a:rPr>
              <a:t>       la </a:t>
            </a:r>
            <a:r>
              <a:rPr lang="es-PE" sz="1600" dirty="0">
                <a:solidFill>
                  <a:srgbClr val="000000"/>
                </a:solidFill>
                <a:latin typeface="Merriweather"/>
              </a:rPr>
              <a:t>tierra quedará desatado </a:t>
            </a:r>
            <a:r>
              <a:rPr lang="es-PE" sz="1600" dirty="0" smtClean="0">
                <a:solidFill>
                  <a:srgbClr val="000000"/>
                </a:solidFill>
                <a:latin typeface="Merriweather"/>
              </a:rPr>
              <a:t>                                                 en los </a:t>
            </a:r>
            <a:r>
              <a:rPr lang="es-PE" sz="1600" dirty="0">
                <a:solidFill>
                  <a:srgbClr val="000000"/>
                </a:solidFill>
                <a:latin typeface="Merriweather"/>
              </a:rPr>
              <a:t>cielos</a:t>
            </a:r>
            <a:r>
              <a:rPr lang="es-PE" sz="1600" dirty="0" smtClean="0">
                <a:solidFill>
                  <a:srgbClr val="000000"/>
                </a:solidFill>
                <a:latin typeface="Merriweather"/>
              </a:rPr>
              <a:t>.»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958" y="262817"/>
            <a:ext cx="8173543" cy="1985083"/>
          </a:xfrm>
        </p:spPr>
        <p:txBody>
          <a:bodyPr/>
          <a:lstStyle/>
          <a:p>
            <a:pPr indent="0" algn="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En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la respuesta de Jesús encontramos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una bienaventuranza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,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una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promesa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y un                       encargo. 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¿Puedes 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reconocer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estos                      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elementos en los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versículos  17-19?</a:t>
            </a:r>
          </a:p>
          <a:p>
            <a:pPr indent="0" algn="ctr">
              <a:spcBef>
                <a:spcPts val="0"/>
              </a:spcBef>
              <a:buNone/>
            </a:pP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375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401909"/>
            <a:ext cx="8156893" cy="6049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76141" y="431804"/>
            <a:ext cx="4264048" cy="698489"/>
            <a:chOff x="802" y="526"/>
            <a:chExt cx="5512" cy="1099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802" y="749"/>
              <a:ext cx="5512" cy="876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837" y="586"/>
              <a:ext cx="4194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LECTIO DIVINA –DOMINGO 21 TO. - “A”               </a:t>
              </a:r>
              <a:r>
                <a:rPr kumimoji="0" 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Y USTEDES, ¿</a:t>
              </a:r>
              <a:r>
                <a:rPr kumimoji="0" lang="es-P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QUIÉN </a:t>
              </a:r>
              <a:r>
                <a:rPr kumimoji="0" 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DICEN QUE SOY YO?</a:t>
              </a: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endParaRPr>
            </a:p>
          </p:txBody>
        </p:sp>
        <p:pic>
          <p:nvPicPr>
            <p:cNvPr id="6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526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uadroTexto 6"/>
          <p:cNvSpPr txBox="1"/>
          <p:nvPr/>
        </p:nvSpPr>
        <p:spPr>
          <a:xfrm>
            <a:off x="5076306" y="390249"/>
            <a:ext cx="32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Mateo 16, 13-20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50000"/>
                </a:srgbClr>
              </a:solidFill>
              <a:effectLst>
                <a:glow rad="63500">
                  <a:srgbClr val="FFFFFF">
                    <a:alpha val="40000"/>
                  </a:srgbClr>
                </a:glow>
                <a:outerShdw blurRad="50800" dist="38100" algn="l" rotWithShape="0">
                  <a:srgbClr val="FFFFFF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11362" y="5927198"/>
            <a:ext cx="202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27 agosto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2023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600434" y="1558491"/>
            <a:ext cx="3174365" cy="96606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93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Y USTEDES,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 </a:t>
            </a:r>
            <a:endParaRPr kumimoji="0" lang="es-PE" sz="1800" b="1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1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703847" y="2534987"/>
            <a:ext cx="2967537" cy="80056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83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¿</a:t>
            </a: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QUIÉN </a:t>
            </a:r>
            <a:endParaRPr kumimoji="0" lang="es-ES_tradnl" sz="1800" b="1" i="0" u="none" strike="noStrike" kern="1200" cap="none" spc="50" normalizeH="0" baseline="0" noProof="0" dirty="0" smtClean="0">
              <a:ln w="11430"/>
              <a:solidFill>
                <a:srgbClr val="FFFF00"/>
              </a:solidFill>
              <a:effectLst>
                <a:glow rad="101600">
                  <a:srgbClr val="00001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DICEN </a:t>
            </a:r>
          </a:p>
        </p:txBody>
      </p:sp>
      <p:sp>
        <p:nvSpPr>
          <p:cNvPr id="12" name="1 Rectángulo"/>
          <p:cNvSpPr/>
          <p:nvPr/>
        </p:nvSpPr>
        <p:spPr>
          <a:xfrm>
            <a:off x="6611362" y="3514724"/>
            <a:ext cx="1581151" cy="1628775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89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QUE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SOY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YO</a:t>
            </a: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?</a:t>
            </a:r>
            <a:endParaRPr kumimoji="0" lang="es-PE" sz="1800" b="1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1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5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7" y="402921"/>
            <a:ext cx="8239698" cy="6055029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2408" y="4512933"/>
            <a:ext cx="8119183" cy="179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Motivación: La pregunta que Jesús formuló a sus discípulos sigue siendo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actual,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pues hoy mucha gente se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interroga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sobre quién es Jesús y sobre la misión de la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Iglesia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. El texto de hoy nos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invita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implicarnos en una respuesta personal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" y="450546"/>
            <a:ext cx="2816352" cy="9570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0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34/70/83/347083e3f5de1aac3a77e2cca815d67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453" y="438151"/>
            <a:ext cx="8168772" cy="6057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1571" y="4640008"/>
            <a:ext cx="71304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¿Quién dicen </a:t>
            </a:r>
            <a:r>
              <a:rPr kumimoji="0" lang="es-PE" sz="3200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 </a:t>
            </a:r>
            <a:r>
              <a:rPr kumimoji="0" lang="es-PE" sz="3200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soy yo: </a:t>
            </a:r>
            <a:r>
              <a:rPr kumimoji="0" lang="es-PE" sz="3200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Y </a:t>
            </a:r>
            <a:r>
              <a:rPr kumimoji="0" lang="es-PE" sz="3200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yo, ¿qué digo de Jesús? </a:t>
            </a:r>
            <a:r>
              <a:rPr kumimoji="0" lang="es-PE" sz="3200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¿</a:t>
            </a:r>
            <a:r>
              <a:rPr kumimoji="0" lang="es-PE" sz="3200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Quién es él realmente para mí</a:t>
            </a:r>
            <a:r>
              <a:rPr kumimoji="0" lang="es-PE" sz="3200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es-ES" sz="3200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03648" y="5085184"/>
            <a:ext cx="6306263" cy="1003158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2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2" y="408166"/>
            <a:ext cx="8245900" cy="61119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22766" y="4484914"/>
            <a:ext cx="6570476" cy="1533472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/>
              </a:rPr>
              <a:t>¿Qué visión de la Iglesia nos ofrece el texto de hoy?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2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407289"/>
            <a:ext cx="8177729" cy="6041136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123" y="1287031"/>
            <a:ext cx="6888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Edificaré mi Iglesia</a:t>
            </a:r>
            <a:r>
              <a:rPr kumimoji="0" lang="es-PE" sz="3600" b="1" i="1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           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qué dice la gente de la 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Iglesia?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SIÓN SIN FRONTERAS...................... MISSION WITHOUT  BORDERS................ : «La juventud ante Jesús Eucaristía»... Hora Santa  31 (para orar por y con los jóven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7" y="414337"/>
            <a:ext cx="8175447" cy="6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5884" y="4344203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¿Tengo la valentía de anunciar a tiempo y a destiempo el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Reino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 Dios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5" y="409956"/>
            <a:ext cx="8168259" cy="608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951" y="445517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Mi acción apostólica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¿colabora en la edificación de la Iglesia fundada por Cristo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?.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C00000"/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1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9" y="399669"/>
            <a:ext cx="8221315" cy="610590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52094" y="416000"/>
            <a:ext cx="337280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El poder del abismo no la hará perecer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A qué te invita esta promesa de Jesús respecto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a la Iglesia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pic>
        <p:nvPicPr>
          <p:cNvPr id="5124" name="Picture 4" descr="Las persecuciones del S. I - www.cristianismo-primitiv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590" y="3926173"/>
            <a:ext cx="1511198" cy="10550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56" y="400050"/>
            <a:ext cx="8167993" cy="6048375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71849" y="543214"/>
            <a:ext cx="2266951" cy="50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 Motivación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: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 Ext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5" y="466725"/>
            <a:ext cx="2791968" cy="883302"/>
          </a:xfrm>
          <a:prstGeom prst="round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15698" y="3166825"/>
            <a:ext cx="5512301" cy="197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Expresemos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en forma de oración lo que nos ha sugerido la lectura y meditación de este pasaje. Inspirados en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las palabras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de la Escritura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hagamos nuestra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propia confesión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de fe sobre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quién es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Jesús 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para nosotros.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0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 Ex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8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el evangelio hoy: tu eres pedro sobre esta piedra edificare mi igl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8" y="409575"/>
            <a:ext cx="8151492" cy="6038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5499927"/>
            <a:ext cx="7785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• Luego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de un tiempo de oración personal, compartimos nuestra oración. Se puede, también, recitar el Salmo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137.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9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21.000+ Familia Orando Fotografías de stock, fotos e imágenes libres de  derechos - iStock | Familia feliz, Mujer orando, Familia un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4" y="420889"/>
            <a:ext cx="8212195" cy="60370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03350" y="360342"/>
            <a:ext cx="2914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>
                <a:alpha val="40000"/>
              </a:srgbClr>
            </a:glow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137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endParaRPr kumimoji="0" lang="ca-ES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6504" y="5332852"/>
            <a:ext cx="36204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80677" y="3409954"/>
            <a:ext cx="42680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Te doy gracias, Señor, de todo corazón; delante de los ángeles tocaré para ti, me postraré hacia tu santuario, daré gracias a tu nombre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3" y="406400"/>
            <a:ext cx="8180451" cy="6062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ángulo 8"/>
          <p:cNvSpPr/>
          <p:nvPr/>
        </p:nvSpPr>
        <p:spPr>
          <a:xfrm>
            <a:off x="557264" y="6006753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Cantos sugeridos: Iglesia peregrina</a:t>
            </a:r>
            <a:endParaRPr kumimoji="0" lang="es-PE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3107" y="406400"/>
            <a:ext cx="8226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Ambientación: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Colocar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 centro del grupo unos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ladrillos y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unas cuantas llaves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73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: así pueden los médicos ayudar espiritualmente a los enfermos |  Arquidiócesis de Bogot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403203"/>
            <a:ext cx="8204200" cy="6064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9987" y="403203"/>
            <a:ext cx="68280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Por tu misericordia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y 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lealtad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porque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promesa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supera a 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fama;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cuando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invoqué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         me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escuchaste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 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aumentaste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el                                           valor en mi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alma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3528" y="4700662"/>
            <a:ext cx="36204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sa y convivio de jóvenes adultos católicos de Den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8" y="357842"/>
            <a:ext cx="8207649" cy="6100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3795" y="357842"/>
            <a:ext cx="80410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Señor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sublime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se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fija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en el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humilde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y de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lejos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conoce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al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soberbio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Señor,tu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misericordia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es 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eterna, no abandones la obra de tus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manos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67410" y="5380732"/>
            <a:ext cx="4807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12" y="414309"/>
            <a:ext cx="8182687" cy="60912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02" y="649784"/>
            <a:ext cx="2401824" cy="904030"/>
          </a:xfrm>
          <a:prstGeom prst="round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43528" y="1002529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i="1" dirty="0"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Motivación: </a:t>
            </a:r>
            <a:endParaRPr lang="en-US" sz="24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22202" y="2052413"/>
            <a:ext cx="7316898" cy="42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Vicente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también da una respuesta personal a la            pregunta “Y ustedes, ¿quién dicen que soy” y nos enseña cómo hemos de considerar a Jesucristo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: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“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Hay que considerar a nuestro Señor como Dios y como hombre. En esta cualidad hemos de amarle: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                                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1.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°porque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se hizo hombre por amor a nosotros, para reconciliarnos con su Padre, cuya gracia habíamos perdido por el pecado de nuestro primer padre;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2.°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nos ha merecido con su vida, su muerte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y su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pasión el cielo que habíamos perdido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;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3.°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hemos de ver a su Padre en él y la manera de vivir que hemos de seguir para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agradarle”.                       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(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XI,735)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03772" y="3335635"/>
            <a:ext cx="86223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50800" dist="38100" dir="10800000" algn="r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99592" y="4437112"/>
            <a:ext cx="7515616" cy="10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1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2" y="419100"/>
            <a:ext cx="8116683" cy="6029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95290" y="946131"/>
            <a:ext cx="7297783" cy="53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Santa Luisa,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srgbClr val="FFFF69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en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su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pequeño catecismo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afirma: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                         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¿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Cómo ha de vivir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el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cristiano?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Como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Nuestro Señor Jesucristo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vivió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en la Tierra.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Tenéis razón; porque ya que el nombre de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cristiano        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viene de Cristo, debemos de imitarle en nuestra vida para seguirle después de la muerte.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Pero ¿quién es Jesucristo?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La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segunda persona de la Santísima Trinidad, el Hijo de Dios.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¿Qué quiere decir seguir a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Jesucristo?                             Es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practicar toda clase de virtudes como El las practicó cuando vivió en este mundo: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Él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era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humilde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, manso, caritativo, paciente, veraz,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pobre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, y nunca hablaba mal de su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prójimo ni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hacia mal a nadie.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                                       </a:t>
            </a:r>
            <a:r>
              <a:rPr kumimoji="0" lang="es-PE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(</a:t>
            </a: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 29 – A 48)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99592" y="4437112"/>
            <a:ext cx="7515616" cy="10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1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9" y="414147"/>
            <a:ext cx="8171306" cy="605332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19711" y="3478977"/>
            <a:ext cx="5366814" cy="137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Orar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por el Papa Francisco y por todos los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pastores     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de la Iglesia.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066801" y="1896586"/>
            <a:ext cx="6686550" cy="13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Durante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la semana,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seré testimonio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vivo de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una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iglesia que ama a los necesitados y a los alejados.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413" name="WordArt 13"/>
          <p:cNvSpPr>
            <a:spLocks noChangeArrowheads="1" noChangeShapeType="1" noTextEdit="1"/>
          </p:cNvSpPr>
          <p:nvPr/>
        </p:nvSpPr>
        <p:spPr bwMode="auto">
          <a:xfrm>
            <a:off x="3090627" y="614522"/>
            <a:ext cx="2893064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Compromiso: </a:t>
            </a:r>
          </a:p>
        </p:txBody>
      </p:sp>
    </p:spTree>
    <p:extLst>
      <p:ext uri="{BB962C8B-B14F-4D97-AF65-F5344CB8AC3E}">
        <p14:creationId xmlns:p14="http://schemas.microsoft.com/office/powerpoint/2010/main" val="33408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sucristo con de rayos de sol y nubes Jesús, Fondo de pantalla HD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" y="397472"/>
            <a:ext cx="8186440" cy="60888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91885" y="2813405"/>
            <a:ext cx="3326695" cy="33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Así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como en un principio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le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diste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  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don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 perseverancia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         y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la entrega, hoy renuévanos a todos los que pertenecemos                                  a tu Iglesia,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para que cada vez más se adhieran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</a:t>
            </a: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399314" y="2902464"/>
            <a:ext cx="3256027" cy="33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ella, g</a:t>
            </a:r>
            <a:r>
              <a:rPr kumimoji="0" lang="es-P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racias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a nuestro testimonio y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tu </a:t>
            </a:r>
            <a:endParaRPr kumimoji="0" lang="es-PE" sz="24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acción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en nosotros.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Hoy y siempre, sigue bendiciendo a tu Iglesia y a los sucesores de Pedro así como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lo prometiste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32566" y="5963121"/>
            <a:ext cx="250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Que así </a:t>
            </a:r>
            <a:r>
              <a:rPr kumimoji="0" lang="es-PE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sea.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5576" y="513008"/>
            <a:ext cx="8119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Señor Jesús, te pedimos que sigas fortaleciendo y animando a tu Iglesia con los dones de la fidelidad y de la generosidad, para que ella sea signo elocuente de tu voluntad, que exprese y manifieste el  proyecto de amor        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del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Padre. 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14979" y="406997"/>
            <a:ext cx="2314042" cy="452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Oración final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50800" dist="38100" algn="l" rotWithShape="0">
                  <a:srgbClr val="3333CC">
                    <a:lumMod val="5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ta Rosa de Lima: ¿qué ocurre con las cartas que los fieles lanzan al  pozo? | MUJER | OJ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28624"/>
            <a:ext cx="8207375" cy="6029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90327" y="523875"/>
            <a:ext cx="2567223" cy="381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30 de Agosto</a:t>
            </a:r>
            <a:endParaRPr kumimoji="0" lang="es-PE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890352" y="1200150"/>
            <a:ext cx="2567223" cy="381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¡ Santa </a:t>
            </a:r>
            <a:r>
              <a:rPr kumimoji="0" lang="es-PE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Rosa de </a:t>
            </a:r>
            <a:r>
              <a:rPr kumimoji="0" lang="es-PE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Lima !</a:t>
            </a:r>
            <a:endParaRPr kumimoji="0" lang="es-PE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1014178" y="5495924"/>
            <a:ext cx="3700698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Black"/>
              </a:rPr>
              <a:t> R</a:t>
            </a:r>
            <a:r>
              <a:rPr kumimoji="0" lang="es-PE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uega</a:t>
            </a:r>
            <a:r>
              <a:rPr kumimoji="0" lang="es-PE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 por nosotros </a:t>
            </a:r>
            <a:endParaRPr kumimoji="0" lang="es-PE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741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" y="400050"/>
            <a:ext cx="8384177" cy="6083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00651" y="6435634"/>
            <a:ext cx="4101921" cy="492443"/>
          </a:xfrm>
          <a:prstGeom prst="rect">
            <a:avLst/>
          </a:prstGeom>
          <a:solidFill>
            <a:srgbClr val="4A9039"/>
          </a:solidFill>
          <a:ln w="19050">
            <a:solidFill>
              <a:srgbClr val="A78B3B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 Padre César Chávez  Alva (Chuno)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Paúl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www.cm.peru.com.pe</a:t>
            </a: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" y="381957"/>
            <a:ext cx="8206512" cy="60983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1 Rectángulo"/>
          <p:cNvSpPr/>
          <p:nvPr/>
        </p:nvSpPr>
        <p:spPr>
          <a:xfrm>
            <a:off x="3060331" y="381958"/>
            <a:ext cx="3142027" cy="375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AMBIENTACIÓN:  </a:t>
            </a:r>
            <a:endParaRPr kumimoji="0" lang="es-PE" sz="14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0531" y="2516194"/>
            <a:ext cx="56506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 persona de Jesús es apasionante, pero no basta con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ser un simple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simpatizante suyo.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      Él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quiere que lo conozcamos,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que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le sigamos, que nos comprometamos con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su                     proyecto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de vida.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                   La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respuesta de Pedro debe ser también nuestra respuesta cotidiana.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0017" y="4509120"/>
            <a:ext cx="7728012" cy="14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0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" y="411239"/>
            <a:ext cx="8135113" cy="6065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559" y="4821374"/>
            <a:ext cx="5244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continúa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ofreciendo a tus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discípulos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oportunidad                              de servirte,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imitando tu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entrega y tu amor;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459" y="3508736"/>
            <a:ext cx="4598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Nosotros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te confesamos,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como Pedro, pues de Ti vienen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 y la vida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800000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2459" y="1190192"/>
            <a:ext cx="557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eres, Cristo, el santo de Dios: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la revelación del rostro del Padre.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quien abres los tesoros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sabiduría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y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bondad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para                 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todos los hombres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800000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3973" y="451894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5C1F00">
                      <a:lumMod val="90000"/>
                      <a:lumOff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5C1F00">
                    <a:lumMod val="90000"/>
                    <a:lumOff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b/78/25/ab7825b04c2dae6cc36e48b6e92bb8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331787"/>
            <a:ext cx="8188325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537321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0849" y="4217126"/>
            <a:ext cx="79883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Fortalece la roca que Tú has elegido para confirmar nuestra fe y avivar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nuestra caridad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para con todos los hermanos; y haz que por nuestra unidad en la fe y en el amor, el mundo crea esta confesión que sale de nuestros labios. Tú que vives y reinas por los siglos. AMÉN.</a:t>
            </a:r>
          </a:p>
        </p:txBody>
      </p:sp>
    </p:spTree>
    <p:extLst>
      <p:ext uri="{BB962C8B-B14F-4D97-AF65-F5344CB8AC3E}">
        <p14:creationId xmlns:p14="http://schemas.microsoft.com/office/powerpoint/2010/main" val="19205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e8/b4/91/e8b49148b7191ca577a06b3919150c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" y="397978"/>
            <a:ext cx="8243869" cy="60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28596" y="4357694"/>
            <a:ext cx="46842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Times New Roman" pitchFamily="18" charset="0"/>
              </a:rPr>
              <a:t> 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Tekton Pro Ex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332688" y="4158039"/>
            <a:ext cx="8139600" cy="18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 de Jesús y el mensaje de Israel provocan el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rechazo de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Israel. Con sus enseñanzas,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 prepara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nacimiento de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nueva  comunidad  formada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aquellos  hombres y mujeres que, como Pedro, lo confiesan Mesías e Hijo de Dios.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Escuchemos: </a:t>
            </a:r>
            <a:endParaRPr kumimoji="0" lang="es-ES_tradnl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_tradnl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2096" y="1563969"/>
            <a:ext cx="1914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200" b="1" i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Motivación: 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77" y="440888"/>
            <a:ext cx="2322576" cy="10801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7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09" y="351963"/>
            <a:ext cx="8195691" cy="6153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1 Rectángulo"/>
          <p:cNvSpPr/>
          <p:nvPr/>
        </p:nvSpPr>
        <p:spPr>
          <a:xfrm>
            <a:off x="3419872" y="351964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16, 13-20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73267" y="5210144"/>
            <a:ext cx="72039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aquel tiempo, al llegar a región de Cesarea de Filipo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preguntó a sus discípulos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                       -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</a:t>
            </a: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Quién dice la gente que es el Hijo del hombre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C0C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0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8" y="408813"/>
            <a:ext cx="8233791" cy="6077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2115" y="5336334"/>
            <a:ext cx="79356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–Unos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dicen que Juan el Bautista otros, Elías, y otros, Jeremías o uno de los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profetas.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9894" y="365047"/>
            <a:ext cx="7935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1900" algn="l"/>
              </a:tabLst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Ellos 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contestaron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3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39" grpId="0"/>
    </p:bld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iseño predeterminado">
  <a:themeElements>
    <a:clrScheme name="Diseño predeterminad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es">
  <a:themeElements>
    <a:clrScheme name="">
      <a:dk1>
        <a:srgbClr val="C0C0C0"/>
      </a:dk1>
      <a:lt1>
        <a:srgbClr val="FFFFFF"/>
      </a:lt1>
      <a:dk2>
        <a:srgbClr val="339933"/>
      </a:dk2>
      <a:lt2>
        <a:srgbClr val="CCECFF"/>
      </a:lt2>
      <a:accent1>
        <a:srgbClr val="29A329"/>
      </a:accent1>
      <a:accent2>
        <a:srgbClr val="00FFFF"/>
      </a:accent2>
      <a:accent3>
        <a:srgbClr val="ADCAAD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1471</Words>
  <Application>Microsoft Office PowerPoint</Application>
  <PresentationFormat>Presentación en pantalla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37</vt:i4>
      </vt:variant>
    </vt:vector>
  </HeadingPairs>
  <TitlesOfParts>
    <vt:vector size="68" baseType="lpstr">
      <vt:lpstr>Adobe Fan Heiti Std B</vt:lpstr>
      <vt:lpstr>Aharoni</vt:lpstr>
      <vt:lpstr>Algerian</vt:lpstr>
      <vt:lpstr>Arial</vt:lpstr>
      <vt:lpstr>Arial Black</vt:lpstr>
      <vt:lpstr>Arial Narrow</vt:lpstr>
      <vt:lpstr>Arial Rounded MT Bold</vt:lpstr>
      <vt:lpstr>Calibri</vt:lpstr>
      <vt:lpstr>Calibri Light</vt:lpstr>
      <vt:lpstr>Candara</vt:lpstr>
      <vt:lpstr>Comic Sans MS</vt:lpstr>
      <vt:lpstr>Georgia</vt:lpstr>
      <vt:lpstr>Gill Sans Ultra Bold Condensed</vt:lpstr>
      <vt:lpstr>Merriweather</vt:lpstr>
      <vt:lpstr>Poor Richard</vt:lpstr>
      <vt:lpstr>Segoe UI Black</vt:lpstr>
      <vt:lpstr>Tahoma</vt:lpstr>
      <vt:lpstr>Tekton Pro</vt:lpstr>
      <vt:lpstr>Tekton Pro Ext</vt:lpstr>
      <vt:lpstr>Times New Roman</vt:lpstr>
      <vt:lpstr>Wingdings</vt:lpstr>
      <vt:lpstr>2_Diseño predeterminado</vt:lpstr>
      <vt:lpstr>16_Diseño predeterminado</vt:lpstr>
      <vt:lpstr>5_Diseño predeterminado</vt:lpstr>
      <vt:lpstr>11_Diseño predeterminado</vt:lpstr>
      <vt:lpstr>1_Diseño predeterminado</vt:lpstr>
      <vt:lpstr>1_colormaster</vt:lpstr>
      <vt:lpstr>12_Diseño predeterminado</vt:lpstr>
      <vt:lpstr>3_Tema de Office</vt:lpstr>
      <vt:lpstr>vees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59</cp:revision>
  <dcterms:created xsi:type="dcterms:W3CDTF">2020-08-17T15:52:37Z</dcterms:created>
  <dcterms:modified xsi:type="dcterms:W3CDTF">2023-08-21T17:04:36Z</dcterms:modified>
</cp:coreProperties>
</file>