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1" r:id="rId10"/>
    <p:sldMasterId id="2147483794" r:id="rId11"/>
    <p:sldMasterId id="2147483807" r:id="rId12"/>
    <p:sldMasterId id="2147483819" r:id="rId13"/>
    <p:sldMasterId id="2147483831" r:id="rId14"/>
  </p:sldMasterIdLst>
  <p:notesMasterIdLst>
    <p:notesMasterId r:id="rId49"/>
  </p:notesMasterIdLst>
  <p:sldIdLst>
    <p:sldId id="292" r:id="rId15"/>
    <p:sldId id="293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E08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1713-9B41-4B75-9EEA-0498F26FB7E6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0816-F2DA-44F2-8454-09A37F2DFA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96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ca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7639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60758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7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94126"/>
      </p:ext>
    </p:extLst>
  </p:cSld>
  <p:clrMapOvr>
    <a:masterClrMapping/>
  </p:clrMapOvr>
  <p:transition spd="slow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3613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37842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61323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53695"/>
      </p:ext>
    </p:extLst>
  </p:cSld>
  <p:clrMapOvr>
    <a:masterClrMapping/>
  </p:clrMapOvr>
  <p:transition spd="slow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98102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29265"/>
      </p:ext>
    </p:extLst>
  </p:cSld>
  <p:clrMapOvr>
    <a:masterClrMapping/>
  </p:clrMapOvr>
  <p:transition spd="slow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6718"/>
      </p:ext>
    </p:extLst>
  </p:cSld>
  <p:clrMapOvr>
    <a:masterClrMapping/>
  </p:clrMapOvr>
  <p:transition spd="slow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816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988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05039"/>
      </p:ext>
    </p:extLst>
  </p:cSld>
  <p:clrMapOvr>
    <a:masterClrMapping/>
  </p:clrMapOvr>
  <p:transition spd="slow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7404"/>
      </p:ext>
    </p:extLst>
  </p:cSld>
  <p:clrMapOvr>
    <a:masterClrMapping/>
  </p:clrMapOvr>
  <p:transition spd="slow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488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47991"/>
      </p:ext>
    </p:extLst>
  </p:cSld>
  <p:clrMapOvr>
    <a:masterClrMapping/>
  </p:clrMapOvr>
  <p:transition spd="slow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01063"/>
      </p:ext>
    </p:extLst>
  </p:cSld>
  <p:clrMapOvr>
    <a:masterClrMapping/>
  </p:clrMapOvr>
  <p:transition spd="slow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93668"/>
      </p:ext>
    </p:extLst>
  </p:cSld>
  <p:clrMapOvr>
    <a:masterClrMapping/>
  </p:clrMapOvr>
  <p:transition spd="slow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652"/>
      </p:ext>
    </p:extLst>
  </p:cSld>
  <p:clrMapOvr>
    <a:masterClrMapping/>
  </p:clrMapOvr>
  <p:transition spd="slow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96369"/>
      </p:ext>
    </p:extLst>
  </p:cSld>
  <p:clrMapOvr>
    <a:masterClrMapping/>
  </p:clrMapOvr>
  <p:transition spd="slow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63698"/>
      </p:ext>
    </p:extLst>
  </p:cSld>
  <p:clrMapOvr>
    <a:masterClrMapping/>
  </p:clrMapOvr>
  <p:transition spd="slow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7537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06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97083"/>
      </p:ext>
    </p:extLst>
  </p:cSld>
  <p:clrMapOvr>
    <a:masterClrMapping/>
  </p:clrMapOvr>
  <p:transition spd="slow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6434"/>
      </p:ext>
    </p:extLst>
  </p:cSld>
  <p:clrMapOvr>
    <a:masterClrMapping/>
  </p:clrMapOvr>
  <p:transition spd="slow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28530"/>
      </p:ext>
    </p:extLst>
  </p:cSld>
  <p:clrMapOvr>
    <a:masterClrMapping/>
  </p:clrMapOvr>
  <p:transition spd="slow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55338"/>
      </p:ext>
    </p:extLst>
  </p:cSld>
  <p:clrMapOvr>
    <a:masterClrMapping/>
  </p:clrMapOvr>
  <p:transition spd="slow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8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96335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40173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01194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38825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778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78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1104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51132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1409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57947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2091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0656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581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168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72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337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5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558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963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06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46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63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659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6787-44B1-4ED8-AE52-7BC85B26335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19499"/>
      </p:ext>
    </p:extLst>
  </p:cSld>
  <p:clrMapOvr>
    <a:masterClrMapping/>
  </p:clrMapOvr>
  <p:transition spd="slow"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60603"/>
      </p:ext>
    </p:extLst>
  </p:cSld>
  <p:clrMapOvr>
    <a:masterClrMapping/>
  </p:clrMapOvr>
  <p:transition spd="slow"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6940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380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50596"/>
      </p:ext>
    </p:extLst>
  </p:cSld>
  <p:clrMapOvr>
    <a:masterClrMapping/>
  </p:clrMapOvr>
  <p:transition spd="slow"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9045"/>
      </p:ext>
    </p:extLst>
  </p:cSld>
  <p:clrMapOvr>
    <a:masterClrMapping/>
  </p:clrMapOvr>
  <p:transition spd="slow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8261"/>
      </p:ext>
    </p:extLst>
  </p:cSld>
  <p:clrMapOvr>
    <a:masterClrMapping/>
  </p:clrMapOvr>
  <p:transition spd="slow"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8815"/>
      </p:ext>
    </p:extLst>
  </p:cSld>
  <p:clrMapOvr>
    <a:masterClrMapping/>
  </p:clrMapOvr>
  <p:transition spd="slow">
    <p:rand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6734"/>
      </p:ext>
    </p:extLst>
  </p:cSld>
  <p:clrMapOvr>
    <a:masterClrMapping/>
  </p:clrMapOvr>
  <p:transition spd="slow"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901"/>
      </p:ext>
    </p:extLst>
  </p:cSld>
  <p:clrMapOvr>
    <a:masterClrMapping/>
  </p:clrMapOvr>
  <p:transition spd="slow"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4521-5701-446C-8039-2796EB3301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7569"/>
      </p:ext>
    </p:extLst>
  </p:cSld>
  <p:clrMapOvr>
    <a:masterClrMapping/>
  </p:clrMapOvr>
  <p:transition spd="slow">
    <p:rand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ABB7-77A1-4C98-872B-53AFA11C1E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8528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4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0A73-CBC1-4CE5-B83F-EA75CB49F4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8150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21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13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FFFFFF"/>
                </a:solidFill>
              </a:rPr>
              <a:pPr/>
              <a:t>‹Nº›</a:t>
            </a:fld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21331"/>
      </p:ext>
    </p:extLst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6274"/>
      </p:ext>
    </p:extLst>
  </p:cSld>
  <p:clrMapOvr>
    <a:masterClrMapping/>
  </p:clrMapOvr>
  <p:transition spd="med">
    <p:pull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74612"/>
      </p:ext>
    </p:extLst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2295"/>
      </p:ext>
    </p:extLst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84995"/>
      </p:ext>
    </p:extLst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39"/>
      </p:ext>
    </p:extLst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9154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68D6-8915-4946-9642-DD22D1157E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0692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3950"/>
      </p:ext>
    </p:extLst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99539"/>
      </p:ext>
    </p:extLst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1798"/>
      </p:ext>
    </p:extLst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15725"/>
      </p:ext>
    </p:extLst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1154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939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32010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5746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46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7763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2893-3EB9-4F63-BA10-9F3FD4F8C4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29771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8692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2404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678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28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176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8AF8-8FD4-4E92-9D2C-2B9357F8C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14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C598-94A4-4A41-8861-CC0ABCAB14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79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9CE5-CB6D-482B-9A01-D2D24D875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15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A996-3697-4262-9FD4-D8E99DCD36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9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A43B-C227-4E44-BBD9-525214A66E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300E-5464-4B20-B3C6-A4960568A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592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62DE-D909-4D44-9E1E-FAF50E15E6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3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B8423-D3FE-420F-B8EF-1985755F57B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0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C5E3-C56B-44E1-9FCC-C93AC72766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8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8BFB-B7E0-4322-A5FE-D659ACD984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72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0867-5E45-40F9-AD4F-86A8643FA1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9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4FD0-40CE-4C6A-807B-9E4468BEFE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96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B2815-D507-457E-AEA6-9B48BBC91F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1319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0F44-5FC6-41E2-9CBC-5CE7A390DE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73979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90482-8DFB-4271-AF47-247A72AE658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9124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61630-5043-48AE-AD65-E28482E013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2511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1C32-3FB8-4D71-9DFE-F9DFD489D6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6599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8D1F-F604-4241-A6AE-1AD18999F34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0758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43024-309C-4812-85C0-FE1AF6688B8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068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9428B-A99D-466A-A794-2BBDAFC8EE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4932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CC043-3125-4749-850E-8B8F2B9D63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57358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41D8F-80A7-4AA5-A6CF-95EFDECB88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2977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F448-3916-40DC-B12C-30F8932D323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829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77443-708F-4ADC-A79E-D9467D3C801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3947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02730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48474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772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FDC7F-0A48-49ED-949C-A0BFFD8204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7291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0101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94886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49761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45312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92720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0835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69754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28509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1C56-68E4-44F8-882C-32809EE0EF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92267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E849-500B-4683-A5E2-EA96AA733E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2134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F32F-5558-4AEE-8BA7-E02B48D3E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61128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8903-DF23-4915-B279-4BEFCD5B7E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0817"/>
      </p:ext>
    </p:extLst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C0AF-8110-4E9A-806E-C80BE430DF4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59609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29FD-2E20-4AD7-97EA-1D1316D260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8166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460A-BF2A-490E-BC1A-9D92FBCB703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39637"/>
      </p:ext>
    </p:extLst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1898-5973-42F2-A6CB-74F83D7AFAD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5994"/>
      </p:ext>
    </p:extLst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45B7-9728-46C9-8A60-B2905C9865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44585"/>
      </p:ext>
    </p:extLst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35F-3296-46ED-B690-7D4FC5AF6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3936"/>
      </p:ext>
    </p:extLst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C403-4B45-44D8-B577-CDA3B912D56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09578"/>
      </p:ext>
    </p:extLst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7E1E-FCA0-4210-9B3F-F5B746AD3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29196"/>
      </p:ext>
    </p:extLst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3995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A74C-2031-4576-8F6B-AFCB8EC73F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6957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03433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19126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9030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41602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42365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01948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16490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0763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855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594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60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0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48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94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9C48F6-029B-4522-B794-8C3B81FCE0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7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77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75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6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227EB-DF2F-4D50-8DDC-54F93FC7D70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7389B0-D4F7-477E-B3B2-DDBC08D18281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0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B7DE-A67A-4EC7-855D-84E7846DDF2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2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" y="413004"/>
            <a:ext cx="8087487" cy="60830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Cuando te Des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0772" y="805144"/>
            <a:ext cx="320899" cy="3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5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 qué Jesús quería saber qué decía la gente de É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" y="453430"/>
            <a:ext cx="8097774" cy="60478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180" y="444487"/>
            <a:ext cx="8039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Todo me lo ha entregado mi Padre, y nadie conoce al Hijo más que el Padre, y nadie conoce al Padre sino el Hijo, y aquel a quien el Hijo se lo </a:t>
            </a:r>
            <a:endParaRPr lang="es-E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quiera 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483224" y="922437"/>
            <a:ext cx="399025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ekton Pro" panose="020F0603020208020904" pitchFamily="34" charset="0"/>
              </a:rPr>
              <a:t>Vengan </a:t>
            </a: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ekton Pro" panose="020F0603020208020904" pitchFamily="34" charset="0"/>
              </a:rPr>
              <a:t>a mí todos los que están cansados y agobiados, y </a:t>
            </a: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ekton Pro" panose="020F0603020208020904" pitchFamily="34" charset="0"/>
              </a:rPr>
              <a:t>                        yo  </a:t>
            </a: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Tekton Pro" panose="020F0603020208020904" pitchFamily="34" charset="0"/>
              </a:rPr>
              <a:t>los aliviaré.</a:t>
            </a:r>
            <a:endParaRPr lang="es-ES" sz="40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7000">
        <p14:prism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Jesus cargando la 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5" y="426673"/>
            <a:ext cx="8023535" cy="60986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60245" y="721408"/>
            <a:ext cx="350570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rgbClr val="000000"/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Carguen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rgbClr val="000000"/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con mi yugo y aprendan de mí, que soy manso  y humilde de corazón, y encontrarán descanso. </a:t>
            </a:r>
            <a:r>
              <a:rPr lang="es-ES" sz="3200" b="1" baseline="300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Porque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mi yugo es suave y mi carga ligera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Palabra del Señor</a:t>
            </a:r>
            <a:endParaRPr lang="es-ES" sz="3200" b="1" dirty="0">
              <a:solidFill>
                <a:schemeClr val="bg1"/>
              </a:solidFill>
              <a:effectLst>
                <a:glow rad="63500">
                  <a:srgbClr val="000000"/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453009"/>
            <a:ext cx="7915656" cy="59954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Rectángulo"/>
          <p:cNvSpPr/>
          <p:nvPr/>
        </p:nvSpPr>
        <p:spPr>
          <a:xfrm>
            <a:off x="1012825" y="248233"/>
            <a:ext cx="7624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5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C00000"/>
                  </a:outerShdw>
                </a:effectLst>
              </a:rPr>
              <a:t>Preguntas </a:t>
            </a:r>
            <a:r>
              <a:rPr lang="es-ES_tradnl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C00000"/>
                  </a:outerShdw>
                </a:effectLst>
              </a:rPr>
              <a:t>para la </a:t>
            </a:r>
            <a:r>
              <a:rPr lang="es-ES_tradnl" sz="5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C00000"/>
                  </a:outerShdw>
                </a:effectLst>
              </a:rPr>
              <a:t>lectura: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C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14409" y="4718554"/>
            <a:ext cx="6481841" cy="152984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1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4400" b="1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° ¿Por qué da gracias </a:t>
            </a:r>
            <a:r>
              <a:rPr lang="es-PE" sz="4400" b="1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Jesús                 </a:t>
            </a:r>
            <a:r>
              <a:rPr lang="es-PE" sz="4400" b="1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al Padre?</a:t>
            </a:r>
            <a:endParaRPr lang="es-ES_tradnl" sz="4400" b="1" i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825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30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7000">
        <p15:prstTrans prst="curtains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tad preparados” - La reposteria de las mon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414336"/>
            <a:ext cx="8083551" cy="6062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8473" y="317029"/>
            <a:ext cx="7064377" cy="154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4400" b="1" spc="5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° ¿Cómo recibió la gente sencilla a Jesús </a:t>
            </a:r>
            <a:r>
              <a:rPr lang="es-PE" sz="4400" b="1" spc="5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                                         </a:t>
            </a:r>
            <a:r>
              <a:rPr lang="es-PE" sz="4400" b="1" spc="5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 mensaje?</a:t>
            </a:r>
            <a:endParaRPr lang="es-ES" sz="4400" b="1" spc="50" dirty="0">
              <a:ln w="11430"/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1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9000">
        <p14:prism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2" y="404664"/>
            <a:ext cx="8036565" cy="6048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539552" y="260648"/>
            <a:ext cx="8064896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PE" sz="3200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¿De dónde le viene a Jesús la capacidad de comprender los designios del Padre?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spc="5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relación les une a ambos?</a:t>
            </a:r>
          </a:p>
        </p:txBody>
      </p:sp>
    </p:spTree>
    <p:extLst>
      <p:ext uri="{BB962C8B-B14F-4D97-AF65-F5344CB8AC3E}">
        <p14:creationId xmlns:p14="http://schemas.microsoft.com/office/powerpoint/2010/main" val="32515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2000">
        <p14:prism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3" y="402247"/>
            <a:ext cx="8062092" cy="60652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95275" y="352843"/>
            <a:ext cx="3457575" cy="28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ln w="11430"/>
                <a:solidFill>
                  <a:srgbClr val="FFFFFF"/>
                </a:solidFill>
                <a:effectLst>
                  <a:glow rad="101600">
                    <a:srgbClr val="0026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" panose="020F0603020208020904" pitchFamily="34" charset="0"/>
              </a:rPr>
              <a:t> ° ¿Cómo se encuentran los que están escuchando a Jesús? </a:t>
            </a:r>
            <a:endParaRPr lang="es-ES" sz="3600" b="1" dirty="0">
              <a:ln w="11430"/>
              <a:solidFill>
                <a:srgbClr val="FFFFFF"/>
              </a:solidFill>
              <a:effectLst>
                <a:glow rad="101600">
                  <a:srgbClr val="0026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05500" y="2621572"/>
            <a:ext cx="2676525" cy="124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 smtClean="0">
                <a:ln w="11430"/>
                <a:solidFill>
                  <a:srgbClr val="FFFFFF"/>
                </a:solidFill>
                <a:effectLst>
                  <a:glow rad="101600">
                    <a:srgbClr val="0026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" panose="020F0603020208020904" pitchFamily="34" charset="0"/>
              </a:rPr>
              <a:t>¿</a:t>
            </a:r>
            <a:r>
              <a:rPr lang="es-PE" sz="3600" b="1" dirty="0">
                <a:ln w="11430"/>
                <a:solidFill>
                  <a:srgbClr val="FFFFFF"/>
                </a:solidFill>
                <a:effectLst>
                  <a:glow rad="101600">
                    <a:srgbClr val="0026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" panose="020F0603020208020904" pitchFamily="34" charset="0"/>
              </a:rPr>
              <a:t>A qué les invita Jesús?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ln w="11430"/>
              <a:solidFill>
                <a:srgbClr val="FFFFFF"/>
              </a:solidFill>
              <a:effectLst>
                <a:glow rad="101600">
                  <a:srgbClr val="0026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0">
        <p14:prism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6" y="340613"/>
            <a:ext cx="8092013" cy="6155437"/>
          </a:xfrm>
          <a:prstGeom prst="rect">
            <a:avLst/>
          </a:prstGeom>
        </p:spPr>
      </p:pic>
      <p:sp>
        <p:nvSpPr>
          <p:cNvPr id="9" name="1 Rectángulo"/>
          <p:cNvSpPr/>
          <p:nvPr/>
        </p:nvSpPr>
        <p:spPr>
          <a:xfrm>
            <a:off x="2076450" y="5321677"/>
            <a:ext cx="558165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spc="5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PE" sz="3200" spc="5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qué </a:t>
            </a:r>
            <a:r>
              <a:rPr lang="es-PE" sz="3200" spc="5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propone Jesús </a:t>
            </a:r>
            <a:r>
              <a:rPr lang="es-PE" sz="3200" spc="5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para encontrar </a:t>
            </a:r>
            <a:r>
              <a:rPr lang="es-PE" sz="3200" spc="5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descanso? </a:t>
            </a:r>
            <a:endParaRPr lang="es-PE" sz="3200" spc="50" dirty="0">
              <a:ln w="11430"/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18587" y="987802"/>
            <a:ext cx="341523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spc="5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° Frente a </a:t>
            </a:r>
            <a:r>
              <a:rPr lang="es-PE" sz="3200" spc="5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           esa                     situación</a:t>
            </a:r>
            <a:r>
              <a:rPr lang="es-PE" sz="3200" spc="50" dirty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s-PE" sz="3200" spc="50" dirty="0" smtClean="0">
                <a:ln w="11430"/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667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8000">
        <p14:prism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2" y="413385"/>
            <a:ext cx="8037957" cy="6054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1 Rectángulo"/>
          <p:cNvSpPr/>
          <p:nvPr/>
        </p:nvSpPr>
        <p:spPr>
          <a:xfrm>
            <a:off x="604675" y="4552950"/>
            <a:ext cx="80726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spc="50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° ¿Con qué palabras se presenta Jesús como modelo para quienes quieran aceptar su invitación?</a:t>
            </a:r>
          </a:p>
        </p:txBody>
      </p:sp>
    </p:spTree>
    <p:extLst>
      <p:ext uri="{BB962C8B-B14F-4D97-AF65-F5344CB8AC3E}">
        <p14:creationId xmlns:p14="http://schemas.microsoft.com/office/powerpoint/2010/main" val="35817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2000">
        <p14:prism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f3/2a/cb/f32acbeaa4a5e929d1329563291a7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918" y="388937"/>
            <a:ext cx="8075582" cy="6097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6918" y="1602766"/>
            <a:ext cx="2103407" cy="4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700" dirty="0">
                <a:latin typeface="Britannic Bold" panose="020B0903060703020204" pitchFamily="34" charset="0"/>
              </a:rPr>
              <a:t> Motivación: </a:t>
            </a:r>
            <a:endParaRPr lang="es-ES" sz="2700" dirty="0"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6" y="444163"/>
            <a:ext cx="2913888" cy="1103376"/>
          </a:xfrm>
          <a:prstGeom prst="round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3977" y="3927170"/>
            <a:ext cx="8188523" cy="25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7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E17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Jesús </a:t>
            </a:r>
            <a:r>
              <a:rPr lang="es-PE" sz="27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E17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</a:rPr>
              <a:t>sigue invitando a la gente a acercarse a él para enseñarles a hacer la voluntad de Dios. Jesús propone una manera totalmente nueva de relacionarnos con Dios, con los demás y con todo lo creado. Participemos del gozo de Jesús y escuchemos su invitación a acogernos a él.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7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E17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7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6633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7000">
        <p14:switch dir="r"/>
      </p:transition>
    </mc:Choice>
    <mc:Fallback xmlns="">
      <p:transition spd="slow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365760"/>
            <a:ext cx="8030817" cy="6126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9" y="6303677"/>
            <a:ext cx="2097127" cy="183769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98939" y="405323"/>
            <a:ext cx="4608297" cy="698489"/>
            <a:chOff x="802" y="526"/>
            <a:chExt cx="5957" cy="1099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802" y="749"/>
              <a:ext cx="5957" cy="876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837" y="586"/>
              <a:ext cx="4643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100" b="1" dirty="0">
                  <a:solidFill>
                    <a:srgbClr val="1E2F13"/>
                  </a:solidFill>
                  <a:latin typeface="Arial Rounded MT Bold" panose="020F0704030504030204" pitchFamily="34" charset="0"/>
                </a:rPr>
                <a:t>LECTIO DIVINA –DOMINGO 14º TO. - “A”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PE" sz="10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APRENDAN DE MI , QUE SOY MANSO Y HUMILDE….</a:t>
              </a:r>
              <a:endParaRPr lang="es-PE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8" descr="BIBLIA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526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59135" y="405034"/>
            <a:ext cx="298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/>
              </a:rPr>
              <a:t>Mateo 11, 25-30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55720" y="4158089"/>
            <a:ext cx="4779589" cy="17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spc="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APRENDAN DE MI, QUE SOY MANSO Y HUMILDE…</a:t>
            </a:r>
            <a:endParaRPr lang="es-ES" sz="2800" b="1" spc="5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00795" y="6008294"/>
            <a:ext cx="2125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0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Julio,</a:t>
            </a:r>
            <a:r>
              <a:rPr lang="es-ES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2023</a:t>
            </a:r>
            <a:endParaRPr lang="es-ES" b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7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7000">
        <p14:flip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Son of man must be delivered into the hands of sinful men, and be crucified, and the third day rise ag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354440"/>
            <a:ext cx="8035925" cy="61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28900" y="1964411"/>
            <a:ext cx="423862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600" b="1" spc="1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El Señor se revela a los sencillos, a los humildes, a los de corazón dócil, </a:t>
            </a:r>
            <a:r>
              <a:rPr lang="es-PE" sz="2600" b="1" spc="1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¿</a:t>
            </a:r>
            <a:r>
              <a:rPr lang="es-PE" sz="2600" b="1" spc="1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 actitud tengo ante el Señor?, </a:t>
            </a:r>
            <a:r>
              <a:rPr lang="es-PE" sz="2600" b="1" spc="150" dirty="0" smtClean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¿</a:t>
            </a:r>
            <a:r>
              <a:rPr lang="es-PE" sz="2600" b="1" spc="150" dirty="0">
                <a:ln w="1143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 busco con el corazón abierto, me esmero por conocerlo y así vivir lo que Él quiere y espera de mí?</a:t>
            </a:r>
            <a:endParaRPr lang="es-ES" sz="2600" b="1" spc="150" dirty="0">
              <a:ln w="1143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000">
        <p14:switch dir="r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0" y="404664"/>
            <a:ext cx="8061199" cy="6067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6 CuadroTexto"/>
          <p:cNvSpPr txBox="1"/>
          <p:nvPr/>
        </p:nvSpPr>
        <p:spPr>
          <a:xfrm>
            <a:off x="4642159" y="760720"/>
            <a:ext cx="3960440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spc="50" dirty="0">
                <a:ln w="11430"/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* ¿He sido como los sabios quienes ponen su sabiduría en sí mismos o he sido como los pequeños que dejan que sea la sabiduría de Dios la que les guíe?</a:t>
            </a:r>
            <a:endParaRPr lang="es-ES" sz="2400" b="1" spc="50" dirty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9000">
        <p14:switch dir="r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3" y="407504"/>
            <a:ext cx="8022705" cy="60827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7 CuadroTexto"/>
          <p:cNvSpPr txBox="1"/>
          <p:nvPr/>
        </p:nvSpPr>
        <p:spPr>
          <a:xfrm>
            <a:off x="567241" y="3732824"/>
            <a:ext cx="7992888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*  “…vengan a mí cuando estén cansados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y agobiados y encontrarán en mí descanso…”, ¿me doy tiempo para estar con el Señor, para desahogar mi alma en </a:t>
            </a:r>
            <a:r>
              <a:rPr lang="es-PE" sz="28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Él</a:t>
            </a:r>
            <a:endParaRPr lang="es-PE" sz="28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y así sintonizar mi vida con la de Él?,                      ¿de qué manera?</a:t>
            </a:r>
            <a:endParaRPr lang="es-ES" sz="28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1000">
        <p14:switch dir="r"/>
      </p:transition>
    </mc:Choice>
    <mc:Fallback xmlns=""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3" y="387096"/>
            <a:ext cx="8077962" cy="608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8" name="7 CuadroTexto"/>
          <p:cNvSpPr txBox="1"/>
          <p:nvPr/>
        </p:nvSpPr>
        <p:spPr>
          <a:xfrm>
            <a:off x="1152786" y="4901692"/>
            <a:ext cx="7038714" cy="156966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spc="5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* </a:t>
            </a:r>
            <a:r>
              <a:rPr lang="es-PE" sz="3200" b="1" spc="5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¿El modelo de vida que he escogido para mí, es el modelo de vida de Cristo?</a:t>
            </a:r>
            <a:endParaRPr lang="es-ES" sz="3200" b="1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5000">
        <p14:switch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" y="406667"/>
            <a:ext cx="8058912" cy="6044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30586" y="1908110"/>
            <a:ext cx="1884014" cy="5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Motivación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:</a:t>
            </a:r>
            <a:endParaRPr lang="es-PE" sz="2400" b="1" dirty="0"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2008" y="1299821"/>
            <a:ext cx="3491880" cy="317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spc="50" dirty="0">
                <a:ln w="11430"/>
                <a:solidFill>
                  <a:srgbClr val="FFFF2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 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7235" y="5198223"/>
            <a:ext cx="8856984" cy="102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spc="50" dirty="0">
              <a:ln w="11430"/>
              <a:solidFill>
                <a:srgbClr val="FFFF2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1" y="457336"/>
            <a:ext cx="2828544" cy="1115568"/>
          </a:xfrm>
          <a:prstGeom prst="round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2544" y="4012331"/>
            <a:ext cx="7990477" cy="236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Todo </a:t>
            </a:r>
            <a:r>
              <a:rPr lang="es-PE" sz="28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el evangelio de hoy es una invitación a la plegaria. Jesús dirige al Padre una reveladora oración de alabanza; luego nos convoca diciéndonos: 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                         “</a:t>
            </a:r>
            <a:r>
              <a:rPr lang="es-PE" sz="2800" b="1" dirty="0">
                <a:solidFill>
                  <a:srgbClr val="FFFF00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vengan a mí”. A ti, Señor, acudimos para decirte lo que nos ha sugerido el contacto con tu Palabra.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00"/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36000">
        <p15:prstTrans prst="curtains"/>
      </p:transition>
    </mc:Choice>
    <mc:Fallback xmlns="">
      <p:transition spd="slow" advClick="0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9" y="349014"/>
            <a:ext cx="8091352" cy="620418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81509" y="5537537"/>
            <a:ext cx="79208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de un tiempo de oración personal, podemos compartir en voz alta nuestra oración, siempre dirigiéndonos a Dios mediante la alabanza, la acción de gracias o la súplica confiada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0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4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2000">
        <p14:warp dir="in"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8" y="382986"/>
            <a:ext cx="8119342" cy="6137083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3626" y="488872"/>
            <a:ext cx="29370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144 </a:t>
            </a:r>
            <a:endParaRPr lang="ca-ES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22861" y="1271707"/>
            <a:ext cx="36385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i="1" dirty="0">
                <a:latin typeface="Comic Sans MS" pitchFamily="66" charset="0"/>
              </a:rPr>
              <a:t>Te ensalzaré, Dios mío, mi rey;</a:t>
            </a:r>
            <a:br>
              <a:rPr lang="es-ES" sz="3200" i="1" dirty="0">
                <a:latin typeface="Comic Sans MS" pitchFamily="66" charset="0"/>
              </a:rPr>
            </a:br>
            <a:r>
              <a:rPr lang="es-ES" sz="3200" i="1" dirty="0">
                <a:latin typeface="Comic Sans MS" pitchFamily="66" charset="0"/>
              </a:rPr>
              <a:t>bendeciré tu nombre por siempre jamás.</a:t>
            </a:r>
            <a:br>
              <a:rPr lang="es-ES" sz="3200" i="1" dirty="0">
                <a:latin typeface="Comic Sans MS" pitchFamily="66" charset="0"/>
              </a:rPr>
            </a:br>
            <a:r>
              <a:rPr lang="es-ES" sz="3200" i="1" dirty="0">
                <a:latin typeface="Comic Sans MS" pitchFamily="66" charset="0"/>
              </a:rPr>
              <a:t>Día tras día, te bendeciré</a:t>
            </a:r>
            <a:br>
              <a:rPr lang="es-ES" sz="3200" i="1" dirty="0">
                <a:latin typeface="Comic Sans MS" pitchFamily="66" charset="0"/>
              </a:rPr>
            </a:br>
            <a:r>
              <a:rPr lang="es-ES" sz="3200" i="1" dirty="0">
                <a:latin typeface="Comic Sans MS" pitchFamily="66" charset="0"/>
              </a:rPr>
              <a:t>y alabaré tu nombre por siempre jamás.</a:t>
            </a:r>
            <a:endParaRPr lang="ca-ES" sz="3200" i="1" dirty="0">
              <a:latin typeface="Comic Sans MS" pitchFamily="66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903222" y="4191507"/>
            <a:ext cx="3326378" cy="20969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3200" b="1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Bendeciré tu nombre por siempre, Dios mío mi rey.</a:t>
            </a:r>
            <a:endParaRPr lang="ca-ES" sz="3200" b="1" i="1" dirty="0">
              <a:ln w="17780" cmpd="sng">
                <a:solidFill>
                  <a:srgbClr val="00CC99">
                    <a:tint val="3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9000">
        <p14:flip dir="r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3" y="382713"/>
            <a:ext cx="8048248" cy="61609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1787" y="581828"/>
            <a:ext cx="3023999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Bendeciré tu nombre por siempre, Dios mío mi rey.</a:t>
            </a:r>
            <a:endParaRPr lang="ca-ES" sz="2800" i="1" dirty="0">
              <a:ln w="17780" cmpd="sng">
                <a:solidFill>
                  <a:srgbClr val="00CC99">
                    <a:tint val="3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63980" y="897760"/>
            <a:ext cx="3410557" cy="55092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b="1" i="1" dirty="0">
                <a:latin typeface="Comic Sans MS" panose="030F0702030302020204" pitchFamily="66" charset="0"/>
              </a:rPr>
              <a:t> </a:t>
            </a:r>
            <a:r>
              <a:rPr lang="es-ES" sz="3200" b="1" i="1" dirty="0">
                <a:latin typeface="Comic Sans MS" panose="030F0702030302020204" pitchFamily="66" charset="0"/>
              </a:rPr>
              <a:t>El Señor es clemente y misericordioso, lento a la cólera y rico en piedad; el Señor es bueno con todos, es cariñoso con todas sus criaturas.</a:t>
            </a:r>
            <a:endParaRPr lang="ca-ES" sz="3200" b="1" i="1" dirty="0">
              <a:latin typeface="Comic Sans MS" panose="030F0702030302020204" pitchFamily="66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474537" y="4314825"/>
            <a:ext cx="274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ca-E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9000">
        <p14:flip dir="r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2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67/2b/7b/672b7bbbe2bbff4e3bf5c7715baaa3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7257" r="11071" b="8148"/>
          <a:stretch/>
        </p:blipFill>
        <p:spPr bwMode="auto">
          <a:xfrm>
            <a:off x="500880" y="385614"/>
            <a:ext cx="8199388" cy="61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538013"/>
            <a:ext cx="3570835" cy="58342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92151" y="4969869"/>
            <a:ext cx="359319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200" b="1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Bendeciré tu nombre por siempre, </a:t>
            </a:r>
            <a:r>
              <a:rPr lang="es-ES" sz="2400" b="1" i="1" dirty="0" smtClean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                    Dios </a:t>
            </a:r>
            <a:r>
              <a:rPr lang="es-ES" sz="2400" b="1" i="1" dirty="0">
                <a:ln w="17780" cmpd="sng">
                  <a:solidFill>
                    <a:srgbClr val="00CC99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mío mi rey.</a:t>
            </a:r>
            <a:endParaRPr lang="ca-ES" sz="2400" b="1" i="1" dirty="0">
              <a:ln w="17780" cmpd="sng">
                <a:solidFill>
                  <a:srgbClr val="00CC99">
                    <a:tint val="3000"/>
                  </a:srgb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83729" y="616589"/>
            <a:ext cx="341003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400" i="1" dirty="0">
                <a:latin typeface="Comic Sans MS" pitchFamily="66" charset="0"/>
              </a:rPr>
              <a:t> </a:t>
            </a:r>
            <a:r>
              <a:rPr lang="es-ES" sz="2800" i="1" dirty="0">
                <a:latin typeface="Comic Sans MS" pitchFamily="66" charset="0"/>
              </a:rPr>
              <a:t>Que todas tus criaturas te den gracias, Señor, que te bendigan tus fieles; que proclamen la gloria de tu reinado, que hablen de tus hazañas.</a:t>
            </a:r>
            <a:endParaRPr lang="ca-ES" sz="2800" i="1" dirty="0">
              <a:latin typeface="Comic Sans MS" pitchFamily="66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474537" y="5160094"/>
            <a:ext cx="274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ca-E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9000">
        <p14:flip dir="r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2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67/2b/7b/672b7bbbe2bbff4e3bf5c7715baaa3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7257" r="11071" b="8148"/>
          <a:stretch/>
        </p:blipFill>
        <p:spPr bwMode="auto">
          <a:xfrm>
            <a:off x="609600" y="389736"/>
            <a:ext cx="8199388" cy="61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13901"/>
          <a:stretch/>
        </p:blipFill>
        <p:spPr bwMode="auto">
          <a:xfrm>
            <a:off x="934021" y="561974"/>
            <a:ext cx="3775273" cy="5700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771792" y="820794"/>
            <a:ext cx="3744416" cy="35394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Señor es fiel a sus palabras,</a:t>
            </a:r>
            <a:b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bondadosos en todas sus acciones.</a:t>
            </a:r>
            <a:b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Señor sostiene a los que van a caer,</a:t>
            </a:r>
            <a:b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endereza a los que ya se doblan.</a:t>
            </a:r>
            <a:endParaRPr lang="ca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09294" y="4791282"/>
            <a:ext cx="3869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400" b="1" i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Bendeciré tu nombre por siempre, Dios mío, mi rey</a:t>
            </a:r>
            <a:endParaRPr lang="ca-ES" sz="2800" b="1" i="1" dirty="0">
              <a:solidFill>
                <a:srgbClr val="00CC99">
                  <a:lumMod val="20000"/>
                  <a:lumOff val="80000"/>
                </a:srgbClr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9000">
        <p14:flip dir="r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r Jesucristo la Luz Admirable Somos la Luz del Mund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5" y="353934"/>
            <a:ext cx="7970465" cy="61249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33394" y="3794712"/>
            <a:ext cx="2791155" cy="175432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square" lIns="91440" tIns="45720" rIns="91440" bIns="4572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b="1" kern="0" dirty="0">
                <a:ln w="10160">
                  <a:solidFill>
                    <a:srgbClr val="663300"/>
                  </a:solidFill>
                  <a:prstDash val="solid"/>
                </a:ln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“Vengan a mí</a:t>
            </a:r>
            <a:r>
              <a:rPr lang="es-PE" sz="5400" b="1" kern="0" dirty="0" smtClean="0">
                <a:ln w="10160">
                  <a:solidFill>
                    <a:srgbClr val="663300"/>
                  </a:solidFill>
                  <a:prstDash val="solid"/>
                </a:ln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”</a:t>
            </a:r>
            <a:endParaRPr lang="es-ES" sz="5400" b="1" dirty="0">
              <a:ln w="10160">
                <a:solidFill>
                  <a:srgbClr val="663300"/>
                </a:solidFill>
                <a:prstDash val="solid"/>
              </a:ln>
              <a:effectLst>
                <a:glow rad="228600">
                  <a:schemeClr val="bg1">
                    <a:lumMod val="50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73065" y="377399"/>
            <a:ext cx="3697932" cy="12674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</a:pPr>
            <a:r>
              <a:rPr lang="es-ES_tradnl" sz="28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Ambientación</a:t>
            </a:r>
            <a:r>
              <a:rPr lang="es-ES_tradnl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: </a:t>
            </a:r>
            <a:r>
              <a:rPr lang="es-ES_tradnl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                 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Cartel 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con la frase: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       “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Vengan a mí”. Imagen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             de 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Jesús;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recortes de 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revistas, periódicos 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          donde 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aparezcan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             personas 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que viven situaciones difíciles, </a:t>
            </a:r>
            <a:r>
              <a:rPr lang="es-PE" sz="2400" kern="0" dirty="0" smtClean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                de </a:t>
            </a:r>
            <a:r>
              <a:rPr lang="es-PE" sz="2400" kern="0" dirty="0">
                <a:solidFill>
                  <a:srgbClr val="FFFFFF"/>
                </a:solidFill>
                <a:effectLst>
                  <a:glow rad="101600">
                    <a:srgbClr val="180000">
                      <a:alpha val="60000"/>
                    </a:srgbClr>
                  </a:glow>
                </a:effectLst>
                <a:latin typeface="Berlin Sans FB" panose="020E0602020502020306" pitchFamily="34" charset="0"/>
              </a:rPr>
              <a:t>desesperación.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6018699"/>
            <a:ext cx="832552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</a:pPr>
            <a:r>
              <a:rPr lang="es-ES_tradnl" sz="2400" b="1" kern="0" dirty="0">
                <a:solidFill>
                  <a:srgbClr val="FFFF00"/>
                </a:solidFill>
                <a:effectLst>
                  <a:glow rad="127000">
                    <a:srgbClr val="285903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Cantos sugeridos</a:t>
            </a:r>
            <a:r>
              <a:rPr lang="es-ES_tradnl" sz="2400" b="1" kern="0" dirty="0">
                <a:solidFill>
                  <a:srgbClr val="FFFFFF"/>
                </a:solidFill>
                <a:effectLst>
                  <a:glow rad="127000">
                    <a:srgbClr val="285903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: </a:t>
            </a:r>
            <a:r>
              <a:rPr lang="es-PE" sz="2400" b="1" kern="0" dirty="0">
                <a:solidFill>
                  <a:srgbClr val="FFFFFF"/>
                </a:solidFill>
                <a:effectLst>
                  <a:glow rad="127000">
                    <a:srgbClr val="285903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Ya no temo, Señor; Si vienes conmigo.</a:t>
            </a:r>
            <a:endParaRPr lang="es-ES_tradnl" sz="2800" b="1" kern="0" dirty="0">
              <a:solidFill>
                <a:srgbClr val="FFFFFF"/>
              </a:solidFill>
              <a:effectLst>
                <a:glow rad="127000">
                  <a:srgbClr val="285903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50" dirty="0">
                <a:ln w="11430"/>
                <a:gradFill>
                  <a:gsLst>
                    <a:gs pos="25000">
                      <a:srgbClr val="00B000">
                        <a:satMod val="155000"/>
                      </a:srgbClr>
                    </a:gs>
                    <a:gs pos="100000">
                      <a:srgbClr val="00B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6251" y="3738591"/>
            <a:ext cx="264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spc="5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2" name="Picture 4" descr="The Mexico Post 🇲🇽 on Twitter: &quot;#TheMexicoPost #Portada | QUEDARÁN 60  MILLONES DE PERSONAS EN POBREZA EXTREMA POR PANDEMIA:BM ⭕️#PERIÓDICO  ⭕️#DIARIO ⭕️#IMPRESO #Pobreza #Pandemia #Trump #México #China  #EstadosUnidos #OMS #Covid19 https://t.c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933">
            <a:off x="6359081" y="4053738"/>
            <a:ext cx="1444958" cy="18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51934">
            <a:off x="1359017" y="4132798"/>
            <a:ext cx="1153855" cy="1702716"/>
          </a:xfrm>
          <a:prstGeom prst="rect">
            <a:avLst/>
          </a:prstGeom>
        </p:spPr>
      </p:pic>
      <p:pic>
        <p:nvPicPr>
          <p:cNvPr id="2056" name="Picture 8" descr="Portadas de periódicos de la tragedia de Armero en Colombia - Más Regiones  - Internacional - ELTIEMPO.CO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5711" r="5708" b="4641"/>
          <a:stretch/>
        </p:blipFill>
        <p:spPr bwMode="auto">
          <a:xfrm>
            <a:off x="6523134" y="2521004"/>
            <a:ext cx="1776212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6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22000">
        <p15:prstTrans prst="peelOff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75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7" y="419718"/>
            <a:ext cx="8116977" cy="6096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67906" y="2133166"/>
            <a:ext cx="761433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Todos estudiarán con interés la lección                    que nos ha enseñado Jesucristo cuando dijo.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"Aprended de mí, que soy manso y humilde de corazón" , considerando que, como él mismo nos lo asegura, por la mansedumbre se posee la tierra, ya que, obrando con este espíritu, se gana el corazón de los hombres para convertirlos a Dios, mientras que el espíritu de rigor pone impedimentos para ello; y que por la humildad se conquista el cielo, adonde nos eleva el deseo de nuestra propia humillación, haciéndonos subir, como por grados,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de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virtud en virtud, hasta llegar allá.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b="1" dirty="0" err="1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S.Vicente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Paul XI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473)</a:t>
            </a:r>
            <a:endParaRPr lang="es-ES" sz="24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73949" y="1028953"/>
            <a:ext cx="5659398" cy="10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000000"/>
                </a:solidFill>
                <a:effectLst>
                  <a:glow rad="101600">
                    <a:srgbClr val="FFFF99"/>
                  </a:glow>
                </a:effectLst>
                <a:latin typeface="Arial Narrow" panose="020B0606020202030204" pitchFamily="34" charset="0"/>
              </a:rPr>
              <a:t>	Motivación: </a:t>
            </a:r>
            <a:endParaRPr lang="es-PE" sz="2400" b="1" dirty="0" smtClean="0">
              <a:solidFill>
                <a:srgbClr val="000000"/>
              </a:solidFill>
              <a:effectLst>
                <a:glow rad="101600">
                  <a:srgbClr val="FFFF99"/>
                </a:glow>
              </a:effectLst>
              <a:latin typeface="Arial Narrow" panose="020B0606020202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000000"/>
                </a:solidFill>
                <a:effectLst>
                  <a:glow rad="101600">
                    <a:srgbClr val="FFFF99"/>
                  </a:glow>
                </a:effectLst>
                <a:latin typeface="Arial Narrow" panose="020B0606020202030204" pitchFamily="34" charset="0"/>
              </a:rPr>
              <a:t>San </a:t>
            </a:r>
            <a:r>
              <a:rPr lang="es-PE" sz="2400" b="1" dirty="0">
                <a:solidFill>
                  <a:srgbClr val="000000"/>
                </a:solidFill>
                <a:effectLst>
                  <a:glow rad="101600">
                    <a:srgbClr val="FFFF99"/>
                  </a:glow>
                </a:effectLst>
                <a:latin typeface="Arial Narrow" panose="020B0606020202030204" pitchFamily="34" charset="0"/>
              </a:rPr>
              <a:t>Vicente en una conferencia a los misioneros, sobre la mansedumbre afirma:</a:t>
            </a:r>
            <a:endParaRPr lang="es-ES" sz="2400" b="1" dirty="0">
              <a:solidFill>
                <a:srgbClr val="000000"/>
              </a:solidFill>
              <a:effectLst>
                <a:glow rad="101600">
                  <a:srgbClr val="FFFF99"/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4"/>
          <a:stretch/>
        </p:blipFill>
        <p:spPr>
          <a:xfrm>
            <a:off x="523875" y="424174"/>
            <a:ext cx="2834640" cy="994029"/>
          </a:xfrm>
          <a:prstGeom prst="round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108520" y="5517232"/>
            <a:ext cx="846923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200" b="1" i="1" spc="50" dirty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s-ES" sz="3200" b="1" spc="50" dirty="0">
              <a:ln w="1143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9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38000">
        <p15:prstTrans prst="curtains"/>
      </p:transition>
    </mc:Choice>
    <mc:Fallback xmlns="">
      <p:transition spd="slow"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enaventuranzas y Obras de Misericordia - Quizi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416896"/>
            <a:ext cx="8131175" cy="61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267845" y="416896"/>
            <a:ext cx="3096344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kern="0" spc="50" dirty="0">
                <a:ln w="11430"/>
                <a:solidFill>
                  <a:srgbClr val="C00000"/>
                </a:solidFill>
                <a:effectLst>
                  <a:glow rad="228600">
                    <a:srgbClr val="FFFF21">
                      <a:alpha val="40000"/>
                    </a:srgbClr>
                  </a:glow>
                </a:effectLst>
                <a:latin typeface="Comic Sans MS" panose="030F0702030302020204" pitchFamily="66" charset="0"/>
                <a:ea typeface="Adobe Gothic Std B" pitchFamily="34" charset="-128"/>
              </a:rPr>
              <a:t>Compromiso:</a:t>
            </a:r>
            <a:endParaRPr lang="es-ES" sz="3600" b="1" kern="0" spc="50" dirty="0">
              <a:ln w="11430"/>
              <a:solidFill>
                <a:srgbClr val="C00000"/>
              </a:solidFill>
              <a:effectLst>
                <a:glow rad="228600">
                  <a:srgbClr val="FFFF21">
                    <a:alpha val="40000"/>
                  </a:srgbClr>
                </a:glow>
              </a:effectLst>
              <a:latin typeface="Comic Sans MS" panose="030F0702030302020204" pitchFamily="66" charset="0"/>
              <a:ea typeface="Adobe Gothic Std B" pitchFamily="34" charset="-128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81495" y="5170537"/>
            <a:ext cx="7927031" cy="13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kern="0" spc="50" dirty="0">
                <a:ln w="11430"/>
                <a:solidFill>
                  <a:srgbClr val="AC00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°  Practicar durante la semana alguna obra de misericordia donde viva la mansedumbre y la humildad.</a:t>
            </a:r>
          </a:p>
        </p:txBody>
      </p:sp>
    </p:spTree>
    <p:extLst>
      <p:ext uri="{BB962C8B-B14F-4D97-AF65-F5344CB8AC3E}">
        <p14:creationId xmlns:p14="http://schemas.microsoft.com/office/powerpoint/2010/main" val="25276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0">
        <p14:doors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res Cristiano si no tienes el Espíritu de Cristo? - E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420687"/>
            <a:ext cx="8016875" cy="6043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379154" y="3790910"/>
            <a:ext cx="5878896" cy="202886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CanUp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algun Gothic" pitchFamily="34" charset="-127"/>
                <a:ea typeface="Malgun Gothic" pitchFamily="34" charset="-127"/>
              </a:rPr>
              <a:t>   * Construir un ambiente de reconciliación y paz </a:t>
            </a:r>
            <a:r>
              <a:rPr lang="es-PE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algun Gothic" pitchFamily="34" charset="-127"/>
                <a:ea typeface="Malgun Gothic" pitchFamily="34" charset="-127"/>
              </a:rPr>
              <a:t> a </a:t>
            </a:r>
            <a:r>
              <a:rPr lang="es-PE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Malgun Gothic" pitchFamily="34" charset="-127"/>
                <a:ea typeface="Malgun Gothic" pitchFamily="34" charset="-127"/>
              </a:rPr>
              <a:t>partir del Dios misericordioso y paternal que confesamos.</a:t>
            </a:r>
            <a:endParaRPr lang="es-ES" sz="9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6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7000">
        <p14:glitter pattern="hexagon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na pintura de jesús orando en un jardí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046" y="390717"/>
            <a:ext cx="8064503" cy="60672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178078" y="362142"/>
            <a:ext cx="5403946" cy="55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Jesús. Tú eres el </a:t>
            </a:r>
            <a:r>
              <a:rPr lang="es-PE" sz="25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                                            “</a:t>
            </a: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pequeño de Dios Padre”,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pues Él se complace en tu corazón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manso, humilde, dispuesto a todo…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5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hnschrift" panose="020B0502040204020203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Jesús</a:t>
            </a: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, Tú eres el maestro 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de toda humildad y de todo perdón,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de toda pequeñez y de toda paciencia.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5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hnschrift" panose="020B0502040204020203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Jesús</a:t>
            </a: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, haz nuestro corazón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semejante al tuyo: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para construir la paz en la justicia,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para propiciar el perdón de las ofensas,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para invitar a todos los hombres y </a:t>
            </a:r>
            <a:r>
              <a:rPr lang="es-PE" sz="25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mujeres a </a:t>
            </a: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seguirte e imitarte…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500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hnschrift" panose="020B0502040204020203" pitchFamily="34" charset="0"/>
              <a:cs typeface="Aparajita" pitchFamily="34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¡</a:t>
            </a: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Oh rey de humildad y de bondad!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PE" sz="25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hnschrift" panose="020B0502040204020203" pitchFamily="34" charset="0"/>
                <a:cs typeface="Aparajita" pitchFamily="34" charset="0"/>
              </a:rPr>
              <a:t>Amén.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PE" sz="25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hnschrift" panose="020B0502040204020203" pitchFamily="34" charset="0"/>
              <a:cs typeface="Aparajita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7476" y="857442"/>
            <a:ext cx="227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0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4000">
        <p14:shred pattern="rectangle" dir="out"/>
      </p:transition>
    </mc:Choice>
    <mc:Fallback xmlns="">
      <p:transition spd="slow" advClick="0" advTm="4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a Milagrosa acepta ser madre de la Compañía - FAMVIN Notici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454025"/>
            <a:ext cx="80676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76200" y="-12398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228600" y="-108743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39752" y="6293267"/>
            <a:ext cx="4589929" cy="584775"/>
          </a:xfrm>
          <a:prstGeom prst="rect">
            <a:avLst/>
          </a:prstGeom>
          <a:solidFill>
            <a:srgbClr val="30860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0">
        <p14:vortex dir="u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6" y="425196"/>
            <a:ext cx="8094937" cy="604227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42817" y="425197"/>
            <a:ext cx="2289980" cy="4202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kton Pro Cond" pitchFamily="34" charset="0"/>
              </a:rPr>
              <a:t>AMBIENTACIÓN:  </a:t>
            </a:r>
            <a:endParaRPr lang="es-PE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kton Pro Cond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6227" y="3671285"/>
            <a:ext cx="7814863" cy="27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Jesús es, como dice el Evangelio de Mateo, “sencillo y humilde de corazón”. Con su humildad ha renunciado a la violencia y al orgullo que impide la entrada de los “sabios” en el Reino. </a:t>
            </a:r>
            <a:r>
              <a:rPr lang="es-ES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s-ES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humildad convoca a los “sencillos” para revelarles el amor del Padre y donarles su Espíritu.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94827" y="5445224"/>
            <a:ext cx="80949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800" spc="5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9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31000">
        <p15:prstTrans prst="drape" invX="1"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75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54/45/27/544527a89b36e2f32ccaf92504850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575" y="377522"/>
            <a:ext cx="8026400" cy="60994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098800" y="463248"/>
            <a:ext cx="306615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C00000"/>
                </a:solidFill>
              </a:rPr>
              <a:t>Oración inicial</a:t>
            </a: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3980" y="910268"/>
            <a:ext cx="812551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Padre Santo, Tú que te has revelado y te has dado a conocer en la gente sencilla, en los de corazón abierto</a:t>
            </a: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, en </a:t>
            </a: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personas que son dóciles a </a:t>
            </a: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tu acción  en ellos</a:t>
            </a:r>
            <a:endParaRPr lang="es-PE" sz="2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62640" y="2693359"/>
            <a:ext cx="35335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así responden a tus manifestaciones dejándose guiar y conducir por ti, </a:t>
            </a: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          te </a:t>
            </a: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pedimos </a:t>
            </a: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que nos                         </a:t>
            </a: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ayudes a dejarte </a:t>
            </a: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                 espacio en </a:t>
            </a: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nuestro </a:t>
            </a:r>
            <a:endParaRPr lang="es-PE" sz="26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corazón</a:t>
            </a:r>
            <a:r>
              <a:rPr lang="es-PE" sz="2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6263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31000">
        <p15:prstTrans prst="wind"/>
      </p:transition>
    </mc:Choice>
    <mc:Fallback xmlns=""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1" y="382012"/>
            <a:ext cx="8122997" cy="60939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130826" y="382012"/>
            <a:ext cx="5473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dejar que Tú actúes en nosotros y así podamos conocerte cada vez más, experimentando tu presencia viva y vivificante en nosotros y junto a nosotros.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Danos Señor la gracia de aprender de tu Hijo Jesús, nuestro Señor, a amarte y a vivir como Tú quieres, siendo dóciles a tu voz, sensibles a tu presencia y así vivir de acuerdo a tu voluntad, haciendo vida tu proyecto de amor. </a:t>
            </a:r>
            <a:r>
              <a:rPr lang="es-PE" sz="2600" b="1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Que </a:t>
            </a:r>
            <a:r>
              <a:rPr lang="es-PE" sz="2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así sea</a:t>
            </a:r>
          </a:p>
        </p:txBody>
      </p:sp>
    </p:spTree>
    <p:extLst>
      <p:ext uri="{BB962C8B-B14F-4D97-AF65-F5344CB8AC3E}">
        <p14:creationId xmlns:p14="http://schemas.microsoft.com/office/powerpoint/2010/main" val="402878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30000">
        <p15:prstTrans prst="wind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4" y="450198"/>
            <a:ext cx="8012045" cy="59506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560454" y="1689972"/>
            <a:ext cx="4202046" cy="36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</a:t>
            </a:r>
            <a:r>
              <a:rPr lang="es-PE" sz="2800" b="1" i="1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Motivación: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i="1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Rechazado por los letrados, Jesús agradece al Padre que  se haya manifestado a la  gente sencilla y se vuelve  hacia quienes padecen la carga del legalismo para ofrecerle la liberación. </a:t>
            </a:r>
            <a:endParaRPr lang="es-ES_tradnl" sz="2800" b="1" i="1" kern="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i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Escuchemos:</a:t>
            </a:r>
            <a:endParaRPr lang="es-ES_tradnl" sz="3200" b="1" i="1" kern="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7" y="507348"/>
            <a:ext cx="3048000" cy="1182624"/>
          </a:xfrm>
          <a:prstGeom prst="round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816732" y="789757"/>
            <a:ext cx="18473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5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22000">
        <p15:prstTrans prst="curtains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03/49/b80349cdd327e46c95c5ebe1cd9bda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3"/>
          <a:stretch/>
        </p:blipFill>
        <p:spPr bwMode="auto">
          <a:xfrm>
            <a:off x="451551" y="397726"/>
            <a:ext cx="8049129" cy="5974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66246" y="454485"/>
            <a:ext cx="3181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lephant" panose="02020904090505020303" pitchFamily="18" charset="0"/>
                <a:ea typeface="Arial Unicode MS" pitchFamily="34" charset="-128"/>
                <a:cs typeface="Aharoni" panose="02010803020104030203" pitchFamily="2" charset="-79"/>
              </a:rPr>
              <a:t>Mateo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lephant" panose="02020904090505020303" pitchFamily="18" charset="0"/>
                <a:ea typeface="Arial Unicode MS" pitchFamily="34" charset="-128"/>
                <a:cs typeface="Aharoni" panose="02010803020104030203" pitchFamily="2" charset="-79"/>
              </a:rPr>
              <a:t>11,25-30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  <a:ea typeface="Arial Unicode MS" pitchFamily="34" charset="-128"/>
              <a:cs typeface="Aharoni" panose="02010803020104030203" pitchFamily="2" charset="-79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3846" y="4483933"/>
            <a:ext cx="792454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En aquel tiempo, exclamó Jesús: </a:t>
            </a:r>
            <a:r>
              <a:rPr lang="es-ES" sz="3200" b="1" baseline="300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 </a:t>
            </a:r>
            <a:r>
              <a:rPr lang="es-ES" sz="2800" b="1" baseline="300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“T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e doy gracias, Padre, Señor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del cielo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y de la tierra, porque has escondido  estas cosas a los sabios y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entendidos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  <a:cs typeface="Times New Roman" pitchFamily="18" charset="0"/>
              </a:rPr>
              <a:t> </a:t>
            </a:r>
            <a:endParaRPr lang="es-ES" sz="32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8000">
        <p14:prism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032" y="436626"/>
            <a:ext cx="7950708" cy="5992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4924425" y="2544109"/>
            <a:ext cx="3425123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Futura Md BT" pitchFamily="34" charset="0"/>
              </a:rPr>
              <a:t>y se las has revelado  a la gente sencilla.             </a:t>
            </a:r>
            <a:endParaRPr lang="es-ES" sz="32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Futura Md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Futura Md B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Futura Md BT" pitchFamily="34" charset="0"/>
              </a:rPr>
              <a:t>Sí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Futura Md BT" pitchFamily="34" charset="0"/>
              </a:rPr>
              <a:t>, Padre, así te ha parecido mejor. </a:t>
            </a:r>
            <a:endParaRPr lang="es-ES" sz="32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7000">
        <p14:prism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1171</Words>
  <Application>Microsoft Office PowerPoint</Application>
  <PresentationFormat>Presentación en pantalla (4:3)</PresentationFormat>
  <Paragraphs>102</Paragraphs>
  <Slides>34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14</vt:i4>
      </vt:variant>
      <vt:variant>
        <vt:lpstr>Títulos de diapositiva</vt:lpstr>
      </vt:variant>
      <vt:variant>
        <vt:i4>34</vt:i4>
      </vt:variant>
    </vt:vector>
  </HeadingPairs>
  <TitlesOfParts>
    <vt:vector size="73" baseType="lpstr">
      <vt:lpstr>Malgun Gothic</vt:lpstr>
      <vt:lpstr>Adobe Gothic Std B</vt:lpstr>
      <vt:lpstr>Aharoni</vt:lpstr>
      <vt:lpstr>Aparajita</vt:lpstr>
      <vt:lpstr>Arial</vt:lpstr>
      <vt:lpstr>Arial Black</vt:lpstr>
      <vt:lpstr>Arial Narrow</vt:lpstr>
      <vt:lpstr>Arial Rounded MT Bold</vt:lpstr>
      <vt:lpstr>Arial Unicode MS</vt:lpstr>
      <vt:lpstr>Bahnschrift</vt:lpstr>
      <vt:lpstr>Berlin Sans FB</vt:lpstr>
      <vt:lpstr>Bookman Old Style</vt:lpstr>
      <vt:lpstr>Britannic Bold</vt:lpstr>
      <vt:lpstr>Calibri</vt:lpstr>
      <vt:lpstr>Comic Sans MS</vt:lpstr>
      <vt:lpstr>Courier New</vt:lpstr>
      <vt:lpstr>Elephant</vt:lpstr>
      <vt:lpstr>Futura Md BT</vt:lpstr>
      <vt:lpstr>Kristen ITC</vt:lpstr>
      <vt:lpstr>Poor Richard</vt:lpstr>
      <vt:lpstr>Square721 Cn BT</vt:lpstr>
      <vt:lpstr>Tahoma</vt:lpstr>
      <vt:lpstr>Tekton Pro</vt:lpstr>
      <vt:lpstr>Tekton Pro Cond</vt:lpstr>
      <vt:lpstr>Times New Roman</vt:lpstr>
      <vt:lpstr>9_Diseño predeterminado</vt:lpstr>
      <vt:lpstr>Modèle par défaut</vt:lpstr>
      <vt:lpstr>2_Default Design</vt:lpstr>
      <vt:lpstr>2_Diseño predeterminado</vt:lpstr>
      <vt:lpstr>5_Diseño predeterminado</vt:lpstr>
      <vt:lpstr>11_Diseño predeterminado</vt:lpstr>
      <vt:lpstr>3_Diseño predeterminado</vt:lpstr>
      <vt:lpstr>1_Diseño predeterminado</vt:lpstr>
      <vt:lpstr>7_Diseño predeterminado</vt:lpstr>
      <vt:lpstr>8_Diseño predeterminado</vt:lpstr>
      <vt:lpstr>12_Diseño predeterminado</vt:lpstr>
      <vt:lpstr>6_Diseño predeterminado</vt:lpstr>
      <vt:lpstr>4_Diseño predeterminado</vt:lpstr>
      <vt:lpstr>10_Diseño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67</cp:revision>
  <dcterms:created xsi:type="dcterms:W3CDTF">2017-07-03T19:55:48Z</dcterms:created>
  <dcterms:modified xsi:type="dcterms:W3CDTF">2023-07-05T13:51:45Z</dcterms:modified>
</cp:coreProperties>
</file>