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sldIdLst>
    <p:sldId id="311" r:id="rId2"/>
    <p:sldId id="307" r:id="rId3"/>
    <p:sldId id="258" r:id="rId4"/>
    <p:sldId id="259" r:id="rId5"/>
    <p:sldId id="260" r:id="rId6"/>
    <p:sldId id="309" r:id="rId7"/>
    <p:sldId id="261" r:id="rId8"/>
    <p:sldId id="262" r:id="rId9"/>
    <p:sldId id="264" r:id="rId10"/>
    <p:sldId id="265" r:id="rId11"/>
    <p:sldId id="266" r:id="rId12"/>
    <p:sldId id="267" r:id="rId13"/>
    <p:sldId id="268" r:id="rId14"/>
    <p:sldId id="310" r:id="rId15"/>
    <p:sldId id="270" r:id="rId16"/>
    <p:sldId id="271" r:id="rId17"/>
    <p:sldId id="272" r:id="rId18"/>
    <p:sldId id="273" r:id="rId19"/>
    <p:sldId id="274" r:id="rId20"/>
    <p:sldId id="275" r:id="rId21"/>
    <p:sldId id="279" r:id="rId22"/>
    <p:sldId id="280" r:id="rId23"/>
    <p:sldId id="282" r:id="rId24"/>
    <p:sldId id="281" r:id="rId25"/>
    <p:sldId id="283" r:id="rId26"/>
    <p:sldId id="284" r:id="rId27"/>
    <p:sldId id="285" r:id="rId28"/>
    <p:sldId id="286" r:id="rId29"/>
    <p:sldId id="287" r:id="rId30"/>
    <p:sldId id="288" r:id="rId31"/>
    <p:sldId id="290" r:id="rId32"/>
    <p:sldId id="292" r:id="rId33"/>
    <p:sldId id="305" r:id="rId34"/>
    <p:sldId id="294" r:id="rId35"/>
    <p:sldId id="295" r:id="rId36"/>
    <p:sldId id="296" r:id="rId37"/>
    <p:sldId id="297" r:id="rId38"/>
    <p:sldId id="304" r:id="rId39"/>
    <p:sldId id="300" r:id="rId40"/>
    <p:sldId id="301" r:id="rId41"/>
    <p:sldId id="302" r:id="rId42"/>
    <p:sldId id="306" r:id="rId43"/>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E0AC"/>
    <a:srgbClr val="422100"/>
    <a:srgbClr val="18000D"/>
    <a:srgbClr val="0E1509"/>
    <a:srgbClr val="1B000F"/>
    <a:srgbClr val="043A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0" d="100"/>
          <a:sy n="80" d="100"/>
        </p:scale>
        <p:origin x="155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829F45-D88A-4488-9619-180501D7E8B1}" type="datetimeFigureOut">
              <a:rPr lang="es-PE" smtClean="0"/>
              <a:t>10/07/2023</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0C9868-8AF0-4CCB-9397-C58671AC36F0}" type="slidenum">
              <a:rPr lang="es-PE" smtClean="0"/>
              <a:t>‹Nº›</a:t>
            </a:fld>
            <a:endParaRPr lang="es-PE"/>
          </a:p>
        </p:txBody>
      </p:sp>
    </p:spTree>
    <p:extLst>
      <p:ext uri="{BB962C8B-B14F-4D97-AF65-F5344CB8AC3E}">
        <p14:creationId xmlns:p14="http://schemas.microsoft.com/office/powerpoint/2010/main" val="4030549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31780A65-DB75-4B79-9211-1B9E2FC8A9A0}" type="slidenum">
              <a:rPr lang="es-PE" smtClean="0">
                <a:solidFill>
                  <a:prstClr val="black"/>
                </a:solidFill>
              </a:rPr>
              <a:pPr/>
              <a:t>38</a:t>
            </a:fld>
            <a:endParaRPr lang="es-PE">
              <a:solidFill>
                <a:prstClr val="black"/>
              </a:solidFill>
            </a:endParaRPr>
          </a:p>
        </p:txBody>
      </p:sp>
    </p:spTree>
    <p:extLst>
      <p:ext uri="{BB962C8B-B14F-4D97-AF65-F5344CB8AC3E}">
        <p14:creationId xmlns:p14="http://schemas.microsoft.com/office/powerpoint/2010/main" val="3150860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PE"/>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PE"/>
          </a:p>
        </p:txBody>
      </p:sp>
      <p:sp>
        <p:nvSpPr>
          <p:cNvPr id="4" name="Marcador de fecha 3"/>
          <p:cNvSpPr>
            <a:spLocks noGrp="1"/>
          </p:cNvSpPr>
          <p:nvPr>
            <p:ph type="dt" sz="half" idx="10"/>
          </p:nvPr>
        </p:nvSpPr>
        <p:spPr/>
        <p:txBody>
          <a:bodyPr/>
          <a:lstStyle/>
          <a:p>
            <a:fld id="{01624A71-2832-4935-B889-8D6124E9C02D}" type="datetimeFigureOut">
              <a:rPr lang="es-PE" smtClean="0">
                <a:solidFill>
                  <a:prstClr val="black">
                    <a:tint val="75000"/>
                  </a:prstClr>
                </a:solidFill>
              </a:rPr>
              <a:pPr/>
              <a:t>10/07/2023</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1FCE338-EEA0-40C5-A37E-8EB43C356F6D}"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414786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01624A71-2832-4935-B889-8D6124E9C02D}" type="datetimeFigureOut">
              <a:rPr lang="es-PE" smtClean="0">
                <a:solidFill>
                  <a:prstClr val="black">
                    <a:tint val="75000"/>
                  </a:prstClr>
                </a:solidFill>
              </a:rPr>
              <a:pPr/>
              <a:t>10/07/2023</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1FCE338-EEA0-40C5-A37E-8EB43C356F6D}"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39730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6" y="365125"/>
            <a:ext cx="1971675" cy="5811838"/>
          </a:xfrm>
        </p:spPr>
        <p:txBody>
          <a:bodyPr vert="eaVert"/>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a:xfrm>
            <a:off x="628651"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01624A71-2832-4935-B889-8D6124E9C02D}" type="datetimeFigureOut">
              <a:rPr lang="es-PE" smtClean="0">
                <a:solidFill>
                  <a:prstClr val="black">
                    <a:tint val="75000"/>
                  </a:prstClr>
                </a:solidFill>
              </a:rPr>
              <a:pPr/>
              <a:t>10/07/2023</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1FCE338-EEA0-40C5-A37E-8EB43C356F6D}"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4157721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01624A71-2832-4935-B889-8D6124E9C02D}" type="datetimeFigureOut">
              <a:rPr lang="es-PE" smtClean="0">
                <a:solidFill>
                  <a:prstClr val="black">
                    <a:tint val="75000"/>
                  </a:prstClr>
                </a:solidFill>
              </a:rPr>
              <a:pPr/>
              <a:t>10/07/2023</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1FCE338-EEA0-40C5-A37E-8EB43C356F6D}"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229037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41"/>
            <a:ext cx="7886700" cy="2852737"/>
          </a:xfrm>
        </p:spPr>
        <p:txBody>
          <a:bodyPr anchor="b"/>
          <a:lstStyle>
            <a:lvl1pPr>
              <a:defRPr sz="4500"/>
            </a:lvl1p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01624A71-2832-4935-B889-8D6124E9C02D}" type="datetimeFigureOut">
              <a:rPr lang="es-PE" smtClean="0">
                <a:solidFill>
                  <a:prstClr val="black">
                    <a:tint val="75000"/>
                  </a:prstClr>
                </a:solidFill>
              </a:rPr>
              <a:pPr/>
              <a:t>10/07/2023</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1FCE338-EEA0-40C5-A37E-8EB43C356F6D}"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879617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fecha 4"/>
          <p:cNvSpPr>
            <a:spLocks noGrp="1"/>
          </p:cNvSpPr>
          <p:nvPr>
            <p:ph type="dt" sz="half" idx="10"/>
          </p:nvPr>
        </p:nvSpPr>
        <p:spPr/>
        <p:txBody>
          <a:bodyPr/>
          <a:lstStyle/>
          <a:p>
            <a:fld id="{01624A71-2832-4935-B889-8D6124E9C02D}" type="datetimeFigureOut">
              <a:rPr lang="es-PE" smtClean="0">
                <a:solidFill>
                  <a:prstClr val="black">
                    <a:tint val="75000"/>
                  </a:prstClr>
                </a:solidFill>
              </a:rPr>
              <a:pPr/>
              <a:t>10/07/2023</a:t>
            </a:fld>
            <a:endParaRPr lang="es-PE">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PE">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61FCE338-EEA0-40C5-A37E-8EB43C356F6D}"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620767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8"/>
            <a:ext cx="7886700" cy="1325563"/>
          </a:xfrm>
        </p:spPr>
        <p:txBody>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texto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1"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Marcador de fecha 6"/>
          <p:cNvSpPr>
            <a:spLocks noGrp="1"/>
          </p:cNvSpPr>
          <p:nvPr>
            <p:ph type="dt" sz="half" idx="10"/>
          </p:nvPr>
        </p:nvSpPr>
        <p:spPr/>
        <p:txBody>
          <a:bodyPr/>
          <a:lstStyle/>
          <a:p>
            <a:fld id="{01624A71-2832-4935-B889-8D6124E9C02D}" type="datetimeFigureOut">
              <a:rPr lang="es-PE" smtClean="0">
                <a:solidFill>
                  <a:prstClr val="black">
                    <a:tint val="75000"/>
                  </a:prstClr>
                </a:solidFill>
              </a:rPr>
              <a:pPr/>
              <a:t>10/07/2023</a:t>
            </a:fld>
            <a:endParaRPr lang="es-PE">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PE">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61FCE338-EEA0-40C5-A37E-8EB43C356F6D}"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780894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fecha 2"/>
          <p:cNvSpPr>
            <a:spLocks noGrp="1"/>
          </p:cNvSpPr>
          <p:nvPr>
            <p:ph type="dt" sz="half" idx="10"/>
          </p:nvPr>
        </p:nvSpPr>
        <p:spPr/>
        <p:txBody>
          <a:bodyPr/>
          <a:lstStyle/>
          <a:p>
            <a:fld id="{01624A71-2832-4935-B889-8D6124E9C02D}" type="datetimeFigureOut">
              <a:rPr lang="es-PE" smtClean="0">
                <a:solidFill>
                  <a:prstClr val="black">
                    <a:tint val="75000"/>
                  </a:prstClr>
                </a:solidFill>
              </a:rPr>
              <a:pPr/>
              <a:t>10/07/2023</a:t>
            </a:fld>
            <a:endParaRPr lang="es-PE">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PE">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61FCE338-EEA0-40C5-A37E-8EB43C356F6D}"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329161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1624A71-2832-4935-B889-8D6124E9C02D}" type="datetimeFigureOut">
              <a:rPr lang="es-PE" smtClean="0">
                <a:solidFill>
                  <a:prstClr val="black">
                    <a:tint val="75000"/>
                  </a:prstClr>
                </a:solidFill>
              </a:rPr>
              <a:pPr/>
              <a:t>10/07/2023</a:t>
            </a:fld>
            <a:endParaRPr lang="es-PE">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PE">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61FCE338-EEA0-40C5-A37E-8EB43C356F6D}"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549644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PE"/>
          </a:p>
        </p:txBody>
      </p:sp>
      <p:sp>
        <p:nvSpPr>
          <p:cNvPr id="3" name="Marcador de contenido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01624A71-2832-4935-B889-8D6124E9C02D}" type="datetimeFigureOut">
              <a:rPr lang="es-PE" smtClean="0">
                <a:solidFill>
                  <a:prstClr val="black">
                    <a:tint val="75000"/>
                  </a:prstClr>
                </a:solidFill>
              </a:rPr>
              <a:pPr/>
              <a:t>10/07/2023</a:t>
            </a:fld>
            <a:endParaRPr lang="es-PE">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PE">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61FCE338-EEA0-40C5-A37E-8EB43C356F6D}"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496722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PE"/>
          </a:p>
        </p:txBody>
      </p:sp>
      <p:sp>
        <p:nvSpPr>
          <p:cNvPr id="3" name="Marcador de posición de imagen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PE"/>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01624A71-2832-4935-B889-8D6124E9C02D}" type="datetimeFigureOut">
              <a:rPr lang="es-PE" smtClean="0">
                <a:solidFill>
                  <a:prstClr val="black">
                    <a:tint val="75000"/>
                  </a:prstClr>
                </a:solidFill>
              </a:rPr>
              <a:pPr/>
              <a:t>10/07/2023</a:t>
            </a:fld>
            <a:endParaRPr lang="es-PE">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PE">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61FCE338-EEA0-40C5-A37E-8EB43C356F6D}"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726532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1624A71-2832-4935-B889-8D6124E9C02D}" type="datetimeFigureOut">
              <a:rPr lang="es-PE" smtClean="0">
                <a:solidFill>
                  <a:prstClr val="black">
                    <a:tint val="75000"/>
                  </a:prstClr>
                </a:solidFill>
              </a:rPr>
              <a:pPr/>
              <a:t>10/07/2023</a:t>
            </a:fld>
            <a:endParaRPr lang="es-PE">
              <a:solidFill>
                <a:prstClr val="black">
                  <a:tint val="75000"/>
                </a:prstClr>
              </a:solidFill>
            </a:endParaRPr>
          </a:p>
        </p:txBody>
      </p:sp>
      <p:sp>
        <p:nvSpPr>
          <p:cNvPr id="5" name="Marcador de pie de página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PE">
              <a:solidFill>
                <a:prstClr val="black">
                  <a:tint val="75000"/>
                </a:prstClr>
              </a:solidFill>
            </a:endParaRPr>
          </a:p>
        </p:txBody>
      </p:sp>
      <p:sp>
        <p:nvSpPr>
          <p:cNvPr id="6" name="Marcador de número de diapositiva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1FCE338-EEA0-40C5-A37E-8EB43C356F6D}"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8908568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P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7.jpg"/></Relationships>
</file>

<file path=ppt/slides/_rels/slide3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045. Ale, Ale, Aleluy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395" y="470535"/>
            <a:ext cx="8221980" cy="5939790"/>
          </a:xfrm>
          <a:prstGeom prst="rect">
            <a:avLst/>
          </a:prstGeom>
        </p:spPr>
      </p:pic>
      <p:pic>
        <p:nvPicPr>
          <p:cNvPr id="4" name="Imagen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395" y="6205337"/>
            <a:ext cx="4633362" cy="219475"/>
          </a:xfrm>
          <a:prstGeom prst="rect">
            <a:avLst/>
          </a:prstGeom>
        </p:spPr>
      </p:pic>
    </p:spTree>
    <p:extLst>
      <p:ext uri="{BB962C8B-B14F-4D97-AF65-F5344CB8AC3E}">
        <p14:creationId xmlns:p14="http://schemas.microsoft.com/office/powerpoint/2010/main" val="3813170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uelo areno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955" y="477413"/>
            <a:ext cx="8099270" cy="59245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nvSpPr>
        <p:spPr bwMode="auto">
          <a:xfrm>
            <a:off x="616104" y="4052284"/>
            <a:ext cx="791829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PE" sz="2800" dirty="0" smtClean="0">
                <a:solidFill>
                  <a:schemeClr val="bg1"/>
                </a:solidFill>
                <a:effectLst>
                  <a:glow rad="228600">
                    <a:schemeClr val="accent5">
                      <a:satMod val="175000"/>
                      <a:alpha val="40000"/>
                    </a:schemeClr>
                  </a:glow>
                </a:effectLst>
                <a:latin typeface="Bahnschrift SemiBold" panose="020B0502040204020203" pitchFamily="34" charset="0"/>
              </a:rPr>
              <a:t>Otras terminaron en camino </a:t>
            </a:r>
            <a:r>
              <a:rPr lang="es-PE" sz="2800" dirty="0">
                <a:solidFill>
                  <a:schemeClr val="bg1"/>
                </a:solidFill>
                <a:effectLst>
                  <a:glow rad="228600">
                    <a:schemeClr val="accent5">
                      <a:satMod val="175000"/>
                      <a:alpha val="40000"/>
                    </a:schemeClr>
                  </a:glow>
                </a:effectLst>
                <a:latin typeface="Bahnschrift SemiBold" panose="020B0502040204020203" pitchFamily="34" charset="0"/>
              </a:rPr>
              <a:t>pedregoso, donde apenas tenía tierra, y como la tierra no era </a:t>
            </a:r>
            <a:r>
              <a:rPr lang="es-PE" sz="2800" dirty="0" smtClean="0">
                <a:solidFill>
                  <a:schemeClr val="bg1"/>
                </a:solidFill>
                <a:effectLst>
                  <a:glow rad="228600">
                    <a:schemeClr val="accent5">
                      <a:satMod val="175000"/>
                      <a:alpha val="40000"/>
                    </a:schemeClr>
                  </a:glow>
                </a:effectLst>
                <a:latin typeface="Bahnschrift SemiBold" panose="020B0502040204020203" pitchFamily="34" charset="0"/>
              </a:rPr>
              <a:t>profunda, brotaron en seguida; pero</a:t>
            </a:r>
            <a:r>
              <a:rPr lang="es-PE" sz="2800" dirty="0">
                <a:solidFill>
                  <a:schemeClr val="bg1"/>
                </a:solidFill>
                <a:effectLst>
                  <a:glow rad="228600">
                    <a:schemeClr val="accent5">
                      <a:satMod val="175000"/>
                      <a:alpha val="40000"/>
                    </a:schemeClr>
                  </a:glow>
                </a:effectLst>
                <a:latin typeface="Bahnschrift SemiBold" panose="020B0502040204020203" pitchFamily="34" charset="0"/>
              </a:rPr>
              <a:t>, en cuanto salió el </a:t>
            </a:r>
            <a:r>
              <a:rPr lang="es-PE" sz="2800" dirty="0" smtClean="0">
                <a:solidFill>
                  <a:schemeClr val="bg1"/>
                </a:solidFill>
                <a:effectLst>
                  <a:glow rad="228600">
                    <a:schemeClr val="accent5">
                      <a:satMod val="175000"/>
                      <a:alpha val="40000"/>
                    </a:schemeClr>
                  </a:glow>
                </a:effectLst>
                <a:latin typeface="Bahnschrift SemiBold" panose="020B0502040204020203" pitchFamily="34" charset="0"/>
              </a:rPr>
              <a:t>sol, </a:t>
            </a:r>
            <a:r>
              <a:rPr lang="es-PE" sz="2800" dirty="0">
                <a:solidFill>
                  <a:schemeClr val="bg1"/>
                </a:solidFill>
                <a:effectLst>
                  <a:glow rad="228600">
                    <a:schemeClr val="accent5">
                      <a:satMod val="175000"/>
                      <a:alpha val="40000"/>
                    </a:schemeClr>
                  </a:glow>
                </a:effectLst>
                <a:latin typeface="Bahnschrift SemiBold" panose="020B0502040204020203" pitchFamily="34" charset="0"/>
              </a:rPr>
              <a:t>se marchitaron y por falta de raíz se secaron. </a:t>
            </a:r>
            <a:endParaRPr lang="es-ES" sz="2800" dirty="0">
              <a:solidFill>
                <a:schemeClr val="bg1"/>
              </a:solidFill>
              <a:effectLst>
                <a:glow rad="228600">
                  <a:schemeClr val="accent5">
                    <a:satMod val="175000"/>
                    <a:alpha val="40000"/>
                  </a:schemeClr>
                </a:glow>
              </a:effectLst>
              <a:latin typeface="Bahnschrift SemiBold" panose="020B0502040204020203" pitchFamily="34" charset="0"/>
            </a:endParaRPr>
          </a:p>
        </p:txBody>
      </p:sp>
      <p:sp>
        <p:nvSpPr>
          <p:cNvPr id="7" name="Rectangle 2"/>
          <p:cNvSpPr>
            <a:spLocks noChangeArrowheads="1"/>
          </p:cNvSpPr>
          <p:nvPr/>
        </p:nvSpPr>
        <p:spPr bwMode="auto">
          <a:xfrm>
            <a:off x="3902902" y="3208856"/>
            <a:ext cx="451336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s-PE" sz="2400" b="1" spc="38" dirty="0">
                <a:ln w="11430"/>
                <a:solidFill>
                  <a:srgbClr val="C00000"/>
                </a:solidFill>
                <a:effectLst>
                  <a:glow rad="101600">
                    <a:srgbClr val="FFFFFF">
                      <a:alpha val="60000"/>
                    </a:srgbClr>
                  </a:glow>
                  <a:outerShdw blurRad="76200" dist="50800" dir="5400000" algn="tl" rotWithShape="0">
                    <a:srgbClr val="000000">
                      <a:alpha val="65000"/>
                    </a:srgbClr>
                  </a:outerShdw>
                </a:effectLst>
                <a:latin typeface="Georgia" pitchFamily="18" charset="0"/>
              </a:rPr>
              <a:t> </a:t>
            </a:r>
            <a:endParaRPr lang="es-ES" sz="2400" b="1" spc="38" dirty="0">
              <a:ln w="11430"/>
              <a:solidFill>
                <a:srgbClr val="C00000"/>
              </a:solidFill>
              <a:effectLst>
                <a:glow rad="101600">
                  <a:srgbClr val="FFFFFF">
                    <a:alpha val="60000"/>
                  </a:srgbClr>
                </a:glow>
                <a:outerShdw blurRad="76200" dist="50800" dir="5400000" algn="tl" rotWithShape="0">
                  <a:srgbClr val="000000">
                    <a:alpha val="65000"/>
                  </a:srgbClr>
                </a:outerShdw>
              </a:effectLst>
              <a:latin typeface="Georgia" pitchFamily="18" charset="0"/>
            </a:endParaRPr>
          </a:p>
        </p:txBody>
      </p:sp>
    </p:spTree>
    <p:extLst>
      <p:ext uri="{BB962C8B-B14F-4D97-AF65-F5344CB8AC3E}">
        <p14:creationId xmlns:p14="http://schemas.microsoft.com/office/powerpoint/2010/main" val="23983385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2" presetClass="entr" presetSubtype="12" fill="hold" grpId="0" nodeType="afterEffect">
                                  <p:stCondLst>
                                    <p:cond delay="0"/>
                                  </p:stCondLst>
                                  <p:iterate type="wd">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2000" fill="hold"/>
                                        <p:tgtEl>
                                          <p:spTgt spid="5"/>
                                        </p:tgtEl>
                                        <p:attrNameLst>
                                          <p:attrName>ppt_x</p:attrName>
                                        </p:attrNameLst>
                                      </p:cBhvr>
                                      <p:tavLst>
                                        <p:tav tm="0">
                                          <p:val>
                                            <p:strVal val="0-#ppt_w/2"/>
                                          </p:val>
                                        </p:tav>
                                        <p:tav tm="100000">
                                          <p:val>
                                            <p:strVal val="#ppt_x"/>
                                          </p:val>
                                        </p:tav>
                                      </p:tavLst>
                                    </p:anim>
                                    <p:anim calcmode="lin" valueType="num">
                                      <p:cBhvr additive="base">
                                        <p:cTn id="15"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720" y="509460"/>
            <a:ext cx="8210080" cy="5881815"/>
          </a:xfrm>
          <a:prstGeom prst="rect">
            <a:avLst/>
          </a:prstGeom>
          <a:scene3d>
            <a:camera prst="orthographicFront"/>
            <a:lightRig rig="threePt" dir="t"/>
          </a:scene3d>
          <a:sp3d>
            <a:bevelT prst="relaxedInset"/>
          </a:sp3d>
        </p:spPr>
      </p:pic>
      <p:sp>
        <p:nvSpPr>
          <p:cNvPr id="65540" name="Text Box 4"/>
          <p:cNvSpPr txBox="1">
            <a:spLocks noChangeArrowheads="1"/>
          </p:cNvSpPr>
          <p:nvPr/>
        </p:nvSpPr>
        <p:spPr bwMode="auto">
          <a:xfrm>
            <a:off x="1327466" y="4606783"/>
            <a:ext cx="6244775" cy="1077218"/>
          </a:xfrm>
          <a:prstGeom prst="rect">
            <a:avLst/>
          </a:prstGeom>
          <a:noFill/>
          <a:ln>
            <a:noFill/>
          </a:ln>
          <a:effectLst/>
          <a:extLst/>
        </p:spPr>
        <p:txBody>
          <a:bodyPr wrap="square">
            <a:spAutoFit/>
          </a:bodyPr>
          <a:lstStyle/>
          <a:p>
            <a:pPr algn="ctr">
              <a:defRPr/>
            </a:pPr>
            <a:r>
              <a:rPr lang="es-PE" sz="3200" dirty="0" smtClean="0">
                <a:solidFill>
                  <a:schemeClr val="bg1"/>
                </a:solidFill>
                <a:effectLst>
                  <a:glow rad="101600">
                    <a:schemeClr val="tx1">
                      <a:lumMod val="95000"/>
                      <a:lumOff val="5000"/>
                      <a:alpha val="60000"/>
                    </a:schemeClr>
                  </a:glow>
                </a:effectLst>
                <a:latin typeface="Bahnschrift SemiBold" panose="020B0502040204020203" pitchFamily="34" charset="0"/>
              </a:rPr>
              <a:t>Otras </a:t>
            </a:r>
            <a:r>
              <a:rPr lang="es-PE" sz="3200" dirty="0">
                <a:solidFill>
                  <a:schemeClr val="bg1"/>
                </a:solidFill>
                <a:effectLst>
                  <a:glow rad="101600">
                    <a:schemeClr val="tx1">
                      <a:lumMod val="95000"/>
                      <a:lumOff val="5000"/>
                      <a:alpha val="60000"/>
                    </a:schemeClr>
                  </a:glow>
                </a:effectLst>
                <a:latin typeface="Bahnschrift SemiBold" panose="020B0502040204020203" pitchFamily="34" charset="0"/>
              </a:rPr>
              <a:t>cayeron entre espinos, que crecieron y  las ahogaron. </a:t>
            </a:r>
            <a:endParaRPr lang="es-ES" sz="4000" dirty="0">
              <a:solidFill>
                <a:schemeClr val="bg1"/>
              </a:solidFill>
              <a:effectLst>
                <a:glow rad="101600">
                  <a:schemeClr val="tx1">
                    <a:lumMod val="95000"/>
                    <a:lumOff val="5000"/>
                    <a:alpha val="60000"/>
                  </a:schemeClr>
                </a:glow>
              </a:effectLst>
              <a:latin typeface="Bahnschrift SemiBold" panose="020B0502040204020203" pitchFamily="34" charset="0"/>
            </a:endParaRPr>
          </a:p>
        </p:txBody>
      </p:sp>
    </p:spTree>
    <p:extLst>
      <p:ext uri="{BB962C8B-B14F-4D97-AF65-F5344CB8AC3E}">
        <p14:creationId xmlns:p14="http://schemas.microsoft.com/office/powerpoint/2010/main" val="17982363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wd">
                                    <p:tmPct val="10000"/>
                                  </p:iterate>
                                  <p:childTnLst>
                                    <p:set>
                                      <p:cBhvr>
                                        <p:cTn id="6" dur="1" fill="hold">
                                          <p:stCondLst>
                                            <p:cond delay="0"/>
                                          </p:stCondLst>
                                        </p:cTn>
                                        <p:tgtEl>
                                          <p:spTgt spid="65540"/>
                                        </p:tgtEl>
                                        <p:attrNameLst>
                                          <p:attrName>style.visibility</p:attrName>
                                        </p:attrNameLst>
                                      </p:cBhvr>
                                      <p:to>
                                        <p:strVal val="visible"/>
                                      </p:to>
                                    </p:set>
                                    <p:anim calcmode="lin" valueType="num">
                                      <p:cBhvr additive="base">
                                        <p:cTn id="7" dur="2000" fill="hold"/>
                                        <p:tgtEl>
                                          <p:spTgt spid="65540"/>
                                        </p:tgtEl>
                                        <p:attrNameLst>
                                          <p:attrName>ppt_x</p:attrName>
                                        </p:attrNameLst>
                                      </p:cBhvr>
                                      <p:tavLst>
                                        <p:tav tm="0">
                                          <p:val>
                                            <p:strVal val="0-#ppt_w/2"/>
                                          </p:val>
                                        </p:tav>
                                        <p:tav tm="100000">
                                          <p:val>
                                            <p:strVal val="#ppt_x"/>
                                          </p:val>
                                        </p:tav>
                                      </p:tavLst>
                                    </p:anim>
                                    <p:anim calcmode="lin" valueType="num">
                                      <p:cBhvr additive="base">
                                        <p:cTn id="8" dur="2000" fill="hold"/>
                                        <p:tgtEl>
                                          <p:spTgt spid="655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La semilla cayó en tierra buena y dio fru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999" y="473968"/>
            <a:ext cx="8112125" cy="5917307"/>
          </a:xfrm>
          <a:prstGeom prst="rect">
            <a:avLst/>
          </a:prstGeom>
          <a:noFill/>
          <a:extLst>
            <a:ext uri="{909E8E84-426E-40DD-AFC4-6F175D3DCCD1}">
              <a14:hiddenFill xmlns:a14="http://schemas.microsoft.com/office/drawing/2010/main">
                <a:solidFill>
                  <a:srgbClr val="FFFFFF"/>
                </a:solidFill>
              </a14:hiddenFill>
            </a:ext>
          </a:extLst>
        </p:spPr>
      </p:pic>
      <p:sp>
        <p:nvSpPr>
          <p:cNvPr id="13314" name="Rectangle 2"/>
          <p:cNvSpPr>
            <a:spLocks noChangeArrowheads="1"/>
          </p:cNvSpPr>
          <p:nvPr/>
        </p:nvSpPr>
        <p:spPr bwMode="auto">
          <a:xfrm>
            <a:off x="680403" y="521593"/>
            <a:ext cx="7682219"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ctr">
              <a:spcBef>
                <a:spcPct val="50000"/>
              </a:spcBef>
            </a:pPr>
            <a:r>
              <a:rPr lang="es-PE" sz="3200" b="1" dirty="0" smtClean="0">
                <a:solidFill>
                  <a:schemeClr val="bg1"/>
                </a:solidFill>
                <a:effectLst>
                  <a:glow rad="101600">
                    <a:schemeClr val="tx1">
                      <a:lumMod val="95000"/>
                      <a:lumOff val="5000"/>
                      <a:alpha val="60000"/>
                    </a:schemeClr>
                  </a:glow>
                </a:effectLst>
                <a:latin typeface="Bahnschrift SemiBold" panose="020B0502040204020203" pitchFamily="34" charset="0"/>
              </a:rPr>
              <a:t>El </a:t>
            </a:r>
            <a:r>
              <a:rPr lang="es-PE" sz="3200" b="1" dirty="0">
                <a:solidFill>
                  <a:schemeClr val="bg1"/>
                </a:solidFill>
                <a:effectLst>
                  <a:glow rad="101600">
                    <a:schemeClr val="tx1">
                      <a:lumMod val="95000"/>
                      <a:lumOff val="5000"/>
                      <a:alpha val="60000"/>
                    </a:schemeClr>
                  </a:glow>
                </a:effectLst>
                <a:latin typeface="Bahnschrift SemiBold" panose="020B0502040204020203" pitchFamily="34" charset="0"/>
              </a:rPr>
              <a:t>resto cayó en tierra buena y dio fruto: unas, ciento; otras </a:t>
            </a:r>
            <a:r>
              <a:rPr lang="es-PE" sz="3200" b="1" dirty="0" smtClean="0">
                <a:solidFill>
                  <a:schemeClr val="bg1"/>
                </a:solidFill>
                <a:effectLst>
                  <a:glow rad="101600">
                    <a:schemeClr val="tx1">
                      <a:lumMod val="95000"/>
                      <a:lumOff val="5000"/>
                      <a:alpha val="60000"/>
                    </a:schemeClr>
                  </a:glow>
                </a:effectLst>
                <a:latin typeface="Bahnschrift SemiBold" panose="020B0502040204020203" pitchFamily="34" charset="0"/>
              </a:rPr>
              <a:t>sesenta y otras </a:t>
            </a:r>
            <a:r>
              <a:rPr lang="es-PE" sz="3200" b="1" dirty="0">
                <a:solidFill>
                  <a:schemeClr val="bg1"/>
                </a:solidFill>
                <a:effectLst>
                  <a:glow rad="101600">
                    <a:schemeClr val="tx1">
                      <a:lumMod val="95000"/>
                      <a:lumOff val="5000"/>
                      <a:alpha val="60000"/>
                    </a:schemeClr>
                  </a:glow>
                </a:effectLst>
                <a:latin typeface="Bahnschrift SemiBold" panose="020B0502040204020203" pitchFamily="34" charset="0"/>
              </a:rPr>
              <a:t>treinta. </a:t>
            </a:r>
            <a:r>
              <a:rPr lang="es-PE" sz="3200" b="1" dirty="0" smtClean="0">
                <a:solidFill>
                  <a:schemeClr val="bg1"/>
                </a:solidFill>
                <a:effectLst>
                  <a:glow rad="101600">
                    <a:schemeClr val="tx1">
                      <a:lumMod val="95000"/>
                      <a:lumOff val="5000"/>
                      <a:alpha val="60000"/>
                    </a:schemeClr>
                  </a:glow>
                </a:effectLst>
                <a:latin typeface="Bahnschrift SemiBold" panose="020B0502040204020203" pitchFamily="34" charset="0"/>
              </a:rPr>
              <a:t>                                                                   ¡El </a:t>
            </a:r>
            <a:r>
              <a:rPr lang="es-PE" sz="3200" b="1" dirty="0">
                <a:solidFill>
                  <a:schemeClr val="bg1"/>
                </a:solidFill>
                <a:effectLst>
                  <a:glow rad="101600">
                    <a:schemeClr val="tx1">
                      <a:lumMod val="95000"/>
                      <a:lumOff val="5000"/>
                      <a:alpha val="60000"/>
                    </a:schemeClr>
                  </a:glow>
                </a:effectLst>
                <a:latin typeface="Bahnschrift SemiBold" panose="020B0502040204020203" pitchFamily="34" charset="0"/>
              </a:rPr>
              <a:t>que tenga oídos que </a:t>
            </a:r>
            <a:r>
              <a:rPr lang="es-PE" sz="3200" b="1" dirty="0" smtClean="0">
                <a:solidFill>
                  <a:schemeClr val="bg1"/>
                </a:solidFill>
                <a:effectLst>
                  <a:glow rad="101600">
                    <a:schemeClr val="tx1">
                      <a:lumMod val="95000"/>
                      <a:lumOff val="5000"/>
                      <a:alpha val="60000"/>
                    </a:schemeClr>
                  </a:glow>
                </a:effectLst>
                <a:latin typeface="Bahnschrift SemiBold" panose="020B0502040204020203" pitchFamily="34" charset="0"/>
              </a:rPr>
              <a:t>oiga!</a:t>
            </a:r>
            <a:endParaRPr lang="es-PE" sz="3200" b="1" dirty="0">
              <a:solidFill>
                <a:schemeClr val="bg1"/>
              </a:solidFill>
              <a:effectLst>
                <a:glow rad="101600">
                  <a:schemeClr val="tx1">
                    <a:lumMod val="95000"/>
                    <a:lumOff val="5000"/>
                    <a:alpha val="60000"/>
                  </a:schemeClr>
                </a:glow>
              </a:effectLst>
              <a:latin typeface="Bahnschrift SemiBold" panose="020B0502040204020203" pitchFamily="34" charset="0"/>
            </a:endParaRPr>
          </a:p>
        </p:txBody>
      </p:sp>
    </p:spTree>
    <p:extLst>
      <p:ext uri="{BB962C8B-B14F-4D97-AF65-F5344CB8AC3E}">
        <p14:creationId xmlns:p14="http://schemas.microsoft.com/office/powerpoint/2010/main" val="20931585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wd">
                                    <p:tmPct val="10000"/>
                                  </p:iterate>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2000" fill="hold"/>
                                        <p:tgtEl>
                                          <p:spTgt spid="13314"/>
                                        </p:tgtEl>
                                        <p:attrNameLst>
                                          <p:attrName>ppt_x</p:attrName>
                                        </p:attrNameLst>
                                      </p:cBhvr>
                                      <p:tavLst>
                                        <p:tav tm="0">
                                          <p:val>
                                            <p:strVal val="#ppt_x"/>
                                          </p:val>
                                        </p:tav>
                                        <p:tav tm="100000">
                                          <p:val>
                                            <p:strVal val="#ppt_x"/>
                                          </p:val>
                                        </p:tav>
                                      </p:tavLst>
                                    </p:anim>
                                    <p:anim calcmode="lin" valueType="num">
                                      <p:cBhvr additive="base">
                                        <p:cTn id="8" dur="2000" fill="hold"/>
                                        <p:tgtEl>
                                          <p:spTgt spid="133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696" y="445711"/>
            <a:ext cx="8114054" cy="5945564"/>
          </a:xfrm>
          <a:prstGeom prst="rect">
            <a:avLst/>
          </a:prstGeom>
        </p:spPr>
      </p:pic>
      <p:sp>
        <p:nvSpPr>
          <p:cNvPr id="97285" name="Rectangle 5"/>
          <p:cNvSpPr>
            <a:spLocks noChangeArrowheads="1"/>
          </p:cNvSpPr>
          <p:nvPr/>
        </p:nvSpPr>
        <p:spPr bwMode="auto">
          <a:xfrm>
            <a:off x="553696" y="445711"/>
            <a:ext cx="7925213" cy="1569660"/>
          </a:xfrm>
          <a:prstGeom prst="rect">
            <a:avLst/>
          </a:prstGeom>
          <a:noFill/>
          <a:ln>
            <a:noFill/>
          </a:ln>
          <a:effectLst/>
          <a:extLst/>
        </p:spPr>
        <p:txBody>
          <a:bodyPr wrap="square">
            <a:spAutoFit/>
          </a:bodyPr>
          <a:lstStyle/>
          <a:p>
            <a:pPr>
              <a:defRPr/>
            </a:pPr>
            <a:r>
              <a:rPr lang="es-ES" sz="3200" b="1" baseline="30000" dirty="0" smtClean="0">
                <a:solidFill>
                  <a:schemeClr val="bg1"/>
                </a:solidFill>
                <a:effectLst>
                  <a:glow rad="419100">
                    <a:schemeClr val="accent6">
                      <a:lumMod val="50000"/>
                      <a:alpha val="40000"/>
                    </a:schemeClr>
                  </a:glow>
                  <a:outerShdw blurRad="50800" dist="38100" algn="l" rotWithShape="0">
                    <a:prstClr val="black"/>
                  </a:outerShdw>
                </a:effectLst>
                <a:latin typeface="Bahnschrift SemiBold" panose="020B0502040204020203" pitchFamily="34" charset="0"/>
                <a:ea typeface="Verdana" panose="020B0604030504040204" pitchFamily="34" charset="0"/>
                <a:cs typeface="Verdana" panose="020B0604030504040204" pitchFamily="34" charset="0"/>
              </a:rPr>
              <a:t>1</a:t>
            </a:r>
            <a:r>
              <a:rPr lang="es-ES" sz="3200" b="1" dirty="0" smtClean="0">
                <a:solidFill>
                  <a:schemeClr val="bg1"/>
                </a:solidFill>
                <a:effectLst>
                  <a:glow rad="419100">
                    <a:schemeClr val="accent6">
                      <a:lumMod val="50000"/>
                      <a:alpha val="40000"/>
                    </a:schemeClr>
                  </a:glow>
                  <a:outerShdw blurRad="50800" dist="38100" algn="l" rotWithShape="0">
                    <a:prstClr val="black"/>
                  </a:outerShdw>
                </a:effectLst>
                <a:latin typeface="Bahnschrift SemiBold" panose="020B0502040204020203" pitchFamily="34" charset="0"/>
                <a:ea typeface="Verdana" panose="020B0604030504040204" pitchFamily="34" charset="0"/>
                <a:cs typeface="Verdana" panose="020B0604030504040204" pitchFamily="34" charset="0"/>
              </a:rPr>
              <a:t>Se </a:t>
            </a:r>
            <a:r>
              <a:rPr lang="es-ES" sz="3200" b="1" dirty="0">
                <a:solidFill>
                  <a:schemeClr val="bg1"/>
                </a:solidFill>
                <a:effectLst>
                  <a:glow rad="419100">
                    <a:schemeClr val="accent6">
                      <a:lumMod val="50000"/>
                      <a:alpha val="40000"/>
                    </a:schemeClr>
                  </a:glow>
                  <a:outerShdw blurRad="50800" dist="38100" algn="l" rotWithShape="0">
                    <a:prstClr val="black"/>
                  </a:outerShdw>
                </a:effectLst>
                <a:latin typeface="Bahnschrift SemiBold" panose="020B0502040204020203" pitchFamily="34" charset="0"/>
                <a:ea typeface="Verdana" panose="020B0604030504040204" pitchFamily="34" charset="0"/>
                <a:cs typeface="Verdana" panose="020B0604030504040204" pitchFamily="34" charset="0"/>
              </a:rPr>
              <a:t>les acercaron los discípulos y le preguntaron: </a:t>
            </a:r>
            <a:r>
              <a:rPr lang="es-ES" sz="3200" b="1" dirty="0" smtClean="0">
                <a:solidFill>
                  <a:schemeClr val="bg1"/>
                </a:solidFill>
                <a:effectLst>
                  <a:glow rad="419100">
                    <a:schemeClr val="accent6">
                      <a:lumMod val="50000"/>
                      <a:alpha val="40000"/>
                    </a:schemeClr>
                  </a:glow>
                  <a:outerShdw blurRad="50800" dist="38100" algn="l" rotWithShape="0">
                    <a:prstClr val="black"/>
                  </a:outerShdw>
                </a:effectLst>
                <a:latin typeface="Bahnschrift SemiBold" panose="020B0502040204020203" pitchFamily="34" charset="0"/>
                <a:ea typeface="Verdana" panose="020B0604030504040204" pitchFamily="34" charset="0"/>
                <a:cs typeface="Verdana" panose="020B0604030504040204" pitchFamily="34" charset="0"/>
              </a:rPr>
              <a:t>- </a:t>
            </a:r>
            <a:r>
              <a:rPr lang="es-ES" sz="3200" b="1" dirty="0">
                <a:solidFill>
                  <a:schemeClr val="bg1"/>
                </a:solidFill>
                <a:effectLst>
                  <a:glow rad="419100">
                    <a:schemeClr val="accent6">
                      <a:lumMod val="50000"/>
                      <a:alpha val="40000"/>
                    </a:schemeClr>
                  </a:glow>
                  <a:outerShdw blurRad="50800" dist="38100" algn="l" rotWithShape="0">
                    <a:prstClr val="black"/>
                  </a:outerShdw>
                </a:effectLst>
                <a:latin typeface="Bahnschrift SemiBold" panose="020B0502040204020203" pitchFamily="34" charset="0"/>
                <a:ea typeface="Verdana" panose="020B0604030504040204" pitchFamily="34" charset="0"/>
                <a:cs typeface="Verdana" panose="020B0604030504040204" pitchFamily="34" charset="0"/>
              </a:rPr>
              <a:t>“¿Por qué les hablas en parábolas?” </a:t>
            </a:r>
          </a:p>
        </p:txBody>
      </p:sp>
    </p:spTree>
    <p:extLst>
      <p:ext uri="{BB962C8B-B14F-4D97-AF65-F5344CB8AC3E}">
        <p14:creationId xmlns:p14="http://schemas.microsoft.com/office/powerpoint/2010/main" val="263404509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wd">
                                    <p:tmPct val="10000"/>
                                  </p:iterate>
                                  <p:childTnLst>
                                    <p:set>
                                      <p:cBhvr>
                                        <p:cTn id="6" dur="1" fill="hold">
                                          <p:stCondLst>
                                            <p:cond delay="0"/>
                                          </p:stCondLst>
                                        </p:cTn>
                                        <p:tgtEl>
                                          <p:spTgt spid="97285"/>
                                        </p:tgtEl>
                                        <p:attrNameLst>
                                          <p:attrName>style.visibility</p:attrName>
                                        </p:attrNameLst>
                                      </p:cBhvr>
                                      <p:to>
                                        <p:strVal val="visible"/>
                                      </p:to>
                                    </p:set>
                                    <p:anim calcmode="lin" valueType="num">
                                      <p:cBhvr additive="base">
                                        <p:cTn id="7" dur="2000" fill="hold"/>
                                        <p:tgtEl>
                                          <p:spTgt spid="97285"/>
                                        </p:tgtEl>
                                        <p:attrNameLst>
                                          <p:attrName>ppt_x</p:attrName>
                                        </p:attrNameLst>
                                      </p:cBhvr>
                                      <p:tavLst>
                                        <p:tav tm="0">
                                          <p:val>
                                            <p:strVal val="1+#ppt_w/2"/>
                                          </p:val>
                                        </p:tav>
                                        <p:tav tm="100000">
                                          <p:val>
                                            <p:strVal val="#ppt_x"/>
                                          </p:val>
                                        </p:tav>
                                      </p:tavLst>
                                    </p:anim>
                                    <p:anim calcmode="lin" valueType="num">
                                      <p:cBhvr additive="base">
                                        <p:cTn id="8" dur="2000" fill="hold"/>
                                        <p:tgtEl>
                                          <p:spTgt spid="9728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Evangelio de hoy viernes, 12 de noviembre de 2021 – Un Paso al Dí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4" y="495299"/>
            <a:ext cx="8166617" cy="5876925"/>
          </a:xfrm>
          <a:prstGeom prst="rect">
            <a:avLst/>
          </a:prstGeom>
          <a:noFill/>
          <a:extLst>
            <a:ext uri="{909E8E84-426E-40DD-AFC4-6F175D3DCCD1}">
              <a14:hiddenFill xmlns:a14="http://schemas.microsoft.com/office/drawing/2010/main">
                <a:solidFill>
                  <a:srgbClr val="FFFFFF"/>
                </a:solidFill>
              </a14:hiddenFill>
            </a:ext>
          </a:extLst>
        </p:spPr>
      </p:pic>
      <p:sp>
        <p:nvSpPr>
          <p:cNvPr id="97287" name="Rectangle 7"/>
          <p:cNvSpPr>
            <a:spLocks noChangeArrowheads="1"/>
          </p:cNvSpPr>
          <p:nvPr/>
        </p:nvSpPr>
        <p:spPr bwMode="auto">
          <a:xfrm>
            <a:off x="548758" y="872906"/>
            <a:ext cx="4128017" cy="523220"/>
          </a:xfrm>
          <a:prstGeom prst="rect">
            <a:avLst/>
          </a:prstGeom>
          <a:noFill/>
          <a:ln>
            <a:noFill/>
          </a:ln>
          <a:effectLst/>
          <a:extLst/>
        </p:spPr>
        <p:txBody>
          <a:bodyPr wrap="square">
            <a:spAutoFit/>
          </a:bodyPr>
          <a:lstStyle/>
          <a:p>
            <a:pPr algn="ctr">
              <a:defRPr/>
            </a:pPr>
            <a:r>
              <a:rPr lang="es-ES" sz="2800" b="1" dirty="0" smtClean="0">
                <a:solidFill>
                  <a:schemeClr val="bg1"/>
                </a:solidFill>
                <a:effectLst>
                  <a:glow rad="228600">
                    <a:srgbClr val="0E1509">
                      <a:alpha val="40000"/>
                    </a:srgbClr>
                  </a:glow>
                  <a:outerShdw blurRad="50800" dist="38100" algn="l" rotWithShape="0">
                    <a:schemeClr val="accent6">
                      <a:lumMod val="50000"/>
                    </a:schemeClr>
                  </a:outerShdw>
                </a:effectLst>
                <a:latin typeface="Bahnschrift SemiBold" panose="020B0502040204020203" pitchFamily="34" charset="0"/>
                <a:cs typeface="Times New Roman" pitchFamily="18" charset="0"/>
              </a:rPr>
              <a:t>El les contestó:</a:t>
            </a:r>
            <a:endParaRPr lang="es-ES" sz="2800" b="1" dirty="0">
              <a:solidFill>
                <a:schemeClr val="bg1"/>
              </a:solidFill>
              <a:effectLst>
                <a:glow rad="228600">
                  <a:srgbClr val="0E1509">
                    <a:alpha val="40000"/>
                  </a:srgbClr>
                </a:glow>
                <a:outerShdw blurRad="50800" dist="38100" algn="l" rotWithShape="0">
                  <a:schemeClr val="accent6">
                    <a:lumMod val="50000"/>
                  </a:schemeClr>
                </a:outerShdw>
              </a:effectLst>
              <a:latin typeface="Bahnschrift SemiBold" panose="020B0502040204020203" pitchFamily="34" charset="0"/>
              <a:cs typeface="Times New Roman" pitchFamily="18" charset="0"/>
            </a:endParaRPr>
          </a:p>
        </p:txBody>
      </p:sp>
      <p:sp>
        <p:nvSpPr>
          <p:cNvPr id="4" name="Rectangle 7"/>
          <p:cNvSpPr>
            <a:spLocks noChangeArrowheads="1"/>
          </p:cNvSpPr>
          <p:nvPr/>
        </p:nvSpPr>
        <p:spPr bwMode="auto">
          <a:xfrm>
            <a:off x="581025" y="3676649"/>
            <a:ext cx="8109467" cy="2677656"/>
          </a:xfrm>
          <a:prstGeom prst="rect">
            <a:avLst/>
          </a:prstGeom>
          <a:noFill/>
          <a:ln>
            <a:noFill/>
          </a:ln>
          <a:effectLst/>
          <a:extLst/>
        </p:spPr>
        <p:txBody>
          <a:bodyPr wrap="square">
            <a:spAutoFit/>
          </a:bodyPr>
          <a:lstStyle/>
          <a:p>
            <a:pPr algn="ctr">
              <a:defRPr/>
            </a:pPr>
            <a:r>
              <a:rPr lang="es-ES" sz="2800" b="1" dirty="0" smtClean="0">
                <a:solidFill>
                  <a:schemeClr val="bg1"/>
                </a:solidFill>
                <a:effectLst>
                  <a:glow rad="228600">
                    <a:srgbClr val="0E1509">
                      <a:alpha val="40000"/>
                    </a:srgbClr>
                  </a:glow>
                  <a:outerShdw blurRad="50800" dist="38100" algn="l" rotWithShape="0">
                    <a:schemeClr val="accent6">
                      <a:lumMod val="50000"/>
                    </a:schemeClr>
                  </a:outerShdw>
                </a:effectLst>
                <a:latin typeface="Bahnschrift SemiBold" panose="020B0502040204020203" pitchFamily="34" charset="0"/>
                <a:cs typeface="Times New Roman" pitchFamily="18" charset="0"/>
              </a:rPr>
              <a:t>-A ustedes se les ha concedido conocer los secretos del reino de los cielos, y a ellos no”. </a:t>
            </a:r>
            <a:r>
              <a:rPr lang="es-ES" sz="2800" b="1" baseline="30000" dirty="0" smtClean="0">
                <a:solidFill>
                  <a:schemeClr val="bg1"/>
                </a:solidFill>
                <a:effectLst>
                  <a:glow rad="228600">
                    <a:srgbClr val="0E1509">
                      <a:alpha val="40000"/>
                    </a:srgbClr>
                  </a:glow>
                  <a:outerShdw blurRad="50800" dist="38100" algn="l" rotWithShape="0">
                    <a:schemeClr val="accent6">
                      <a:lumMod val="50000"/>
                    </a:schemeClr>
                  </a:outerShdw>
                </a:effectLst>
                <a:latin typeface="Bahnschrift SemiBold" panose="020B0502040204020203" pitchFamily="34" charset="0"/>
                <a:ea typeface="Verdana" panose="020B0604030504040204" pitchFamily="34" charset="0"/>
                <a:cs typeface="Verdana" panose="020B0604030504040204" pitchFamily="34" charset="0"/>
              </a:rPr>
              <a:t> </a:t>
            </a:r>
            <a:r>
              <a:rPr lang="es-PE" sz="2800" b="1" dirty="0" smtClean="0">
                <a:solidFill>
                  <a:schemeClr val="bg1"/>
                </a:solidFill>
                <a:effectLst>
                  <a:glow rad="228600">
                    <a:srgbClr val="0E1509">
                      <a:alpha val="40000"/>
                    </a:srgbClr>
                  </a:glow>
                  <a:outerShdw blurRad="50800" dist="38100" algn="l" rotWithShape="0">
                    <a:schemeClr val="accent6">
                      <a:lumMod val="50000"/>
                    </a:schemeClr>
                  </a:outerShdw>
                </a:effectLst>
                <a:latin typeface="Bahnschrift SemiBold" panose="020B0502040204020203" pitchFamily="34" charset="0"/>
                <a:cs typeface="Times New Roman" pitchFamily="18" charset="0"/>
              </a:rPr>
              <a:t>Porque </a:t>
            </a:r>
            <a:r>
              <a:rPr lang="es-PE" sz="2800" b="1" dirty="0">
                <a:solidFill>
                  <a:schemeClr val="bg1"/>
                </a:solidFill>
                <a:effectLst>
                  <a:glow rad="228600">
                    <a:srgbClr val="0E1509">
                      <a:alpha val="40000"/>
                    </a:srgbClr>
                  </a:glow>
                  <a:outerShdw blurRad="50800" dist="38100" algn="l" rotWithShape="0">
                    <a:schemeClr val="accent6">
                      <a:lumMod val="50000"/>
                    </a:schemeClr>
                  </a:outerShdw>
                </a:effectLst>
                <a:latin typeface="Bahnschrift SemiBold" panose="020B0502040204020203" pitchFamily="34" charset="0"/>
                <a:cs typeface="Times New Roman" pitchFamily="18" charset="0"/>
              </a:rPr>
              <a:t>al que tiene se le dará, y tendrá de sobra; pero al que no tiene, se le quitará hasta lo que tiene. </a:t>
            </a:r>
            <a:r>
              <a:rPr lang="es-PE" sz="2800" b="1" dirty="0" smtClean="0">
                <a:solidFill>
                  <a:schemeClr val="bg1"/>
                </a:solidFill>
                <a:effectLst>
                  <a:glow rad="228600">
                    <a:srgbClr val="0E1509">
                      <a:alpha val="40000"/>
                    </a:srgbClr>
                  </a:glow>
                  <a:outerShdw blurRad="50800" dist="38100" algn="l" rotWithShape="0">
                    <a:schemeClr val="accent6">
                      <a:lumMod val="50000"/>
                    </a:schemeClr>
                  </a:outerShdw>
                </a:effectLst>
                <a:latin typeface="Bahnschrift SemiBold" panose="020B0502040204020203" pitchFamily="34" charset="0"/>
                <a:cs typeface="Times New Roman" pitchFamily="18" charset="0"/>
              </a:rPr>
              <a:t>Por </a:t>
            </a:r>
            <a:r>
              <a:rPr lang="es-PE" sz="2800" b="1" dirty="0">
                <a:solidFill>
                  <a:schemeClr val="bg1"/>
                </a:solidFill>
                <a:effectLst>
                  <a:glow rad="228600">
                    <a:srgbClr val="0E1509">
                      <a:alpha val="40000"/>
                    </a:srgbClr>
                  </a:glow>
                  <a:outerShdw blurRad="50800" dist="38100" algn="l" rotWithShape="0">
                    <a:schemeClr val="accent6">
                      <a:lumMod val="50000"/>
                    </a:schemeClr>
                  </a:outerShdw>
                </a:effectLst>
                <a:latin typeface="Bahnschrift SemiBold" panose="020B0502040204020203" pitchFamily="34" charset="0"/>
                <a:cs typeface="Times New Roman" pitchFamily="18" charset="0"/>
              </a:rPr>
              <a:t>eso les hablo en parábolas, porque  miran sin ver  y escuchan sin oír ni entender</a:t>
            </a:r>
            <a:r>
              <a:rPr lang="es-PE" sz="2800" b="1" dirty="0" smtClean="0">
                <a:solidFill>
                  <a:schemeClr val="bg1"/>
                </a:solidFill>
                <a:effectLst>
                  <a:glow rad="228600">
                    <a:srgbClr val="0E1509">
                      <a:alpha val="40000"/>
                    </a:srgbClr>
                  </a:glow>
                  <a:outerShdw blurRad="50800" dist="38100" algn="l" rotWithShape="0">
                    <a:schemeClr val="accent6">
                      <a:lumMod val="50000"/>
                    </a:schemeClr>
                  </a:outerShdw>
                </a:effectLst>
                <a:latin typeface="Bahnschrift SemiBold" panose="020B0502040204020203" pitchFamily="34" charset="0"/>
                <a:cs typeface="Times New Roman" pitchFamily="18" charset="0"/>
              </a:rPr>
              <a:t>.</a:t>
            </a:r>
            <a:endParaRPr lang="es-ES" sz="2800" b="1" dirty="0">
              <a:solidFill>
                <a:schemeClr val="bg1"/>
              </a:solidFill>
              <a:effectLst>
                <a:glow rad="228600">
                  <a:srgbClr val="0E1509">
                    <a:alpha val="40000"/>
                  </a:srgbClr>
                </a:glow>
                <a:outerShdw blurRad="50800" dist="38100" algn="l" rotWithShape="0">
                  <a:schemeClr val="accent6">
                    <a:lumMod val="50000"/>
                  </a:schemeClr>
                </a:outerShdw>
              </a:effectLst>
              <a:latin typeface="Bahnschrift SemiBold" panose="020B0502040204020203" pitchFamily="34" charset="0"/>
              <a:cs typeface="Times New Roman" pitchFamily="18" charset="0"/>
            </a:endParaRPr>
          </a:p>
        </p:txBody>
      </p:sp>
    </p:spTree>
    <p:extLst>
      <p:ext uri="{BB962C8B-B14F-4D97-AF65-F5344CB8AC3E}">
        <p14:creationId xmlns:p14="http://schemas.microsoft.com/office/powerpoint/2010/main" val="12765468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wd">
                                    <p:tmPct val="10000"/>
                                  </p:iterate>
                                  <p:childTnLst>
                                    <p:set>
                                      <p:cBhvr>
                                        <p:cTn id="6" dur="1" fill="hold">
                                          <p:stCondLst>
                                            <p:cond delay="0"/>
                                          </p:stCondLst>
                                        </p:cTn>
                                        <p:tgtEl>
                                          <p:spTgt spid="97287"/>
                                        </p:tgtEl>
                                        <p:attrNameLst>
                                          <p:attrName>style.visibility</p:attrName>
                                        </p:attrNameLst>
                                      </p:cBhvr>
                                      <p:to>
                                        <p:strVal val="visible"/>
                                      </p:to>
                                    </p:set>
                                    <p:anim calcmode="lin" valueType="num">
                                      <p:cBhvr additive="base">
                                        <p:cTn id="7" dur="2000" fill="hold"/>
                                        <p:tgtEl>
                                          <p:spTgt spid="97287"/>
                                        </p:tgtEl>
                                        <p:attrNameLst>
                                          <p:attrName>ppt_x</p:attrName>
                                        </p:attrNameLst>
                                      </p:cBhvr>
                                      <p:tavLst>
                                        <p:tav tm="0">
                                          <p:val>
                                            <p:strVal val="1+#ppt_w/2"/>
                                          </p:val>
                                        </p:tav>
                                        <p:tav tm="100000">
                                          <p:val>
                                            <p:strVal val="#ppt_x"/>
                                          </p:val>
                                        </p:tav>
                                      </p:tavLst>
                                    </p:anim>
                                    <p:anim calcmode="lin" valueType="num">
                                      <p:cBhvr additive="base">
                                        <p:cTn id="8" dur="2000" fill="hold"/>
                                        <p:tgtEl>
                                          <p:spTgt spid="97287"/>
                                        </p:tgtEl>
                                        <p:attrNameLst>
                                          <p:attrName>ppt_y</p:attrName>
                                        </p:attrNameLst>
                                      </p:cBhvr>
                                      <p:tavLst>
                                        <p:tav tm="0">
                                          <p:val>
                                            <p:strVal val="#ppt_y"/>
                                          </p:val>
                                        </p:tav>
                                        <p:tav tm="100000">
                                          <p:val>
                                            <p:strVal val="#ppt_y"/>
                                          </p:val>
                                        </p:tav>
                                      </p:tavLst>
                                    </p:anim>
                                  </p:childTnLst>
                                </p:cTn>
                              </p:par>
                            </p:childTnLst>
                          </p:cTn>
                        </p:par>
                        <p:par>
                          <p:cTn id="9" fill="hold">
                            <p:stCondLst>
                              <p:cond delay="2600"/>
                            </p:stCondLst>
                            <p:childTnLst>
                              <p:par>
                                <p:cTn id="10" presetID="2" presetClass="entr" presetSubtype="2" fill="hold" grpId="0" nodeType="afterEffect">
                                  <p:stCondLst>
                                    <p:cond delay="0"/>
                                  </p:stCondLst>
                                  <p:iterate type="wd">
                                    <p:tmPct val="1000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1+#ppt_w/2"/>
                                          </p:val>
                                        </p:tav>
                                        <p:tav tm="100000">
                                          <p:val>
                                            <p:strVal val="#ppt_x"/>
                                          </p:val>
                                        </p:tav>
                                      </p:tavLst>
                                    </p:anim>
                                    <p:anim calcmode="lin" valueType="num">
                                      <p:cBhvr additive="base">
                                        <p:cTn id="13"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7"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l Periódico de México | Noticias de México | Columnas-VoxDei | «Viendo no  ven, y oyendo no oyen ni entien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524" y="481011"/>
            <a:ext cx="8159750" cy="58912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ChangeArrowheads="1"/>
          </p:cNvSpPr>
          <p:nvPr/>
        </p:nvSpPr>
        <p:spPr bwMode="auto">
          <a:xfrm>
            <a:off x="639448" y="481011"/>
            <a:ext cx="787590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PE" sz="2800" dirty="0" smtClean="0">
                <a:solidFill>
                  <a:prstClr val="white"/>
                </a:solidFill>
                <a:effectLst>
                  <a:glow rad="139700">
                    <a:srgbClr val="0E1509">
                      <a:alpha val="40000"/>
                    </a:srgbClr>
                  </a:glow>
                  <a:outerShdw blurRad="50800" dist="63500" algn="l" rotWithShape="0">
                    <a:prstClr val="black"/>
                  </a:outerShdw>
                </a:effectLst>
                <a:latin typeface="Bahnschrift SemiBold" panose="020B0502040204020203" pitchFamily="34" charset="0"/>
              </a:rPr>
              <a:t>Así </a:t>
            </a:r>
            <a:r>
              <a:rPr lang="es-PE" sz="2800" dirty="0">
                <a:solidFill>
                  <a:prstClr val="white"/>
                </a:solidFill>
                <a:effectLst>
                  <a:glow rad="139700">
                    <a:srgbClr val="0E1509">
                      <a:alpha val="40000"/>
                    </a:srgbClr>
                  </a:glow>
                  <a:outerShdw blurRad="50800" dist="63500" algn="l" rotWithShape="0">
                    <a:prstClr val="black"/>
                  </a:outerShdw>
                </a:effectLst>
                <a:latin typeface="Bahnschrift SemiBold" panose="020B0502040204020203" pitchFamily="34" charset="0"/>
              </a:rPr>
              <a:t>se cumplirá en ellos la profecía de Isaías: “Oirán, con los oídos sin entender; mirarán con los ojos sin ver, </a:t>
            </a:r>
            <a:r>
              <a:rPr lang="es-PE" dirty="0">
                <a:solidFill>
                  <a:prstClr val="white"/>
                </a:solidFill>
                <a:effectLst>
                  <a:glow rad="139700">
                    <a:srgbClr val="0E1509">
                      <a:alpha val="40000"/>
                    </a:srgbClr>
                  </a:glow>
                  <a:outerShdw blurRad="50800" dist="63500" algn="l" rotWithShape="0">
                    <a:prstClr val="black"/>
                  </a:outerShdw>
                </a:effectLst>
                <a:latin typeface="Bahnschrift SemiBold" panose="020B0502040204020203" pitchFamily="34" charset="0"/>
              </a:rPr>
              <a:t>15 </a:t>
            </a:r>
            <a:r>
              <a:rPr lang="es-PE" sz="2800" dirty="0">
                <a:solidFill>
                  <a:prstClr val="white"/>
                </a:solidFill>
                <a:effectLst>
                  <a:glow rad="139700">
                    <a:srgbClr val="0E1509">
                      <a:alpha val="40000"/>
                    </a:srgbClr>
                  </a:glow>
                  <a:outerShdw blurRad="50800" dist="63500" algn="l" rotWithShape="0">
                    <a:prstClr val="black"/>
                  </a:outerShdw>
                </a:effectLst>
                <a:latin typeface="Bahnschrift SemiBold" panose="020B0502040204020203" pitchFamily="34" charset="0"/>
              </a:rPr>
              <a:t>porque está endurecido </a:t>
            </a:r>
            <a:r>
              <a:rPr lang="es-PE" sz="2800" dirty="0" smtClean="0">
                <a:solidFill>
                  <a:prstClr val="white"/>
                </a:solidFill>
                <a:effectLst>
                  <a:glow rad="139700">
                    <a:srgbClr val="0E1509">
                      <a:alpha val="40000"/>
                    </a:srgbClr>
                  </a:glow>
                  <a:outerShdw blurRad="50800" dist="63500" algn="l" rotWithShape="0">
                    <a:prstClr val="black"/>
                  </a:outerShdw>
                </a:effectLst>
                <a:latin typeface="Bahnschrift SemiBold" panose="020B0502040204020203" pitchFamily="34" charset="0"/>
              </a:rPr>
              <a:t>el</a:t>
            </a:r>
            <a:endParaRPr lang="es-ES" sz="2800" dirty="0">
              <a:solidFill>
                <a:prstClr val="white"/>
              </a:solidFill>
              <a:effectLst>
                <a:glow rad="139700">
                  <a:srgbClr val="0E1509">
                    <a:alpha val="40000"/>
                  </a:srgbClr>
                </a:glow>
                <a:outerShdw blurRad="50800" dist="63500" algn="l" rotWithShape="0">
                  <a:prstClr val="black"/>
                </a:outerShdw>
              </a:effectLst>
              <a:latin typeface="Bahnschrift SemiBold" panose="020B0502040204020203" pitchFamily="34" charset="0"/>
            </a:endParaRPr>
          </a:p>
        </p:txBody>
      </p:sp>
      <p:sp>
        <p:nvSpPr>
          <p:cNvPr id="7" name="Rectangle 2"/>
          <p:cNvSpPr>
            <a:spLocks noChangeArrowheads="1"/>
          </p:cNvSpPr>
          <p:nvPr/>
        </p:nvSpPr>
        <p:spPr bwMode="auto">
          <a:xfrm>
            <a:off x="497524" y="4494787"/>
            <a:ext cx="8017826"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PE" sz="2800" dirty="0" smtClean="0">
                <a:solidFill>
                  <a:prstClr val="white"/>
                </a:solidFill>
                <a:effectLst>
                  <a:glow rad="139700">
                    <a:srgbClr val="0E1509">
                      <a:alpha val="40000"/>
                    </a:srgbClr>
                  </a:glow>
                  <a:outerShdw blurRad="50800" dist="63500" algn="l" rotWithShape="0">
                    <a:prstClr val="black"/>
                  </a:outerShdw>
                </a:effectLst>
                <a:latin typeface="Bahnschrift SemiBold" panose="020B0502040204020203" pitchFamily="34" charset="0"/>
              </a:rPr>
              <a:t>corazón </a:t>
            </a:r>
            <a:r>
              <a:rPr lang="es-PE" sz="2800" dirty="0">
                <a:solidFill>
                  <a:prstClr val="white"/>
                </a:solidFill>
                <a:effectLst>
                  <a:glow rad="139700">
                    <a:srgbClr val="0E1509">
                      <a:alpha val="40000"/>
                    </a:srgbClr>
                  </a:glow>
                  <a:outerShdw blurRad="50800" dist="63500" algn="l" rotWithShape="0">
                    <a:prstClr val="black"/>
                  </a:outerShdw>
                </a:effectLst>
                <a:latin typeface="Bahnschrift SemiBold" panose="020B0502040204020203" pitchFamily="34" charset="0"/>
              </a:rPr>
              <a:t>de este pueblo, son duros de oídos, han cerrado los ojos; para no ver con los ojos, </a:t>
            </a:r>
            <a:r>
              <a:rPr lang="es-PE" sz="2800" dirty="0" smtClean="0">
                <a:solidFill>
                  <a:prstClr val="white"/>
                </a:solidFill>
                <a:effectLst>
                  <a:glow rad="139700">
                    <a:srgbClr val="0E1509">
                      <a:alpha val="40000"/>
                    </a:srgbClr>
                  </a:glow>
                  <a:outerShdw blurRad="50800" dist="63500" algn="l" rotWithShape="0">
                    <a:prstClr val="black"/>
                  </a:outerShdw>
                </a:effectLst>
                <a:latin typeface="Bahnschrift SemiBold" panose="020B0502040204020203" pitchFamily="34" charset="0"/>
              </a:rPr>
              <a:t>                  ni </a:t>
            </a:r>
            <a:r>
              <a:rPr lang="es-PE" sz="3200" dirty="0">
                <a:solidFill>
                  <a:prstClr val="white"/>
                </a:solidFill>
                <a:effectLst>
                  <a:glow rad="139700">
                    <a:srgbClr val="0E1509">
                      <a:alpha val="40000"/>
                    </a:srgbClr>
                  </a:glow>
                  <a:outerShdw blurRad="50800" dist="63500" algn="l" rotWithShape="0">
                    <a:prstClr val="black"/>
                  </a:outerShdw>
                </a:effectLst>
                <a:latin typeface="Bahnschrift SemiBold" panose="020B0502040204020203" pitchFamily="34" charset="0"/>
              </a:rPr>
              <a:t>oír</a:t>
            </a:r>
            <a:r>
              <a:rPr lang="es-PE" sz="2800" dirty="0">
                <a:solidFill>
                  <a:prstClr val="white"/>
                </a:solidFill>
                <a:effectLst>
                  <a:glow rad="139700">
                    <a:srgbClr val="0E1509">
                      <a:alpha val="40000"/>
                    </a:srgbClr>
                  </a:glow>
                  <a:outerShdw blurRad="50800" dist="63500" algn="l" rotWithShape="0">
                    <a:prstClr val="black"/>
                  </a:outerShdw>
                </a:effectLst>
                <a:latin typeface="Bahnschrift SemiBold" panose="020B0502040204020203" pitchFamily="34" charset="0"/>
              </a:rPr>
              <a:t> con los oídos, ni entender con el corazón, </a:t>
            </a:r>
            <a:r>
              <a:rPr lang="es-PE" sz="2800" dirty="0" smtClean="0">
                <a:solidFill>
                  <a:prstClr val="white"/>
                </a:solidFill>
                <a:effectLst>
                  <a:glow rad="139700">
                    <a:srgbClr val="0E1509">
                      <a:alpha val="40000"/>
                    </a:srgbClr>
                  </a:glow>
                  <a:outerShdw blurRad="50800" dist="63500" algn="l" rotWithShape="0">
                    <a:prstClr val="black"/>
                  </a:outerShdw>
                </a:effectLst>
                <a:latin typeface="Bahnschrift SemiBold" panose="020B0502040204020203" pitchFamily="34" charset="0"/>
              </a:rPr>
              <a:t>                     ni </a:t>
            </a:r>
            <a:r>
              <a:rPr lang="es-PE" sz="2800" dirty="0">
                <a:solidFill>
                  <a:prstClr val="white"/>
                </a:solidFill>
                <a:effectLst>
                  <a:glow rad="139700">
                    <a:srgbClr val="0E1509">
                      <a:alpha val="40000"/>
                    </a:srgbClr>
                  </a:glow>
                  <a:outerShdw blurRad="50800" dist="63500" algn="l" rotWithShape="0">
                    <a:prstClr val="black"/>
                  </a:outerShdw>
                </a:effectLst>
                <a:latin typeface="Bahnschrift SemiBold" panose="020B0502040204020203" pitchFamily="34" charset="0"/>
              </a:rPr>
              <a:t>convertirse para que yo los cure”.</a:t>
            </a:r>
            <a:endParaRPr lang="es-ES" sz="2800" dirty="0">
              <a:solidFill>
                <a:prstClr val="white"/>
              </a:solidFill>
              <a:effectLst>
                <a:glow rad="139700">
                  <a:srgbClr val="0E1509">
                    <a:alpha val="40000"/>
                  </a:srgbClr>
                </a:glow>
                <a:outerShdw blurRad="50800" dist="63500" algn="l" rotWithShape="0">
                  <a:prstClr val="black"/>
                </a:outerShdw>
              </a:effectLst>
              <a:latin typeface="Bahnschrift SemiBold" panose="020B0502040204020203" pitchFamily="34" charset="0"/>
            </a:endParaRPr>
          </a:p>
        </p:txBody>
      </p:sp>
    </p:spTree>
    <p:extLst>
      <p:ext uri="{BB962C8B-B14F-4D97-AF65-F5344CB8AC3E}">
        <p14:creationId xmlns:p14="http://schemas.microsoft.com/office/powerpoint/2010/main" val="149007096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8000"/>
                            </p:stCondLst>
                            <p:childTnLst>
                              <p:par>
                                <p:cTn id="10" presetID="2" presetClass="entr" presetSubtype="6" fill="hold" grpId="0" nodeType="afterEffect">
                                  <p:stCondLst>
                                    <p:cond delay="0"/>
                                  </p:stCondLst>
                                  <p:iterate type="wd">
                                    <p:tmPct val="1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1+#ppt_w/2"/>
                                          </p:val>
                                        </p:tav>
                                        <p:tav tm="100000">
                                          <p:val>
                                            <p:strVal val="#ppt_x"/>
                                          </p:val>
                                        </p:tav>
                                      </p:tavLst>
                                    </p:anim>
                                    <p:anim calcmode="lin" valueType="num">
                                      <p:cBhvr additive="base">
                                        <p:cTn id="13"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777" y="471560"/>
            <a:ext cx="8209597" cy="5881615"/>
          </a:xfrm>
          <a:prstGeom prst="rect">
            <a:avLst/>
          </a:prstGeom>
          <a:scene3d>
            <a:camera prst="orthographicFront"/>
            <a:lightRig rig="threePt" dir="t"/>
          </a:scene3d>
          <a:sp3d>
            <a:bevelT prst="convex"/>
          </a:sp3d>
        </p:spPr>
      </p:pic>
      <p:sp>
        <p:nvSpPr>
          <p:cNvPr id="4" name="Rectangle 2"/>
          <p:cNvSpPr>
            <a:spLocks noChangeArrowheads="1"/>
          </p:cNvSpPr>
          <p:nvPr/>
        </p:nvSpPr>
        <p:spPr bwMode="auto">
          <a:xfrm>
            <a:off x="689876" y="399385"/>
            <a:ext cx="784139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sz="2800" b="1" dirty="0" smtClean="0">
                <a:solidFill>
                  <a:schemeClr val="bg1"/>
                </a:solidFill>
                <a:effectLst>
                  <a:glow rad="101600">
                    <a:schemeClr val="tx1">
                      <a:lumMod val="95000"/>
                      <a:lumOff val="5000"/>
                      <a:alpha val="60000"/>
                    </a:schemeClr>
                  </a:glow>
                  <a:outerShdw blurRad="50800" dist="38100" algn="l" rotWithShape="0">
                    <a:prstClr val="black"/>
                  </a:outerShdw>
                </a:effectLst>
                <a:latin typeface="Bahnschrift SemiBold" panose="020B0502040204020203" pitchFamily="34" charset="0"/>
              </a:rPr>
              <a:t>“</a:t>
            </a:r>
            <a:r>
              <a:rPr lang="es-PE" sz="2800" b="1" dirty="0">
                <a:solidFill>
                  <a:schemeClr val="bg1"/>
                </a:solidFill>
                <a:effectLst>
                  <a:glow rad="101600">
                    <a:schemeClr val="tx1">
                      <a:lumMod val="95000"/>
                      <a:lumOff val="5000"/>
                      <a:alpha val="60000"/>
                    </a:schemeClr>
                  </a:glow>
                  <a:outerShdw blurRad="50800" dist="38100" algn="l" rotWithShape="0">
                    <a:prstClr val="black"/>
                  </a:outerShdw>
                </a:effectLst>
                <a:latin typeface="Bahnschrift SemiBold" panose="020B0502040204020203" pitchFamily="34" charset="0"/>
              </a:rPr>
              <a:t>¡Dichosos ustedes porque  sus ojos ven y sus oídos oyen</a:t>
            </a:r>
            <a:r>
              <a:rPr lang="es-PE" sz="2800" b="1" dirty="0" smtClean="0">
                <a:solidFill>
                  <a:schemeClr val="bg1"/>
                </a:solidFill>
                <a:effectLst>
                  <a:glow rad="101600">
                    <a:schemeClr val="tx1">
                      <a:lumMod val="95000"/>
                      <a:lumOff val="5000"/>
                      <a:alpha val="60000"/>
                    </a:schemeClr>
                  </a:glow>
                  <a:outerShdw blurRad="50800" dist="38100" algn="l" rotWithShape="0">
                    <a:prstClr val="black"/>
                  </a:outerShdw>
                </a:effectLst>
                <a:latin typeface="Bahnschrift SemiBold" panose="020B0502040204020203" pitchFamily="34" charset="0"/>
              </a:rPr>
              <a:t>!  Yo </a:t>
            </a:r>
            <a:r>
              <a:rPr lang="es-PE" sz="2800" b="1" dirty="0">
                <a:solidFill>
                  <a:schemeClr val="bg1"/>
                </a:solidFill>
                <a:effectLst>
                  <a:glow rad="101600">
                    <a:schemeClr val="tx1">
                      <a:lumMod val="95000"/>
                      <a:lumOff val="5000"/>
                      <a:alpha val="60000"/>
                    </a:schemeClr>
                  </a:glow>
                  <a:outerShdw blurRad="50800" dist="38100" algn="l" rotWithShape="0">
                    <a:prstClr val="black"/>
                  </a:outerShdw>
                </a:effectLst>
                <a:latin typeface="Bahnschrift SemiBold" panose="020B0502040204020203" pitchFamily="34" charset="0"/>
              </a:rPr>
              <a:t>les aseguro que </a:t>
            </a:r>
            <a:r>
              <a:rPr lang="es-PE" sz="2800" b="1" dirty="0" smtClean="0">
                <a:solidFill>
                  <a:schemeClr val="bg1"/>
                </a:solidFill>
                <a:effectLst>
                  <a:glow rad="101600">
                    <a:schemeClr val="tx1">
                      <a:lumMod val="95000"/>
                      <a:lumOff val="5000"/>
                      <a:alpha val="60000"/>
                    </a:schemeClr>
                  </a:glow>
                  <a:outerShdw blurRad="50800" dist="38100" algn="l" rotWithShape="0">
                    <a:prstClr val="black"/>
                  </a:outerShdw>
                </a:effectLst>
                <a:latin typeface="Bahnschrift SemiBold" panose="020B0502040204020203" pitchFamily="34" charset="0"/>
              </a:rPr>
              <a:t>muchos</a:t>
            </a:r>
            <a:endParaRPr lang="es-PE" sz="2800" b="1" dirty="0">
              <a:solidFill>
                <a:schemeClr val="bg1"/>
              </a:solidFill>
              <a:effectLst>
                <a:glow rad="101600">
                  <a:schemeClr val="tx1">
                    <a:lumMod val="95000"/>
                    <a:lumOff val="5000"/>
                    <a:alpha val="60000"/>
                  </a:schemeClr>
                </a:glow>
                <a:outerShdw blurRad="50800" dist="38100" algn="l" rotWithShape="0">
                  <a:prstClr val="black"/>
                </a:outerShdw>
              </a:effectLst>
              <a:latin typeface="Bahnschrift SemiBold" panose="020B0502040204020203" pitchFamily="34" charset="0"/>
            </a:endParaRPr>
          </a:p>
        </p:txBody>
      </p:sp>
      <p:sp>
        <p:nvSpPr>
          <p:cNvPr id="5" name="Rectangle 2"/>
          <p:cNvSpPr>
            <a:spLocks noChangeArrowheads="1"/>
          </p:cNvSpPr>
          <p:nvPr/>
        </p:nvSpPr>
        <p:spPr bwMode="auto">
          <a:xfrm>
            <a:off x="794651" y="4968180"/>
            <a:ext cx="784139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PE" sz="2800" b="1" dirty="0" smtClean="0">
                <a:solidFill>
                  <a:schemeClr val="bg1"/>
                </a:solidFill>
                <a:effectLst>
                  <a:glow rad="101600">
                    <a:schemeClr val="tx1">
                      <a:lumMod val="95000"/>
                      <a:lumOff val="5000"/>
                      <a:alpha val="60000"/>
                    </a:schemeClr>
                  </a:glow>
                  <a:outerShdw blurRad="50800" dist="38100" algn="l" rotWithShape="0">
                    <a:prstClr val="black"/>
                  </a:outerShdw>
                </a:effectLst>
                <a:latin typeface="Bahnschrift SemiBold" panose="020B0502040204020203" pitchFamily="34" charset="0"/>
              </a:rPr>
              <a:t>profetas </a:t>
            </a:r>
            <a:r>
              <a:rPr lang="es-PE" sz="2800" b="1" i="1" dirty="0" smtClean="0">
                <a:solidFill>
                  <a:schemeClr val="bg1"/>
                </a:solidFill>
                <a:effectLst>
                  <a:glow rad="101600">
                    <a:schemeClr val="tx1">
                      <a:lumMod val="95000"/>
                      <a:lumOff val="5000"/>
                      <a:alpha val="60000"/>
                    </a:schemeClr>
                  </a:glow>
                  <a:outerShdw blurRad="50800" dist="38100" algn="l" rotWithShape="0">
                    <a:prstClr val="black"/>
                  </a:outerShdw>
                </a:effectLst>
                <a:latin typeface="Bahnschrift SemiBold" panose="020B0502040204020203" pitchFamily="34" charset="0"/>
              </a:rPr>
              <a:t>y justos </a:t>
            </a:r>
            <a:r>
              <a:rPr lang="es-PE" sz="2800" b="1" dirty="0" smtClean="0">
                <a:solidFill>
                  <a:schemeClr val="bg1"/>
                </a:solidFill>
                <a:effectLst>
                  <a:glow rad="101600">
                    <a:schemeClr val="tx1">
                      <a:lumMod val="95000"/>
                      <a:lumOff val="5000"/>
                      <a:alpha val="60000"/>
                    </a:schemeClr>
                  </a:glow>
                  <a:outerShdw blurRad="50800" dist="38100" algn="l" rotWithShape="0">
                    <a:prstClr val="black"/>
                  </a:outerShdw>
                </a:effectLst>
                <a:latin typeface="Bahnschrift SemiBold" panose="020B0502040204020203" pitchFamily="34" charset="0"/>
              </a:rPr>
              <a:t>desearon </a:t>
            </a:r>
            <a:r>
              <a:rPr lang="es-PE" sz="2800" b="1" dirty="0">
                <a:solidFill>
                  <a:schemeClr val="bg1"/>
                </a:solidFill>
                <a:effectLst>
                  <a:glow rad="101600">
                    <a:schemeClr val="tx1">
                      <a:lumMod val="95000"/>
                      <a:lumOff val="5000"/>
                      <a:alpha val="60000"/>
                    </a:schemeClr>
                  </a:glow>
                  <a:outerShdw blurRad="50800" dist="38100" algn="l" rotWithShape="0">
                    <a:prstClr val="black"/>
                  </a:outerShdw>
                </a:effectLst>
                <a:latin typeface="Bahnschrift SemiBold" panose="020B0502040204020203" pitchFamily="34" charset="0"/>
              </a:rPr>
              <a:t>ver lo que ven ustedes y no lo vieron, y oír lo que ustedes oyen y no lo </a:t>
            </a:r>
            <a:r>
              <a:rPr lang="es-PE" sz="2800" b="1" dirty="0" smtClean="0">
                <a:solidFill>
                  <a:schemeClr val="bg1"/>
                </a:solidFill>
                <a:effectLst>
                  <a:glow rad="101600">
                    <a:schemeClr val="tx1">
                      <a:lumMod val="95000"/>
                      <a:lumOff val="5000"/>
                      <a:alpha val="60000"/>
                    </a:schemeClr>
                  </a:glow>
                  <a:outerShdw blurRad="50800" dist="38100" algn="l" rotWithShape="0">
                    <a:prstClr val="black"/>
                  </a:outerShdw>
                </a:effectLst>
                <a:latin typeface="Bahnschrift SemiBold" panose="020B0502040204020203" pitchFamily="34" charset="0"/>
              </a:rPr>
              <a:t>oyeron.</a:t>
            </a:r>
            <a:endParaRPr lang="es-PE" sz="2800" b="1" dirty="0">
              <a:solidFill>
                <a:schemeClr val="bg1"/>
              </a:solidFill>
              <a:effectLst>
                <a:glow rad="101600">
                  <a:schemeClr val="tx1">
                    <a:lumMod val="95000"/>
                    <a:lumOff val="5000"/>
                    <a:alpha val="60000"/>
                  </a:schemeClr>
                </a:glow>
                <a:outerShdw blurRad="50800" dist="38100" algn="l" rotWithShape="0">
                  <a:prstClr val="black"/>
                </a:outerShdw>
              </a:effectLst>
              <a:latin typeface="Bahnschrift SemiBold" panose="020B0502040204020203" pitchFamily="34" charset="0"/>
            </a:endParaRPr>
          </a:p>
        </p:txBody>
      </p:sp>
    </p:spTree>
    <p:extLst>
      <p:ext uri="{BB962C8B-B14F-4D97-AF65-F5344CB8AC3E}">
        <p14:creationId xmlns:p14="http://schemas.microsoft.com/office/powerpoint/2010/main" val="3095000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400"/>
                            </p:stCondLst>
                            <p:childTnLst>
                              <p:par>
                                <p:cTn id="10" presetID="2" presetClass="entr" presetSubtype="1" fill="hold" grpId="0" nodeType="after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ppt_x"/>
                                          </p:val>
                                        </p:tav>
                                        <p:tav tm="100000">
                                          <p:val>
                                            <p:strVal val="#ppt_x"/>
                                          </p:val>
                                        </p:tav>
                                      </p:tavLst>
                                    </p:anim>
                                    <p:anim calcmode="lin" valueType="num">
                                      <p:cBhvr additive="base">
                                        <p:cTn id="13" dur="2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725" y="495300"/>
            <a:ext cx="8165975" cy="5886450"/>
          </a:xfrm>
          <a:prstGeom prst="rect">
            <a:avLst/>
          </a:prstGeom>
        </p:spPr>
      </p:pic>
      <p:sp>
        <p:nvSpPr>
          <p:cNvPr id="9218" name="Rectangle 2"/>
          <p:cNvSpPr>
            <a:spLocks noChangeArrowheads="1"/>
          </p:cNvSpPr>
          <p:nvPr/>
        </p:nvSpPr>
        <p:spPr bwMode="auto">
          <a:xfrm>
            <a:off x="501775" y="351636"/>
            <a:ext cx="8238932"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PE" sz="2600" b="1" dirty="0" smtClean="0">
                <a:solidFill>
                  <a:schemeClr val="bg1"/>
                </a:solidFill>
                <a:effectLst>
                  <a:glow rad="101600">
                    <a:srgbClr val="AC0000">
                      <a:alpha val="60000"/>
                    </a:srgbClr>
                  </a:glow>
                  <a:outerShdw blurRad="38100" dist="38100" dir="2700000" algn="tl">
                    <a:srgbClr val="000000">
                      <a:alpha val="43137"/>
                    </a:srgbClr>
                  </a:outerShdw>
                </a:effectLst>
                <a:latin typeface="Bahnschrift SemiBold" panose="020B0502040204020203" pitchFamily="34" charset="0"/>
              </a:rPr>
              <a:t>Escuchen pues, lo que significa la parábola del  sembrador: Si uno escucha la palabra del reino sin entenderla, viene el Maligno y roba lo sembrado en su corazón.  Esto significa lo sembrado al borde del camino. </a:t>
            </a:r>
            <a:endParaRPr lang="es-ES" sz="2600" b="1" baseline="30000" dirty="0" smtClean="0">
              <a:solidFill>
                <a:schemeClr val="bg1"/>
              </a:solidFill>
              <a:effectLst>
                <a:outerShdw blurRad="38100" dist="38100" dir="2700000" algn="tl" rotWithShape="0">
                  <a:srgbClr val="000000">
                    <a:alpha val="43137"/>
                  </a:srgbClr>
                </a:outerShdw>
              </a:effectLst>
              <a:latin typeface="Bahnschrift SemiBold" panose="020B0502040204020203" pitchFamily="34" charset="0"/>
            </a:endParaRPr>
          </a:p>
        </p:txBody>
      </p:sp>
    </p:spTree>
    <p:extLst>
      <p:ext uri="{BB962C8B-B14F-4D97-AF65-F5344CB8AC3E}">
        <p14:creationId xmlns:p14="http://schemas.microsoft.com/office/powerpoint/2010/main" val="17511752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wd">
                                    <p:tmPct val="10000"/>
                                  </p:iterate>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2000" fill="hold"/>
                                        <p:tgtEl>
                                          <p:spTgt spid="9218"/>
                                        </p:tgtEl>
                                        <p:attrNameLst>
                                          <p:attrName>ppt_x</p:attrName>
                                        </p:attrNameLst>
                                      </p:cBhvr>
                                      <p:tavLst>
                                        <p:tav tm="0">
                                          <p:val>
                                            <p:strVal val="1+#ppt_w/2"/>
                                          </p:val>
                                        </p:tav>
                                        <p:tav tm="100000">
                                          <p:val>
                                            <p:strVal val="#ppt_x"/>
                                          </p:val>
                                        </p:tav>
                                      </p:tavLst>
                                    </p:anim>
                                    <p:anim calcmode="lin" valueType="num">
                                      <p:cBhvr additive="base">
                                        <p:cTn id="8" dur="2000" fill="hold"/>
                                        <p:tgtEl>
                                          <p:spTgt spid="92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 tierra y sus texturas. Tipos de tierra. - Huerto Guerrilla, un hueco un  huer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35" y="474791"/>
            <a:ext cx="8122706" cy="5887909"/>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71012" name="Rectangle 4"/>
          <p:cNvSpPr>
            <a:spLocks noChangeArrowheads="1"/>
          </p:cNvSpPr>
          <p:nvPr/>
        </p:nvSpPr>
        <p:spPr bwMode="auto">
          <a:xfrm>
            <a:off x="514335" y="3789492"/>
            <a:ext cx="800782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s-PE" sz="2800" dirty="0" smtClean="0">
                <a:solidFill>
                  <a:schemeClr val="bg1">
                    <a:lumMod val="95000"/>
                  </a:schemeClr>
                </a:solidFill>
                <a:effectLst>
                  <a:glow rad="101600">
                    <a:srgbClr val="000000">
                      <a:alpha val="60000"/>
                    </a:srgbClr>
                  </a:glow>
                  <a:outerShdw blurRad="50800" dist="101600" dir="18900000" algn="bl" rotWithShape="0">
                    <a:srgbClr val="000000"/>
                  </a:outerShdw>
                </a:effectLst>
                <a:latin typeface="Bahnschrift" panose="020B0502040204020203" pitchFamily="34" charset="0"/>
                <a:cs typeface="Segoe UI" panose="020B0502040204020203" pitchFamily="34" charset="0"/>
              </a:rPr>
              <a:t>Lo </a:t>
            </a:r>
            <a:r>
              <a:rPr lang="es-PE" sz="2800" dirty="0">
                <a:solidFill>
                  <a:schemeClr val="bg1">
                    <a:lumMod val="95000"/>
                  </a:schemeClr>
                </a:solidFill>
                <a:effectLst>
                  <a:glow rad="101600">
                    <a:srgbClr val="000000">
                      <a:alpha val="60000"/>
                    </a:srgbClr>
                  </a:glow>
                  <a:outerShdw blurRad="50800" dist="101600" dir="18900000" algn="bl" rotWithShape="0">
                    <a:srgbClr val="000000"/>
                  </a:outerShdw>
                </a:effectLst>
                <a:latin typeface="Bahnschrift" panose="020B0502040204020203" pitchFamily="34" charset="0"/>
                <a:cs typeface="Segoe UI" panose="020B0502040204020203" pitchFamily="34" charset="0"/>
              </a:rPr>
              <a:t>sembrado en terreno pedregoso significa el que la escucha y la acepta en seguida con alegría; </a:t>
            </a:r>
            <a:r>
              <a:rPr lang="es-PE" sz="2800" dirty="0" smtClean="0">
                <a:solidFill>
                  <a:schemeClr val="bg1">
                    <a:lumMod val="95000"/>
                  </a:schemeClr>
                </a:solidFill>
                <a:effectLst>
                  <a:glow rad="101600">
                    <a:srgbClr val="000000">
                      <a:alpha val="60000"/>
                    </a:srgbClr>
                  </a:glow>
                  <a:outerShdw blurRad="88900" dist="152400" dir="18600000" algn="bl" rotWithShape="0">
                    <a:prstClr val="black"/>
                  </a:outerShdw>
                </a:effectLst>
                <a:latin typeface="Bahnschrift" panose="020B0502040204020203" pitchFamily="34" charset="0"/>
                <a:cs typeface="Segoe UI" panose="020B0502040204020203" pitchFamily="34" charset="0"/>
              </a:rPr>
              <a:t>pero </a:t>
            </a:r>
            <a:r>
              <a:rPr lang="es-PE" sz="2800" dirty="0">
                <a:solidFill>
                  <a:schemeClr val="bg1">
                    <a:lumMod val="95000"/>
                  </a:schemeClr>
                </a:solidFill>
                <a:effectLst>
                  <a:glow rad="101600">
                    <a:srgbClr val="000000">
                      <a:alpha val="60000"/>
                    </a:srgbClr>
                  </a:glow>
                  <a:outerShdw blurRad="88900" dist="152400" dir="18600000" algn="bl" rotWithShape="0">
                    <a:prstClr val="black"/>
                  </a:outerShdw>
                </a:effectLst>
                <a:latin typeface="Bahnschrift" panose="020B0502040204020203" pitchFamily="34" charset="0"/>
                <a:cs typeface="Segoe UI" panose="020B0502040204020203" pitchFamily="34" charset="0"/>
              </a:rPr>
              <a:t>no tiene raíces, es inconstante y, en cuanto viene una dificultad o persecución por la palabra, sucumbe</a:t>
            </a:r>
            <a:r>
              <a:rPr lang="es-ES" sz="2800" dirty="0">
                <a:solidFill>
                  <a:schemeClr val="bg1">
                    <a:lumMod val="95000"/>
                  </a:schemeClr>
                </a:solidFill>
                <a:effectLst>
                  <a:glow rad="101600">
                    <a:srgbClr val="000000">
                      <a:alpha val="60000"/>
                    </a:srgbClr>
                  </a:glow>
                  <a:outerShdw blurRad="88900" dist="152400" dir="18600000" algn="bl" rotWithShape="0">
                    <a:prstClr val="black"/>
                  </a:outerShdw>
                </a:effectLst>
                <a:latin typeface="Bahnschrift" panose="020B0502040204020203" pitchFamily="34" charset="0"/>
                <a:cs typeface="Segoe UI" panose="020B0502040204020203" pitchFamily="34" charset="0"/>
              </a:rPr>
              <a:t>.</a:t>
            </a:r>
          </a:p>
          <a:p>
            <a:pPr algn="ctr">
              <a:defRPr/>
            </a:pPr>
            <a:endParaRPr lang="es-ES" sz="2800" dirty="0">
              <a:solidFill>
                <a:schemeClr val="bg1">
                  <a:lumMod val="95000"/>
                </a:schemeClr>
              </a:solidFill>
              <a:effectLst>
                <a:glow rad="101600">
                  <a:srgbClr val="000000">
                    <a:alpha val="60000"/>
                  </a:srgbClr>
                </a:glow>
                <a:outerShdw blurRad="50800" dist="101600" dir="18900000" algn="bl" rotWithShape="0">
                  <a:srgbClr val="000000"/>
                </a:outerShdw>
              </a:effectLst>
              <a:latin typeface="Bahnschrift" panose="020B0502040204020203" pitchFamily="34" charset="0"/>
              <a:cs typeface="Segoe UI" panose="020B0502040204020203" pitchFamily="34" charset="0"/>
            </a:endParaRPr>
          </a:p>
        </p:txBody>
      </p:sp>
      <p:sp>
        <p:nvSpPr>
          <p:cNvPr id="171013" name="Rectangle 5"/>
          <p:cNvSpPr>
            <a:spLocks noChangeArrowheads="1"/>
          </p:cNvSpPr>
          <p:nvPr/>
        </p:nvSpPr>
        <p:spPr bwMode="auto">
          <a:xfrm>
            <a:off x="528851" y="2181072"/>
            <a:ext cx="820855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s-ES" sz="2700" dirty="0">
                <a:solidFill>
                  <a:srgbClr val="FFFF00"/>
                </a:solidFill>
                <a:effectLst>
                  <a:glow rad="101600">
                    <a:srgbClr val="000000">
                      <a:alpha val="60000"/>
                    </a:srgbClr>
                  </a:glow>
                  <a:outerShdw blurRad="88900" dist="152400" dir="18600000" algn="bl" rotWithShape="0">
                    <a:prstClr val="black"/>
                  </a:outerShdw>
                </a:effectLst>
                <a:latin typeface="Segoe UI" panose="020B0502040204020203" pitchFamily="34" charset="0"/>
                <a:cs typeface="Segoe UI" panose="020B0502040204020203" pitchFamily="34" charset="0"/>
              </a:rPr>
              <a:t> </a:t>
            </a:r>
          </a:p>
        </p:txBody>
      </p:sp>
    </p:spTree>
    <p:custDataLst>
      <p:tags r:id="rId1"/>
    </p:custDataLst>
    <p:extLst>
      <p:ext uri="{BB962C8B-B14F-4D97-AF65-F5344CB8AC3E}">
        <p14:creationId xmlns:p14="http://schemas.microsoft.com/office/powerpoint/2010/main" val="39247930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71012"/>
                                        </p:tgtEl>
                                        <p:attrNameLst>
                                          <p:attrName>style.visibility</p:attrName>
                                        </p:attrNameLst>
                                      </p:cBhvr>
                                      <p:to>
                                        <p:strVal val="visible"/>
                                      </p:to>
                                    </p:set>
                                    <p:anim calcmode="discrete" valueType="clr">
                                      <p:cBhvr override="childStyle">
                                        <p:cTn id="7" dur="80"/>
                                        <p:tgtEl>
                                          <p:spTgt spid="1710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1012"/>
                                        </p:tgtEl>
                                        <p:attrNameLst>
                                          <p:attrName>fillcolor</p:attrName>
                                        </p:attrNameLst>
                                      </p:cBhvr>
                                      <p:tavLst>
                                        <p:tav tm="0">
                                          <p:val>
                                            <p:clrVal>
                                              <a:schemeClr val="accent2"/>
                                            </p:clrVal>
                                          </p:val>
                                        </p:tav>
                                        <p:tav tm="50000">
                                          <p:val>
                                            <p:clrVal>
                                              <a:schemeClr val="hlink"/>
                                            </p:clrVal>
                                          </p:val>
                                        </p:tav>
                                      </p:tavLst>
                                    </p:anim>
                                    <p:set>
                                      <p:cBhvr>
                                        <p:cTn id="9" dur="80"/>
                                        <p:tgtEl>
                                          <p:spTgt spid="1710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5" y="490727"/>
            <a:ext cx="8167878" cy="5881497"/>
          </a:xfrm>
          <a:prstGeom prst="rect">
            <a:avLst/>
          </a:prstGeom>
        </p:spPr>
      </p:pic>
      <p:sp>
        <p:nvSpPr>
          <p:cNvPr id="10242" name="Rectangle 2"/>
          <p:cNvSpPr>
            <a:spLocks noChangeArrowheads="1"/>
          </p:cNvSpPr>
          <p:nvPr/>
        </p:nvSpPr>
        <p:spPr bwMode="auto">
          <a:xfrm>
            <a:off x="352425" y="389201"/>
            <a:ext cx="8362950" cy="1815882"/>
          </a:xfrm>
          <a:prstGeom prst="rect">
            <a:avLst/>
          </a:prstGeom>
          <a:noFill/>
          <a:ln>
            <a:noFill/>
          </a:ln>
          <a:effectLst/>
          <a:extLst/>
        </p:spPr>
        <p:txBody>
          <a:bodyPr wrap="square">
            <a:spAutoFit/>
          </a:bodyPr>
          <a:lstStyle/>
          <a:p>
            <a:pPr algn="ctr"/>
            <a:r>
              <a:rPr lang="es-PE" sz="2800" b="1" dirty="0" smtClean="0">
                <a:solidFill>
                  <a:schemeClr val="bg1">
                    <a:lumMod val="95000"/>
                  </a:schemeClr>
                </a:solidFill>
                <a:effectLst>
                  <a:glow rad="101600">
                    <a:schemeClr val="bg2">
                      <a:lumMod val="10000"/>
                      <a:alpha val="60000"/>
                    </a:schemeClr>
                  </a:glow>
                </a:effectLst>
                <a:latin typeface="Bahnschrift" panose="020B0502040204020203" pitchFamily="34" charset="0"/>
              </a:rPr>
              <a:t>Lo </a:t>
            </a:r>
            <a:r>
              <a:rPr lang="es-PE" sz="2800" b="1" dirty="0">
                <a:solidFill>
                  <a:schemeClr val="bg1">
                    <a:lumMod val="95000"/>
                  </a:schemeClr>
                </a:solidFill>
                <a:effectLst>
                  <a:glow rad="101600">
                    <a:schemeClr val="bg2">
                      <a:lumMod val="10000"/>
                      <a:alpha val="60000"/>
                    </a:schemeClr>
                  </a:glow>
                </a:effectLst>
                <a:latin typeface="Bahnschrift" panose="020B0502040204020203" pitchFamily="34" charset="0"/>
              </a:rPr>
              <a:t>sembrado entre espinos, significa el que escucha la palabra; pero los afanes de la vida y la seducción de las riqueza la ahogan y se queda estéril. </a:t>
            </a:r>
            <a:endParaRPr lang="es-ES" sz="2800" b="1" dirty="0">
              <a:solidFill>
                <a:schemeClr val="bg1">
                  <a:lumMod val="95000"/>
                </a:schemeClr>
              </a:solidFill>
              <a:effectLst>
                <a:glow rad="101600">
                  <a:schemeClr val="bg2">
                    <a:lumMod val="10000"/>
                    <a:alpha val="60000"/>
                  </a:schemeClr>
                </a:glow>
              </a:effectLst>
              <a:latin typeface="Bahnschrift" panose="020B0502040204020203" pitchFamily="34" charset="0"/>
            </a:endParaRPr>
          </a:p>
        </p:txBody>
      </p:sp>
    </p:spTree>
    <p:extLst>
      <p:ext uri="{BB962C8B-B14F-4D97-AF65-F5344CB8AC3E}">
        <p14:creationId xmlns:p14="http://schemas.microsoft.com/office/powerpoint/2010/main" val="11403180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10242"/>
                                        </p:tgtEl>
                                        <p:attrNameLst>
                                          <p:attrName>style.visibility</p:attrName>
                                        </p:attrNameLst>
                                      </p:cBhvr>
                                      <p:to>
                                        <p:strVal val="visible"/>
                                      </p:to>
                                    </p:set>
                                    <p:animEffect transition="in" filter="blinds(horizontal)">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6"/>
          <p:cNvSpPr txBox="1">
            <a:spLocks noChangeArrowheads="1"/>
          </p:cNvSpPr>
          <p:nvPr/>
        </p:nvSpPr>
        <p:spPr bwMode="auto">
          <a:xfrm>
            <a:off x="7297316" y="8669794"/>
            <a:ext cx="2303900" cy="584775"/>
          </a:xfrm>
          <a:prstGeom prst="rect">
            <a:avLst/>
          </a:prstGeom>
          <a:noFill/>
          <a:ln w="9525">
            <a:noFill/>
            <a:miter lim="800000"/>
            <a:headEnd/>
            <a:tailEnd/>
          </a:ln>
          <a:effectLst/>
        </p:spPr>
        <p:txBody>
          <a:bodyPr wrap="square">
            <a:spAutoFit/>
          </a:bodyPr>
          <a:lstStyle/>
          <a:p>
            <a:pPr>
              <a:defRPr/>
            </a:pPr>
            <a:r>
              <a:rPr lang="es-ES" sz="2000" b="1" kern="0" dirty="0">
                <a:ln w="19050">
                  <a:solidFill>
                    <a:srgbClr val="44546A">
                      <a:tint val="1000"/>
                    </a:srgbClr>
                  </a:solidFill>
                  <a:prstDash val="solid"/>
                </a:ln>
                <a:solidFill>
                  <a:srgbClr val="5B9BD5">
                    <a:lumMod val="75000"/>
                  </a:srgbClr>
                </a:solidFill>
                <a:effectLst>
                  <a:outerShdw blurRad="50000" dist="50800" dir="7500000" algn="tl">
                    <a:srgbClr val="000000">
                      <a:shade val="5000"/>
                      <a:alpha val="35000"/>
                    </a:srgbClr>
                  </a:outerShdw>
                </a:effectLst>
              </a:rPr>
              <a:t>16  Julio,</a:t>
            </a:r>
            <a:r>
              <a:rPr lang="es-ES" sz="3200" b="1" kern="0" dirty="0">
                <a:ln w="19050">
                  <a:solidFill>
                    <a:srgbClr val="44546A">
                      <a:tint val="1000"/>
                    </a:srgbClr>
                  </a:solidFill>
                  <a:prstDash val="solid"/>
                </a:ln>
                <a:solidFill>
                  <a:srgbClr val="5B9BD5">
                    <a:lumMod val="75000"/>
                  </a:srgbClr>
                </a:solidFill>
                <a:effectLst>
                  <a:outerShdw blurRad="50000" dist="50800" dir="7500000" algn="tl">
                    <a:srgbClr val="000000">
                      <a:shade val="5000"/>
                      <a:alpha val="35000"/>
                    </a:srgbClr>
                  </a:outerShdw>
                </a:effectLst>
              </a:rPr>
              <a:t> </a:t>
            </a:r>
            <a:r>
              <a:rPr lang="es-ES" b="1" kern="0" dirty="0" smtClean="0">
                <a:ln w="19050">
                  <a:solidFill>
                    <a:srgbClr val="44546A">
                      <a:tint val="1000"/>
                    </a:srgbClr>
                  </a:solidFill>
                  <a:prstDash val="solid"/>
                </a:ln>
                <a:solidFill>
                  <a:srgbClr val="5B9BD5">
                    <a:lumMod val="75000"/>
                  </a:srgbClr>
                </a:solidFill>
                <a:effectLst>
                  <a:outerShdw blurRad="50000" dist="50800" dir="7500000" algn="tl">
                    <a:srgbClr val="000000">
                      <a:shade val="5000"/>
                      <a:alpha val="35000"/>
                    </a:srgbClr>
                  </a:outerShdw>
                </a:effectLst>
              </a:rPr>
              <a:t>2023</a:t>
            </a:r>
            <a:endParaRPr lang="es-ES" b="1" kern="0" dirty="0">
              <a:ln w="19050">
                <a:solidFill>
                  <a:srgbClr val="44546A">
                    <a:tint val="1000"/>
                  </a:srgbClr>
                </a:solidFill>
                <a:prstDash val="solid"/>
              </a:ln>
              <a:solidFill>
                <a:srgbClr val="5B9BD5">
                  <a:lumMod val="75000"/>
                </a:srgbClr>
              </a:solidFill>
              <a:effectLst>
                <a:outerShdw blurRad="50000" dist="50800" dir="7500000" algn="tl">
                  <a:srgbClr val="000000">
                    <a:shade val="5000"/>
                    <a:alpha val="35000"/>
                  </a:srgbClr>
                </a:outerShdw>
              </a:effectLst>
            </a:endParaRPr>
          </a:p>
        </p:txBody>
      </p:sp>
      <p:pic>
        <p:nvPicPr>
          <p:cNvPr id="1032" name="Picture 8" descr="Hablando de la Biblia en un mundo que no la cree | Blog.bible"/>
          <p:cNvPicPr>
            <a:picLocks noChangeAspect="1" noChangeArrowheads="1"/>
          </p:cNvPicPr>
          <p:nvPr/>
        </p:nvPicPr>
        <p:blipFill rotWithShape="1">
          <a:blip r:embed="rId2">
            <a:extLst>
              <a:ext uri="{28A0092B-C50C-407E-A947-70E740481C1C}">
                <a14:useLocalDpi xmlns:a14="http://schemas.microsoft.com/office/drawing/2010/main" val="0"/>
              </a:ext>
            </a:extLst>
          </a:blip>
          <a:srcRect l="19620" r="9655" b="20254"/>
          <a:stretch/>
        </p:blipFill>
        <p:spPr bwMode="auto">
          <a:xfrm>
            <a:off x="482712" y="497280"/>
            <a:ext cx="8235952" cy="5836846"/>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575" y="6221847"/>
            <a:ext cx="2365453" cy="207282"/>
          </a:xfrm>
          <a:prstGeom prst="rect">
            <a:avLst/>
          </a:prstGeom>
        </p:spPr>
      </p:pic>
      <p:grpSp>
        <p:nvGrpSpPr>
          <p:cNvPr id="11" name="Group 5"/>
          <p:cNvGrpSpPr>
            <a:grpSpLocks/>
          </p:cNvGrpSpPr>
          <p:nvPr/>
        </p:nvGrpSpPr>
        <p:grpSpPr bwMode="auto">
          <a:xfrm>
            <a:off x="536574" y="506804"/>
            <a:ext cx="4796399" cy="712396"/>
            <a:chOff x="802" y="526"/>
            <a:chExt cx="5512" cy="1099"/>
          </a:xfrm>
        </p:grpSpPr>
        <p:sp>
          <p:nvSpPr>
            <p:cNvPr id="12" name="Rectangle 6"/>
            <p:cNvSpPr>
              <a:spLocks noChangeArrowheads="1"/>
            </p:cNvSpPr>
            <p:nvPr/>
          </p:nvSpPr>
          <p:spPr bwMode="auto">
            <a:xfrm>
              <a:off x="802" y="749"/>
              <a:ext cx="5512" cy="876"/>
            </a:xfrm>
            <a:prstGeom prst="rect">
              <a:avLst/>
            </a:prstGeom>
            <a:gradFill rotWithShape="0">
              <a:gsLst>
                <a:gs pos="0">
                  <a:srgbClr val="A8D08D"/>
                </a:gs>
                <a:gs pos="50000">
                  <a:srgbClr val="70AD47"/>
                </a:gs>
                <a:gs pos="100000">
                  <a:srgbClr val="A8D08D"/>
                </a:gs>
              </a:gsLst>
              <a:lin ang="5400000" scaled="1"/>
            </a:gradFill>
            <a:ln w="12700">
              <a:solidFill>
                <a:srgbClr val="70AD47"/>
              </a:solidFill>
              <a:miter lim="800000"/>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s-PE" sz="2400" dirty="0">
                <a:solidFill>
                  <a:srgbClr val="000000"/>
                </a:solidFill>
                <a:effectLst>
                  <a:outerShdw blurRad="38100" dist="38100" dir="2700000" algn="tl">
                    <a:srgbClr val="000000">
                      <a:alpha val="43137"/>
                    </a:srgbClr>
                  </a:outerShdw>
                </a:effectLst>
              </a:endParaRPr>
            </a:p>
          </p:txBody>
        </p:sp>
        <p:sp>
          <p:nvSpPr>
            <p:cNvPr id="13" name="Text Box 7"/>
            <p:cNvSpPr txBox="1">
              <a:spLocks noChangeArrowheads="1"/>
            </p:cNvSpPr>
            <p:nvPr/>
          </p:nvSpPr>
          <p:spPr bwMode="auto">
            <a:xfrm>
              <a:off x="1837" y="586"/>
              <a:ext cx="4194" cy="744"/>
            </a:xfrm>
            <a:prstGeom prst="rect">
              <a:avLst/>
            </a:prstGeom>
            <a:solidFill>
              <a:srgbClr val="FFFFFF"/>
            </a:solidFill>
            <a:ln w="9525">
              <a:solidFill>
                <a:srgbClr val="000000"/>
              </a:solidFill>
              <a:miter lim="800000"/>
              <a:headEnd/>
              <a:tailEnd/>
            </a:ln>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sz="1100" b="1" dirty="0">
                  <a:solidFill>
                    <a:srgbClr val="1E2F13"/>
                  </a:solidFill>
                  <a:latin typeface="Arial Rounded MT Bold" panose="020F0704030504030204" pitchFamily="34" charset="0"/>
                </a:rPr>
                <a:t>LECTIO DIVINA –DOMINGO 15º TO. - “A” </a:t>
              </a:r>
              <a:r>
                <a:rPr lang="es-PE" sz="1400" b="1" dirty="0">
                  <a:solidFill>
                    <a:srgbClr val="FF0000"/>
                  </a:solidFill>
                  <a:effectLst>
                    <a:outerShdw blurRad="38100" dist="38100" dir="2700000" algn="tl">
                      <a:srgbClr val="000000">
                        <a:alpha val="43137"/>
                      </a:srgbClr>
                    </a:outerShdw>
                  </a:effectLst>
                  <a:latin typeface="Arial Rounded MT Bold" panose="020F0704030504030204" pitchFamily="34" charset="0"/>
                </a:rPr>
                <a:t>SORPRENDIDOS POR LA PALABRA</a:t>
              </a:r>
              <a:endParaRPr lang="es-PE" sz="4000" dirty="0">
                <a:solidFill>
                  <a:srgbClr val="FF0000"/>
                </a:solidFill>
                <a:effectLst>
                  <a:outerShdw blurRad="38100" dist="38100" dir="2700000" algn="tl">
                    <a:srgbClr val="000000">
                      <a:alpha val="43137"/>
                    </a:srgbClr>
                  </a:outerShdw>
                </a:effectLst>
                <a:latin typeface="Arial Rounded MT Bold" panose="020F0704030504030204" pitchFamily="34" charset="0"/>
              </a:endParaRPr>
            </a:p>
          </p:txBody>
        </p:sp>
        <p:pic>
          <p:nvPicPr>
            <p:cNvPr id="14" name="Picture 8" descr="BIBLIA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 y="526"/>
              <a:ext cx="649" cy="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Box 6"/>
          <p:cNvSpPr txBox="1">
            <a:spLocks noChangeArrowheads="1"/>
          </p:cNvSpPr>
          <p:nvPr/>
        </p:nvSpPr>
        <p:spPr bwMode="auto">
          <a:xfrm>
            <a:off x="5494825" y="420525"/>
            <a:ext cx="3166689" cy="461665"/>
          </a:xfrm>
          <a:prstGeom prst="rect">
            <a:avLst/>
          </a:prstGeom>
          <a:noFill/>
          <a:ln w="9525">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s-PE" sz="2400" b="1" spc="38" dirty="0">
                <a:ln w="11430"/>
                <a:solidFill>
                  <a:schemeClr val="bg1"/>
                </a:solidFill>
                <a:effectLst>
                  <a:outerShdw blurRad="76200" dist="50800" dir="5400000" algn="tl" rotWithShape="0">
                    <a:srgbClr val="000000">
                      <a:alpha val="65000"/>
                    </a:srgbClr>
                  </a:outerShdw>
                </a:effectLst>
                <a:latin typeface="Times New Roman"/>
                <a:ea typeface="Times New Roman"/>
              </a:rPr>
              <a:t>Mateo 13, 1-23</a:t>
            </a:r>
          </a:p>
        </p:txBody>
      </p:sp>
      <p:sp>
        <p:nvSpPr>
          <p:cNvPr id="16" name="WordArt 6"/>
          <p:cNvSpPr>
            <a:spLocks noChangeArrowheads="1" noChangeShapeType="1" noTextEdit="1"/>
          </p:cNvSpPr>
          <p:nvPr/>
        </p:nvSpPr>
        <p:spPr bwMode="auto">
          <a:xfrm>
            <a:off x="916529" y="4905872"/>
            <a:ext cx="7198163" cy="1232475"/>
          </a:xfrm>
          <a:prstGeom prst="rect">
            <a:avLst/>
          </a:prstGeom>
          <a:extLst>
            <a:ext uri="{AF507438-7753-43E0-B8FC-AC1667EBCBE1}">
              <a14:hiddenEffects xmlns:a14="http://schemas.microsoft.com/office/drawing/2010/main">
                <a:effectLst/>
              </a14:hiddenEffects>
            </a:ext>
          </a:extLst>
        </p:spPr>
        <p:txBody>
          <a:bodyPr wrap="none" numCol="1" fromWordArt="1">
            <a:prstTxWarp prst="textArchUp">
              <a:avLst/>
            </a:prstTxWarp>
          </a:bodyPr>
          <a:lstStyle>
            <a:defPPr>
              <a:defRPr lang="es-ES"/>
            </a:defPPr>
            <a:lvl1pPr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r>
              <a:rPr lang="es-PE" b="1" kern="10" dirty="0">
                <a:ln w="6600">
                  <a:solidFill>
                    <a:schemeClr val="accent2"/>
                  </a:solidFill>
                  <a:prstDash val="solid"/>
                </a:ln>
                <a:solidFill>
                  <a:srgbClr val="FFFF00"/>
                </a:solidFill>
                <a:effectLst>
                  <a:outerShdw dist="38100" dir="2700000" algn="tl" rotWithShape="0">
                    <a:schemeClr val="accent2"/>
                  </a:outerShdw>
                </a:effectLst>
                <a:latin typeface="Arial Rounded MT Bold" panose="020F0704030504030204" pitchFamily="34" charset="0"/>
              </a:rPr>
              <a:t>Sorprendidos por la Palabra</a:t>
            </a:r>
          </a:p>
        </p:txBody>
      </p:sp>
    </p:spTree>
    <p:extLst>
      <p:ext uri="{BB962C8B-B14F-4D97-AF65-F5344CB8AC3E}">
        <p14:creationId xmlns:p14="http://schemas.microsoft.com/office/powerpoint/2010/main" val="85922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500" fill="hold"/>
                                        <p:tgtEl>
                                          <p:spTgt spid="15"/>
                                        </p:tgtEl>
                                        <p:attrNameLst>
                                          <p:attrName>ppt_x</p:attrName>
                                        </p:attrNameLst>
                                      </p:cBhvr>
                                      <p:tavLst>
                                        <p:tav tm="0">
                                          <p:val>
                                            <p:strVal val="#ppt_x-.2"/>
                                          </p:val>
                                        </p:tav>
                                        <p:tav tm="100000">
                                          <p:val>
                                            <p:strVal val="#ppt_x"/>
                                          </p:val>
                                        </p:tav>
                                      </p:tavLst>
                                    </p:anim>
                                    <p:anim calcmode="lin" valueType="num">
                                      <p:cBhvr>
                                        <p:cTn id="8" dur="1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1500"/>
                                        <p:tgtEl>
                                          <p:spTgt spid="15"/>
                                        </p:tgtEl>
                                      </p:cBhvr>
                                    </p:animEffect>
                                  </p:childTnLst>
                                </p:cTn>
                              </p:par>
                            </p:childTnLst>
                          </p:cTn>
                        </p:par>
                        <p:par>
                          <p:cTn id="10" fill="hold">
                            <p:stCondLst>
                              <p:cond delay="1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6"/>
                                        </p:tgtEl>
                                        <p:attrNameLst>
                                          <p:attrName>style.visibility</p:attrName>
                                        </p:attrNameLst>
                                      </p:cBhvr>
                                      <p:to>
                                        <p:strVal val="visible"/>
                                      </p:to>
                                    </p:set>
                                    <p:anim by="(-#ppt_w*2)" calcmode="lin" valueType="num">
                                      <p:cBhvr rctx="PPT">
                                        <p:cTn id="13" dur="500" autoRev="1" fill="hold">
                                          <p:stCondLst>
                                            <p:cond delay="0"/>
                                          </p:stCondLst>
                                        </p:cTn>
                                        <p:tgtEl>
                                          <p:spTgt spid="16"/>
                                        </p:tgtEl>
                                        <p:attrNameLst>
                                          <p:attrName>ppt_w</p:attrName>
                                        </p:attrNameLst>
                                      </p:cBhvr>
                                    </p:anim>
                                    <p:anim by="(#ppt_w*0.50)" calcmode="lin" valueType="num">
                                      <p:cBhvr>
                                        <p:cTn id="14" dur="500" decel="50000" autoRev="1" fill="hold">
                                          <p:stCondLst>
                                            <p:cond delay="0"/>
                                          </p:stCondLst>
                                        </p:cTn>
                                        <p:tgtEl>
                                          <p:spTgt spid="16"/>
                                        </p:tgtEl>
                                        <p:attrNameLst>
                                          <p:attrName>ppt_x</p:attrName>
                                        </p:attrNameLst>
                                      </p:cBhvr>
                                    </p:anim>
                                    <p:anim from="(-#ppt_h/2)" to="(#ppt_y)" calcmode="lin" valueType="num">
                                      <p:cBhvr>
                                        <p:cTn id="15" dur="1000" fill="hold">
                                          <p:stCondLst>
                                            <p:cond delay="0"/>
                                          </p:stCondLst>
                                        </p:cTn>
                                        <p:tgtEl>
                                          <p:spTgt spid="16"/>
                                        </p:tgtEl>
                                        <p:attrNameLst>
                                          <p:attrName>ppt_y</p:attrName>
                                        </p:attrNameLst>
                                      </p:cBhvr>
                                    </p:anim>
                                    <p:animRot by="21600000">
                                      <p:cBhvr>
                                        <p:cTn id="16" dur="1000" fill="hold">
                                          <p:stCondLst>
                                            <p:cond delay="0"/>
                                          </p:stCondLst>
                                        </p:cTn>
                                        <p:tgtEl>
                                          <p:spTgt spid="16"/>
                                        </p:tgtEl>
                                        <p:attrNameLst>
                                          <p:attrName>r</p:attrName>
                                        </p:attrNameLst>
                                      </p:cBhvr>
                                    </p:animRot>
                                  </p:childTnLst>
                                </p:cTn>
                              </p:par>
                            </p:childTnLst>
                          </p:cTn>
                        </p:par>
                        <p:par>
                          <p:cTn id="17" fill="hold">
                            <p:stCondLst>
                              <p:cond delay="4800"/>
                            </p:stCondLst>
                            <p:childTnLst>
                              <p:par>
                                <p:cTn id="18" presetID="1" presetClass="entr" presetSubtype="0" fill="hold" grpId="0" nodeType="afterEffect">
                                  <p:stCondLst>
                                    <p:cond delay="0"/>
                                  </p:stCondLst>
                                  <p:childTnLst>
                                    <p:set>
                                      <p:cBhvr>
                                        <p:cTn id="19" dur="1" fill="hold">
                                          <p:stCondLst>
                                            <p:cond delay="4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87" y="495300"/>
            <a:ext cx="8137760" cy="5899404"/>
          </a:xfrm>
          <a:prstGeom prst="rect">
            <a:avLst/>
          </a:prstGeom>
          <a:scene3d>
            <a:camera prst="orthographicFront"/>
            <a:lightRig rig="threePt" dir="t"/>
          </a:scene3d>
          <a:sp3d>
            <a:bevelT w="152400" h="50800" prst="softRound"/>
          </a:sp3d>
        </p:spPr>
      </p:pic>
      <p:sp>
        <p:nvSpPr>
          <p:cNvPr id="11266" name="Rectangle 2"/>
          <p:cNvSpPr>
            <a:spLocks noChangeArrowheads="1"/>
          </p:cNvSpPr>
          <p:nvPr/>
        </p:nvSpPr>
        <p:spPr bwMode="auto">
          <a:xfrm>
            <a:off x="752474" y="2356444"/>
            <a:ext cx="4619625"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PE" sz="2900" b="1" dirty="0" smtClean="0">
                <a:effectLst>
                  <a:glow rad="317500">
                    <a:schemeClr val="bg1">
                      <a:alpha val="40000"/>
                    </a:schemeClr>
                  </a:glow>
                  <a:outerShdw blurRad="50800" dist="38100" algn="l" rotWithShape="0">
                    <a:schemeClr val="bg1"/>
                  </a:outerShdw>
                </a:effectLst>
                <a:latin typeface="Bahnschrift" panose="020B0502040204020203" pitchFamily="34" charset="0"/>
              </a:rPr>
              <a:t>Lo </a:t>
            </a:r>
            <a:r>
              <a:rPr lang="es-PE" sz="2900" b="1" dirty="0">
                <a:effectLst>
                  <a:glow rad="317500">
                    <a:schemeClr val="bg1">
                      <a:alpha val="40000"/>
                    </a:schemeClr>
                  </a:glow>
                  <a:outerShdw blurRad="50800" dist="38100" algn="l" rotWithShape="0">
                    <a:schemeClr val="bg1"/>
                  </a:outerShdw>
                </a:effectLst>
                <a:latin typeface="Bahnschrift" panose="020B0502040204020203" pitchFamily="34" charset="0"/>
              </a:rPr>
              <a:t>sembrado en tierra buena significa el que escucha la palabra y la entiende; ése dará fruto y producirá ciento o sesenta o treinta por uno</a:t>
            </a:r>
            <a:r>
              <a:rPr lang="es-PE" sz="2900" b="1" dirty="0" smtClean="0">
                <a:effectLst>
                  <a:glow rad="317500">
                    <a:schemeClr val="bg1">
                      <a:alpha val="40000"/>
                    </a:schemeClr>
                  </a:glow>
                  <a:outerShdw blurRad="50800" dist="38100" algn="l" rotWithShape="0">
                    <a:schemeClr val="bg1"/>
                  </a:outerShdw>
                </a:effectLst>
                <a:latin typeface="Bahnschrift" panose="020B0502040204020203" pitchFamily="34" charset="0"/>
              </a:rPr>
              <a:t>”.</a:t>
            </a:r>
            <a:endParaRPr lang="es-ES" sz="2900" b="1" dirty="0">
              <a:effectLst>
                <a:glow rad="317500">
                  <a:schemeClr val="bg1">
                    <a:alpha val="40000"/>
                  </a:schemeClr>
                </a:glow>
                <a:outerShdw blurRad="50800" dist="38100" algn="l" rotWithShape="0">
                  <a:schemeClr val="bg1"/>
                </a:outerShdw>
              </a:effectLst>
              <a:latin typeface="Agency FB" panose="020B0503020202020204" pitchFamily="34" charset="0"/>
            </a:endParaRPr>
          </a:p>
        </p:txBody>
      </p:sp>
    </p:spTree>
    <p:extLst>
      <p:ext uri="{BB962C8B-B14F-4D97-AF65-F5344CB8AC3E}">
        <p14:creationId xmlns:p14="http://schemas.microsoft.com/office/powerpoint/2010/main" val="32865799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iterate type="wd">
                                    <p:tmPct val="10000"/>
                                  </p:iterate>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2000" fill="hold"/>
                                        <p:tgtEl>
                                          <p:spTgt spid="11266"/>
                                        </p:tgtEl>
                                        <p:attrNameLst>
                                          <p:attrName>ppt_x</p:attrName>
                                        </p:attrNameLst>
                                      </p:cBhvr>
                                      <p:tavLst>
                                        <p:tav tm="0">
                                          <p:val>
                                            <p:strVal val="1+#ppt_w/2"/>
                                          </p:val>
                                        </p:tav>
                                        <p:tav tm="100000">
                                          <p:val>
                                            <p:strVal val="#ppt_x"/>
                                          </p:val>
                                        </p:tav>
                                      </p:tavLst>
                                    </p:anim>
                                    <p:anim calcmode="lin" valueType="num">
                                      <p:cBhvr additive="base">
                                        <p:cTn id="8" dur="20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Jesús cumple una profecía de Isaías | La vida de Jesú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890" y="528570"/>
            <a:ext cx="8166703" cy="589128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745850" y="393267"/>
            <a:ext cx="5901680" cy="623248"/>
          </a:xfrm>
          <a:prstGeom prst="rect">
            <a:avLst/>
          </a:prstGeom>
          <a:noFill/>
        </p:spPr>
        <p:txBody>
          <a:bodyPr wrap="none" lIns="68580" tIns="34290" rIns="68580" bIns="34290">
            <a:spAutoFit/>
          </a:bodyPr>
          <a:lstStyle/>
          <a:p>
            <a:pPr algn="ctr"/>
            <a:r>
              <a:rPr lang="es-ES" sz="3600" b="1" dirty="0">
                <a:ln w="9525">
                  <a:solidFill>
                    <a:prstClr val="white"/>
                  </a:solidFill>
                  <a:prstDash val="solid"/>
                </a:ln>
                <a:solidFill>
                  <a:schemeClr val="tx1">
                    <a:lumMod val="95000"/>
                    <a:lumOff val="5000"/>
                  </a:schemeClr>
                </a:solidFill>
                <a:effectLst>
                  <a:outerShdw blurRad="38100" dist="38100" dir="2700000" algn="tl">
                    <a:srgbClr val="000000">
                      <a:alpha val="43137"/>
                    </a:srgbClr>
                  </a:outerShdw>
                </a:effectLst>
                <a:latin typeface="Franklin Gothic Heavy" panose="020B0903020102020204" pitchFamily="34" charset="0"/>
              </a:rPr>
              <a:t>Preguntas  para la lectura:</a:t>
            </a:r>
          </a:p>
        </p:txBody>
      </p:sp>
      <p:sp>
        <p:nvSpPr>
          <p:cNvPr id="9" name="Rectangle 2"/>
          <p:cNvSpPr txBox="1">
            <a:spLocks noChangeArrowheads="1"/>
          </p:cNvSpPr>
          <p:nvPr/>
        </p:nvSpPr>
        <p:spPr>
          <a:xfrm>
            <a:off x="1120462" y="3586095"/>
            <a:ext cx="6851561" cy="2471264"/>
          </a:xfrm>
          <a:prstGeom prst="rect">
            <a:avLst/>
          </a:prstGeom>
        </p:spPr>
        <p:txBody>
          <a:bodyPr>
            <a:prstTxWarp prst="textCurveDown">
              <a:avLst/>
            </a:prstTxWarp>
            <a:scene3d>
              <a:camera prst="orthographicFront"/>
              <a:lightRig rig="threePt" dir="t"/>
            </a:scene3d>
            <a:sp3d extrusionH="57150">
              <a:bevelT w="69850" h="38100" prst="cross"/>
            </a:sp3d>
          </a:bodyPr>
          <a:lstStyle/>
          <a:p>
            <a:pPr marL="457200" indent="-457200" algn="r">
              <a:lnSpc>
                <a:spcPct val="80000"/>
              </a:lnSpc>
              <a:spcBef>
                <a:spcPct val="20000"/>
              </a:spcBef>
              <a:buFont typeface="Wingdings" panose="05000000000000000000" pitchFamily="2" charset="2"/>
              <a:buChar char="Ø"/>
              <a:defRPr/>
            </a:pPr>
            <a:r>
              <a:rPr lang="es-PE" sz="2800" b="1" kern="0" dirty="0">
                <a:ln w="19050">
                  <a:solidFill>
                    <a:srgbClr val="44546A">
                      <a:tint val="1000"/>
                    </a:srgbClr>
                  </a:solidFill>
                  <a:prstDash val="solid"/>
                </a:ln>
                <a:solidFill>
                  <a:srgbClr val="FFFF00"/>
                </a:solidFill>
                <a:effectLst>
                  <a:outerShdw blurRad="50000" dist="50800" dir="7500000" algn="tl">
                    <a:srgbClr val="000000">
                      <a:shade val="5000"/>
                      <a:alpha val="35000"/>
                    </a:srgbClr>
                  </a:outerShdw>
                </a:effectLst>
                <a:latin typeface="Candara" pitchFamily="34" charset="0"/>
              </a:rPr>
              <a:t>¿En qué situación cuenta </a:t>
            </a:r>
            <a:endParaRPr lang="es-PE" sz="2800" b="1" kern="0" dirty="0" smtClean="0">
              <a:ln w="19050">
                <a:solidFill>
                  <a:srgbClr val="44546A">
                    <a:tint val="1000"/>
                  </a:srgbClr>
                </a:solidFill>
                <a:prstDash val="solid"/>
              </a:ln>
              <a:solidFill>
                <a:srgbClr val="FFFF00"/>
              </a:solidFill>
              <a:effectLst>
                <a:outerShdw blurRad="50000" dist="50800" dir="7500000" algn="tl">
                  <a:srgbClr val="000000">
                    <a:shade val="5000"/>
                    <a:alpha val="35000"/>
                  </a:srgbClr>
                </a:outerShdw>
              </a:effectLst>
              <a:latin typeface="Candara" pitchFamily="34" charset="0"/>
            </a:endParaRPr>
          </a:p>
          <a:p>
            <a:pPr algn="r">
              <a:lnSpc>
                <a:spcPct val="80000"/>
              </a:lnSpc>
              <a:spcBef>
                <a:spcPct val="20000"/>
              </a:spcBef>
              <a:defRPr/>
            </a:pPr>
            <a:r>
              <a:rPr lang="es-PE" sz="2800" b="1" kern="0" dirty="0" smtClean="0">
                <a:ln w="19050">
                  <a:solidFill>
                    <a:srgbClr val="44546A">
                      <a:tint val="1000"/>
                    </a:srgbClr>
                  </a:solidFill>
                  <a:prstDash val="solid"/>
                </a:ln>
                <a:solidFill>
                  <a:srgbClr val="FFFF00"/>
                </a:solidFill>
                <a:effectLst>
                  <a:outerShdw blurRad="50000" dist="50800" dir="7500000" algn="tl">
                    <a:srgbClr val="000000">
                      <a:shade val="5000"/>
                      <a:alpha val="35000"/>
                    </a:srgbClr>
                  </a:outerShdw>
                </a:effectLst>
                <a:latin typeface="Candara" pitchFamily="34" charset="0"/>
              </a:rPr>
              <a:t>Jesús </a:t>
            </a:r>
            <a:r>
              <a:rPr lang="es-PE" sz="2800" b="1" kern="0" dirty="0">
                <a:ln w="19050">
                  <a:solidFill>
                    <a:srgbClr val="44546A">
                      <a:tint val="1000"/>
                    </a:srgbClr>
                  </a:solidFill>
                  <a:prstDash val="solid"/>
                </a:ln>
                <a:solidFill>
                  <a:srgbClr val="FFFF00"/>
                </a:solidFill>
                <a:effectLst>
                  <a:outerShdw blurRad="50000" dist="50800" dir="7500000" algn="tl">
                    <a:srgbClr val="000000">
                      <a:shade val="5000"/>
                      <a:alpha val="35000"/>
                    </a:srgbClr>
                  </a:outerShdw>
                </a:effectLst>
                <a:latin typeface="Candara" pitchFamily="34" charset="0"/>
              </a:rPr>
              <a:t>esta parábola?</a:t>
            </a:r>
            <a:endParaRPr lang="es-ES_tradnl" sz="2800" b="1" kern="0" dirty="0">
              <a:ln w="19050">
                <a:solidFill>
                  <a:srgbClr val="44546A">
                    <a:tint val="1000"/>
                  </a:srgbClr>
                </a:solidFill>
                <a:prstDash val="solid"/>
              </a:ln>
              <a:solidFill>
                <a:srgbClr val="FFFF00"/>
              </a:solidFill>
              <a:effectLst>
                <a:outerShdw blurRad="50000" dist="50800" dir="7500000" algn="tl">
                  <a:srgbClr val="000000">
                    <a:shade val="5000"/>
                    <a:alpha val="35000"/>
                  </a:srgbClr>
                </a:outerShdw>
              </a:effectLst>
              <a:latin typeface="Candara" pitchFamily="34" charset="0"/>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4043" y="2682329"/>
            <a:ext cx="745633" cy="279613"/>
          </a:xfrm>
          <a:prstGeom prst="rect">
            <a:avLst/>
          </a:prstGeom>
          <a:effectLst>
            <a:softEdge rad="127000"/>
          </a:effectLst>
        </p:spPr>
      </p:pic>
    </p:spTree>
    <p:extLst>
      <p:ext uri="{BB962C8B-B14F-4D97-AF65-F5344CB8AC3E}">
        <p14:creationId xmlns:p14="http://schemas.microsoft.com/office/powerpoint/2010/main" val="9299392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a parábola del buen sembrador | literaturabautista.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1" y="466725"/>
            <a:ext cx="8185149" cy="590550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9" name="Rectangle 7"/>
          <p:cNvSpPr>
            <a:spLocks noChangeArrowheads="1"/>
          </p:cNvSpPr>
          <p:nvPr/>
        </p:nvSpPr>
        <p:spPr bwMode="auto">
          <a:xfrm>
            <a:off x="682235" y="466725"/>
            <a:ext cx="7442589" cy="1095375"/>
          </a:xfrm>
          <a:prstGeom prst="rect">
            <a:avLst/>
          </a:prstGeom>
          <a:noFill/>
          <a:ln w="9525">
            <a:noFill/>
            <a:miter lim="800000"/>
            <a:headEnd/>
            <a:tailEnd/>
          </a:ln>
          <a:effectLst/>
          <a:scene3d>
            <a:camera prst="orthographicFront"/>
            <a:lightRig rig="threePt" dir="t"/>
          </a:scene3d>
          <a:sp3d>
            <a:bevelT prst="slope"/>
          </a:sp3d>
        </p:spPr>
        <p:txBody>
          <a:bodyPr>
            <a:prstTxWarp prst="textChevron">
              <a:avLst/>
            </a:prstTxWarp>
          </a:bodyPr>
          <a:lstStyle/>
          <a:p>
            <a:pPr marL="457200" indent="-457200" algn="ctr">
              <a:spcBef>
                <a:spcPct val="20000"/>
              </a:spcBef>
              <a:buFont typeface="Wingdings" panose="05000000000000000000" pitchFamily="2" charset="2"/>
              <a:buChar char="Ø"/>
            </a:pPr>
            <a:r>
              <a:rPr lang="es-PE" sz="3300" b="1" dirty="0">
                <a:ln w="19050">
                  <a:solidFill>
                    <a:srgbClr val="44546A">
                      <a:tint val="1000"/>
                    </a:srgbClr>
                  </a:solidFill>
                  <a:prstDash val="solid"/>
                </a:ln>
                <a:solidFill>
                  <a:schemeClr val="tx1">
                    <a:lumMod val="95000"/>
                    <a:lumOff val="5000"/>
                  </a:schemeClr>
                </a:solidFill>
                <a:effectLst>
                  <a:outerShdw blurRad="50000" dist="50800" dir="7500000" algn="tl">
                    <a:srgbClr val="000000">
                      <a:shade val="5000"/>
                      <a:alpha val="35000"/>
                    </a:srgbClr>
                  </a:outerShdw>
                </a:effectLst>
                <a:latin typeface="Arial Black" panose="020B0A04020102020204" pitchFamily="34" charset="0"/>
              </a:rPr>
              <a:t>	¿Cuál era el objetivo </a:t>
            </a:r>
            <a:endParaRPr lang="es-PE" sz="3300" b="1" dirty="0" smtClean="0">
              <a:ln w="19050">
                <a:solidFill>
                  <a:srgbClr val="44546A">
                    <a:tint val="1000"/>
                  </a:srgbClr>
                </a:solidFill>
                <a:prstDash val="solid"/>
              </a:ln>
              <a:solidFill>
                <a:schemeClr val="tx1">
                  <a:lumMod val="95000"/>
                  <a:lumOff val="5000"/>
                </a:schemeClr>
              </a:solidFill>
              <a:effectLst>
                <a:outerShdw blurRad="50000" dist="50800" dir="7500000" algn="tl">
                  <a:srgbClr val="000000">
                    <a:shade val="5000"/>
                    <a:alpha val="35000"/>
                  </a:srgbClr>
                </a:outerShdw>
              </a:effectLst>
              <a:latin typeface="Arial Black" panose="020B0A04020102020204" pitchFamily="34" charset="0"/>
            </a:endParaRPr>
          </a:p>
          <a:p>
            <a:pPr algn="ctr">
              <a:spcBef>
                <a:spcPct val="20000"/>
              </a:spcBef>
            </a:pPr>
            <a:r>
              <a:rPr lang="es-PE" sz="3300" b="1" dirty="0" smtClean="0">
                <a:ln w="19050">
                  <a:solidFill>
                    <a:srgbClr val="44546A">
                      <a:tint val="1000"/>
                    </a:srgbClr>
                  </a:solidFill>
                  <a:prstDash val="solid"/>
                </a:ln>
                <a:solidFill>
                  <a:schemeClr val="tx1">
                    <a:lumMod val="95000"/>
                    <a:lumOff val="5000"/>
                  </a:schemeClr>
                </a:solidFill>
                <a:effectLst>
                  <a:outerShdw blurRad="50000" dist="50800" dir="7500000" algn="tl">
                    <a:srgbClr val="000000">
                      <a:shade val="5000"/>
                      <a:alpha val="35000"/>
                    </a:srgbClr>
                  </a:outerShdw>
                </a:effectLst>
                <a:latin typeface="Arial Black" panose="020B0A04020102020204" pitchFamily="34" charset="0"/>
              </a:rPr>
              <a:t>del </a:t>
            </a:r>
            <a:r>
              <a:rPr lang="es-PE" sz="3300" b="1" dirty="0">
                <a:ln w="19050">
                  <a:solidFill>
                    <a:srgbClr val="44546A">
                      <a:tint val="1000"/>
                    </a:srgbClr>
                  </a:solidFill>
                  <a:prstDash val="solid"/>
                </a:ln>
                <a:solidFill>
                  <a:schemeClr val="tx1">
                    <a:lumMod val="95000"/>
                    <a:lumOff val="5000"/>
                  </a:schemeClr>
                </a:solidFill>
                <a:effectLst>
                  <a:outerShdw blurRad="50000" dist="50800" dir="7500000" algn="tl">
                    <a:srgbClr val="000000">
                      <a:shade val="5000"/>
                      <a:alpha val="35000"/>
                    </a:srgbClr>
                  </a:outerShdw>
                </a:effectLst>
                <a:latin typeface="Arial Black" panose="020B0A04020102020204" pitchFamily="34" charset="0"/>
              </a:rPr>
              <a:t>sembrador?</a:t>
            </a:r>
            <a:endParaRPr lang="es-ES" sz="3300" b="1" dirty="0">
              <a:ln w="19050">
                <a:solidFill>
                  <a:srgbClr val="44546A">
                    <a:tint val="1000"/>
                  </a:srgbClr>
                </a:solidFill>
                <a:prstDash val="solid"/>
              </a:ln>
              <a:solidFill>
                <a:schemeClr val="tx1">
                  <a:lumMod val="95000"/>
                  <a:lumOff val="5000"/>
                </a:schemeClr>
              </a:solidFill>
              <a:effectLst>
                <a:outerShdw blurRad="50000" dist="50800" dir="7500000" algn="tl">
                  <a:srgbClr val="000000">
                    <a:shade val="5000"/>
                    <a:alpha val="35000"/>
                  </a:srgbClr>
                </a:outerShdw>
              </a:effectLst>
              <a:latin typeface="Arial Black" panose="020B0A04020102020204" pitchFamily="34" charset="0"/>
            </a:endParaRPr>
          </a:p>
        </p:txBody>
      </p:sp>
      <p:sp>
        <p:nvSpPr>
          <p:cNvPr id="3" name="CuadroTexto 2"/>
          <p:cNvSpPr txBox="1"/>
          <p:nvPr/>
        </p:nvSpPr>
        <p:spPr>
          <a:xfrm>
            <a:off x="2705773" y="2647950"/>
            <a:ext cx="824828" cy="2031325"/>
          </a:xfrm>
          <a:prstGeom prst="rect">
            <a:avLst/>
          </a:prstGeom>
          <a:noFill/>
        </p:spPr>
        <p:txBody>
          <a:bodyPr wrap="square" rtlCol="0">
            <a:spAutoFit/>
          </a:bodyPr>
          <a:lstStyle/>
          <a:p>
            <a:endParaRPr lang="es-PE" sz="2100" dirty="0">
              <a:solidFill>
                <a:prstClr val="black"/>
              </a:solidFill>
              <a:latin typeface="Broadway" panose="04040905080B02020502" pitchFamily="82" charset="0"/>
            </a:endParaRPr>
          </a:p>
          <a:p>
            <a:endParaRPr lang="es-PE" sz="2100" dirty="0">
              <a:solidFill>
                <a:prstClr val="black"/>
              </a:solidFill>
              <a:latin typeface="Broadway" panose="04040905080B02020502" pitchFamily="82" charset="0"/>
            </a:endParaRPr>
          </a:p>
          <a:p>
            <a:r>
              <a:rPr lang="es-PE" sz="2100" dirty="0">
                <a:solidFill>
                  <a:srgbClr val="E7E6E6">
                    <a:lumMod val="50000"/>
                  </a:srgbClr>
                </a:solidFill>
                <a:latin typeface="Broadway" panose="04040905080B02020502" pitchFamily="82" charset="0"/>
              </a:rPr>
              <a:t>.</a:t>
            </a:r>
          </a:p>
          <a:p>
            <a:r>
              <a:rPr lang="es-PE" sz="2100" dirty="0">
                <a:solidFill>
                  <a:srgbClr val="E7E6E6">
                    <a:lumMod val="50000"/>
                  </a:srgbClr>
                </a:solidFill>
                <a:latin typeface="Broadway" panose="04040905080B02020502" pitchFamily="82" charset="0"/>
              </a:rPr>
              <a:t>..</a:t>
            </a:r>
          </a:p>
          <a:p>
            <a:r>
              <a:rPr lang="es-PE" sz="2100" dirty="0">
                <a:solidFill>
                  <a:srgbClr val="E7E6E6">
                    <a:lumMod val="50000"/>
                  </a:srgbClr>
                </a:solidFill>
                <a:latin typeface="Broadway" panose="04040905080B02020502" pitchFamily="82" charset="0"/>
              </a:rPr>
              <a:t>     .</a:t>
            </a:r>
          </a:p>
          <a:p>
            <a:r>
              <a:rPr lang="es-PE" sz="2100" dirty="0">
                <a:solidFill>
                  <a:srgbClr val="E7E6E6">
                    <a:lumMod val="50000"/>
                  </a:srgbClr>
                </a:solidFill>
                <a:latin typeface="Broadway" panose="04040905080B02020502" pitchFamily="82" charset="0"/>
              </a:rPr>
              <a:t>    ..</a:t>
            </a:r>
          </a:p>
        </p:txBody>
      </p:sp>
    </p:spTree>
    <p:extLst>
      <p:ext uri="{BB962C8B-B14F-4D97-AF65-F5344CB8AC3E}">
        <p14:creationId xmlns:p14="http://schemas.microsoft.com/office/powerpoint/2010/main" val="11063845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532" y="476630"/>
            <a:ext cx="8270367" cy="5886069"/>
          </a:xfrm>
          <a:prstGeom prst="rect">
            <a:avLst/>
          </a:prstGeom>
        </p:spPr>
      </p:pic>
      <p:sp>
        <p:nvSpPr>
          <p:cNvPr id="3" name="Rectangle 7"/>
          <p:cNvSpPr>
            <a:spLocks noChangeArrowheads="1"/>
          </p:cNvSpPr>
          <p:nvPr/>
        </p:nvSpPr>
        <p:spPr bwMode="auto">
          <a:xfrm>
            <a:off x="454532" y="5092844"/>
            <a:ext cx="7916757" cy="1122687"/>
          </a:xfrm>
          <a:prstGeom prst="rect">
            <a:avLst/>
          </a:prstGeom>
          <a:noFill/>
          <a:ln w="9525">
            <a:noFill/>
            <a:miter lim="800000"/>
            <a:headEnd/>
            <a:tailEnd/>
          </a:ln>
          <a:effectLst/>
          <a:scene3d>
            <a:camera prst="orthographicFront"/>
            <a:lightRig rig="threePt" dir="t"/>
          </a:scene3d>
          <a:sp3d>
            <a:bevelT prst="slope"/>
          </a:sp3d>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indent="-457200" algn="ctr">
              <a:spcBef>
                <a:spcPct val="20000"/>
              </a:spcBef>
              <a:buFont typeface="Wingdings" panose="05000000000000000000" pitchFamily="2" charset="2"/>
              <a:buChar char="Ø"/>
            </a:pPr>
            <a:r>
              <a:rPr lang="es-PE" sz="3300" b="1" dirty="0">
                <a:ln w="11430"/>
                <a:solidFill>
                  <a:schemeClr val="bg1"/>
                </a:solidFill>
                <a:effectLst>
                  <a:glow rad="101600">
                    <a:srgbClr val="111B0B"/>
                  </a:glow>
                  <a:outerShdw blurRad="50800" dist="39000" dir="5460000" algn="tl">
                    <a:srgbClr val="000000">
                      <a:alpha val="38000"/>
                    </a:srgbClr>
                  </a:outerShdw>
                </a:effectLst>
              </a:rPr>
              <a:t>  </a:t>
            </a:r>
            <a:r>
              <a:rPr lang="es-PE" sz="3300" b="1" dirty="0">
                <a:ln w="11430"/>
                <a:solidFill>
                  <a:schemeClr val="bg1"/>
                </a:solidFill>
                <a:effectLst>
                  <a:glow rad="101600">
                    <a:srgbClr val="111B0B"/>
                  </a:glow>
                  <a:outerShdw blurRad="50800" dist="39000" dir="5460000" algn="tl">
                    <a:srgbClr val="000000">
                      <a:alpha val="38000"/>
                    </a:srgbClr>
                  </a:outerShdw>
                </a:effectLst>
                <a:latin typeface="Arial Black" panose="020B0A04020102020204" pitchFamily="34" charset="0"/>
              </a:rPr>
              <a:t>¿Cuál fue el resultado de </a:t>
            </a:r>
            <a:r>
              <a:rPr lang="es-PE" sz="3300" b="1" dirty="0" smtClean="0">
                <a:ln w="11430"/>
                <a:solidFill>
                  <a:schemeClr val="bg1"/>
                </a:solidFill>
                <a:effectLst>
                  <a:glow rad="101600">
                    <a:srgbClr val="111B0B"/>
                  </a:glow>
                  <a:outerShdw blurRad="50800" dist="39000" dir="5460000" algn="tl">
                    <a:srgbClr val="000000">
                      <a:alpha val="38000"/>
                    </a:srgbClr>
                  </a:outerShdw>
                </a:effectLst>
                <a:latin typeface="Arial Black" panose="020B0A04020102020204" pitchFamily="34" charset="0"/>
              </a:rPr>
              <a:t>la siembra </a:t>
            </a:r>
            <a:r>
              <a:rPr lang="es-PE" sz="3300" b="1" dirty="0">
                <a:ln w="11430"/>
                <a:solidFill>
                  <a:schemeClr val="bg1"/>
                </a:solidFill>
                <a:effectLst>
                  <a:glow rad="101600">
                    <a:srgbClr val="111B0B"/>
                  </a:glow>
                  <a:outerShdw blurRad="50800" dist="39000" dir="5460000" algn="tl">
                    <a:srgbClr val="000000">
                      <a:alpha val="38000"/>
                    </a:srgbClr>
                  </a:outerShdw>
                </a:effectLst>
                <a:latin typeface="Arial Black" panose="020B0A04020102020204" pitchFamily="34" charset="0"/>
              </a:rPr>
              <a:t>en cada caso?</a:t>
            </a:r>
            <a:endParaRPr lang="es-ES" sz="3300" b="1" dirty="0">
              <a:ln w="11430"/>
              <a:solidFill>
                <a:schemeClr val="bg1"/>
              </a:solidFill>
              <a:effectLst>
                <a:glow rad="101600">
                  <a:srgbClr val="111B0B"/>
                </a:glow>
                <a:outerShdw blurRad="50800" dist="39000" dir="5460000" algn="tl">
                  <a:srgbClr val="000000">
                    <a:alpha val="38000"/>
                  </a:srgbClr>
                </a:outerShdw>
              </a:effectLst>
              <a:latin typeface="Arial Black" panose="020B0A04020102020204" pitchFamily="34" charset="0"/>
            </a:endParaRPr>
          </a:p>
          <a:p>
            <a:pPr algn="r">
              <a:spcBef>
                <a:spcPct val="20000"/>
              </a:spcBef>
            </a:pPr>
            <a:r>
              <a:rPr lang="es-PE" sz="3300" b="1" dirty="0" smtClean="0">
                <a:ln w="11430"/>
                <a:solidFill>
                  <a:schemeClr val="bg1"/>
                </a:solidFill>
                <a:effectLst>
                  <a:glow rad="101600">
                    <a:srgbClr val="111B0B"/>
                  </a:glow>
                  <a:outerShdw blurRad="50800" dist="39000" dir="5460000" algn="tl">
                    <a:srgbClr val="000000">
                      <a:alpha val="38000"/>
                    </a:srgbClr>
                  </a:outerShdw>
                </a:effectLst>
              </a:rPr>
              <a:t> </a:t>
            </a:r>
            <a:endParaRPr lang="es-PE" sz="3300" b="1" dirty="0">
              <a:ln w="11430"/>
              <a:solidFill>
                <a:schemeClr val="bg1"/>
              </a:solidFill>
              <a:effectLst>
                <a:glow rad="101600">
                  <a:srgbClr val="111B0B"/>
                </a:glow>
                <a:outerShdw blurRad="50800" dist="39000" dir="5460000" algn="tl">
                  <a:srgbClr val="000000">
                    <a:alpha val="38000"/>
                  </a:srgbClr>
                </a:outerShdw>
              </a:effectLst>
            </a:endParaRPr>
          </a:p>
          <a:p>
            <a:pPr marL="257175" indent="-257175" algn="r">
              <a:spcBef>
                <a:spcPct val="20000"/>
              </a:spcBef>
            </a:pPr>
            <a:endParaRPr lang="es-PE" sz="3300" b="1" dirty="0">
              <a:ln w="11430"/>
              <a:solidFill>
                <a:schemeClr val="bg1"/>
              </a:solidFill>
              <a:effectLst>
                <a:glow rad="101600">
                  <a:srgbClr val="111B0B"/>
                </a:glow>
                <a:outerShdw blurRad="50800" dist="39000" dir="5460000" algn="tl">
                  <a:srgbClr val="000000">
                    <a:alpha val="38000"/>
                  </a:srgbClr>
                </a:outerShdw>
              </a:effectLst>
            </a:endParaRPr>
          </a:p>
          <a:p>
            <a:pPr marL="257175" indent="-257175" algn="r">
              <a:spcBef>
                <a:spcPct val="20000"/>
              </a:spcBef>
            </a:pPr>
            <a:endParaRPr lang="es-PE" sz="3300" b="1" dirty="0">
              <a:ln w="11430"/>
              <a:solidFill>
                <a:schemeClr val="bg1"/>
              </a:solidFill>
              <a:effectLst>
                <a:glow rad="101600">
                  <a:srgbClr val="111B0B"/>
                </a:glow>
                <a:outerShdw blurRad="50800" dist="39000" dir="5460000" algn="tl">
                  <a:srgbClr val="000000">
                    <a:alpha val="38000"/>
                  </a:srgbClr>
                </a:outerShdw>
              </a:effectLst>
            </a:endParaRPr>
          </a:p>
          <a:p>
            <a:pPr marL="257175" indent="-257175" algn="r">
              <a:spcBef>
                <a:spcPct val="20000"/>
              </a:spcBef>
            </a:pPr>
            <a:endParaRPr lang="es-PE" sz="3300" b="1" dirty="0">
              <a:ln w="11430"/>
              <a:solidFill>
                <a:schemeClr val="bg1"/>
              </a:solidFill>
              <a:effectLst>
                <a:glow rad="101600">
                  <a:srgbClr val="111B0B"/>
                </a:glow>
                <a:outerShdw blurRad="50800" dist="39000" dir="5460000" algn="tl">
                  <a:srgbClr val="000000">
                    <a:alpha val="38000"/>
                  </a:srgbClr>
                </a:outerShdw>
              </a:effectLst>
            </a:endParaRPr>
          </a:p>
          <a:p>
            <a:pPr marL="257175" indent="-257175" algn="r">
              <a:spcBef>
                <a:spcPct val="20000"/>
              </a:spcBef>
            </a:pPr>
            <a:endParaRPr lang="es-PE" sz="3300" b="1" dirty="0">
              <a:ln w="11430"/>
              <a:solidFill>
                <a:schemeClr val="bg1"/>
              </a:solidFill>
              <a:effectLst>
                <a:glow rad="101600">
                  <a:srgbClr val="111B0B"/>
                </a:glow>
                <a:outerShdw blurRad="50800" dist="39000" dir="5460000" algn="tl">
                  <a:srgbClr val="000000">
                    <a:alpha val="38000"/>
                  </a:srgbClr>
                </a:outerShdw>
              </a:effectLst>
            </a:endParaRPr>
          </a:p>
          <a:p>
            <a:pPr marL="257175" indent="-257175" algn="r">
              <a:spcBef>
                <a:spcPct val="20000"/>
              </a:spcBef>
            </a:pPr>
            <a:endParaRPr lang="es-PE" sz="3300" b="1" dirty="0">
              <a:ln w="11430"/>
              <a:solidFill>
                <a:schemeClr val="bg1"/>
              </a:solidFill>
              <a:effectLst>
                <a:glow rad="101600">
                  <a:srgbClr val="111B0B"/>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30779695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64439"/>
            <a:ext cx="8085201" cy="5888736"/>
          </a:xfrm>
          <a:prstGeom prst="rect">
            <a:avLst/>
          </a:prstGeom>
        </p:spPr>
      </p:pic>
      <p:sp>
        <p:nvSpPr>
          <p:cNvPr id="2" name="1 Rectángulo"/>
          <p:cNvSpPr/>
          <p:nvPr/>
        </p:nvSpPr>
        <p:spPr>
          <a:xfrm>
            <a:off x="533400" y="464439"/>
            <a:ext cx="7934325" cy="1077218"/>
          </a:xfrm>
          <a:prstGeom prst="rect">
            <a:avLst/>
          </a:prstGeom>
        </p:spPr>
        <p:txBody>
          <a:bodyPr wrap="square">
            <a:spAutoFit/>
          </a:bodyPr>
          <a:lstStyle/>
          <a:p>
            <a:pPr marL="457200" indent="-457200" algn="ctr">
              <a:buFont typeface="Wingdings" panose="05000000000000000000" pitchFamily="2" charset="2"/>
              <a:buChar char="Ø"/>
            </a:pPr>
            <a:r>
              <a:rPr lang="es-PE" sz="3200" b="1" dirty="0">
                <a:solidFill>
                  <a:schemeClr val="bg1"/>
                </a:solidFill>
                <a:effectLst>
                  <a:glow rad="228600">
                    <a:schemeClr val="accent5">
                      <a:satMod val="175000"/>
                      <a:alpha val="40000"/>
                    </a:schemeClr>
                  </a:glow>
                </a:effectLst>
                <a:latin typeface="Bahnschrift" panose="020B0502040204020203" pitchFamily="34" charset="0"/>
              </a:rPr>
              <a:t>¿En qué lugares cayeron las semillas lanzadas por el sembrador? </a:t>
            </a:r>
          </a:p>
        </p:txBody>
      </p:sp>
    </p:spTree>
    <p:extLst>
      <p:ext uri="{BB962C8B-B14F-4D97-AF65-F5344CB8AC3E}">
        <p14:creationId xmlns:p14="http://schemas.microsoft.com/office/powerpoint/2010/main" val="8331571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402" y="483969"/>
            <a:ext cx="8082699" cy="5847257"/>
          </a:xfrm>
          <a:prstGeom prst="rect">
            <a:avLst/>
          </a:prstGeom>
        </p:spPr>
      </p:pic>
      <p:sp>
        <p:nvSpPr>
          <p:cNvPr id="8" name="7 Rectángulo"/>
          <p:cNvSpPr/>
          <p:nvPr/>
        </p:nvSpPr>
        <p:spPr>
          <a:xfrm>
            <a:off x="928272" y="483969"/>
            <a:ext cx="7334961" cy="1466670"/>
          </a:xfrm>
          <a:prstGeom prst="rect">
            <a:avLst/>
          </a:prstGeom>
        </p:spPr>
        <p:txBody>
          <a:bodyPr wrap="square">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a:buFont typeface="Wingdings" panose="05000000000000000000" pitchFamily="2" charset="2"/>
              <a:buChar char="Ø"/>
            </a:pPr>
            <a:r>
              <a:rPr lang="es-PE" sz="2700" b="1" spc="38" dirty="0">
                <a:ln w="11430"/>
                <a:solidFill>
                  <a:schemeClr val="bg1"/>
                </a:solidFill>
                <a:effectLst>
                  <a:glow rad="101600">
                    <a:srgbClr val="6C0000">
                      <a:alpha val="60000"/>
                    </a:srgbClr>
                  </a:glow>
                  <a:outerShdw blurRad="76200" dist="50800" dir="5400000" algn="tl" rotWithShape="0">
                    <a:srgbClr val="000000">
                      <a:alpha val="65000"/>
                    </a:srgbClr>
                  </a:outerShdw>
                </a:effectLst>
              </a:rPr>
              <a:t>¿Por qué no le es permitido a todos conocer los misterios del reino de los cielos?</a:t>
            </a:r>
          </a:p>
        </p:txBody>
      </p:sp>
    </p:spTree>
    <p:extLst>
      <p:ext uri="{BB962C8B-B14F-4D97-AF65-F5344CB8AC3E}">
        <p14:creationId xmlns:p14="http://schemas.microsoft.com/office/powerpoint/2010/main" val="35607087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919" y="467106"/>
            <a:ext cx="8182356" cy="5914644"/>
          </a:xfrm>
          <a:prstGeom prst="rect">
            <a:avLst/>
          </a:prstGeom>
        </p:spPr>
      </p:pic>
      <p:sp>
        <p:nvSpPr>
          <p:cNvPr id="2" name="1 Rectángulo"/>
          <p:cNvSpPr/>
          <p:nvPr/>
        </p:nvSpPr>
        <p:spPr>
          <a:xfrm>
            <a:off x="1026747" y="701546"/>
            <a:ext cx="3402378" cy="501675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algn="ctr">
              <a:buFont typeface="Wingdings" panose="05000000000000000000" pitchFamily="2" charset="2"/>
              <a:buChar char="Ø"/>
            </a:pPr>
            <a:r>
              <a:rPr lang="es-PE" sz="4000" b="1" spc="38" dirty="0">
                <a:ln w="11430"/>
                <a:solidFill>
                  <a:srgbClr val="ED7D31">
                    <a:lumMod val="50000"/>
                  </a:srgbClr>
                </a:solidFill>
                <a:effectLst>
                  <a:glow rad="101600">
                    <a:srgbClr val="FFFFFF">
                      <a:alpha val="60000"/>
                    </a:srgbClr>
                  </a:glow>
                  <a:outerShdw blurRad="76200" dist="50800" dir="5400000" algn="tl" rotWithShape="0">
                    <a:srgbClr val="000000">
                      <a:alpha val="65000"/>
                    </a:srgbClr>
                  </a:outerShdw>
                </a:effectLst>
              </a:rPr>
              <a:t>¿Por qué Jesús enseña con parábolas? </a:t>
            </a:r>
            <a:endParaRPr lang="es-PE" sz="4000" b="1" spc="38" dirty="0" smtClean="0">
              <a:ln w="11430"/>
              <a:solidFill>
                <a:srgbClr val="ED7D31">
                  <a:lumMod val="50000"/>
                </a:srgbClr>
              </a:solidFill>
              <a:effectLst>
                <a:glow rad="101600">
                  <a:srgbClr val="FFFFFF">
                    <a:alpha val="60000"/>
                  </a:srgbClr>
                </a:glow>
                <a:outerShdw blurRad="76200" dist="50800" dir="5400000" algn="tl" rotWithShape="0">
                  <a:srgbClr val="000000">
                    <a:alpha val="65000"/>
                  </a:srgbClr>
                </a:outerShdw>
              </a:effectLst>
            </a:endParaRPr>
          </a:p>
          <a:p>
            <a:pPr algn="ctr"/>
            <a:r>
              <a:rPr lang="es-PE" sz="4000" b="1" spc="38" dirty="0" smtClean="0">
                <a:ln w="11430"/>
                <a:solidFill>
                  <a:srgbClr val="ED7D31">
                    <a:lumMod val="50000"/>
                  </a:srgbClr>
                </a:solidFill>
                <a:effectLst>
                  <a:glow rad="101600">
                    <a:srgbClr val="FFFFFF">
                      <a:alpha val="60000"/>
                    </a:srgbClr>
                  </a:glow>
                  <a:outerShdw blurRad="76200" dist="50800" dir="5400000" algn="tl" rotWithShape="0">
                    <a:srgbClr val="000000">
                      <a:alpha val="65000"/>
                    </a:srgbClr>
                  </a:outerShdw>
                </a:effectLst>
              </a:rPr>
              <a:t>¿</a:t>
            </a:r>
            <a:r>
              <a:rPr lang="es-PE" sz="4000" b="1" spc="38" dirty="0">
                <a:ln w="11430"/>
                <a:solidFill>
                  <a:srgbClr val="ED7D31">
                    <a:lumMod val="50000"/>
                  </a:srgbClr>
                </a:solidFill>
                <a:effectLst>
                  <a:glow rad="101600">
                    <a:srgbClr val="FFFFFF">
                      <a:alpha val="60000"/>
                    </a:srgbClr>
                  </a:glow>
                  <a:outerShdw blurRad="76200" dist="50800" dir="5400000" algn="tl" rotWithShape="0">
                    <a:srgbClr val="000000">
                      <a:alpha val="65000"/>
                    </a:srgbClr>
                  </a:outerShdw>
                </a:effectLst>
              </a:rPr>
              <a:t>Por qué Dios ha bendecido a los discípulos</a:t>
            </a:r>
            <a:r>
              <a:rPr lang="es-PE" sz="4000" b="1" spc="38" dirty="0" smtClean="0">
                <a:ln w="11430"/>
                <a:solidFill>
                  <a:srgbClr val="ED7D31">
                    <a:lumMod val="50000"/>
                  </a:srgbClr>
                </a:solidFill>
                <a:effectLst>
                  <a:glow rad="101600">
                    <a:srgbClr val="FFFFFF">
                      <a:alpha val="60000"/>
                    </a:srgbClr>
                  </a:glow>
                  <a:outerShdw blurRad="76200" dist="50800" dir="5400000" algn="tl" rotWithShape="0">
                    <a:srgbClr val="000000">
                      <a:alpha val="65000"/>
                    </a:srgbClr>
                  </a:outerShdw>
                </a:effectLst>
              </a:rPr>
              <a:t>?  </a:t>
            </a:r>
            <a:endParaRPr lang="es-PE" sz="4000" b="1" spc="38" dirty="0">
              <a:ln w="11430"/>
              <a:solidFill>
                <a:srgbClr val="ED7D31">
                  <a:lumMod val="50000"/>
                </a:srgbClr>
              </a:solidFill>
              <a:effectLst>
                <a:glow rad="101600">
                  <a:srgbClr val="FFFFFF">
                    <a:alpha val="60000"/>
                  </a:srgbClr>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210429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VIDEO: La Parábola del Sembrador: ¿cómo lograr que la palabra de Dios entre  en nuestro corazón? - Chateando con Dios - C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23" y="500195"/>
            <a:ext cx="8188325" cy="587202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9"/>
          <p:cNvSpPr>
            <a:spLocks noChangeArrowheads="1"/>
          </p:cNvSpPr>
          <p:nvPr/>
        </p:nvSpPr>
        <p:spPr bwMode="auto">
          <a:xfrm>
            <a:off x="1075317" y="1433647"/>
            <a:ext cx="2544183" cy="395153"/>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algn="ctr"/>
            <a:r>
              <a:rPr lang="es-PE" sz="3200" dirty="0" smtClean="0">
                <a:solidFill>
                  <a:srgbClr val="FFFFFF"/>
                </a:solidFill>
                <a:effectLst>
                  <a:glow rad="63500">
                    <a:srgbClr val="C00000">
                      <a:alpha val="40000"/>
                    </a:srgbClr>
                  </a:glow>
                  <a:outerShdw blurRad="50800" dist="38100" algn="l" rotWithShape="0">
                    <a:prstClr val="black"/>
                  </a:outerShdw>
                </a:effectLst>
              </a:rPr>
              <a:t>Motivación</a:t>
            </a:r>
            <a:r>
              <a:rPr lang="es-PE" sz="2800" dirty="0" smtClean="0">
                <a:solidFill>
                  <a:srgbClr val="FFFFFF"/>
                </a:solidFill>
                <a:effectLst>
                  <a:glow rad="63500">
                    <a:srgbClr val="C00000">
                      <a:alpha val="40000"/>
                    </a:srgbClr>
                  </a:glow>
                  <a:outerShdw blurRad="50800" dist="38100" algn="l" rotWithShape="0">
                    <a:prstClr val="black"/>
                  </a:outerShdw>
                </a:effectLst>
              </a:rPr>
              <a:t>:</a:t>
            </a:r>
            <a:endParaRPr lang="es-ES" sz="2800" dirty="0">
              <a:solidFill>
                <a:srgbClr val="FFFFFF"/>
              </a:solidFill>
              <a:effectLst>
                <a:glow rad="63500">
                  <a:srgbClr val="C00000">
                    <a:alpha val="40000"/>
                  </a:srgbClr>
                </a:glow>
                <a:outerShdw blurRad="50800" dist="38100" algn="l" rotWithShape="0">
                  <a:prstClr val="black"/>
                </a:outerShdw>
              </a:effectLst>
            </a:endParaRPr>
          </a:p>
        </p:txBody>
      </p:sp>
      <p:sp>
        <p:nvSpPr>
          <p:cNvPr id="7" name="Rectangle 9"/>
          <p:cNvSpPr>
            <a:spLocks noChangeArrowheads="1"/>
          </p:cNvSpPr>
          <p:nvPr/>
        </p:nvSpPr>
        <p:spPr bwMode="auto">
          <a:xfrm>
            <a:off x="517524" y="3843472"/>
            <a:ext cx="8188325" cy="2528752"/>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algn="ctr"/>
            <a:r>
              <a:rPr lang="es-PE" sz="3200" b="1" dirty="0" smtClean="0">
                <a:solidFill>
                  <a:srgbClr val="FFFFFF"/>
                </a:solidFill>
                <a:effectLst>
                  <a:glow rad="63500">
                    <a:srgbClr val="C00000">
                      <a:alpha val="40000"/>
                    </a:srgbClr>
                  </a:glow>
                  <a:outerShdw blurRad="50800" dist="38100" algn="l" rotWithShape="0">
                    <a:prstClr val="black"/>
                  </a:outerShdw>
                </a:effectLst>
              </a:rPr>
              <a:t>Las </a:t>
            </a:r>
            <a:r>
              <a:rPr lang="es-PE" sz="3200" b="1" dirty="0">
                <a:solidFill>
                  <a:srgbClr val="FFFFFF"/>
                </a:solidFill>
                <a:effectLst>
                  <a:glow rad="63500">
                    <a:srgbClr val="C00000">
                      <a:alpha val="40000"/>
                    </a:srgbClr>
                  </a:glow>
                  <a:outerShdw blurRad="50800" dist="38100" algn="l" rotWithShape="0">
                    <a:prstClr val="black"/>
                  </a:outerShdw>
                </a:effectLst>
              </a:rPr>
              <a:t>parábolas de Jesús esperan la respuesta de aquellos que las escuchan. Leamos, interpretemos y apliquemos a nuestra propia vida la parábola del sembrador, que tiene mucho que decirnos aquí y ahora.</a:t>
            </a:r>
            <a:endParaRPr lang="es-ES" sz="3200" b="1" dirty="0">
              <a:solidFill>
                <a:srgbClr val="FFFFFF"/>
              </a:solidFill>
              <a:effectLst>
                <a:glow rad="63500">
                  <a:srgbClr val="C00000">
                    <a:alpha val="40000"/>
                  </a:srgbClr>
                </a:glow>
                <a:outerShdw blurRad="50800" dist="38100" algn="l" rotWithShape="0">
                  <a:prstClr val="black"/>
                </a:outerShdw>
              </a:effectLst>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523" y="500195"/>
            <a:ext cx="3218688" cy="957072"/>
          </a:xfrm>
          <a:prstGeom prst="roundRect">
            <a:avLst/>
          </a:prstGeom>
        </p:spPr>
      </p:pic>
    </p:spTree>
    <p:extLst>
      <p:ext uri="{BB962C8B-B14F-4D97-AF65-F5344CB8AC3E}">
        <p14:creationId xmlns:p14="http://schemas.microsoft.com/office/powerpoint/2010/main" val="3211957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1+#ppt_w/2"/>
                                          </p:val>
                                        </p:tav>
                                        <p:tav tm="100000">
                                          <p:val>
                                            <p:strVal val="#ppt_x"/>
                                          </p:val>
                                        </p:tav>
                                      </p:tavLst>
                                    </p:anim>
                                    <p:anim calcmode="lin" valueType="num">
                                      <p:cBhvr additive="base">
                                        <p:cTn id="8" dur="20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2200"/>
                            </p:stCondLst>
                            <p:childTnLst>
                              <p:par>
                                <p:cTn id="10" presetID="2" presetClass="entr" presetSubtype="3" fill="hold" grpId="0" nodeType="afterEffect">
                                  <p:stCondLst>
                                    <p:cond delay="0"/>
                                  </p:stCondLst>
                                  <p:iterate type="wd">
                                    <p:tmPct val="1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1+#ppt_w/2"/>
                                          </p:val>
                                        </p:tav>
                                        <p:tav tm="100000">
                                          <p:val>
                                            <p:strVal val="#ppt_x"/>
                                          </p:val>
                                        </p:tav>
                                      </p:tavLst>
                                    </p:anim>
                                    <p:anim calcmode="lin" valueType="num">
                                      <p:cBhvr additive="base">
                                        <p:cTn id="13" dur="2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636" y="515493"/>
            <a:ext cx="8124063" cy="5837682"/>
          </a:xfrm>
          <a:prstGeom prst="rect">
            <a:avLst/>
          </a:prstGeom>
          <a:scene3d>
            <a:camera prst="orthographicFront"/>
            <a:lightRig rig="threePt" dir="t"/>
          </a:scene3d>
          <a:sp3d>
            <a:bevelT prst="relaxedInset"/>
          </a:sp3d>
        </p:spPr>
      </p:pic>
      <p:sp>
        <p:nvSpPr>
          <p:cNvPr id="4" name="Text Box 3"/>
          <p:cNvSpPr txBox="1">
            <a:spLocks noChangeArrowheads="1"/>
          </p:cNvSpPr>
          <p:nvPr/>
        </p:nvSpPr>
        <p:spPr bwMode="auto">
          <a:xfrm>
            <a:off x="809625" y="1130792"/>
            <a:ext cx="3567113" cy="4524315"/>
          </a:xfrm>
          <a:prstGeom prst="rect">
            <a:avLst/>
          </a:prstGeom>
          <a:noFill/>
          <a:ln w="9525">
            <a:noFill/>
            <a:miter lim="800000"/>
            <a:headEnd/>
            <a:tailEnd/>
          </a:ln>
          <a:effectLst/>
        </p:spPr>
        <p:txBody>
          <a:bodyPr wrap="square">
            <a:spAutoFit/>
            <a:scene3d>
              <a:camera prst="orthographicFront"/>
              <a:lightRig rig="soft" dir="t">
                <a:rot lat="0" lon="0" rev="10800000"/>
              </a:lightRig>
            </a:scene3d>
            <a:sp3d>
              <a:bevelT w="27940" h="12700"/>
              <a:contourClr>
                <a:srgbClr val="DDDDDD"/>
              </a:contourClr>
            </a:sp3d>
          </a:bodyPr>
          <a:lstStyle/>
          <a:p>
            <a:pPr algn="ctr">
              <a:defRPr/>
            </a:pPr>
            <a:r>
              <a:rPr lang="es-PE" sz="3200" b="1" spc="113" dirty="0" smtClean="0">
                <a:ln w="11430"/>
                <a:solidFill>
                  <a:srgbClr val="ED7D31">
                    <a:lumMod val="50000"/>
                  </a:srgbClr>
                </a:solidFill>
                <a:effectLst>
                  <a:glow rad="101600">
                    <a:srgbClr val="FFFFFF"/>
                  </a:glow>
                  <a:outerShdw blurRad="25400" algn="tl" rotWithShape="0">
                    <a:srgbClr val="000000">
                      <a:alpha val="43000"/>
                    </a:srgbClr>
                  </a:outerShdw>
                </a:effectLst>
                <a:latin typeface="Arial" pitchFamily="34" charset="0"/>
                <a:cs typeface="Arial" pitchFamily="34" charset="0"/>
              </a:rPr>
              <a:t>• ¿</a:t>
            </a:r>
            <a:r>
              <a:rPr lang="es-PE" sz="3200" b="1" spc="113" dirty="0">
                <a:ln w="11430"/>
                <a:solidFill>
                  <a:srgbClr val="ED7D31">
                    <a:lumMod val="50000"/>
                  </a:srgbClr>
                </a:solidFill>
                <a:effectLst>
                  <a:glow rad="101600">
                    <a:srgbClr val="FFFFFF"/>
                  </a:glow>
                  <a:outerShdw blurRad="25400" algn="tl" rotWithShape="0">
                    <a:srgbClr val="000000">
                      <a:alpha val="43000"/>
                    </a:srgbClr>
                  </a:outerShdw>
                </a:effectLst>
                <a:latin typeface="Arial" pitchFamily="34" charset="0"/>
                <a:cs typeface="Arial" pitchFamily="34" charset="0"/>
              </a:rPr>
              <a:t>Percibes que Dios siembra en tu vida su Palabra? ¿Con cuál de los distintos terrenos te identificas más? ¿Por qué?</a:t>
            </a:r>
            <a:endParaRPr lang="es-ES" sz="3200" b="1" spc="113" dirty="0">
              <a:ln w="11430"/>
              <a:solidFill>
                <a:srgbClr val="ED7D31">
                  <a:lumMod val="50000"/>
                </a:srgbClr>
              </a:solidFill>
              <a:effectLst>
                <a:glow rad="101600">
                  <a:srgbClr val="FFFFFF"/>
                </a:glow>
                <a:outerShdw blurRad="25400" algn="tl" rotWithShape="0">
                  <a:srgbClr val="000000">
                    <a:alpha val="43000"/>
                  </a:srgbClr>
                </a:outerShdw>
              </a:effectLst>
              <a:latin typeface="Arial" pitchFamily="34" charset="0"/>
              <a:cs typeface="Arial" pitchFamily="34" charset="0"/>
            </a:endParaRPr>
          </a:p>
        </p:txBody>
      </p:sp>
    </p:spTree>
    <p:extLst>
      <p:ext uri="{BB962C8B-B14F-4D97-AF65-F5344CB8AC3E}">
        <p14:creationId xmlns:p14="http://schemas.microsoft.com/office/powerpoint/2010/main" val="3173202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055" y="503300"/>
            <a:ext cx="8156383" cy="5802249"/>
          </a:xfrm>
          <a:prstGeom prst="rect">
            <a:avLst/>
          </a:prstGeom>
          <a:scene3d>
            <a:camera prst="orthographicFront"/>
            <a:lightRig rig="threePt" dir="t"/>
          </a:scene3d>
          <a:sp3d>
            <a:bevelT/>
          </a:sp3d>
        </p:spPr>
      </p:pic>
      <p:sp>
        <p:nvSpPr>
          <p:cNvPr id="5" name="4 CuadroTexto"/>
          <p:cNvSpPr txBox="1"/>
          <p:nvPr/>
        </p:nvSpPr>
        <p:spPr>
          <a:xfrm>
            <a:off x="4499139" y="709813"/>
            <a:ext cx="3806662" cy="5016758"/>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PE" sz="3200" b="1" spc="38" dirty="0" smtClean="0">
                <a:ln w="11430"/>
                <a:solidFill>
                  <a:srgbClr val="C00000"/>
                </a:solidFill>
                <a:effectLst>
                  <a:glow rad="63500">
                    <a:srgbClr val="FFFFFF"/>
                  </a:glow>
                  <a:outerShdw blurRad="76200" dist="50800" dir="5400000" algn="tl" rotWithShape="0">
                    <a:srgbClr val="000000">
                      <a:alpha val="65000"/>
                    </a:srgbClr>
                  </a:outerShdw>
                </a:effectLst>
                <a:latin typeface="Arial" charset="0"/>
              </a:rPr>
              <a:t>•   Un </a:t>
            </a:r>
            <a:r>
              <a:rPr lang="es-PE" sz="3200" b="1" spc="38" dirty="0">
                <a:ln w="11430"/>
                <a:solidFill>
                  <a:srgbClr val="C00000"/>
                </a:solidFill>
                <a:effectLst>
                  <a:glow rad="63500">
                    <a:srgbClr val="FFFFFF"/>
                  </a:glow>
                  <a:outerShdw blurRad="76200" dist="50800" dir="5400000" algn="tl" rotWithShape="0">
                    <a:srgbClr val="000000">
                      <a:alpha val="65000"/>
                    </a:srgbClr>
                  </a:outerShdw>
                </a:effectLst>
                <a:latin typeface="Arial" charset="0"/>
              </a:rPr>
              <a:t>grano dio cien, otro sesenta, otro treinta. ¿Qué dificultades encuentras a la hora de dejar que la Palabra fructifique en tu vida?</a:t>
            </a:r>
            <a:endParaRPr lang="es-ES" sz="3200" b="1" spc="38" dirty="0">
              <a:ln w="11430"/>
              <a:solidFill>
                <a:srgbClr val="C00000"/>
              </a:solidFill>
              <a:effectLst>
                <a:glow rad="63500">
                  <a:srgbClr val="FFFFFF"/>
                </a:glow>
                <a:outerShdw blurRad="76200" dist="50800" dir="5400000" algn="tl" rotWithShape="0">
                  <a:srgbClr val="000000">
                    <a:alpha val="65000"/>
                  </a:srgbClr>
                </a:outerShdw>
              </a:effectLst>
              <a:latin typeface="Arial" charset="0"/>
            </a:endParaRPr>
          </a:p>
        </p:txBody>
      </p:sp>
    </p:spTree>
    <p:extLst>
      <p:ext uri="{BB962C8B-B14F-4D97-AF65-F5344CB8AC3E}">
        <p14:creationId xmlns:p14="http://schemas.microsoft.com/office/powerpoint/2010/main" val="3429823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36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58" y="472099"/>
            <a:ext cx="8168640" cy="5937504"/>
          </a:xfrm>
          <a:prstGeom prst="rect">
            <a:avLst/>
          </a:prstGeom>
        </p:spPr>
      </p:pic>
      <p:sp>
        <p:nvSpPr>
          <p:cNvPr id="8" name="7 CuadroTexto"/>
          <p:cNvSpPr txBox="1"/>
          <p:nvPr/>
        </p:nvSpPr>
        <p:spPr>
          <a:xfrm>
            <a:off x="514560" y="6009493"/>
            <a:ext cx="8136236" cy="400110"/>
          </a:xfrm>
          <a:prstGeom prst="rect">
            <a:avLst/>
          </a:prstGeom>
          <a:noFill/>
          <a:scene3d>
            <a:camera prst="orthographicFront"/>
            <a:lightRig rig="threePt" dir="t"/>
          </a:scene3d>
          <a:sp3d>
            <a:bevelT prst="angle"/>
          </a:sp3d>
        </p:spPr>
        <p:txBody>
          <a:bodyPr wrap="square" rtlCol="0">
            <a:spAutoFit/>
          </a:bodyPr>
          <a:lstStyle/>
          <a:p>
            <a:pPr algn="ctr"/>
            <a:r>
              <a:rPr lang="es-ES_tradnl" sz="2000" b="1" kern="0" dirty="0">
                <a:ln w="12700">
                  <a:solidFill>
                    <a:schemeClr val="accent5"/>
                  </a:solidFill>
                  <a:prstDash val="solid"/>
                </a:ln>
                <a:pattFill prst="ltDnDiag">
                  <a:fgClr>
                    <a:schemeClr val="accent5">
                      <a:lumMod val="60000"/>
                      <a:lumOff val="40000"/>
                    </a:schemeClr>
                  </a:fgClr>
                  <a:bgClr>
                    <a:schemeClr val="bg1"/>
                  </a:bgClr>
                </a:pattFill>
                <a:latin typeface="Arial Black" panose="020B0A04020102020204" pitchFamily="34" charset="0"/>
              </a:rPr>
              <a:t>Cantos sugeridos:    </a:t>
            </a:r>
            <a:r>
              <a:rPr lang="es-ES_tradnl" sz="2000" b="1" dirty="0">
                <a:ln w="12700">
                  <a:solidFill>
                    <a:schemeClr val="accent5"/>
                  </a:solidFill>
                  <a:prstDash val="solid"/>
                </a:ln>
                <a:pattFill prst="ltDnDiag">
                  <a:fgClr>
                    <a:schemeClr val="accent5">
                      <a:lumMod val="60000"/>
                      <a:lumOff val="40000"/>
                    </a:schemeClr>
                  </a:fgClr>
                  <a:bgClr>
                    <a:schemeClr val="bg1"/>
                  </a:bgClr>
                </a:pattFill>
                <a:latin typeface="Arial Black" panose="020B0A04020102020204" pitchFamily="34" charset="0"/>
              </a:rPr>
              <a:t>Id y enseñad; Tu palabra me da </a:t>
            </a:r>
            <a:r>
              <a:rPr lang="es-ES_tradnl" sz="2000" b="1" dirty="0" smtClean="0">
                <a:ln w="12700">
                  <a:solidFill>
                    <a:schemeClr val="accent5"/>
                  </a:solidFill>
                  <a:prstDash val="solid"/>
                </a:ln>
                <a:pattFill prst="ltDnDiag">
                  <a:fgClr>
                    <a:schemeClr val="accent5">
                      <a:lumMod val="60000"/>
                      <a:lumOff val="40000"/>
                    </a:schemeClr>
                  </a:fgClr>
                  <a:bgClr>
                    <a:schemeClr val="bg1"/>
                  </a:bgClr>
                </a:pattFill>
                <a:latin typeface="Arial Black" panose="020B0A04020102020204" pitchFamily="34" charset="0"/>
              </a:rPr>
              <a:t>vida</a:t>
            </a:r>
            <a:r>
              <a:rPr lang="es-PE" sz="2000" b="1" kern="0" dirty="0" smtClean="0">
                <a:ln w="12700">
                  <a:solidFill>
                    <a:schemeClr val="accent5"/>
                  </a:solidFill>
                  <a:prstDash val="solid"/>
                </a:ln>
                <a:pattFill prst="ltDnDiag">
                  <a:fgClr>
                    <a:schemeClr val="accent5">
                      <a:lumMod val="60000"/>
                      <a:lumOff val="40000"/>
                    </a:schemeClr>
                  </a:fgClr>
                  <a:bgClr>
                    <a:schemeClr val="bg1"/>
                  </a:bgClr>
                </a:pattFill>
                <a:latin typeface="Arial Black" panose="020B0A04020102020204" pitchFamily="34" charset="0"/>
              </a:rPr>
              <a:t>.</a:t>
            </a:r>
            <a:endParaRPr lang="es-ES_tradnl" sz="3600" b="1" kern="0" dirty="0">
              <a:ln w="12700">
                <a:solidFill>
                  <a:schemeClr val="accent5"/>
                </a:solidFill>
                <a:prstDash val="solid"/>
              </a:ln>
              <a:pattFill prst="ltDnDiag">
                <a:fgClr>
                  <a:schemeClr val="accent5">
                    <a:lumMod val="60000"/>
                    <a:lumOff val="40000"/>
                  </a:schemeClr>
                </a:fgClr>
                <a:bgClr>
                  <a:schemeClr val="bg1"/>
                </a:bgClr>
              </a:pattFill>
              <a:latin typeface="Arial Black" panose="020B0A04020102020204" pitchFamily="34" charset="0"/>
            </a:endParaRPr>
          </a:p>
        </p:txBody>
      </p:sp>
      <p:sp>
        <p:nvSpPr>
          <p:cNvPr id="6" name="2 Marcador de contenido"/>
          <p:cNvSpPr txBox="1">
            <a:spLocks/>
          </p:cNvSpPr>
          <p:nvPr/>
        </p:nvSpPr>
        <p:spPr>
          <a:xfrm>
            <a:off x="453269" y="432663"/>
            <a:ext cx="8128396" cy="31428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a:lstStyle/>
          <a:p>
            <a:pPr algn="ctr"/>
            <a:r>
              <a:rPr lang="es-ES_tradnl" sz="2800" kern="0" dirty="0">
                <a:solidFill>
                  <a:schemeClr val="bg1"/>
                </a:solidFill>
                <a:effectLst>
                  <a:glow rad="101600">
                    <a:schemeClr val="tx1">
                      <a:alpha val="60000"/>
                    </a:schemeClr>
                  </a:glow>
                  <a:outerShdw blurRad="38100" dist="38100" dir="2700000" algn="tl">
                    <a:srgbClr val="000000">
                      <a:alpha val="43137"/>
                    </a:srgbClr>
                  </a:outerShdw>
                </a:effectLst>
                <a:latin typeface="Times New Roman"/>
              </a:rPr>
              <a:t> </a:t>
            </a:r>
            <a:r>
              <a:rPr lang="es-ES_tradnl" sz="2800" b="1" kern="0" dirty="0">
                <a:solidFill>
                  <a:schemeClr val="bg1"/>
                </a:solidFill>
                <a:effectLst>
                  <a:glow rad="101600">
                    <a:schemeClr val="tx1">
                      <a:alpha val="60000"/>
                    </a:schemeClr>
                  </a:glow>
                  <a:outerShdw blurRad="38100" dist="38100" dir="2700000" algn="tl">
                    <a:srgbClr val="000000">
                      <a:alpha val="43137"/>
                    </a:srgbClr>
                  </a:outerShdw>
                </a:effectLst>
                <a:latin typeface="Times New Roman"/>
              </a:rPr>
              <a:t>Ambientación</a:t>
            </a:r>
            <a:r>
              <a:rPr lang="es-ES_tradnl" sz="2000" b="1" kern="0" dirty="0">
                <a:solidFill>
                  <a:schemeClr val="bg1"/>
                </a:solidFill>
                <a:effectLst>
                  <a:glow rad="101600">
                    <a:schemeClr val="tx1">
                      <a:alpha val="60000"/>
                    </a:schemeClr>
                  </a:glow>
                  <a:outerShdw blurRad="38100" dist="38100" dir="2700000" algn="tl">
                    <a:srgbClr val="000000">
                      <a:alpha val="43137"/>
                    </a:srgbClr>
                  </a:outerShdw>
                </a:effectLst>
                <a:latin typeface="Times New Roman"/>
              </a:rPr>
              <a:t>: </a:t>
            </a:r>
            <a:r>
              <a:rPr lang="es-ES_tradnl" sz="2400" b="1" dirty="0">
                <a:solidFill>
                  <a:schemeClr val="bg1"/>
                </a:solidFill>
                <a:effectLst>
                  <a:glow rad="101600">
                    <a:schemeClr val="tx1">
                      <a:alpha val="60000"/>
                    </a:schemeClr>
                  </a:glow>
                  <a:outerShdw blurRad="38100" dist="38100" dir="2700000" algn="tl">
                    <a:srgbClr val="000000">
                      <a:alpha val="43137"/>
                    </a:srgbClr>
                  </a:outerShdw>
                </a:effectLst>
              </a:rPr>
              <a:t>Maceta con tierra y unas semillas en un plato; </a:t>
            </a:r>
            <a:r>
              <a:rPr lang="es-ES_tradnl" sz="2400" b="1" dirty="0" smtClean="0">
                <a:solidFill>
                  <a:schemeClr val="bg1"/>
                </a:solidFill>
                <a:effectLst>
                  <a:glow rad="101600">
                    <a:schemeClr val="tx1">
                      <a:alpha val="60000"/>
                    </a:schemeClr>
                  </a:glow>
                  <a:outerShdw blurRad="38100" dist="38100" dir="2700000" algn="tl">
                    <a:srgbClr val="000000">
                      <a:alpha val="43137"/>
                    </a:srgbClr>
                  </a:outerShdw>
                </a:effectLst>
              </a:rPr>
              <a:t>Biblia </a:t>
            </a:r>
            <a:r>
              <a:rPr lang="es-ES_tradnl" sz="2400" b="1" dirty="0">
                <a:solidFill>
                  <a:schemeClr val="bg1"/>
                </a:solidFill>
                <a:effectLst>
                  <a:glow rad="101600">
                    <a:schemeClr val="tx1">
                      <a:alpha val="60000"/>
                    </a:schemeClr>
                  </a:glow>
                  <a:outerShdw blurRad="38100" dist="38100" dir="2700000" algn="tl">
                    <a:srgbClr val="000000">
                      <a:alpha val="43137"/>
                    </a:srgbClr>
                  </a:outerShdw>
                </a:effectLst>
              </a:rPr>
              <a:t>con un </a:t>
            </a:r>
            <a:r>
              <a:rPr lang="es-ES_tradnl" sz="2400" b="1" dirty="0" smtClean="0">
                <a:solidFill>
                  <a:schemeClr val="bg1"/>
                </a:solidFill>
                <a:effectLst>
                  <a:glow rad="101600">
                    <a:schemeClr val="tx1">
                      <a:alpha val="60000"/>
                    </a:schemeClr>
                  </a:glow>
                  <a:outerShdw blurRad="38100" dist="38100" dir="2700000" algn="tl">
                    <a:srgbClr val="000000">
                      <a:alpha val="43137"/>
                    </a:srgbClr>
                  </a:outerShdw>
                </a:effectLst>
              </a:rPr>
              <a:t>Cirio</a:t>
            </a:r>
            <a:r>
              <a:rPr lang="es-ES_tradnl" sz="2400" b="1" dirty="0">
                <a:solidFill>
                  <a:schemeClr val="bg1"/>
                </a:solidFill>
                <a:effectLst>
                  <a:glow rad="101600">
                    <a:schemeClr val="tx1">
                      <a:alpha val="60000"/>
                    </a:schemeClr>
                  </a:glow>
                  <a:outerShdw blurRad="38100" dist="38100" dir="2700000" algn="tl">
                    <a:srgbClr val="000000">
                      <a:alpha val="43137"/>
                    </a:srgbClr>
                  </a:outerShdw>
                </a:effectLst>
              </a:rPr>
              <a:t>. </a:t>
            </a:r>
            <a:endParaRPr lang="es-PE" sz="2400" b="1" dirty="0">
              <a:solidFill>
                <a:schemeClr val="bg1"/>
              </a:solidFill>
              <a:effectLst>
                <a:glow rad="101600">
                  <a:schemeClr val="tx1">
                    <a:alpha val="60000"/>
                  </a:schemeClr>
                </a:glow>
                <a:outerShdw blurRad="38100" dist="38100" dir="2700000" algn="tl">
                  <a:srgbClr val="000000">
                    <a:alpha val="43137"/>
                  </a:srgbClr>
                </a:outerShdw>
              </a:effectLst>
            </a:endParaRPr>
          </a:p>
          <a:p>
            <a:pPr algn="ctr"/>
            <a:endParaRPr lang="es-PE" sz="2400" kern="0" dirty="0">
              <a:solidFill>
                <a:schemeClr val="bg1"/>
              </a:solidFill>
              <a:effectLst>
                <a:glow rad="101600">
                  <a:schemeClr val="tx1">
                    <a:alpha val="60000"/>
                  </a:schemeClr>
                </a:glow>
                <a:outerShdw blurRad="38100" dist="38100" dir="2700000" algn="tl">
                  <a:srgbClr val="000000">
                    <a:alpha val="43137"/>
                  </a:srgbClr>
                </a:outerShdw>
              </a:effectLst>
              <a:latin typeface="Times New Roman"/>
            </a:endParaRPr>
          </a:p>
        </p:txBody>
      </p:sp>
      <p:sp>
        <p:nvSpPr>
          <p:cNvPr id="19" name="18 Rectángulo"/>
          <p:cNvSpPr/>
          <p:nvPr/>
        </p:nvSpPr>
        <p:spPr>
          <a:xfrm>
            <a:off x="6136661" y="2834934"/>
            <a:ext cx="181846" cy="276999"/>
          </a:xfrm>
          <a:prstGeom prst="rect">
            <a:avLst/>
          </a:prstGeom>
          <a:noFill/>
        </p:spPr>
        <p:txBody>
          <a:bodyPr wrap="non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350" b="1" spc="38"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rPr>
              <a:t> </a:t>
            </a:r>
          </a:p>
        </p:txBody>
      </p:sp>
      <p:sp>
        <p:nvSpPr>
          <p:cNvPr id="20" name="19 Rectángulo"/>
          <p:cNvSpPr/>
          <p:nvPr/>
        </p:nvSpPr>
        <p:spPr>
          <a:xfrm>
            <a:off x="2570800" y="4851693"/>
            <a:ext cx="138564" cy="276999"/>
          </a:xfrm>
          <a:prstGeom prst="rect">
            <a:avLst/>
          </a:prstGeom>
          <a:noFill/>
        </p:spPr>
        <p:txBody>
          <a:bodyPr wrap="non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s-ES" sz="1350" b="1" spc="38"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endParaRPr>
          </a:p>
        </p:txBody>
      </p:sp>
      <p:sp>
        <p:nvSpPr>
          <p:cNvPr id="21" name="20 Rectángulo"/>
          <p:cNvSpPr/>
          <p:nvPr/>
        </p:nvSpPr>
        <p:spPr>
          <a:xfrm>
            <a:off x="1297688" y="3661193"/>
            <a:ext cx="1984848" cy="276999"/>
          </a:xfrm>
          <a:prstGeom prst="rect">
            <a:avLst/>
          </a:prstGeom>
          <a:noFill/>
        </p:spPr>
        <p:txBody>
          <a:bodyPr wrap="squar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s-ES" sz="1350" b="1" spc="38"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endParaRPr>
          </a:p>
        </p:txBody>
      </p:sp>
      <p:sp>
        <p:nvSpPr>
          <p:cNvPr id="22" name="21 Rectángulo"/>
          <p:cNvSpPr/>
          <p:nvPr/>
        </p:nvSpPr>
        <p:spPr>
          <a:xfrm>
            <a:off x="6476071" y="4332320"/>
            <a:ext cx="138564" cy="276999"/>
          </a:xfrm>
          <a:prstGeom prst="rect">
            <a:avLst/>
          </a:prstGeom>
          <a:noFill/>
        </p:spPr>
        <p:txBody>
          <a:bodyPr wrap="non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s-ES" sz="1350" b="1" spc="38"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endParaRPr>
          </a:p>
        </p:txBody>
      </p:sp>
      <p:sp>
        <p:nvSpPr>
          <p:cNvPr id="23" name="22 Rectángulo"/>
          <p:cNvSpPr/>
          <p:nvPr/>
        </p:nvSpPr>
        <p:spPr>
          <a:xfrm>
            <a:off x="6804904" y="3568721"/>
            <a:ext cx="138564" cy="276999"/>
          </a:xfrm>
          <a:prstGeom prst="rect">
            <a:avLst/>
          </a:prstGeom>
          <a:noFill/>
        </p:spPr>
        <p:txBody>
          <a:bodyPr wrap="non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s-ES" sz="1350" b="1" spc="38"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endParaRPr>
          </a:p>
        </p:txBody>
      </p:sp>
      <p:sp>
        <p:nvSpPr>
          <p:cNvPr id="24" name="23 Rectángulo"/>
          <p:cNvSpPr/>
          <p:nvPr/>
        </p:nvSpPr>
        <p:spPr>
          <a:xfrm>
            <a:off x="5940931" y="4918955"/>
            <a:ext cx="138564" cy="276999"/>
          </a:xfrm>
          <a:prstGeom prst="rect">
            <a:avLst/>
          </a:prstGeom>
          <a:noFill/>
        </p:spPr>
        <p:txBody>
          <a:bodyPr wrap="non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s-ES" sz="1350" b="1" spc="38"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4023236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375" autoRev="1" fill="hold">
                                          <p:stCondLst>
                                            <p:cond delay="0"/>
                                          </p:stCondLst>
                                        </p:cTn>
                                        <p:tgtEl>
                                          <p:spTgt spid="6"/>
                                        </p:tgtEl>
                                        <p:attrNameLst>
                                          <p:attrName>ppt_w</p:attrName>
                                        </p:attrNameLst>
                                      </p:cBhvr>
                                    </p:anim>
                                    <p:anim by="(#ppt_w*0.50)" calcmode="lin" valueType="num">
                                      <p:cBhvr>
                                        <p:cTn id="8" dur="375" decel="50000" autoRev="1" fill="hold">
                                          <p:stCondLst>
                                            <p:cond delay="0"/>
                                          </p:stCondLst>
                                        </p:cTn>
                                        <p:tgtEl>
                                          <p:spTgt spid="6"/>
                                        </p:tgtEl>
                                        <p:attrNameLst>
                                          <p:attrName>ppt_x</p:attrName>
                                        </p:attrNameLst>
                                      </p:cBhvr>
                                    </p:anim>
                                    <p:anim from="(-#ppt_h/2)" to="(#ppt_y)" calcmode="lin" valueType="num">
                                      <p:cBhvr>
                                        <p:cTn id="9" dur="750" fill="hold">
                                          <p:stCondLst>
                                            <p:cond delay="0"/>
                                          </p:stCondLst>
                                        </p:cTn>
                                        <p:tgtEl>
                                          <p:spTgt spid="6"/>
                                        </p:tgtEl>
                                        <p:attrNameLst>
                                          <p:attrName>ppt_y</p:attrName>
                                        </p:attrNameLst>
                                      </p:cBhvr>
                                    </p:anim>
                                    <p:animRot by="21600000">
                                      <p:cBhvr>
                                        <p:cTn id="10" dur="750" fill="hold">
                                          <p:stCondLst>
                                            <p:cond delay="0"/>
                                          </p:stCondLst>
                                        </p:cTn>
                                        <p:tgtEl>
                                          <p:spTgt spid="6"/>
                                        </p:tgtEl>
                                        <p:attrNameLst>
                                          <p:attrName>r</p:attrName>
                                        </p:attrNameLst>
                                      </p:cBhvr>
                                    </p:animRot>
                                  </p:childTnLst>
                                </p:cTn>
                              </p:par>
                            </p:childTnLst>
                          </p:cTn>
                        </p:par>
                        <p:par>
                          <p:cTn id="11" fill="hold">
                            <p:stCondLst>
                              <p:cond delay="5775"/>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by="(-#ppt_w*2)" calcmode="lin" valueType="num">
                                      <p:cBhvr rctx="PPT">
                                        <p:cTn id="14" dur="375" autoRev="1" fill="hold">
                                          <p:stCondLst>
                                            <p:cond delay="0"/>
                                          </p:stCondLst>
                                        </p:cTn>
                                        <p:tgtEl>
                                          <p:spTgt spid="8"/>
                                        </p:tgtEl>
                                        <p:attrNameLst>
                                          <p:attrName>ppt_w</p:attrName>
                                        </p:attrNameLst>
                                      </p:cBhvr>
                                    </p:anim>
                                    <p:anim by="(#ppt_w*0.50)" calcmode="lin" valueType="num">
                                      <p:cBhvr>
                                        <p:cTn id="15" dur="375" decel="50000" autoRev="1" fill="hold">
                                          <p:stCondLst>
                                            <p:cond delay="0"/>
                                          </p:stCondLst>
                                        </p:cTn>
                                        <p:tgtEl>
                                          <p:spTgt spid="8"/>
                                        </p:tgtEl>
                                        <p:attrNameLst>
                                          <p:attrName>ppt_x</p:attrName>
                                        </p:attrNameLst>
                                      </p:cBhvr>
                                    </p:anim>
                                    <p:anim from="(-#ppt_h/2)" to="(#ppt_y)" calcmode="lin" valueType="num">
                                      <p:cBhvr>
                                        <p:cTn id="16" dur="750" fill="hold">
                                          <p:stCondLst>
                                            <p:cond delay="0"/>
                                          </p:stCondLst>
                                        </p:cTn>
                                        <p:tgtEl>
                                          <p:spTgt spid="8"/>
                                        </p:tgtEl>
                                        <p:attrNameLst>
                                          <p:attrName>ppt_y</p:attrName>
                                        </p:attrNameLst>
                                      </p:cBhvr>
                                    </p:anim>
                                    <p:animRot by="21600000">
                                      <p:cBhvr>
                                        <p:cTn id="17" dur="75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t="1901" b="2047"/>
          <a:stretch/>
        </p:blipFill>
        <p:spPr>
          <a:xfrm>
            <a:off x="510159" y="514350"/>
            <a:ext cx="8233791" cy="5819775"/>
          </a:xfrm>
          <a:prstGeom prst="rect">
            <a:avLst/>
          </a:prstGeom>
        </p:spPr>
      </p:pic>
      <p:sp>
        <p:nvSpPr>
          <p:cNvPr id="8" name="7 CuadroTexto"/>
          <p:cNvSpPr txBox="1"/>
          <p:nvPr/>
        </p:nvSpPr>
        <p:spPr>
          <a:xfrm>
            <a:off x="4648199" y="992579"/>
            <a:ext cx="3837769" cy="440120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PE" sz="2800" b="1" spc="38" dirty="0" smtClean="0">
                <a:ln w="11430"/>
                <a:solidFill>
                  <a:srgbClr val="C00000"/>
                </a:solidFill>
                <a:effectLst>
                  <a:glow rad="63500">
                    <a:srgbClr val="FFFFFF"/>
                  </a:glow>
                  <a:outerShdw blurRad="76200" dist="50800" dir="5400000" algn="tl" rotWithShape="0">
                    <a:srgbClr val="000000">
                      <a:alpha val="65000"/>
                    </a:srgbClr>
                  </a:outerShdw>
                </a:effectLst>
                <a:latin typeface="Arial" charset="0"/>
              </a:rPr>
              <a:t>•  Salió </a:t>
            </a:r>
            <a:r>
              <a:rPr lang="es-PE" sz="2800" b="1" spc="38" dirty="0">
                <a:ln w="11430"/>
                <a:solidFill>
                  <a:srgbClr val="C00000"/>
                </a:solidFill>
                <a:effectLst>
                  <a:glow rad="63500">
                    <a:srgbClr val="FFFFFF"/>
                  </a:glow>
                  <a:outerShdw blurRad="76200" dist="50800" dir="5400000" algn="tl" rotWithShape="0">
                    <a:srgbClr val="000000">
                      <a:alpha val="65000"/>
                    </a:srgbClr>
                  </a:outerShdw>
                </a:effectLst>
                <a:latin typeface="Arial" charset="0"/>
              </a:rPr>
              <a:t>el sembrador a sembrar… ¿te has sentido alguna vez un “sembrador frustrado”? ¿De qué manera nos anima esta parábola a continuar sembrando a pesar de las dificultades?</a:t>
            </a:r>
            <a:endParaRPr lang="es-ES" sz="2800" b="1" spc="38" dirty="0">
              <a:ln w="11430"/>
              <a:solidFill>
                <a:srgbClr val="C00000"/>
              </a:solidFill>
              <a:effectLst>
                <a:glow rad="63500">
                  <a:srgbClr val="FFFFFF"/>
                </a:glow>
                <a:outerShdw blurRad="76200" dist="50800" dir="5400000" algn="tl" rotWithShape="0">
                  <a:srgbClr val="000000">
                    <a:alpha val="65000"/>
                  </a:srgbClr>
                </a:outerShdw>
              </a:effectLst>
              <a:latin typeface="Arial" charset="0"/>
            </a:endParaRPr>
          </a:p>
        </p:txBody>
      </p:sp>
    </p:spTree>
    <p:extLst>
      <p:ext uri="{BB962C8B-B14F-4D97-AF65-F5344CB8AC3E}">
        <p14:creationId xmlns:p14="http://schemas.microsoft.com/office/powerpoint/2010/main" val="3210193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1"/>
                                          </p:val>
                                        </p:tav>
                                        <p:tav tm="100000">
                                          <p:val>
                                            <p:strVal val="#ppt_x"/>
                                          </p:val>
                                        </p:tav>
                                      </p:tavLst>
                                    </p:anim>
                                    <p:anim calcmode="lin" valueType="num">
                                      <p:cBhvr>
                                        <p:cTn id="9"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293" y="503682"/>
            <a:ext cx="8218932" cy="5878068"/>
          </a:xfrm>
          <a:prstGeom prst="rect">
            <a:avLst/>
          </a:prstGeom>
        </p:spPr>
      </p:pic>
      <p:sp>
        <p:nvSpPr>
          <p:cNvPr id="8" name="7 CuadroTexto"/>
          <p:cNvSpPr txBox="1"/>
          <p:nvPr/>
        </p:nvSpPr>
        <p:spPr>
          <a:xfrm>
            <a:off x="5077354" y="1163018"/>
            <a:ext cx="2859111" cy="3970318"/>
          </a:xfrm>
          <a:prstGeom prst="rect">
            <a:avLst/>
          </a:prstGeom>
          <a:noFill/>
          <a:scene3d>
            <a:camera prst="orthographicFront"/>
            <a:lightRig rig="soft" dir="tl">
              <a:rot lat="0" lon="0" rev="0"/>
            </a:lightRig>
          </a:scene3d>
          <a:sp3d>
            <a:bevelT prst="relaxedInset"/>
          </a:sp3d>
        </p:spPr>
        <p:txBody>
          <a:bodyPr wrap="square">
            <a:spAutoFit/>
            <a:sp3d contourW="25400" prstMaterial="matte">
              <a:bevelT w="25400" h="55880" prst="artDeco"/>
              <a:contourClr>
                <a:schemeClr val="accent2">
                  <a:tint val="20000"/>
                </a:schemeClr>
              </a:contourClr>
            </a:sp3d>
          </a:bodyPr>
          <a:lstStyle/>
          <a:p>
            <a:pPr algn="ctr">
              <a:defRPr/>
            </a:pPr>
            <a:r>
              <a:rPr lang="es-PE" sz="3600" b="1" spc="38" dirty="0">
                <a:ln w="11430"/>
                <a:solidFill>
                  <a:srgbClr val="C00000"/>
                </a:solidFill>
                <a:effectLst>
                  <a:glow rad="63500">
                    <a:srgbClr val="FFFFFF"/>
                  </a:glow>
                  <a:outerShdw blurRad="76200" dist="50800" dir="5400000" algn="tl" rotWithShape="0">
                    <a:srgbClr val="000000">
                      <a:alpha val="65000"/>
                    </a:srgbClr>
                  </a:outerShdw>
                </a:effectLst>
                <a:latin typeface="Arial" charset="0"/>
              </a:rPr>
              <a:t> ¿Es la palabra de Dios la semilla que crece en mi corazón </a:t>
            </a:r>
            <a:r>
              <a:rPr lang="es-PE" sz="3600" b="1" spc="38" dirty="0" smtClean="0">
                <a:ln w="11430"/>
                <a:solidFill>
                  <a:srgbClr val="C00000"/>
                </a:solidFill>
                <a:effectLst>
                  <a:glow rad="63500">
                    <a:srgbClr val="FFFFFF"/>
                  </a:glow>
                  <a:outerShdw blurRad="76200" dist="50800" dir="5400000" algn="tl" rotWithShape="0">
                    <a:srgbClr val="000000">
                      <a:alpha val="65000"/>
                    </a:srgbClr>
                  </a:outerShdw>
                </a:effectLst>
                <a:latin typeface="Arial" charset="0"/>
              </a:rPr>
              <a:t>                    día </a:t>
            </a:r>
            <a:r>
              <a:rPr lang="es-PE" sz="3600" b="1" spc="38" dirty="0">
                <a:ln w="11430"/>
                <a:solidFill>
                  <a:srgbClr val="C00000"/>
                </a:solidFill>
                <a:effectLst>
                  <a:glow rad="63500">
                    <a:srgbClr val="FFFFFF"/>
                  </a:glow>
                  <a:outerShdw blurRad="76200" dist="50800" dir="5400000" algn="tl" rotWithShape="0">
                    <a:srgbClr val="000000">
                      <a:alpha val="65000"/>
                    </a:srgbClr>
                  </a:outerShdw>
                </a:effectLst>
                <a:latin typeface="Arial" charset="0"/>
              </a:rPr>
              <a:t>a día?</a:t>
            </a:r>
            <a:endParaRPr lang="es-ES" sz="3600" b="1" spc="38" dirty="0">
              <a:ln w="11430"/>
              <a:solidFill>
                <a:srgbClr val="C00000"/>
              </a:solidFill>
              <a:effectLst>
                <a:glow rad="63500">
                  <a:srgbClr val="FFFFFF"/>
                </a:glow>
                <a:outerShdw blurRad="76200" dist="50800" dir="5400000" algn="tl" rotWithShape="0">
                  <a:srgbClr val="000000">
                    <a:alpha val="65000"/>
                  </a:srgbClr>
                </a:outerShdw>
              </a:effectLst>
              <a:latin typeface="Arial" charset="0"/>
            </a:endParaRPr>
          </a:p>
        </p:txBody>
      </p:sp>
    </p:spTree>
    <p:extLst>
      <p:ext uri="{BB962C8B-B14F-4D97-AF65-F5344CB8AC3E}">
        <p14:creationId xmlns:p14="http://schemas.microsoft.com/office/powerpoint/2010/main" val="2553450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1"/>
                                          </p:val>
                                        </p:tav>
                                        <p:tav tm="100000">
                                          <p:val>
                                            <p:strVal val="#ppt_x"/>
                                          </p:val>
                                        </p:tav>
                                      </p:tavLst>
                                    </p:anim>
                                    <p:anim calcmode="lin" valueType="num">
                                      <p:cBhvr>
                                        <p:cTn id="9"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ómo entendemos la Palabra de Dios? - CVCLAVOZ"/>
          <p:cNvPicPr>
            <a:picLocks noChangeAspect="1" noChangeArrowheads="1"/>
          </p:cNvPicPr>
          <p:nvPr/>
        </p:nvPicPr>
        <p:blipFill rotWithShape="1">
          <a:blip r:embed="rId2">
            <a:extLst>
              <a:ext uri="{28A0092B-C50C-407E-A947-70E740481C1C}">
                <a14:useLocalDpi xmlns:a14="http://schemas.microsoft.com/office/drawing/2010/main" val="0"/>
              </a:ext>
            </a:extLst>
          </a:blip>
          <a:srcRect l="-232" t="482" r="232" b="12044"/>
          <a:stretch/>
        </p:blipFill>
        <p:spPr bwMode="auto">
          <a:xfrm>
            <a:off x="431799" y="450405"/>
            <a:ext cx="8226425" cy="592181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1"/>
          <p:cNvSpPr>
            <a:spLocks noChangeArrowheads="1"/>
          </p:cNvSpPr>
          <p:nvPr/>
        </p:nvSpPr>
        <p:spPr bwMode="auto">
          <a:xfrm>
            <a:off x="887806" y="1596588"/>
            <a:ext cx="1845869" cy="537012"/>
          </a:xfrm>
          <a:prstGeom prst="rect">
            <a:avLst/>
          </a:prstGeom>
          <a:noFill/>
          <a:ln w="9525">
            <a:noFill/>
            <a:miter lim="800000"/>
            <a:headEnd/>
            <a:tailEnd/>
          </a:ln>
          <a:effectLst/>
        </p:spPr>
        <p:txBody>
          <a:bodyPr/>
          <a:lstStyle/>
          <a:p>
            <a:pPr marL="257175" indent="-257175">
              <a:spcBef>
                <a:spcPct val="20000"/>
              </a:spcBef>
            </a:pPr>
            <a:r>
              <a:rPr lang="es-PE" sz="2400" b="1" u="sng" dirty="0" smtClean="0">
                <a:latin typeface="Arial Rounded MT Bold" panose="020F0704030504030204" pitchFamily="34" charset="0"/>
              </a:rPr>
              <a:t>Motivación</a:t>
            </a:r>
            <a:r>
              <a:rPr lang="es-PE" sz="2400" b="1" dirty="0" smtClean="0">
                <a:latin typeface="Arial Rounded MT Bold" panose="020F0704030504030204" pitchFamily="34" charset="0"/>
              </a:rPr>
              <a:t>: </a:t>
            </a:r>
            <a:endParaRPr lang="es-PE" sz="2400" b="1" dirty="0">
              <a:latin typeface="Arial Rounded MT Bold" panose="020F0704030504030204" pitchFamily="34" charset="0"/>
            </a:endParaRPr>
          </a:p>
        </p:txBody>
      </p:sp>
      <p:sp>
        <p:nvSpPr>
          <p:cNvPr id="6" name="Rectangle 11"/>
          <p:cNvSpPr>
            <a:spLocks noChangeArrowheads="1"/>
          </p:cNvSpPr>
          <p:nvPr/>
        </p:nvSpPr>
        <p:spPr bwMode="auto">
          <a:xfrm>
            <a:off x="431799" y="2208201"/>
            <a:ext cx="8226425" cy="1706574"/>
          </a:xfrm>
          <a:prstGeom prst="rect">
            <a:avLst/>
          </a:prstGeom>
          <a:noFill/>
          <a:ln w="9525">
            <a:noFill/>
            <a:miter lim="800000"/>
            <a:headEnd/>
            <a:tailEnd/>
          </a:ln>
          <a:effectLst/>
        </p:spPr>
        <p:txBody>
          <a:bodyPr/>
          <a:lstStyle/>
          <a:p>
            <a:pPr marL="257175" indent="-257175" algn="ctr">
              <a:spcBef>
                <a:spcPct val="20000"/>
              </a:spcBef>
            </a:pPr>
            <a:r>
              <a:rPr lang="es-PE" sz="2800" b="1" dirty="0" smtClean="0">
                <a:solidFill>
                  <a:schemeClr val="bg1"/>
                </a:solidFill>
                <a:effectLst>
                  <a:glow rad="101600">
                    <a:schemeClr val="tx2">
                      <a:lumMod val="50000"/>
                      <a:alpha val="60000"/>
                    </a:schemeClr>
                  </a:glow>
                </a:effectLst>
              </a:rPr>
              <a:t>Es el momento de responder a la Palabra de Dios que hemos escuchado y meditado. </a:t>
            </a:r>
            <a:r>
              <a:rPr lang="es-ES" sz="2800" b="1" dirty="0">
                <a:solidFill>
                  <a:schemeClr val="bg1"/>
                </a:solidFill>
                <a:effectLst>
                  <a:glow rad="101600">
                    <a:schemeClr val="tx2">
                      <a:lumMod val="50000"/>
                      <a:alpha val="60000"/>
                    </a:schemeClr>
                  </a:glow>
                </a:effectLst>
              </a:rPr>
              <a:t>Lo hacemos en forma de oración de súplica, de alabanza, de acción de gracias, según la “parábola del sembrador” haya resonado en cada uno de nosotros. </a:t>
            </a:r>
          </a:p>
          <a:p>
            <a:pPr marL="257175" indent="-257175" algn="ctr">
              <a:spcBef>
                <a:spcPct val="20000"/>
              </a:spcBef>
            </a:pPr>
            <a:endParaRPr lang="es-PE" sz="2800" b="1" dirty="0">
              <a:solidFill>
                <a:schemeClr val="bg1"/>
              </a:solidFill>
              <a:effectLst>
                <a:glow rad="101600">
                  <a:schemeClr val="tx2">
                    <a:lumMod val="50000"/>
                    <a:alpha val="60000"/>
                  </a:schemeClr>
                </a:glow>
              </a:effectLst>
            </a:endParaRPr>
          </a:p>
        </p:txBody>
      </p:sp>
      <p:sp>
        <p:nvSpPr>
          <p:cNvPr id="9" name="6 Rectángulo"/>
          <p:cNvSpPr/>
          <p:nvPr/>
        </p:nvSpPr>
        <p:spPr>
          <a:xfrm>
            <a:off x="1002349" y="1722501"/>
            <a:ext cx="2321469" cy="584775"/>
          </a:xfrm>
          <a:prstGeom prst="rect">
            <a:avLst/>
          </a:prstGeom>
        </p:spPr>
        <p:txBody>
          <a:bodyPr wrap="none">
            <a:spAutoFit/>
          </a:bodyPr>
          <a:lstStyle/>
          <a:p>
            <a:r>
              <a:rPr lang="es-ES_tradnl" sz="3200" b="1" i="1" dirty="0">
                <a:solidFill>
                  <a:schemeClr val="bg1"/>
                </a:solidFill>
                <a:effectLst>
                  <a:outerShdw blurRad="38100" dist="38100" dir="2700000" algn="tl">
                    <a:srgbClr val="000000">
                      <a:alpha val="43137"/>
                    </a:srgbClr>
                  </a:outerShdw>
                </a:effectLst>
              </a:rPr>
              <a:t>Motivación: </a:t>
            </a:r>
            <a:endParaRPr lang="es-PE" sz="3200" dirty="0">
              <a:solidFill>
                <a:schemeClr val="bg1"/>
              </a:solidFill>
              <a:effectLst>
                <a:outerShdw blurRad="38100" dist="38100" dir="2700000" algn="tl">
                  <a:srgbClr val="000000">
                    <a:alpha val="43137"/>
                  </a:srgbClr>
                </a:outerShdw>
              </a:effectLst>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073" y="512139"/>
            <a:ext cx="3389376" cy="1164336"/>
          </a:xfrm>
          <a:prstGeom prst="roundRect">
            <a:avLst/>
          </a:prstGeom>
        </p:spPr>
      </p:pic>
    </p:spTree>
    <p:extLst>
      <p:ext uri="{BB962C8B-B14F-4D97-AF65-F5344CB8AC3E}">
        <p14:creationId xmlns:p14="http://schemas.microsoft.com/office/powerpoint/2010/main" val="383491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1"/>
                                          </p:val>
                                        </p:tav>
                                        <p:tav tm="100000">
                                          <p:val>
                                            <p:strVal val="#ppt_x"/>
                                          </p:val>
                                        </p:tav>
                                      </p:tavLst>
                                    </p:anim>
                                    <p:anim calcmode="lin" valueType="num">
                                      <p:cBhvr>
                                        <p:cTn id="9" dur="1000" fill="hold"/>
                                        <p:tgtEl>
                                          <p:spTgt spid="8"/>
                                        </p:tgtEl>
                                        <p:attrNameLst>
                                          <p:attrName>ppt_y</p:attrName>
                                        </p:attrNameLst>
                                      </p:cBhvr>
                                      <p:tavLst>
                                        <p:tav tm="0">
                                          <p:val>
                                            <p:strVal val="#ppt_y"/>
                                          </p:val>
                                        </p:tav>
                                        <p:tav tm="100000">
                                          <p:val>
                                            <p:strVal val="#ppt_y"/>
                                          </p:val>
                                        </p:tav>
                                      </p:tavLst>
                                    </p:anim>
                                  </p:childTnLst>
                                </p:cTn>
                              </p:par>
                            </p:childTnLst>
                          </p:cTn>
                        </p:par>
                        <p:par>
                          <p:cTn id="10" fill="hold">
                            <p:stCondLst>
                              <p:cond delay="20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1"/>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598104" y="1208465"/>
            <a:ext cx="7963283" cy="530915"/>
          </a:xfrm>
          <a:prstGeom prst="rect">
            <a:avLst/>
          </a:prstGeom>
          <a:noFill/>
        </p:spPr>
        <p:txBody>
          <a:bodyPr wrap="square" lIns="68580" tIns="34290" rIns="68580" bIns="34290">
            <a:spAutoFit/>
          </a:bodyPr>
          <a:lstStyle/>
          <a:p>
            <a:r>
              <a:rPr lang="es-PE" sz="1500" dirty="0">
                <a:solidFill>
                  <a:srgbClr val="000000"/>
                </a:solidFill>
                <a:effectLst>
                  <a:glow rad="101600">
                    <a:srgbClr val="FFFFFF"/>
                  </a:glow>
                  <a:outerShdw blurRad="38100" dist="38100" dir="2700000" algn="tl">
                    <a:srgbClr val="000000">
                      <a:alpha val="43137"/>
                    </a:srgbClr>
                  </a:outerShdw>
                </a:effectLst>
              </a:rPr>
              <a:t>Luego de un tiempo de oración personal, podemos compartir en voz alta nuestra oración, siempre dirigiéndonos a Dios mediante la alabanza, la acción de gracias o la súplica confiada. </a:t>
            </a:r>
            <a:endParaRPr lang="es-PE" sz="1500" b="1" dirty="0">
              <a:solidFill>
                <a:srgbClr val="000000"/>
              </a:solidFill>
              <a:effectLst>
                <a:glow rad="101600">
                  <a:srgbClr val="FFFFFF"/>
                </a:glow>
                <a:outerShdw blurRad="38100" dist="38100" dir="2700000" algn="tl">
                  <a:srgbClr val="000000">
                    <a:alpha val="43137"/>
                  </a:srgbClr>
                </a:outerShdw>
              </a:effectLst>
            </a:endParaRPr>
          </a:p>
        </p:txBody>
      </p:sp>
      <p:sp>
        <p:nvSpPr>
          <p:cNvPr id="11" name="10 Rectángulo"/>
          <p:cNvSpPr/>
          <p:nvPr/>
        </p:nvSpPr>
        <p:spPr>
          <a:xfrm>
            <a:off x="6478205" y="4229112"/>
            <a:ext cx="1977293" cy="1384995"/>
          </a:xfrm>
          <a:prstGeom prst="rect">
            <a:avLst/>
          </a:prstGeom>
          <a:noFill/>
        </p:spPr>
        <p:txBody>
          <a:bodyPr wrap="square" lIns="68580" tIns="34290" rIns="68580" bIns="34290">
            <a:spAutoFit/>
          </a:bodyPr>
          <a:lstStyle/>
          <a:p>
            <a:pPr algn="r"/>
            <a:r>
              <a:rPr lang="es-PE" sz="1425" b="1" dirty="0">
                <a:solidFill>
                  <a:srgbClr val="000000"/>
                </a:solidFill>
                <a:effectLst>
                  <a:glow rad="101600">
                    <a:srgbClr val="FFFFFF"/>
                  </a:glow>
                </a:effectLst>
              </a:rPr>
              <a:t>Después de cada oración personal, cada participante puede sembrar una semilla en la maceta.</a:t>
            </a:r>
          </a:p>
          <a:p>
            <a:pPr algn="r"/>
            <a:endParaRPr lang="es-PE" sz="1425" b="1" dirty="0">
              <a:solidFill>
                <a:srgbClr val="000000"/>
              </a:solidFill>
              <a:effectLst>
                <a:glow rad="101600">
                  <a:srgbClr val="FFFFFF"/>
                </a:glow>
                <a:outerShdw blurRad="38100" dist="38100" dir="2700000" algn="tl">
                  <a:srgbClr val="000000">
                    <a:alpha val="43137"/>
                  </a:srgbClr>
                </a:outerShdw>
              </a:effectLst>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176" y="514351"/>
            <a:ext cx="8191099" cy="5882022"/>
          </a:xfrm>
          <a:prstGeom prst="rect">
            <a:avLst/>
          </a:prstGeom>
        </p:spPr>
      </p:pic>
      <p:sp>
        <p:nvSpPr>
          <p:cNvPr id="5" name="Text Box 3"/>
          <p:cNvSpPr txBox="1">
            <a:spLocks noChangeArrowheads="1"/>
          </p:cNvSpPr>
          <p:nvPr/>
        </p:nvSpPr>
        <p:spPr bwMode="auto">
          <a:xfrm>
            <a:off x="679628" y="5507208"/>
            <a:ext cx="7623470" cy="830997"/>
          </a:xfrm>
          <a:prstGeom prst="rect">
            <a:avLst/>
          </a:prstGeom>
          <a:noFill/>
          <a:ln w="9525">
            <a:noFill/>
            <a:miter lim="800000"/>
            <a:headEnd/>
            <a:tailEnd/>
          </a:ln>
        </p:spPr>
        <p:txBody>
          <a:bodyPr wrap="square">
            <a:spAutoFit/>
          </a:bodyPr>
          <a:lstStyle/>
          <a:p>
            <a:pPr algn="ctr"/>
            <a:r>
              <a:rPr lang="es-PE" sz="2400" b="1" dirty="0" smtClean="0">
                <a:solidFill>
                  <a:srgbClr val="C00000"/>
                </a:solidFill>
                <a:effectLst>
                  <a:glow rad="139700">
                    <a:srgbClr val="FFFFFF"/>
                  </a:glow>
                </a:effectLst>
              </a:rPr>
              <a:t>•  Luego </a:t>
            </a:r>
            <a:r>
              <a:rPr lang="es-PE" sz="2400" b="1" dirty="0">
                <a:solidFill>
                  <a:srgbClr val="C00000"/>
                </a:solidFill>
                <a:effectLst>
                  <a:glow rad="139700">
                    <a:srgbClr val="FFFFFF"/>
                  </a:glow>
                </a:effectLst>
              </a:rPr>
              <a:t>de un tiempo de oración personal, compartimos nuestra oración. Se puede, también, recitar el Salmo 64.</a:t>
            </a:r>
          </a:p>
        </p:txBody>
      </p:sp>
    </p:spTree>
    <p:extLst>
      <p:ext uri="{BB962C8B-B14F-4D97-AF65-F5344CB8AC3E}">
        <p14:creationId xmlns:p14="http://schemas.microsoft.com/office/powerpoint/2010/main" val="3473208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stas son las 10 maneras en las que Jesucristo nos revela la identidad de  Dios | Perú Catól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78" y="497242"/>
            <a:ext cx="8204481" cy="5874983"/>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19459" name="Text Box 3"/>
          <p:cNvSpPr txBox="1">
            <a:spLocks noChangeArrowheads="1"/>
          </p:cNvSpPr>
          <p:nvPr/>
        </p:nvSpPr>
        <p:spPr bwMode="auto">
          <a:xfrm>
            <a:off x="1219012" y="603908"/>
            <a:ext cx="1931939" cy="584775"/>
          </a:xfrm>
          <a:prstGeom prst="rect">
            <a:avLst/>
          </a:prstGeom>
          <a:noFill/>
          <a:ln w="9525">
            <a:noFill/>
            <a:miter lim="800000"/>
            <a:headEnd/>
            <a:tailEnd/>
          </a:ln>
          <a:effectLst>
            <a:outerShdw dist="45791" dir="3378596" algn="ctr" rotWithShape="0">
              <a:schemeClr val="tx1">
                <a:alpha val="50000"/>
              </a:schemeClr>
            </a:outerShdw>
          </a:effectLst>
        </p:spPr>
        <p:txBody>
          <a:bodyPr wrap="none">
            <a:spAutoFit/>
          </a:bodyPr>
          <a:lstStyle/>
          <a:p>
            <a:pPr>
              <a:defRPr/>
            </a:pPr>
            <a:r>
              <a:rPr lang="ca-ES" sz="3200" b="1" dirty="0">
                <a:solidFill>
                  <a:schemeClr val="bg1"/>
                </a:solidFill>
              </a:rPr>
              <a:t> </a:t>
            </a:r>
            <a:r>
              <a:rPr lang="ca-ES" sz="3200" b="1" dirty="0" err="1">
                <a:solidFill>
                  <a:schemeClr val="bg1"/>
                </a:solidFill>
              </a:rPr>
              <a:t>Salmo</a:t>
            </a:r>
            <a:r>
              <a:rPr lang="ca-ES" sz="3200" b="1" dirty="0">
                <a:solidFill>
                  <a:schemeClr val="bg1"/>
                </a:solidFill>
              </a:rPr>
              <a:t> 64 </a:t>
            </a:r>
            <a:endParaRPr lang="ca-ES" sz="4800" b="1" dirty="0">
              <a:solidFill>
                <a:schemeClr val="bg1"/>
              </a:solidFill>
            </a:endParaRPr>
          </a:p>
        </p:txBody>
      </p:sp>
      <p:sp>
        <p:nvSpPr>
          <p:cNvPr id="19460" name="Rectangle 4"/>
          <p:cNvSpPr>
            <a:spLocks noChangeArrowheads="1"/>
          </p:cNvSpPr>
          <p:nvPr/>
        </p:nvSpPr>
        <p:spPr bwMode="auto">
          <a:xfrm>
            <a:off x="439792" y="1428937"/>
            <a:ext cx="2833353" cy="4708981"/>
          </a:xfrm>
          <a:prstGeom prst="rect">
            <a:avLst/>
          </a:prstGeom>
          <a:noFill/>
          <a:ln w="9525">
            <a:noFill/>
            <a:miter lim="800000"/>
            <a:headEnd/>
            <a:tailEnd/>
          </a:ln>
          <a:effectLst/>
        </p:spPr>
        <p:txBody>
          <a:bodyPr wrap="square">
            <a:spAutoFit/>
          </a:bodyPr>
          <a:lstStyle/>
          <a:p>
            <a:pPr algn="ctr">
              <a:defRPr/>
            </a:pPr>
            <a:r>
              <a:rPr lang="ca-ES" sz="3000" b="1" dirty="0">
                <a:solidFill>
                  <a:schemeClr val="bg1"/>
                </a:solidFill>
                <a:effectLst>
                  <a:glow rad="139700">
                    <a:schemeClr val="bg2">
                      <a:lumMod val="10000"/>
                      <a:alpha val="40000"/>
                    </a:schemeClr>
                  </a:glow>
                </a:effectLst>
                <a:latin typeface="Arial" panose="020B0604020202020204" pitchFamily="34" charset="0"/>
                <a:cs typeface="Arial" panose="020B0604020202020204" pitchFamily="34" charset="0"/>
              </a:rPr>
              <a:t> </a:t>
            </a:r>
            <a:r>
              <a:rPr lang="es-ES" sz="3000" b="1" dirty="0">
                <a:solidFill>
                  <a:schemeClr val="bg1"/>
                </a:solidFill>
                <a:effectLst>
                  <a:glow rad="139700">
                    <a:schemeClr val="bg2">
                      <a:lumMod val="10000"/>
                      <a:alpha val="40000"/>
                    </a:schemeClr>
                  </a:glow>
                  <a:outerShdw blurRad="38100" dist="38100" dir="2700000" algn="tl">
                    <a:srgbClr val="FFFFFF"/>
                  </a:outerShdw>
                </a:effectLst>
                <a:latin typeface="Arial" panose="020B0604020202020204" pitchFamily="34" charset="0"/>
                <a:cs typeface="Arial" panose="020B0604020202020204" pitchFamily="34" charset="0"/>
              </a:rPr>
              <a:t>Tú cuidas la tierra y la riegas </a:t>
            </a:r>
            <a:r>
              <a:rPr lang="es-ES" sz="3000" b="1" dirty="0" smtClean="0">
                <a:solidFill>
                  <a:schemeClr val="bg1"/>
                </a:solidFill>
                <a:effectLst>
                  <a:glow rad="139700">
                    <a:schemeClr val="bg2">
                      <a:lumMod val="10000"/>
                      <a:alpha val="40000"/>
                    </a:schemeClr>
                  </a:glow>
                  <a:outerShdw blurRad="38100" dist="38100" dir="2700000" algn="tl">
                    <a:srgbClr val="FFFFFF"/>
                  </a:outerShdw>
                </a:effectLst>
                <a:latin typeface="Arial" panose="020B0604020202020204" pitchFamily="34" charset="0"/>
                <a:cs typeface="Arial" panose="020B0604020202020204" pitchFamily="34" charset="0"/>
              </a:rPr>
              <a:t>y la </a:t>
            </a:r>
            <a:r>
              <a:rPr lang="es-ES" sz="3000" b="1" dirty="0">
                <a:solidFill>
                  <a:schemeClr val="bg1"/>
                </a:solidFill>
                <a:effectLst>
                  <a:glow rad="139700">
                    <a:schemeClr val="bg2">
                      <a:lumMod val="10000"/>
                      <a:alpha val="40000"/>
                    </a:schemeClr>
                  </a:glow>
                  <a:outerShdw blurRad="38100" dist="38100" dir="2700000" algn="tl">
                    <a:srgbClr val="FFFFFF"/>
                  </a:outerShdw>
                </a:effectLst>
                <a:latin typeface="Arial" panose="020B0604020202020204" pitchFamily="34" charset="0"/>
                <a:cs typeface="Arial" panose="020B0604020202020204" pitchFamily="34" charset="0"/>
              </a:rPr>
              <a:t>enriqueces sin medida; la acequia de Dios va llena de agua, preparas los trigales. </a:t>
            </a:r>
            <a:endParaRPr lang="ca-ES" sz="3000" b="1" dirty="0">
              <a:solidFill>
                <a:schemeClr val="bg1"/>
              </a:solidFill>
              <a:effectLst>
                <a:glow rad="139700">
                  <a:schemeClr val="bg2">
                    <a:lumMod val="10000"/>
                    <a:alpha val="40000"/>
                  </a:schemeClr>
                </a:glow>
                <a:outerShdw blurRad="38100" dist="38100" dir="2700000" algn="tl">
                  <a:srgbClr val="FFFFFF"/>
                </a:outerShdw>
              </a:effectLst>
              <a:latin typeface="Arial" panose="020B0604020202020204" pitchFamily="34" charset="0"/>
              <a:cs typeface="Arial" panose="020B0604020202020204" pitchFamily="34" charset="0"/>
            </a:endParaRPr>
          </a:p>
        </p:txBody>
      </p:sp>
      <p:sp>
        <p:nvSpPr>
          <p:cNvPr id="6" name="Rectangle 5"/>
          <p:cNvSpPr>
            <a:spLocks noChangeArrowheads="1"/>
          </p:cNvSpPr>
          <p:nvPr/>
        </p:nvSpPr>
        <p:spPr bwMode="auto">
          <a:xfrm>
            <a:off x="2528888" y="1899174"/>
            <a:ext cx="4482498" cy="507831"/>
          </a:xfrm>
          <a:prstGeom prst="rect">
            <a:avLst/>
          </a:prstGeom>
          <a:noFill/>
          <a:ln w="9525">
            <a:noFill/>
            <a:miter lim="800000"/>
            <a:headEnd/>
            <a:tailEnd/>
          </a:ln>
          <a:effectLst>
            <a:outerShdw dist="53882" dir="2700000" algn="ctr" rotWithShape="0">
              <a:schemeClr val="accent2"/>
            </a:outerShdw>
          </a:effectLst>
        </p:spPr>
        <p:txBody>
          <a:bodyPr wrap="square">
            <a:spAutoFit/>
          </a:bodyPr>
          <a:lstStyle/>
          <a:p>
            <a:pPr>
              <a:defRPr/>
            </a:pPr>
            <a:r>
              <a:rPr lang="ca-ES" sz="2700" b="1" dirty="0">
                <a:solidFill>
                  <a:srgbClr val="FFFF00"/>
                </a:solidFill>
              </a:rPr>
              <a:t> </a:t>
            </a:r>
          </a:p>
        </p:txBody>
      </p:sp>
      <p:sp>
        <p:nvSpPr>
          <p:cNvPr id="9" name="Rectangle 5"/>
          <p:cNvSpPr>
            <a:spLocks noChangeArrowheads="1"/>
          </p:cNvSpPr>
          <p:nvPr/>
        </p:nvSpPr>
        <p:spPr bwMode="auto">
          <a:xfrm>
            <a:off x="5971672" y="3836143"/>
            <a:ext cx="2757657" cy="2308324"/>
          </a:xfrm>
          <a:prstGeom prst="rect">
            <a:avLst/>
          </a:prstGeom>
          <a:noFill/>
          <a:ln w="9525">
            <a:noFill/>
            <a:miter lim="800000"/>
            <a:headEnd/>
            <a:tailEnd/>
          </a:ln>
          <a:effectLst>
            <a:outerShdw dist="53882" dir="2700000" algn="ctr" rotWithShape="0">
              <a:schemeClr val="accent2"/>
            </a:outerShdw>
          </a:effectLst>
        </p:spPr>
        <p:txBody>
          <a:bodyPr wrap="square">
            <a:spAutoFit/>
          </a:bodyPr>
          <a:lstStyle/>
          <a:p>
            <a:pPr algn="ctr">
              <a:defRPr/>
            </a:pPr>
            <a:r>
              <a:rPr lang="ca-ES" sz="3600" b="1" i="1" dirty="0">
                <a:ln w="18415" cmpd="sng">
                  <a:solidFill>
                    <a:srgbClr val="FFFFFF"/>
                  </a:solidFill>
                  <a:prstDash val="solid"/>
                </a:ln>
                <a:solidFill>
                  <a:srgbClr val="FFFF00"/>
                </a:solidFill>
                <a:effectLst>
                  <a:glow rad="139700">
                    <a:schemeClr val="accent5">
                      <a:satMod val="175000"/>
                      <a:alpha val="40000"/>
                    </a:schemeClr>
                  </a:glow>
                  <a:outerShdw blurRad="63500" dir="3600000" algn="tl" rotWithShape="0">
                    <a:srgbClr val="000000">
                      <a:alpha val="70000"/>
                    </a:srgbClr>
                  </a:outerShdw>
                </a:effectLst>
              </a:rPr>
              <a:t> </a:t>
            </a:r>
            <a:r>
              <a:rPr lang="es-PE" sz="3600" b="1" i="1" dirty="0">
                <a:ln w="18415" cmpd="sng">
                  <a:solidFill>
                    <a:srgbClr val="FFFFFF"/>
                  </a:solidFill>
                  <a:prstDash val="solid"/>
                </a:ln>
                <a:solidFill>
                  <a:srgbClr val="FFFF00"/>
                </a:solidFill>
                <a:effectLst>
                  <a:glow rad="139700">
                    <a:schemeClr val="accent5">
                      <a:satMod val="175000"/>
                      <a:alpha val="40000"/>
                    </a:schemeClr>
                  </a:glow>
                  <a:outerShdw blurRad="63500" dir="3600000" algn="tl" rotWithShape="0">
                    <a:srgbClr val="000000">
                      <a:alpha val="70000"/>
                    </a:srgbClr>
                  </a:outerShdw>
                </a:effectLst>
              </a:rPr>
              <a:t>La semilla cayó en tierra buena y dio fruto.</a:t>
            </a:r>
            <a:endParaRPr lang="ca-ES" sz="3600" b="1" i="1" dirty="0">
              <a:ln w="18415" cmpd="sng">
                <a:solidFill>
                  <a:srgbClr val="FFFFFF"/>
                </a:solidFill>
                <a:prstDash val="solid"/>
              </a:ln>
              <a:solidFill>
                <a:srgbClr val="FFFF00"/>
              </a:solidFill>
              <a:effectLst>
                <a:glow rad="139700">
                  <a:schemeClr val="accent5">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57518606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ppt_x</p:attrName>
                                        </p:attrNameLst>
                                      </p:cBhvr>
                                      <p:tavLst>
                                        <p:tav tm="0">
                                          <p:val>
                                            <p:fltVal val="0.5"/>
                                          </p:val>
                                        </p:tav>
                                        <p:tav tm="100000">
                                          <p:val>
                                            <p:strVal val="#ppt_x"/>
                                          </p:val>
                                        </p:tav>
                                      </p:tavLst>
                                    </p:anim>
                                    <p:anim calcmode="lin" valueType="num">
                                      <p:cBhvr>
                                        <p:cTn id="10" dur="500" fill="hold"/>
                                        <p:tgtEl>
                                          <p:spTgt spid="6"/>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40" presetClass="entr" presetSubtype="0" fill="hold" grpId="0" nodeType="afterEffect">
                                  <p:stCondLst>
                                    <p:cond delay="0"/>
                                  </p:stCondLst>
                                  <p:iterate type="lt">
                                    <p:tmPct val="10000"/>
                                  </p:iterate>
                                  <p:childTnLst>
                                    <p:set>
                                      <p:cBhvr>
                                        <p:cTn id="13" dur="1" fill="hold">
                                          <p:stCondLst>
                                            <p:cond delay="0"/>
                                          </p:stCondLst>
                                        </p:cTn>
                                        <p:tgtEl>
                                          <p:spTgt spid="19460"/>
                                        </p:tgtEl>
                                        <p:attrNameLst>
                                          <p:attrName>style.visibility</p:attrName>
                                        </p:attrNameLst>
                                      </p:cBhvr>
                                      <p:to>
                                        <p:strVal val="visible"/>
                                      </p:to>
                                    </p:set>
                                    <p:animEffect transition="in" filter="fade">
                                      <p:cBhvr>
                                        <p:cTn id="14" dur="1000"/>
                                        <p:tgtEl>
                                          <p:spTgt spid="19460"/>
                                        </p:tgtEl>
                                      </p:cBhvr>
                                    </p:animEffect>
                                    <p:anim calcmode="lin" valueType="num">
                                      <p:cBhvr>
                                        <p:cTn id="15" dur="1000" fill="hold"/>
                                        <p:tgtEl>
                                          <p:spTgt spid="19460"/>
                                        </p:tgtEl>
                                        <p:attrNameLst>
                                          <p:attrName>ppt_x</p:attrName>
                                        </p:attrNameLst>
                                      </p:cBhvr>
                                      <p:tavLst>
                                        <p:tav tm="0">
                                          <p:val>
                                            <p:strVal val="#ppt_x-.1"/>
                                          </p:val>
                                        </p:tav>
                                        <p:tav tm="100000">
                                          <p:val>
                                            <p:strVal val="#ppt_x"/>
                                          </p:val>
                                        </p:tav>
                                      </p:tavLst>
                                    </p:anim>
                                    <p:anim calcmode="lin" valueType="num">
                                      <p:cBhvr>
                                        <p:cTn id="16" dur="1000" fill="hold"/>
                                        <p:tgtEl>
                                          <p:spTgt spid="19460"/>
                                        </p:tgtEl>
                                        <p:attrNameLst>
                                          <p:attrName>ppt_y</p:attrName>
                                        </p:attrNameLst>
                                      </p:cBhvr>
                                      <p:tavLst>
                                        <p:tav tm="0">
                                          <p:val>
                                            <p:strVal val="#ppt_y"/>
                                          </p:val>
                                        </p:tav>
                                        <p:tav tm="100000">
                                          <p:val>
                                            <p:strVal val="#ppt_y"/>
                                          </p:val>
                                        </p:tav>
                                      </p:tavLst>
                                    </p:anim>
                                  </p:childTnLst>
                                </p:cTn>
                              </p:par>
                            </p:childTnLst>
                          </p:cTn>
                        </p:par>
                        <p:par>
                          <p:cTn id="17" fill="hold">
                            <p:stCondLst>
                              <p:cond delay="11100"/>
                            </p:stCondLst>
                            <p:childTnLst>
                              <p:par>
                                <p:cTn id="18" presetID="40" presetClass="entr" presetSubtype="0" fill="hold" grpId="0" nodeType="afterEffect">
                                  <p:stCondLst>
                                    <p:cond delay="0"/>
                                  </p:stCondLst>
                                  <p:iterate type="lt">
                                    <p:tmPct val="10000"/>
                                  </p:iterate>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1"/>
                                          </p:val>
                                        </p:tav>
                                        <p:tav tm="100000">
                                          <p:val>
                                            <p:strVal val="#ppt_x"/>
                                          </p:val>
                                        </p:tav>
                                      </p:tavLst>
                                    </p:anim>
                                    <p:anim calcmode="lin" valueType="num">
                                      <p:cBhvr>
                                        <p:cTn id="2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6" grpId="0" autoUpdateAnimBg="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Metáfora del árbol con frutas | Rincon del do"/>
          <p:cNvPicPr>
            <a:picLocks noChangeAspect="1" noChangeArrowheads="1"/>
          </p:cNvPicPr>
          <p:nvPr/>
        </p:nvPicPr>
        <p:blipFill rotWithShape="1">
          <a:blip r:embed="rId2">
            <a:extLst>
              <a:ext uri="{28A0092B-C50C-407E-A947-70E740481C1C}">
                <a14:useLocalDpi xmlns:a14="http://schemas.microsoft.com/office/drawing/2010/main" val="0"/>
              </a:ext>
            </a:extLst>
          </a:blip>
          <a:srcRect b="12767"/>
          <a:stretch/>
        </p:blipFill>
        <p:spPr bwMode="auto">
          <a:xfrm>
            <a:off x="478666" y="520060"/>
            <a:ext cx="8227700" cy="5852165"/>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9219" name="Rectangle 3"/>
          <p:cNvSpPr>
            <a:spLocks noChangeArrowheads="1"/>
          </p:cNvSpPr>
          <p:nvPr/>
        </p:nvSpPr>
        <p:spPr bwMode="auto">
          <a:xfrm>
            <a:off x="478666" y="438919"/>
            <a:ext cx="8056619" cy="1569660"/>
          </a:xfrm>
          <a:prstGeom prst="rect">
            <a:avLst/>
          </a:prstGeom>
          <a:noFill/>
          <a:ln>
            <a:noFill/>
          </a:ln>
          <a:extLst/>
        </p:spPr>
        <p:txBody>
          <a:bodyPr wrap="square">
            <a:spAutoFit/>
          </a:bodyPr>
          <a:lstStyle/>
          <a:p>
            <a:pPr algn="ctr"/>
            <a:r>
              <a:rPr lang="ca-ES" sz="3200" b="1" dirty="0">
                <a:solidFill>
                  <a:schemeClr val="bg1"/>
                </a:solidFill>
                <a:effectLst>
                  <a:glow rad="101600">
                    <a:srgbClr val="6C0000">
                      <a:alpha val="60000"/>
                    </a:srgbClr>
                  </a:glow>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 sz="3200" b="1" dirty="0">
                <a:solidFill>
                  <a:schemeClr val="bg1"/>
                </a:solidFill>
                <a:effectLst>
                  <a:glow rad="101600">
                    <a:srgbClr val="6C0000">
                      <a:alpha val="60000"/>
                    </a:srgbClr>
                  </a:glow>
                  <a:outerShdw blurRad="38100" dist="38100" dir="2700000" algn="tl">
                    <a:srgbClr val="000000">
                      <a:alpha val="43137"/>
                    </a:srgbClr>
                  </a:outerShdw>
                </a:effectLst>
                <a:latin typeface="Arial" panose="020B0604020202020204" pitchFamily="34" charset="0"/>
                <a:cs typeface="Arial" panose="020B0604020202020204" pitchFamily="34" charset="0"/>
              </a:rPr>
              <a:t>Riegas los surcos, igualas los terrones, la ablandas con tu lluvia, bendices sus brotes.</a:t>
            </a:r>
            <a:endParaRPr lang="ca-ES" sz="3200" b="1" dirty="0">
              <a:solidFill>
                <a:schemeClr val="bg1"/>
              </a:solidFill>
              <a:effectLst>
                <a:glow rad="101600">
                  <a:srgbClr val="6C0000">
                    <a:alpha val="60000"/>
                  </a:srgb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220" name="Rectangle 4"/>
          <p:cNvSpPr>
            <a:spLocks noChangeArrowheads="1"/>
          </p:cNvSpPr>
          <p:nvPr/>
        </p:nvSpPr>
        <p:spPr bwMode="auto">
          <a:xfrm>
            <a:off x="1763688" y="4494610"/>
            <a:ext cx="5350416" cy="553998"/>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defRPr/>
            </a:pPr>
            <a:r>
              <a:rPr lang="ca-ES" sz="3000" b="1" dirty="0">
                <a:solidFill>
                  <a:srgbClr val="FF140C"/>
                </a:solidFill>
                <a:effectLst>
                  <a:glow rad="101600">
                    <a:srgbClr val="FFFFFF"/>
                  </a:glow>
                  <a:outerShdw blurRad="38100" dist="38100" dir="2700000" algn="tl">
                    <a:srgbClr val="000000">
                      <a:alpha val="43137"/>
                    </a:srgbClr>
                  </a:outerShdw>
                </a:effectLst>
              </a:rPr>
              <a:t> </a:t>
            </a:r>
          </a:p>
        </p:txBody>
      </p:sp>
      <p:sp>
        <p:nvSpPr>
          <p:cNvPr id="9" name="Rectangle 5"/>
          <p:cNvSpPr>
            <a:spLocks noChangeArrowheads="1"/>
          </p:cNvSpPr>
          <p:nvPr/>
        </p:nvSpPr>
        <p:spPr bwMode="auto">
          <a:xfrm>
            <a:off x="578722" y="4847035"/>
            <a:ext cx="4993403" cy="1200329"/>
          </a:xfrm>
          <a:prstGeom prst="rect">
            <a:avLst/>
          </a:prstGeom>
          <a:noFill/>
          <a:ln w="9525">
            <a:noFill/>
            <a:miter lim="800000"/>
            <a:headEnd/>
            <a:tailEnd/>
          </a:ln>
          <a:effectLst>
            <a:outerShdw dist="53882" dir="2700000" algn="ctr" rotWithShape="0">
              <a:schemeClr val="accent2"/>
            </a:outerShdw>
          </a:effectLst>
        </p:spPr>
        <p:txBody>
          <a:bodyPr wrap="square">
            <a:spAutoFit/>
          </a:bodyPr>
          <a:lstStyle/>
          <a:p>
            <a:pPr algn="ctr">
              <a:defRPr/>
            </a:pPr>
            <a:r>
              <a:rPr lang="ca-ES" sz="3600" b="1" i="1" dirty="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rPr>
              <a:t> </a:t>
            </a:r>
            <a:r>
              <a:rPr lang="es-PE" sz="3600" b="1" dirty="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rPr>
              <a:t>La semilla cayó en tierra buena y dio fruto.</a:t>
            </a:r>
            <a:endParaRPr lang="ca-ES" sz="3600" b="1" dirty="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514282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9219"/>
                                        </p:tgtEl>
                                        <p:attrNameLst>
                                          <p:attrName>style.visibility</p:attrName>
                                        </p:attrNameLst>
                                      </p:cBhvr>
                                      <p:to>
                                        <p:strVal val="visible"/>
                                      </p:to>
                                    </p:set>
                                    <p:animEffect transition="in" filter="fade">
                                      <p:cBhvr>
                                        <p:cTn id="7" dur="1000"/>
                                        <p:tgtEl>
                                          <p:spTgt spid="9219"/>
                                        </p:tgtEl>
                                      </p:cBhvr>
                                    </p:animEffect>
                                    <p:anim calcmode="lin" valueType="num">
                                      <p:cBhvr>
                                        <p:cTn id="8" dur="1000" fill="hold"/>
                                        <p:tgtEl>
                                          <p:spTgt spid="9219"/>
                                        </p:tgtEl>
                                        <p:attrNameLst>
                                          <p:attrName>ppt_x</p:attrName>
                                        </p:attrNameLst>
                                      </p:cBhvr>
                                      <p:tavLst>
                                        <p:tav tm="0">
                                          <p:val>
                                            <p:strVal val="#ppt_x-.1"/>
                                          </p:val>
                                        </p:tav>
                                        <p:tav tm="100000">
                                          <p:val>
                                            <p:strVal val="#ppt_x"/>
                                          </p:val>
                                        </p:tav>
                                      </p:tavLst>
                                    </p:anim>
                                    <p:anim calcmode="lin" valueType="num">
                                      <p:cBhvr>
                                        <p:cTn id="9" dur="1000" fill="hold"/>
                                        <p:tgtEl>
                                          <p:spTgt spid="9219"/>
                                        </p:tgtEl>
                                        <p:attrNameLst>
                                          <p:attrName>ppt_y</p:attrName>
                                        </p:attrNameLst>
                                      </p:cBhvr>
                                      <p:tavLst>
                                        <p:tav tm="0">
                                          <p:val>
                                            <p:strVal val="#ppt_y"/>
                                          </p:val>
                                        </p:tav>
                                        <p:tav tm="100000">
                                          <p:val>
                                            <p:strVal val="#ppt_y"/>
                                          </p:val>
                                        </p:tav>
                                      </p:tavLst>
                                    </p:anim>
                                  </p:childTnLst>
                                </p:cTn>
                              </p:par>
                            </p:childTnLst>
                          </p:cTn>
                        </p:par>
                        <p:par>
                          <p:cTn id="10" fill="hold">
                            <p:stCondLst>
                              <p:cond delay="84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1"/>
                                          </p:val>
                                        </p:tav>
                                        <p:tav tm="100000">
                                          <p:val>
                                            <p:strVal val="#ppt_x"/>
                                          </p:val>
                                        </p:tav>
                                      </p:tavLst>
                                    </p:anim>
                                    <p:anim calcmode="lin" valueType="num">
                                      <p:cBhvr>
                                        <p:cTn id="15"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 pequeño país que alimenta al mu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75" y="444596"/>
            <a:ext cx="8169275" cy="592455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8435" name="Rectangle 3"/>
          <p:cNvSpPr>
            <a:spLocks noChangeArrowheads="1"/>
          </p:cNvSpPr>
          <p:nvPr/>
        </p:nvSpPr>
        <p:spPr bwMode="auto">
          <a:xfrm>
            <a:off x="3743324" y="444596"/>
            <a:ext cx="4790941" cy="3108543"/>
          </a:xfrm>
          <a:prstGeom prst="rect">
            <a:avLst/>
          </a:prstGeom>
          <a:noFill/>
          <a:ln>
            <a:noFill/>
          </a:ln>
          <a:scene3d>
            <a:camera prst="orthographicFront"/>
            <a:lightRig rig="threePt" dir="t"/>
          </a:scene3d>
          <a:sp3d>
            <a:bevelT w="152400" h="50800" prst="softRound"/>
          </a:sp3d>
          <a:extLst/>
        </p:spPr>
        <p:txBody>
          <a:bodyPr wrap="square">
            <a:spAutoFit/>
          </a:bodyPr>
          <a:lstStyle/>
          <a:p>
            <a:pPr algn="ctr"/>
            <a:r>
              <a:rPr lang="ca-ES" sz="2800" b="1" dirty="0">
                <a:solidFill>
                  <a:schemeClr val="bg1"/>
                </a:solidFill>
                <a:effectLst>
                  <a:glow rad="101600">
                    <a:schemeClr val="tx1">
                      <a:lumMod val="95000"/>
                      <a:lumOff val="5000"/>
                      <a:alpha val="60000"/>
                    </a:schemeClr>
                  </a:glow>
                </a:effectLst>
                <a:latin typeface="Arial Black" panose="020B0A04020102020204" pitchFamily="34" charset="0"/>
                <a:ea typeface="Verdana" pitchFamily="34" charset="0"/>
                <a:cs typeface="Verdana" pitchFamily="34" charset="0"/>
              </a:rPr>
              <a:t> </a:t>
            </a:r>
            <a:r>
              <a:rPr lang="es-ES" sz="2800" b="1" dirty="0">
                <a:solidFill>
                  <a:schemeClr val="bg1"/>
                </a:solidFill>
                <a:effectLst>
                  <a:glow rad="101600">
                    <a:schemeClr val="tx1">
                      <a:lumMod val="95000"/>
                      <a:lumOff val="5000"/>
                      <a:alpha val="60000"/>
                    </a:schemeClr>
                  </a:glow>
                </a:effectLst>
                <a:latin typeface="Arial Black" panose="020B0A04020102020204" pitchFamily="34" charset="0"/>
                <a:ea typeface="Verdana" pitchFamily="34" charset="0"/>
                <a:cs typeface="Verdana" pitchFamily="34" charset="0"/>
              </a:rPr>
              <a:t>Coronas el año con tus bienes, tus caminos derraman abundancia; germinan los pastos del desierto y las colinas se engalanan de alegría. </a:t>
            </a:r>
            <a:endParaRPr lang="ca-ES" sz="2800" b="1" dirty="0">
              <a:solidFill>
                <a:schemeClr val="bg1"/>
              </a:solidFill>
              <a:effectLst>
                <a:glow rad="101600">
                  <a:schemeClr val="tx1">
                    <a:lumMod val="95000"/>
                    <a:lumOff val="5000"/>
                    <a:alpha val="60000"/>
                  </a:schemeClr>
                </a:glow>
              </a:effectLst>
              <a:latin typeface="Arial Black" panose="020B0A04020102020204" pitchFamily="34" charset="0"/>
              <a:ea typeface="Verdana" pitchFamily="34" charset="0"/>
              <a:cs typeface="Verdana" pitchFamily="34" charset="0"/>
            </a:endParaRPr>
          </a:p>
        </p:txBody>
      </p:sp>
      <p:sp>
        <p:nvSpPr>
          <p:cNvPr id="5" name="Rectangle 5"/>
          <p:cNvSpPr>
            <a:spLocks noChangeArrowheads="1"/>
          </p:cNvSpPr>
          <p:nvPr/>
        </p:nvSpPr>
        <p:spPr bwMode="auto">
          <a:xfrm>
            <a:off x="578722" y="4847035"/>
            <a:ext cx="4993403" cy="1200329"/>
          </a:xfrm>
          <a:prstGeom prst="rect">
            <a:avLst/>
          </a:prstGeom>
          <a:noFill/>
          <a:ln w="9525">
            <a:noFill/>
            <a:miter lim="800000"/>
            <a:headEnd/>
            <a:tailEnd/>
          </a:ln>
          <a:effectLst>
            <a:outerShdw dist="53882" dir="2700000" algn="ctr" rotWithShape="0">
              <a:schemeClr val="accent2"/>
            </a:outerShdw>
          </a:effectLst>
        </p:spPr>
        <p:txBody>
          <a:bodyPr wrap="square">
            <a:spAutoFit/>
          </a:bodyPr>
          <a:lstStyle/>
          <a:p>
            <a:pPr algn="ctr">
              <a:defRPr/>
            </a:pPr>
            <a:r>
              <a:rPr lang="ca-ES" sz="3600" b="1" i="1" dirty="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rPr>
              <a:t> </a:t>
            </a:r>
            <a:r>
              <a:rPr lang="es-PE" sz="3600" b="1" i="1" dirty="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rPr>
              <a:t>La semilla cayó en tierra buena y dio fruto.</a:t>
            </a:r>
            <a:endParaRPr lang="ca-ES" sz="3600" b="1" i="1" dirty="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69374944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8435"/>
                                        </p:tgtEl>
                                        <p:attrNameLst>
                                          <p:attrName>style.visibility</p:attrName>
                                        </p:attrNameLst>
                                      </p:cBhvr>
                                      <p:to>
                                        <p:strVal val="visible"/>
                                      </p:to>
                                    </p:set>
                                    <p:animEffect transition="in" filter="fade">
                                      <p:cBhvr>
                                        <p:cTn id="7" dur="1000"/>
                                        <p:tgtEl>
                                          <p:spTgt spid="18435"/>
                                        </p:tgtEl>
                                      </p:cBhvr>
                                    </p:animEffect>
                                    <p:anim calcmode="lin" valueType="num">
                                      <p:cBhvr>
                                        <p:cTn id="8" dur="1000" fill="hold"/>
                                        <p:tgtEl>
                                          <p:spTgt spid="18435"/>
                                        </p:tgtEl>
                                        <p:attrNameLst>
                                          <p:attrName>ppt_x</p:attrName>
                                        </p:attrNameLst>
                                      </p:cBhvr>
                                      <p:tavLst>
                                        <p:tav tm="0">
                                          <p:val>
                                            <p:strVal val="#ppt_x-.1"/>
                                          </p:val>
                                        </p:tav>
                                        <p:tav tm="100000">
                                          <p:val>
                                            <p:strVal val="#ppt_x"/>
                                          </p:val>
                                        </p:tav>
                                      </p:tavLst>
                                    </p:anim>
                                    <p:anim calcmode="lin" valueType="num">
                                      <p:cBhvr>
                                        <p:cTn id="9" dur="1000" fill="hold"/>
                                        <p:tgtEl>
                                          <p:spTgt spid="18435"/>
                                        </p:tgtEl>
                                        <p:attrNameLst>
                                          <p:attrName>ppt_y</p:attrName>
                                        </p:attrNameLst>
                                      </p:cBhvr>
                                      <p:tavLst>
                                        <p:tav tm="0">
                                          <p:val>
                                            <p:strVal val="#ppt_y"/>
                                          </p:val>
                                        </p:tav>
                                        <p:tav tm="100000">
                                          <p:val>
                                            <p:strVal val="#ppt_y"/>
                                          </p:val>
                                        </p:tav>
                                      </p:tavLst>
                                    </p:anim>
                                  </p:childTnLst>
                                </p:cTn>
                              </p:par>
                            </p:childTnLst>
                          </p:cTn>
                        </p:par>
                        <p:par>
                          <p:cTn id="10" fill="hold">
                            <p:stCondLst>
                              <p:cond delay="123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1"/>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vista Agronoti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82" y="412786"/>
            <a:ext cx="8240945" cy="5949082"/>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500966" y="5161539"/>
            <a:ext cx="8177861" cy="1200329"/>
          </a:xfrm>
          <a:prstGeom prst="rect">
            <a:avLst/>
          </a:prstGeom>
          <a:noFill/>
          <a:ln w="9525">
            <a:noFill/>
            <a:miter lim="800000"/>
            <a:headEnd/>
            <a:tailEnd/>
          </a:ln>
          <a:effectLst>
            <a:outerShdw dist="53882" dir="2700000" algn="ctr" rotWithShape="0">
              <a:schemeClr val="accent2"/>
            </a:outerShdw>
          </a:effectLst>
        </p:spPr>
        <p:txBody>
          <a:bodyPr wrap="square">
            <a:spAutoFit/>
          </a:bodyPr>
          <a:lstStyle/>
          <a:p>
            <a:pPr algn="ctr">
              <a:defRPr/>
            </a:pPr>
            <a:r>
              <a:rPr lang="ca-ES" sz="3600" b="1" i="1" dirty="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rPr>
              <a:t> </a:t>
            </a:r>
            <a:r>
              <a:rPr lang="es-PE" sz="3600" b="1" i="1" dirty="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rPr>
              <a:t>La semilla cayó en tierra buena y </a:t>
            </a:r>
            <a:r>
              <a:rPr lang="es-PE" sz="3600" b="1" i="1" dirty="0" smtClean="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rPr>
              <a:t>                        dio </a:t>
            </a:r>
            <a:r>
              <a:rPr lang="es-PE" sz="3600" b="1" i="1" dirty="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rPr>
              <a:t>fruto.</a:t>
            </a:r>
            <a:endParaRPr lang="ca-ES" sz="3600" b="1" i="1" dirty="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endParaRPr>
          </a:p>
        </p:txBody>
      </p:sp>
      <p:sp>
        <p:nvSpPr>
          <p:cNvPr id="7" name="Rectangle 4"/>
          <p:cNvSpPr>
            <a:spLocks noChangeArrowheads="1"/>
          </p:cNvSpPr>
          <p:nvPr/>
        </p:nvSpPr>
        <p:spPr bwMode="auto">
          <a:xfrm>
            <a:off x="1003383" y="755686"/>
            <a:ext cx="6913508" cy="1569660"/>
          </a:xfrm>
          <a:prstGeom prst="rect">
            <a:avLst/>
          </a:prstGeom>
          <a:noFill/>
          <a:ln w="9525">
            <a:noFill/>
            <a:miter lim="800000"/>
            <a:headEnd/>
            <a:tailEnd/>
          </a:ln>
          <a:effectLst/>
        </p:spPr>
        <p:txBody>
          <a:bodyPr wrap="square">
            <a:spAutoFit/>
          </a:bodyPr>
          <a:lstStyle/>
          <a:p>
            <a:pPr algn="ctr">
              <a:defRPr/>
            </a:pPr>
            <a:r>
              <a:rPr lang="ca-ES" sz="3200" b="1" dirty="0">
                <a:solidFill>
                  <a:srgbClr val="FFFF00"/>
                </a:solidFill>
                <a:effectLst>
                  <a:glow rad="139700">
                    <a:schemeClr val="bg2">
                      <a:lumMod val="10000"/>
                      <a:alpha val="40000"/>
                    </a:schemeClr>
                  </a:glow>
                </a:effectLst>
                <a:latin typeface="Arial" panose="020B0604020202020204" pitchFamily="34" charset="0"/>
                <a:cs typeface="Arial" panose="020B0604020202020204" pitchFamily="34" charset="0"/>
              </a:rPr>
              <a:t> </a:t>
            </a:r>
            <a:r>
              <a:rPr lang="ca-ES" sz="3200" b="1" dirty="0" smtClean="0">
                <a:solidFill>
                  <a:srgbClr val="FFFF00"/>
                </a:solidFill>
                <a:effectLst>
                  <a:glow rad="139700">
                    <a:schemeClr val="bg2">
                      <a:lumMod val="10000"/>
                      <a:alpha val="40000"/>
                    </a:schemeClr>
                  </a:glow>
                </a:effectLst>
                <a:latin typeface="Arial" panose="020B0604020202020204" pitchFamily="34" charset="0"/>
                <a:cs typeface="Arial" panose="020B0604020202020204" pitchFamily="34" charset="0"/>
              </a:rPr>
              <a:t>Las </a:t>
            </a:r>
            <a:r>
              <a:rPr lang="ca-ES" sz="3200" b="1" dirty="0" err="1" smtClean="0">
                <a:solidFill>
                  <a:srgbClr val="FFFF00"/>
                </a:solidFill>
                <a:effectLst>
                  <a:glow rad="139700">
                    <a:schemeClr val="bg2">
                      <a:lumMod val="10000"/>
                      <a:alpha val="40000"/>
                    </a:schemeClr>
                  </a:glow>
                </a:effectLst>
                <a:latin typeface="Arial" panose="020B0604020202020204" pitchFamily="34" charset="0"/>
                <a:cs typeface="Arial" panose="020B0604020202020204" pitchFamily="34" charset="0"/>
              </a:rPr>
              <a:t>Praderas</a:t>
            </a:r>
            <a:r>
              <a:rPr lang="ca-ES" sz="3200" b="1" dirty="0" smtClean="0">
                <a:solidFill>
                  <a:srgbClr val="FFFF00"/>
                </a:solidFill>
                <a:effectLst>
                  <a:glow rad="139700">
                    <a:schemeClr val="bg2">
                      <a:lumMod val="10000"/>
                      <a:alpha val="40000"/>
                    </a:schemeClr>
                  </a:glow>
                </a:effectLst>
                <a:latin typeface="Arial" panose="020B0604020202020204" pitchFamily="34" charset="0"/>
                <a:cs typeface="Arial" panose="020B0604020202020204" pitchFamily="34" charset="0"/>
              </a:rPr>
              <a:t> se cobren de . </a:t>
            </a:r>
            <a:r>
              <a:rPr lang="ca-ES" sz="3200" b="1" dirty="0" err="1" smtClean="0">
                <a:solidFill>
                  <a:srgbClr val="FFFF00"/>
                </a:solidFill>
                <a:effectLst>
                  <a:glow rad="139700">
                    <a:schemeClr val="bg2">
                      <a:lumMod val="10000"/>
                      <a:alpha val="40000"/>
                    </a:schemeClr>
                  </a:glow>
                </a:effectLst>
                <a:latin typeface="Arial" panose="020B0604020202020204" pitchFamily="34" charset="0"/>
                <a:cs typeface="Arial" panose="020B0604020202020204" pitchFamily="34" charset="0"/>
              </a:rPr>
              <a:t>rebaños</a:t>
            </a:r>
            <a:r>
              <a:rPr lang="ca-ES" sz="3200" b="1" dirty="0" smtClean="0">
                <a:solidFill>
                  <a:srgbClr val="FFFF00"/>
                </a:solidFill>
                <a:effectLst>
                  <a:glow rad="139700">
                    <a:schemeClr val="bg2">
                      <a:lumMod val="10000"/>
                      <a:alpha val="40000"/>
                    </a:schemeClr>
                  </a:glow>
                </a:effectLst>
                <a:latin typeface="Arial" panose="020B0604020202020204" pitchFamily="34" charset="0"/>
                <a:cs typeface="Arial" panose="020B0604020202020204" pitchFamily="34" charset="0"/>
              </a:rPr>
              <a:t>, y los </a:t>
            </a:r>
            <a:r>
              <a:rPr lang="ca-ES" sz="3200" b="1" dirty="0" err="1" smtClean="0">
                <a:solidFill>
                  <a:srgbClr val="FFFF00"/>
                </a:solidFill>
                <a:effectLst>
                  <a:glow rad="139700">
                    <a:schemeClr val="bg2">
                      <a:lumMod val="10000"/>
                      <a:alpha val="40000"/>
                    </a:schemeClr>
                  </a:glow>
                </a:effectLst>
                <a:latin typeface="Arial" panose="020B0604020202020204" pitchFamily="34" charset="0"/>
                <a:cs typeface="Arial" panose="020B0604020202020204" pitchFamily="34" charset="0"/>
              </a:rPr>
              <a:t>valles</a:t>
            </a:r>
            <a:r>
              <a:rPr lang="ca-ES" sz="3200" b="1" dirty="0" smtClean="0">
                <a:solidFill>
                  <a:srgbClr val="FFFF00"/>
                </a:solidFill>
                <a:effectLst>
                  <a:glow rad="139700">
                    <a:schemeClr val="bg2">
                      <a:lumMod val="10000"/>
                      <a:alpha val="40000"/>
                    </a:schemeClr>
                  </a:glow>
                </a:effectLst>
                <a:latin typeface="Arial" panose="020B0604020202020204" pitchFamily="34" charset="0"/>
                <a:cs typeface="Arial" panose="020B0604020202020204" pitchFamily="34" charset="0"/>
              </a:rPr>
              <a:t> se vistent de </a:t>
            </a:r>
            <a:r>
              <a:rPr lang="ca-ES" sz="3200" b="1" dirty="0" err="1" smtClean="0">
                <a:solidFill>
                  <a:srgbClr val="FFFF00"/>
                </a:solidFill>
                <a:effectLst>
                  <a:glow rad="139700">
                    <a:schemeClr val="bg2">
                      <a:lumMod val="10000"/>
                      <a:alpha val="40000"/>
                    </a:schemeClr>
                  </a:glow>
                </a:effectLst>
                <a:latin typeface="Arial" panose="020B0604020202020204" pitchFamily="34" charset="0"/>
                <a:cs typeface="Arial" panose="020B0604020202020204" pitchFamily="34" charset="0"/>
              </a:rPr>
              <a:t>trigales</a:t>
            </a:r>
            <a:r>
              <a:rPr lang="ca-ES" sz="3200" b="1" dirty="0" smtClean="0">
                <a:solidFill>
                  <a:srgbClr val="FFFF00"/>
                </a:solidFill>
                <a:effectLst>
                  <a:glow rad="139700">
                    <a:schemeClr val="bg2">
                      <a:lumMod val="10000"/>
                      <a:alpha val="40000"/>
                    </a:schemeClr>
                  </a:glow>
                </a:effectLst>
                <a:latin typeface="Arial" panose="020B0604020202020204" pitchFamily="34" charset="0"/>
                <a:cs typeface="Arial" panose="020B0604020202020204" pitchFamily="34" charset="0"/>
              </a:rPr>
              <a:t>, que </a:t>
            </a:r>
            <a:r>
              <a:rPr lang="ca-ES" sz="3200" b="1" dirty="0" err="1" smtClean="0">
                <a:solidFill>
                  <a:srgbClr val="FFFF00"/>
                </a:solidFill>
                <a:effectLst>
                  <a:glow rad="139700">
                    <a:schemeClr val="bg2">
                      <a:lumMod val="10000"/>
                      <a:alpha val="40000"/>
                    </a:schemeClr>
                  </a:glow>
                </a:effectLst>
                <a:latin typeface="Arial" panose="020B0604020202020204" pitchFamily="34" charset="0"/>
                <a:cs typeface="Arial" panose="020B0604020202020204" pitchFamily="34" charset="0"/>
              </a:rPr>
              <a:t>aclaman</a:t>
            </a:r>
            <a:r>
              <a:rPr lang="ca-ES" sz="3200" b="1" dirty="0" smtClean="0">
                <a:solidFill>
                  <a:srgbClr val="FFFF00"/>
                </a:solidFill>
                <a:effectLst>
                  <a:glow rad="139700">
                    <a:schemeClr val="bg2">
                      <a:lumMod val="10000"/>
                      <a:alpha val="40000"/>
                    </a:schemeClr>
                  </a:glow>
                </a:effectLst>
                <a:latin typeface="Arial" panose="020B0604020202020204" pitchFamily="34" charset="0"/>
                <a:cs typeface="Arial" panose="020B0604020202020204" pitchFamily="34" charset="0"/>
              </a:rPr>
              <a:t> y </a:t>
            </a:r>
            <a:r>
              <a:rPr lang="ca-ES" sz="3200" b="1" dirty="0" err="1" smtClean="0">
                <a:solidFill>
                  <a:srgbClr val="FFFF00"/>
                </a:solidFill>
                <a:effectLst>
                  <a:glow rad="139700">
                    <a:schemeClr val="bg2">
                      <a:lumMod val="10000"/>
                      <a:alpha val="40000"/>
                    </a:schemeClr>
                  </a:glow>
                </a:effectLst>
                <a:latin typeface="Arial" panose="020B0604020202020204" pitchFamily="34" charset="0"/>
                <a:cs typeface="Arial" panose="020B0604020202020204" pitchFamily="34" charset="0"/>
              </a:rPr>
              <a:t>cantan</a:t>
            </a:r>
            <a:endParaRPr lang="ca-ES" sz="3200" b="1" dirty="0">
              <a:solidFill>
                <a:srgbClr val="FFFF00"/>
              </a:solidFill>
              <a:effectLst>
                <a:glow rad="139700">
                  <a:schemeClr val="bg2">
                    <a:lumMod val="10000"/>
                    <a:alpha val="40000"/>
                  </a:schemeClr>
                </a:glow>
                <a:outerShdw blurRad="38100" dist="38100" dir="2700000" algn="tl">
                  <a:srgbClr val="FFFFFF"/>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513294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1"/>
                                          </p:val>
                                        </p:tav>
                                        <p:tav tm="100000">
                                          <p:val>
                                            <p:strVal val="#ppt_x"/>
                                          </p:val>
                                        </p:tav>
                                      </p:tavLst>
                                    </p:anim>
                                    <p:anim calcmode="lin" valueType="num">
                                      <p:cBhvr>
                                        <p:cTn id="9" dur="1000" fill="hold"/>
                                        <p:tgtEl>
                                          <p:spTgt spid="7"/>
                                        </p:tgtEl>
                                        <p:attrNameLst>
                                          <p:attrName>ppt_y</p:attrName>
                                        </p:attrNameLst>
                                      </p:cBhvr>
                                      <p:tavLst>
                                        <p:tav tm="0">
                                          <p:val>
                                            <p:strVal val="#ppt_y"/>
                                          </p:val>
                                        </p:tav>
                                        <p:tav tm="100000">
                                          <p:val>
                                            <p:strVal val="#ppt_y"/>
                                          </p:val>
                                        </p:tav>
                                      </p:tavLst>
                                    </p:anim>
                                  </p:childTnLst>
                                </p:cTn>
                              </p:par>
                            </p:childTnLst>
                          </p:cTn>
                        </p:par>
                        <p:par>
                          <p:cTn id="10" fill="hold">
                            <p:stCondLst>
                              <p:cond delay="86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1"/>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345" y="430052"/>
            <a:ext cx="8248295" cy="5913597"/>
          </a:xfrm>
          <a:prstGeom prst="rect">
            <a:avLst/>
          </a:prstGeom>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020" y="528138"/>
            <a:ext cx="3029712" cy="900612"/>
          </a:xfrm>
          <a:prstGeom prst="roundRect">
            <a:avLst/>
          </a:prstGeom>
        </p:spPr>
      </p:pic>
      <p:sp>
        <p:nvSpPr>
          <p:cNvPr id="8" name="Rectangle 13"/>
          <p:cNvSpPr>
            <a:spLocks noChangeArrowheads="1"/>
          </p:cNvSpPr>
          <p:nvPr/>
        </p:nvSpPr>
        <p:spPr bwMode="auto">
          <a:xfrm>
            <a:off x="409575" y="1509201"/>
            <a:ext cx="8086725" cy="4445733"/>
          </a:xfrm>
          <a:prstGeom prst="rect">
            <a:avLst/>
          </a:prstGeom>
          <a:noFill/>
          <a:ln w="9525">
            <a:noFill/>
            <a:miter lim="800000"/>
            <a:headEnd/>
            <a:tailEnd/>
          </a:ln>
          <a:effectLst>
            <a:softEdge rad="317500"/>
          </a:effectLst>
        </p:spPr>
        <p:txBody>
          <a:bodyPr/>
          <a:lstStyle/>
          <a:p>
            <a:pPr marL="257175" indent="-257175" algn="ctr">
              <a:lnSpc>
                <a:spcPct val="80000"/>
              </a:lnSpc>
              <a:spcBef>
                <a:spcPct val="20000"/>
              </a:spcBef>
            </a:pPr>
            <a:r>
              <a:rPr lang="es-PE" sz="2400" b="1" dirty="0">
                <a:solidFill>
                  <a:schemeClr val="bg1"/>
                </a:solidFill>
                <a:effectLst>
                  <a:glow rad="101600">
                    <a:schemeClr val="tx1">
                      <a:lumMod val="95000"/>
                      <a:lumOff val="5000"/>
                      <a:alpha val="60000"/>
                    </a:schemeClr>
                  </a:glow>
                </a:effectLst>
              </a:rPr>
              <a:t>San Vicente comenta con las </a:t>
            </a:r>
            <a:r>
              <a:rPr lang="es-PE" sz="2400" b="1" dirty="0" smtClean="0">
                <a:solidFill>
                  <a:schemeClr val="bg1"/>
                </a:solidFill>
                <a:effectLst>
                  <a:glow rad="101600">
                    <a:schemeClr val="tx1">
                      <a:lumMod val="95000"/>
                      <a:lumOff val="5000"/>
                      <a:alpha val="60000"/>
                    </a:schemeClr>
                  </a:glow>
                </a:effectLst>
              </a:rPr>
              <a:t>                                                                  Hijas </a:t>
            </a:r>
            <a:r>
              <a:rPr lang="es-PE" sz="2400" b="1" dirty="0">
                <a:solidFill>
                  <a:schemeClr val="bg1"/>
                </a:solidFill>
                <a:effectLst>
                  <a:glow rad="101600">
                    <a:schemeClr val="tx1">
                      <a:lumMod val="95000"/>
                      <a:lumOff val="5000"/>
                      <a:alpha val="60000"/>
                    </a:schemeClr>
                  </a:glow>
                </a:effectLst>
              </a:rPr>
              <a:t>de la Caridad </a:t>
            </a:r>
            <a:r>
              <a:rPr lang="es-PE" sz="2400" b="1" dirty="0" smtClean="0">
                <a:solidFill>
                  <a:schemeClr val="bg1"/>
                </a:solidFill>
                <a:effectLst>
                  <a:glow rad="101600">
                    <a:schemeClr val="tx1">
                      <a:lumMod val="95000"/>
                      <a:lumOff val="5000"/>
                      <a:alpha val="60000"/>
                    </a:schemeClr>
                  </a:glow>
                </a:effectLst>
              </a:rPr>
              <a:t>esta </a:t>
            </a:r>
            <a:r>
              <a:rPr lang="es-PE" sz="2400" b="1" dirty="0">
                <a:solidFill>
                  <a:schemeClr val="bg1"/>
                </a:solidFill>
                <a:effectLst>
                  <a:glow rad="101600">
                    <a:schemeClr val="tx1">
                      <a:lumMod val="95000"/>
                      <a:lumOff val="5000"/>
                      <a:alpha val="60000"/>
                    </a:schemeClr>
                  </a:glow>
                </a:effectLst>
              </a:rPr>
              <a:t>parábola</a:t>
            </a:r>
            <a:r>
              <a:rPr lang="es-PE" sz="2400" b="1" dirty="0" smtClean="0">
                <a:solidFill>
                  <a:schemeClr val="bg1"/>
                </a:solidFill>
                <a:effectLst>
                  <a:glow rad="101600">
                    <a:schemeClr val="tx1">
                      <a:lumMod val="95000"/>
                      <a:lumOff val="5000"/>
                      <a:alpha val="60000"/>
                    </a:schemeClr>
                  </a:glow>
                </a:effectLst>
              </a:rPr>
              <a:t>:</a:t>
            </a:r>
            <a:endParaRPr lang="es-PE" sz="2400" b="1" i="1" dirty="0" smtClean="0">
              <a:solidFill>
                <a:schemeClr val="bg1"/>
              </a:solidFill>
              <a:effectLst>
                <a:glow rad="101600">
                  <a:schemeClr val="tx1">
                    <a:lumMod val="95000"/>
                    <a:lumOff val="5000"/>
                    <a:alpha val="60000"/>
                  </a:schemeClr>
                </a:glow>
              </a:effectLst>
            </a:endParaRPr>
          </a:p>
          <a:p>
            <a:pPr marL="257175" indent="-257175" algn="ctr">
              <a:lnSpc>
                <a:spcPct val="80000"/>
              </a:lnSpc>
              <a:spcBef>
                <a:spcPct val="20000"/>
              </a:spcBef>
            </a:pPr>
            <a:r>
              <a:rPr lang="es-PE" sz="2400" b="1" i="1" dirty="0" smtClean="0">
                <a:solidFill>
                  <a:schemeClr val="bg1"/>
                </a:solidFill>
                <a:effectLst>
                  <a:glow rad="101600">
                    <a:schemeClr val="tx1">
                      <a:lumMod val="95000"/>
                      <a:lumOff val="5000"/>
                      <a:alpha val="60000"/>
                    </a:schemeClr>
                  </a:glow>
                </a:effectLst>
              </a:rPr>
              <a:t>Hay almas que escuchan la palabra de                                                                        Dios y la reciben, pero las aves del cielo, que son las distracciones, se la llevan inmediatamente, como la semilla que cae en el camino y que se pierde porque no ha tenido ocasión de germinar. Apenas escuchada, se pierde, porque el primer pensamiento que se le ocurre al espíritu lo aparta de ella. Otras reciben esa palabra en sus corazones y hablan de ella en alguna ocasión, pero como la mortificación no había preparado antes sus corazones, cae en una tierra dura y sin labrar. La semilla germina verdaderamente y produce algunas matas, pero muere enseguida, sin producir ningún fruto. </a:t>
            </a:r>
            <a:r>
              <a:rPr lang="es-ES" sz="2400" b="1" i="1" dirty="0">
                <a:solidFill>
                  <a:schemeClr val="bg1"/>
                </a:solidFill>
                <a:effectLst>
                  <a:glow rad="101600">
                    <a:schemeClr val="tx1">
                      <a:lumMod val="95000"/>
                      <a:lumOff val="5000"/>
                      <a:alpha val="60000"/>
                    </a:schemeClr>
                  </a:glow>
                </a:effectLst>
              </a:rPr>
              <a:t>Otras almas se parecen a la semilla que cae en medio de espinas. Es verdad que reciben esa divina palabra, pero las preocupaciones, </a:t>
            </a:r>
            <a:endParaRPr lang="es-PE" sz="2400" b="1" i="1" dirty="0" smtClean="0">
              <a:solidFill>
                <a:schemeClr val="bg1"/>
              </a:solidFill>
              <a:effectLst>
                <a:glow rad="101600">
                  <a:schemeClr val="tx1">
                    <a:lumMod val="95000"/>
                    <a:lumOff val="5000"/>
                    <a:alpha val="60000"/>
                  </a:schemeClr>
                </a:glow>
              </a:effectLst>
            </a:endParaRPr>
          </a:p>
        </p:txBody>
      </p:sp>
      <p:sp>
        <p:nvSpPr>
          <p:cNvPr id="9" name="6 Rectángulo"/>
          <p:cNvSpPr/>
          <p:nvPr/>
        </p:nvSpPr>
        <p:spPr>
          <a:xfrm>
            <a:off x="4232545" y="872077"/>
            <a:ext cx="1587294" cy="415498"/>
          </a:xfrm>
          <a:prstGeom prst="rect">
            <a:avLst/>
          </a:prstGeom>
        </p:spPr>
        <p:txBody>
          <a:bodyPr wrap="none">
            <a:spAutoFit/>
          </a:bodyPr>
          <a:lstStyle/>
          <a:p>
            <a:r>
              <a:rPr lang="es-ES_tradnl" sz="2100" b="1" i="1" dirty="0">
                <a:solidFill>
                  <a:schemeClr val="bg1"/>
                </a:solidFill>
              </a:rPr>
              <a:t>Motivación: </a:t>
            </a:r>
            <a:endParaRPr lang="es-PE" sz="2100" dirty="0">
              <a:solidFill>
                <a:schemeClr val="bg1"/>
              </a:solidFill>
            </a:endParaRPr>
          </a:p>
        </p:txBody>
      </p:sp>
      <p:sp>
        <p:nvSpPr>
          <p:cNvPr id="10" name="Rectangle 13"/>
          <p:cNvSpPr>
            <a:spLocks noChangeArrowheads="1"/>
          </p:cNvSpPr>
          <p:nvPr/>
        </p:nvSpPr>
        <p:spPr bwMode="auto">
          <a:xfrm>
            <a:off x="2897746" y="3043544"/>
            <a:ext cx="5611254" cy="2651063"/>
          </a:xfrm>
          <a:prstGeom prst="rect">
            <a:avLst/>
          </a:prstGeom>
          <a:noFill/>
          <a:ln w="9525">
            <a:noFill/>
            <a:miter lim="800000"/>
            <a:headEnd/>
            <a:tailEnd/>
          </a:ln>
          <a:effectLst>
            <a:softEdge rad="317500"/>
          </a:effectLst>
        </p:spPr>
        <p:txBody>
          <a:bodyPr/>
          <a:lstStyle/>
          <a:p>
            <a:pPr marL="257175" indent="-257175" algn="ctr">
              <a:lnSpc>
                <a:spcPct val="80000"/>
              </a:lnSpc>
              <a:spcBef>
                <a:spcPct val="20000"/>
              </a:spcBef>
            </a:pPr>
            <a:r>
              <a:rPr lang="es-PE" sz="2100" i="1" dirty="0">
                <a:solidFill>
                  <a:prstClr val="white"/>
                </a:solidFill>
                <a:effectLst>
                  <a:glow rad="101600">
                    <a:srgbClr val="6C0000">
                      <a:alpha val="60000"/>
                    </a:srgbClr>
                  </a:glow>
                  <a:outerShdw blurRad="50800" dist="88900" dir="18900000" algn="bl" rotWithShape="0">
                    <a:prstClr val="black"/>
                  </a:outerShdw>
                </a:effectLst>
              </a:rPr>
              <a:t> </a:t>
            </a:r>
            <a:endParaRPr lang="es-ES" sz="2100" dirty="0">
              <a:solidFill>
                <a:prstClr val="white"/>
              </a:solidFill>
              <a:effectLst>
                <a:glow rad="101600">
                  <a:srgbClr val="6C0000">
                    <a:alpha val="60000"/>
                  </a:srgbClr>
                </a:glow>
                <a:outerShdw blurRad="50800" dist="88900" dir="18900000" algn="bl" rotWithShape="0">
                  <a:prstClr val="black"/>
                </a:outerShdw>
              </a:effectLst>
            </a:endParaRPr>
          </a:p>
        </p:txBody>
      </p:sp>
      <p:sp>
        <p:nvSpPr>
          <p:cNvPr id="3" name="Rectángulo 2"/>
          <p:cNvSpPr/>
          <p:nvPr/>
        </p:nvSpPr>
        <p:spPr>
          <a:xfrm>
            <a:off x="2197126" y="4871176"/>
            <a:ext cx="4572000" cy="300082"/>
          </a:xfrm>
          <a:prstGeom prst="rect">
            <a:avLst/>
          </a:prstGeom>
        </p:spPr>
        <p:txBody>
          <a:bodyPr>
            <a:spAutoFit/>
          </a:bodyPr>
          <a:lstStyle/>
          <a:p>
            <a:endParaRPr lang="es-PE" sz="1350" b="1" spc="38" dirty="0">
              <a:ln w="11430"/>
              <a:solidFill>
                <a:srgbClr val="A80000"/>
              </a:solidFill>
              <a:effectLst>
                <a:glow rad="101600">
                  <a:srgbClr val="FFFFFF">
                    <a:alpha val="60000"/>
                  </a:srgbClr>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97188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childTnLst>
                          </p:cTn>
                        </p:par>
                        <p:par>
                          <p:cTn id="8" fill="hold">
                            <p:stCondLst>
                              <p:cond delay="2000"/>
                            </p:stCondLst>
                            <p:childTnLst>
                              <p:par>
                                <p:cTn id="9" presetID="40"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1"/>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48" y="450267"/>
            <a:ext cx="8172449" cy="5913597"/>
          </a:xfrm>
          <a:prstGeom prst="rect">
            <a:avLst/>
          </a:prstGeom>
        </p:spPr>
      </p:pic>
      <p:sp>
        <p:nvSpPr>
          <p:cNvPr id="11271" name="Text Box 10"/>
          <p:cNvSpPr txBox="1">
            <a:spLocks noChangeArrowheads="1"/>
          </p:cNvSpPr>
          <p:nvPr/>
        </p:nvSpPr>
        <p:spPr bwMode="auto">
          <a:xfrm>
            <a:off x="2250284" y="5481640"/>
            <a:ext cx="313134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s-PE" sz="1350">
              <a:solidFill>
                <a:prstClr val="black"/>
              </a:solidFill>
            </a:endParaRPr>
          </a:p>
        </p:txBody>
      </p:sp>
      <p:sp>
        <p:nvSpPr>
          <p:cNvPr id="2" name="Rectángulo 1"/>
          <p:cNvSpPr/>
          <p:nvPr/>
        </p:nvSpPr>
        <p:spPr>
          <a:xfrm>
            <a:off x="628647" y="959421"/>
            <a:ext cx="8058150" cy="5755422"/>
          </a:xfrm>
          <a:prstGeom prst="rect">
            <a:avLst/>
          </a:prstGeom>
        </p:spPr>
        <p:txBody>
          <a:bodyPr wrap="square">
            <a:spAutoFit/>
          </a:bodyPr>
          <a:lstStyle/>
          <a:p>
            <a:pPr algn="ctr"/>
            <a:r>
              <a:rPr lang="es-ES" sz="2300" b="1" i="1" dirty="0">
                <a:solidFill>
                  <a:schemeClr val="bg1"/>
                </a:solidFill>
                <a:effectLst>
                  <a:glow rad="101600">
                    <a:schemeClr val="tx2">
                      <a:lumMod val="50000"/>
                      <a:alpha val="60000"/>
                    </a:schemeClr>
                  </a:glow>
                </a:effectLst>
                <a:latin typeface="Calibri" panose="020F0502020204030204" pitchFamily="34" charset="0"/>
                <a:cs typeface="Calibri" panose="020F0502020204030204" pitchFamily="34" charset="0"/>
              </a:rPr>
              <a:t>el ajetreo y la prisa de que están llenas, </a:t>
            </a:r>
            <a:r>
              <a:rPr lang="es-ES" sz="2300" b="1" i="1" dirty="0" smtClean="0">
                <a:solidFill>
                  <a:schemeClr val="bg1"/>
                </a:solidFill>
                <a:effectLst>
                  <a:glow rad="101600">
                    <a:schemeClr val="tx2">
                      <a:lumMod val="50000"/>
                      <a:alpha val="60000"/>
                    </a:schemeClr>
                  </a:glow>
                </a:effectLst>
                <a:latin typeface="Calibri" panose="020F0502020204030204" pitchFamily="34" charset="0"/>
                <a:cs typeface="Calibri" panose="020F0502020204030204" pitchFamily="34" charset="0"/>
              </a:rPr>
              <a:t>                                                    sofocan </a:t>
            </a:r>
            <a:r>
              <a:rPr lang="es-ES" sz="2300" b="1" i="1" dirty="0">
                <a:solidFill>
                  <a:schemeClr val="bg1"/>
                </a:solidFill>
                <a:effectLst>
                  <a:glow rad="101600">
                    <a:schemeClr val="tx2">
                      <a:lumMod val="50000"/>
                      <a:alpha val="60000"/>
                    </a:schemeClr>
                  </a:glow>
                </a:effectLst>
                <a:latin typeface="Calibri" panose="020F0502020204030204" pitchFamily="34" charset="0"/>
                <a:cs typeface="Calibri" panose="020F0502020204030204" pitchFamily="34" charset="0"/>
              </a:rPr>
              <a:t>la </a:t>
            </a:r>
            <a:r>
              <a:rPr lang="es-ES" sz="2300" b="1" i="1" dirty="0" smtClean="0">
                <a:solidFill>
                  <a:schemeClr val="bg1"/>
                </a:solidFill>
                <a:effectLst>
                  <a:glow rad="101600">
                    <a:schemeClr val="tx2">
                      <a:lumMod val="50000"/>
                      <a:alpha val="60000"/>
                    </a:schemeClr>
                  </a:glow>
                </a:effectLst>
                <a:latin typeface="Calibri" panose="020F0502020204030204" pitchFamily="34" charset="0"/>
                <a:cs typeface="Calibri" panose="020F0502020204030204" pitchFamily="34" charset="0"/>
              </a:rPr>
              <a:t>palabra </a:t>
            </a:r>
            <a:r>
              <a:rPr lang="es-PE" sz="2300" b="1" i="1" dirty="0" smtClean="0">
                <a:solidFill>
                  <a:schemeClr val="bg1"/>
                </a:solidFill>
                <a:effectLst>
                  <a:glow rad="101600">
                    <a:schemeClr val="tx2">
                      <a:lumMod val="50000"/>
                      <a:alpha val="60000"/>
                    </a:schemeClr>
                  </a:glow>
                </a:effectLst>
                <a:latin typeface="Calibri" panose="020F0502020204030204" pitchFamily="34" charset="0"/>
                <a:cs typeface="Calibri" panose="020F0502020204030204" pitchFamily="34" charset="0"/>
              </a:rPr>
              <a:t>que han recibido,                                                       pues como tienen un espíritu demasiado                                                     ocupado, no saben alimentarse de este santo alimento.</a:t>
            </a:r>
          </a:p>
          <a:p>
            <a:pPr algn="ctr"/>
            <a:r>
              <a:rPr lang="es-PE" sz="2300" b="1" i="1" dirty="0" smtClean="0">
                <a:solidFill>
                  <a:schemeClr val="bg1"/>
                </a:solidFill>
                <a:effectLst>
                  <a:glow rad="101600">
                    <a:schemeClr val="tx2">
                      <a:lumMod val="50000"/>
                      <a:alpha val="60000"/>
                    </a:schemeClr>
                  </a:glow>
                </a:effectLst>
                <a:latin typeface="Calibri" panose="020F0502020204030204" pitchFamily="34" charset="0"/>
                <a:cs typeface="Calibri" panose="020F0502020204030204" pitchFamily="34" charset="0"/>
              </a:rPr>
              <a:t>Es </a:t>
            </a:r>
            <a:r>
              <a:rPr lang="es-PE" sz="2300" b="1" i="1" dirty="0">
                <a:solidFill>
                  <a:schemeClr val="bg1"/>
                </a:solidFill>
                <a:effectLst>
                  <a:glow rad="101600">
                    <a:schemeClr val="tx2">
                      <a:lumMod val="50000"/>
                      <a:alpha val="60000"/>
                    </a:schemeClr>
                  </a:glow>
                </a:effectLst>
                <a:latin typeface="Calibri" panose="020F0502020204030204" pitchFamily="34" charset="0"/>
                <a:cs typeface="Calibri" panose="020F0502020204030204" pitchFamily="34" charset="0"/>
              </a:rPr>
              <a:t>verdad, mis queridas hermanas, que tienen que ir a los enfermos para llevarles el remedio, que el barrio donde trabajáis es muy grande y los enfermos son muchos; pero también es verdad que esto no tiene que perjudicar a las prácticas de sus reglas y especialmente a la oración, que es la que les dispone para recibir la palabra de Dios con fruto y con provecho. Hay entre ustedes almas buenas, llenas de estima por la palabra de Dios y convencidas de la necesidad que tienen de ser humildes, sumisas, mortificadas, tranquilas y sin prisas ni preocupaciones, con una santa </a:t>
            </a:r>
            <a:r>
              <a:rPr lang="es-PE" sz="2300" b="1" i="1" dirty="0" smtClean="0">
                <a:solidFill>
                  <a:schemeClr val="bg1"/>
                </a:solidFill>
                <a:effectLst>
                  <a:glow rad="101600">
                    <a:schemeClr val="tx2">
                      <a:lumMod val="50000"/>
                      <a:alpha val="60000"/>
                    </a:schemeClr>
                  </a:glow>
                </a:effectLst>
                <a:latin typeface="Calibri" panose="020F0502020204030204" pitchFamily="34" charset="0"/>
                <a:cs typeface="Calibri" panose="020F0502020204030204" pitchFamily="34" charset="0"/>
              </a:rPr>
              <a:t>alegría </a:t>
            </a:r>
            <a:r>
              <a:rPr lang="es-PE" sz="2300" b="1" i="1" dirty="0">
                <a:solidFill>
                  <a:schemeClr val="bg1"/>
                </a:solidFill>
                <a:effectLst>
                  <a:glow rad="101600">
                    <a:schemeClr val="tx2">
                      <a:lumMod val="50000"/>
                      <a:alpha val="60000"/>
                    </a:schemeClr>
                  </a:glow>
                </a:effectLst>
                <a:latin typeface="Calibri" panose="020F0502020204030204" pitchFamily="34" charset="0"/>
                <a:cs typeface="Calibri" panose="020F0502020204030204" pitchFamily="34" charset="0"/>
              </a:rPr>
              <a:t>que se basa en Dios y que tiende hacia Dios. </a:t>
            </a:r>
            <a:r>
              <a:rPr lang="es-PE" sz="2300" b="1" i="1" dirty="0" smtClean="0">
                <a:solidFill>
                  <a:schemeClr val="bg1"/>
                </a:solidFill>
                <a:effectLst>
                  <a:glow rad="101600">
                    <a:schemeClr val="tx2">
                      <a:lumMod val="50000"/>
                      <a:alpha val="60000"/>
                    </a:schemeClr>
                  </a:glow>
                </a:effectLst>
                <a:latin typeface="Calibri" panose="020F0502020204030204" pitchFamily="34" charset="0"/>
                <a:cs typeface="Calibri" panose="020F0502020204030204" pitchFamily="34" charset="0"/>
              </a:rPr>
              <a:t>( </a:t>
            </a:r>
            <a:r>
              <a:rPr lang="es-PE" sz="2300" b="1" i="1" dirty="0" err="1" smtClean="0">
                <a:solidFill>
                  <a:schemeClr val="bg1"/>
                </a:solidFill>
                <a:effectLst>
                  <a:glow rad="101600">
                    <a:schemeClr val="tx2">
                      <a:lumMod val="50000"/>
                      <a:alpha val="60000"/>
                    </a:schemeClr>
                  </a:glow>
                </a:effectLst>
                <a:latin typeface="Calibri" panose="020F0502020204030204" pitchFamily="34" charset="0"/>
                <a:cs typeface="Calibri" panose="020F0502020204030204" pitchFamily="34" charset="0"/>
              </a:rPr>
              <a:t>S.Vicente</a:t>
            </a:r>
            <a:r>
              <a:rPr lang="es-PE" sz="2300" b="1" i="1" dirty="0" smtClean="0">
                <a:solidFill>
                  <a:schemeClr val="bg1"/>
                </a:solidFill>
                <a:effectLst>
                  <a:glow rad="101600">
                    <a:schemeClr val="tx2">
                      <a:lumMod val="50000"/>
                      <a:alpha val="60000"/>
                    </a:schemeClr>
                  </a:glow>
                </a:effectLst>
                <a:latin typeface="Calibri" panose="020F0502020204030204" pitchFamily="34" charset="0"/>
                <a:cs typeface="Calibri" panose="020F0502020204030204" pitchFamily="34" charset="0"/>
              </a:rPr>
              <a:t> IX</a:t>
            </a:r>
            <a:r>
              <a:rPr lang="es-PE" sz="2300" b="1" i="1" dirty="0">
                <a:solidFill>
                  <a:schemeClr val="bg1"/>
                </a:solidFill>
                <a:effectLst>
                  <a:glow rad="101600">
                    <a:schemeClr val="tx2">
                      <a:lumMod val="50000"/>
                      <a:alpha val="60000"/>
                    </a:schemeClr>
                  </a:glow>
                </a:effectLst>
                <a:latin typeface="Calibri" panose="020F0502020204030204" pitchFamily="34" charset="0"/>
                <a:cs typeface="Calibri" panose="020F0502020204030204" pitchFamily="34" charset="0"/>
              </a:rPr>
              <a:t>, 366)</a:t>
            </a:r>
          </a:p>
          <a:p>
            <a:pPr algn="ctr"/>
            <a:endParaRPr lang="es-PE" sz="2300" b="1" i="1" dirty="0">
              <a:solidFill>
                <a:schemeClr val="bg1"/>
              </a:solidFill>
              <a:effectLst>
                <a:glow rad="101600">
                  <a:schemeClr val="tx2">
                    <a:lumMod val="50000"/>
                    <a:alpha val="60000"/>
                  </a:schemeClr>
                </a:glo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1879259"/>
      </p:ext>
    </p:extLst>
  </p:cSld>
  <p:clrMapOvr>
    <a:masterClrMapping/>
  </p:clrMapOvr>
  <mc:AlternateContent xmlns:mc="http://schemas.openxmlformats.org/markup-compatibility/2006" xmlns:p14="http://schemas.microsoft.com/office/powerpoint/2010/main">
    <mc:Choice Requires="p14">
      <p:transition spd="slow" p14:dur="2250">
        <p:pull dir="ru"/>
      </p:transition>
    </mc:Choice>
    <mc:Fallback xmlns="">
      <p:transition spd="slow">
        <p:pull dir="ru"/>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f0/d1/56/f0d15617390f6ddae323c4c7b7f7cb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612" y="499644"/>
            <a:ext cx="8118310" cy="587421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8"/>
          <p:cNvSpPr>
            <a:spLocks noChangeArrowheads="1"/>
          </p:cNvSpPr>
          <p:nvPr/>
        </p:nvSpPr>
        <p:spPr bwMode="auto">
          <a:xfrm>
            <a:off x="4572001" y="1016659"/>
            <a:ext cx="4161416" cy="3562632"/>
          </a:xfrm>
          <a:prstGeom prst="rect">
            <a:avLst/>
          </a:prstGeom>
          <a:noFill/>
          <a:ln w="9525">
            <a:noFill/>
            <a:miter lim="800000"/>
            <a:headEnd/>
            <a:tailEnd/>
          </a:ln>
          <a:effectLst/>
        </p:spPr>
        <p:txBody>
          <a:bodyPr/>
          <a:lstStyle/>
          <a:p>
            <a:pPr algn="ctr"/>
            <a:r>
              <a:rPr lang="es-PE" sz="2600" b="1" dirty="0">
                <a:ln w="12700">
                  <a:solidFill>
                    <a:schemeClr val="accent5"/>
                  </a:solidFill>
                  <a:prstDash val="solid"/>
                </a:ln>
                <a:pattFill prst="ltDnDiag">
                  <a:fgClr>
                    <a:schemeClr val="accent5">
                      <a:lumMod val="60000"/>
                      <a:lumOff val="40000"/>
                    </a:schemeClr>
                  </a:fgClr>
                  <a:bgClr>
                    <a:schemeClr val="bg1"/>
                  </a:bgClr>
                </a:pattFill>
                <a:effectLst>
                  <a:glow rad="101600">
                    <a:schemeClr val="tx1">
                      <a:lumMod val="95000"/>
                      <a:lumOff val="5000"/>
                      <a:alpha val="60000"/>
                    </a:schemeClr>
                  </a:glow>
                  <a:outerShdw blurRad="38100" dist="38100" dir="2700000" algn="tl">
                    <a:srgbClr val="000000">
                      <a:alpha val="43137"/>
                    </a:srgbClr>
                  </a:outerShdw>
                </a:effectLst>
                <a:latin typeface="Arial Rounded MT Bold" panose="020F0704030504030204" pitchFamily="34" charset="0"/>
              </a:rPr>
              <a:t>Jesús deposita toda su confianza en la llegada del Reino, seguro de que su Palabra no era estéril y anima a sus discípulos a continuar sembrando. </a:t>
            </a:r>
            <a:r>
              <a:rPr lang="es-PE" sz="2600" b="1" dirty="0" smtClean="0">
                <a:ln w="12700">
                  <a:solidFill>
                    <a:schemeClr val="accent5"/>
                  </a:solidFill>
                  <a:prstDash val="solid"/>
                </a:ln>
                <a:pattFill prst="ltDnDiag">
                  <a:fgClr>
                    <a:schemeClr val="accent5">
                      <a:lumMod val="60000"/>
                      <a:lumOff val="40000"/>
                    </a:schemeClr>
                  </a:fgClr>
                  <a:bgClr>
                    <a:schemeClr val="bg1"/>
                  </a:bgClr>
                </a:pattFill>
                <a:effectLst>
                  <a:glow rad="101600">
                    <a:schemeClr val="tx1">
                      <a:lumMod val="95000"/>
                      <a:lumOff val="5000"/>
                      <a:alpha val="60000"/>
                    </a:schemeClr>
                  </a:glow>
                  <a:outerShdw blurRad="38100" dist="38100" dir="2700000" algn="tl">
                    <a:srgbClr val="000000">
                      <a:alpha val="43137"/>
                    </a:srgbClr>
                  </a:outerShdw>
                </a:effectLst>
                <a:latin typeface="Arial Rounded MT Bold" panose="020F0704030504030204" pitchFamily="34" charset="0"/>
              </a:rPr>
              <a:t>            </a:t>
            </a:r>
          </a:p>
          <a:p>
            <a:pPr algn="ctr"/>
            <a:r>
              <a:rPr lang="es-PE" sz="2600" b="1" dirty="0" smtClean="0">
                <a:ln w="12700">
                  <a:solidFill>
                    <a:schemeClr val="accent5"/>
                  </a:solidFill>
                  <a:prstDash val="solid"/>
                </a:ln>
                <a:pattFill prst="ltDnDiag">
                  <a:fgClr>
                    <a:schemeClr val="accent5">
                      <a:lumMod val="60000"/>
                      <a:lumOff val="40000"/>
                    </a:schemeClr>
                  </a:fgClr>
                  <a:bgClr>
                    <a:schemeClr val="bg1"/>
                  </a:bgClr>
                </a:pattFill>
                <a:effectLst>
                  <a:glow rad="101600">
                    <a:schemeClr val="tx1">
                      <a:lumMod val="95000"/>
                      <a:lumOff val="5000"/>
                      <a:alpha val="60000"/>
                    </a:schemeClr>
                  </a:glow>
                  <a:outerShdw blurRad="38100" dist="38100" dir="2700000" algn="tl">
                    <a:srgbClr val="000000">
                      <a:alpha val="43137"/>
                    </a:srgbClr>
                  </a:outerShdw>
                </a:effectLst>
                <a:latin typeface="Arial Rounded MT Bold" panose="020F0704030504030204" pitchFamily="34" charset="0"/>
              </a:rPr>
              <a:t> El </a:t>
            </a:r>
            <a:r>
              <a:rPr lang="es-PE" sz="2600" b="1" dirty="0">
                <a:ln w="12700">
                  <a:solidFill>
                    <a:schemeClr val="accent5"/>
                  </a:solidFill>
                  <a:prstDash val="solid"/>
                </a:ln>
                <a:pattFill prst="ltDnDiag">
                  <a:fgClr>
                    <a:schemeClr val="accent5">
                      <a:lumMod val="60000"/>
                      <a:lumOff val="40000"/>
                    </a:schemeClr>
                  </a:fgClr>
                  <a:bgClr>
                    <a:schemeClr val="bg1"/>
                  </a:bgClr>
                </a:pattFill>
                <a:effectLst>
                  <a:glow rad="101600">
                    <a:schemeClr val="tx1">
                      <a:lumMod val="95000"/>
                      <a:lumOff val="5000"/>
                      <a:alpha val="60000"/>
                    </a:schemeClr>
                  </a:glow>
                  <a:outerShdw blurRad="38100" dist="38100" dir="2700000" algn="tl">
                    <a:srgbClr val="000000">
                      <a:alpha val="43137"/>
                    </a:srgbClr>
                  </a:outerShdw>
                </a:effectLst>
                <a:latin typeface="Arial Rounded MT Bold" panose="020F0704030504030204" pitchFamily="34" charset="0"/>
              </a:rPr>
              <a:t>Señor siembra su semilla y, aunque quede enterrada,  no se perderá ni se ahogará el mensaje que nos transmite.</a:t>
            </a:r>
          </a:p>
          <a:p>
            <a:pPr algn="ctr"/>
            <a:endParaRPr lang="es-PE" sz="2600" b="1" dirty="0">
              <a:ln w="12700">
                <a:solidFill>
                  <a:schemeClr val="accent5"/>
                </a:solidFill>
                <a:prstDash val="solid"/>
              </a:ln>
              <a:pattFill prst="ltDnDiag">
                <a:fgClr>
                  <a:schemeClr val="accent5">
                    <a:lumMod val="60000"/>
                    <a:lumOff val="40000"/>
                  </a:schemeClr>
                </a:fgClr>
                <a:bgClr>
                  <a:schemeClr val="bg1"/>
                </a:bgClr>
              </a:pattFill>
              <a:effectLst>
                <a:glow rad="101600">
                  <a:schemeClr val="tx1">
                    <a:lumMod val="95000"/>
                    <a:lumOff val="5000"/>
                    <a:alpha val="60000"/>
                  </a:schemeClr>
                </a:glow>
                <a:outerShdw blurRad="38100" dist="38100" dir="2700000" algn="tl">
                  <a:srgbClr val="000000">
                    <a:alpha val="43137"/>
                  </a:srgbClr>
                </a:outerShdw>
              </a:effectLst>
              <a:latin typeface="Arial Rounded MT Bold" panose="020F0704030504030204" pitchFamily="34" charset="0"/>
            </a:endParaRPr>
          </a:p>
          <a:p>
            <a:pPr algn="ctr"/>
            <a:endParaRPr lang="es-ES_tradnl" sz="2600" b="1" dirty="0">
              <a:ln w="12700">
                <a:solidFill>
                  <a:schemeClr val="accent5"/>
                </a:solidFill>
                <a:prstDash val="solid"/>
              </a:ln>
              <a:pattFill prst="ltDnDiag">
                <a:fgClr>
                  <a:schemeClr val="accent5">
                    <a:lumMod val="60000"/>
                    <a:lumOff val="40000"/>
                  </a:schemeClr>
                </a:fgClr>
                <a:bgClr>
                  <a:schemeClr val="bg1"/>
                </a:bgClr>
              </a:pattFill>
              <a:effectLst>
                <a:glow rad="101600">
                  <a:schemeClr val="tx1">
                    <a:lumMod val="95000"/>
                    <a:lumOff val="5000"/>
                    <a:alpha val="60000"/>
                  </a:schemeClr>
                </a:glow>
                <a:outerShdw blurRad="38100" dist="38100" dir="2700000" algn="tl">
                  <a:srgbClr val="000000">
                    <a:alpha val="43137"/>
                  </a:srgbClr>
                </a:outerShdw>
              </a:effectLst>
              <a:latin typeface="Arial Rounded MT Bold" panose="020F0704030504030204" pitchFamily="34" charset="0"/>
            </a:endParaRPr>
          </a:p>
        </p:txBody>
      </p:sp>
      <p:sp>
        <p:nvSpPr>
          <p:cNvPr id="3" name="Rectángulo 2"/>
          <p:cNvSpPr/>
          <p:nvPr/>
        </p:nvSpPr>
        <p:spPr>
          <a:xfrm>
            <a:off x="995371" y="496770"/>
            <a:ext cx="2649350" cy="523220"/>
          </a:xfrm>
          <a:prstGeom prst="rect">
            <a:avLst/>
          </a:prstGeom>
        </p:spPr>
        <p:txBody>
          <a:bodyPr wrap="square">
            <a:spAutoFit/>
          </a:bodyPr>
          <a:lstStyle/>
          <a:p>
            <a:r>
              <a:rPr lang="es-PE" sz="2800" b="1" spc="38" dirty="0">
                <a:ln w="11430"/>
                <a:solidFill>
                  <a:srgbClr val="C00000"/>
                </a:solidFill>
                <a:effectLst>
                  <a:glow rad="139700">
                    <a:srgbClr val="FFFFCC"/>
                  </a:glow>
                  <a:outerShdw blurRad="76200" dist="50800" dir="5400000" algn="tl" rotWithShape="0">
                    <a:srgbClr val="000000">
                      <a:alpha val="65000"/>
                    </a:srgbClr>
                  </a:outerShdw>
                </a:effectLst>
              </a:rPr>
              <a:t>Ambientación: </a:t>
            </a:r>
            <a:endParaRPr lang="es-PE" sz="2800" dirty="0">
              <a:solidFill>
                <a:prstClr val="black"/>
              </a:solidFill>
            </a:endParaRPr>
          </a:p>
        </p:txBody>
      </p:sp>
    </p:spTree>
    <p:extLst>
      <p:ext uri="{BB962C8B-B14F-4D97-AF65-F5344CB8AC3E}">
        <p14:creationId xmlns:p14="http://schemas.microsoft.com/office/powerpoint/2010/main" val="2668330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sto contiene una imagen d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1" y="512762"/>
            <a:ext cx="8261350" cy="58880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txBox="1">
            <a:spLocks noChangeArrowheads="1"/>
          </p:cNvSpPr>
          <p:nvPr/>
        </p:nvSpPr>
        <p:spPr bwMode="auto">
          <a:xfrm>
            <a:off x="1444366" y="1714500"/>
            <a:ext cx="2832359" cy="2533650"/>
          </a:xfrm>
          <a:prstGeom prst="rect">
            <a:avLst/>
          </a:prstGeom>
          <a:noFill/>
          <a:ln w="9525">
            <a:noFill/>
            <a:miter lim="800000"/>
            <a:headEnd/>
            <a:tailEnd/>
          </a:ln>
          <a:effectLst/>
          <a:scene3d>
            <a:camera prst="orthographicFront"/>
            <a:lightRig rig="threePt" dir="t"/>
          </a:scene3d>
          <a:sp3d>
            <a:bevelT prst="convex"/>
          </a:sp3d>
        </p:spPr>
        <p:txBody>
          <a:bodyPr spcFirstLastPara="1" vert="horz" wrap="square" lIns="68580" tIns="34290" rIns="68580" bIns="34290" numCol="1" anchor="t" anchorCtr="0" compatLnSpc="1"/>
          <a:lstStyle/>
          <a:p>
            <a:pPr algn="ctr"/>
            <a:r>
              <a:rPr lang="es-ES" sz="2100" b="1" kern="0" dirty="0" smtClean="0"/>
              <a:t>A </a:t>
            </a:r>
            <a:r>
              <a:rPr lang="es-ES" sz="2100" b="1" kern="0" dirty="0"/>
              <a:t>lo largo </a:t>
            </a:r>
            <a:r>
              <a:rPr lang="es-ES" sz="2100" b="1" kern="0" dirty="0" smtClean="0"/>
              <a:t>                                 de </a:t>
            </a:r>
            <a:r>
              <a:rPr lang="es-ES" sz="2100" b="1" kern="0" dirty="0"/>
              <a:t>la semana, sembrar la Buena Noticia de Jesús en alguna persona de mi familia, trabajo, grupo, animándola a producir frutos en este tiempo de prueba.</a:t>
            </a:r>
            <a:endParaRPr lang="es-PE" sz="2100" b="1" kern="0" dirty="0"/>
          </a:p>
        </p:txBody>
      </p:sp>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l="1957" t="-15346" r="-1957" b="15346"/>
          <a:stretch/>
        </p:blipFill>
        <p:spPr>
          <a:xfrm>
            <a:off x="2639568" y="407987"/>
            <a:ext cx="3407664" cy="682752"/>
          </a:xfrm>
          <a:prstGeom prst="rect">
            <a:avLst/>
          </a:prstGeom>
        </p:spPr>
      </p:pic>
    </p:spTree>
    <p:extLst>
      <p:ext uri="{BB962C8B-B14F-4D97-AF65-F5344CB8AC3E}">
        <p14:creationId xmlns:p14="http://schemas.microsoft.com/office/powerpoint/2010/main" val="342644068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180" y="477866"/>
            <a:ext cx="8128045" cy="5948691"/>
          </a:xfrm>
          <a:prstGeom prst="rect">
            <a:avLst/>
          </a:prstGeom>
          <a:scene3d>
            <a:camera prst="orthographicFront"/>
            <a:lightRig rig="threePt" dir="t"/>
          </a:scene3d>
          <a:sp3d>
            <a:bevelT prst="convex"/>
          </a:sp3d>
        </p:spPr>
      </p:pic>
      <p:pic>
        <p:nvPicPr>
          <p:cNvPr id="4" name="Picture 2" descr="http://parroquiaicm.files.wordpress.com/2009/06/oracion.jpg"/>
          <p:cNvPicPr>
            <a:picLocks noChangeAspect="1" noChangeArrowheads="1"/>
          </p:cNvPicPr>
          <p:nvPr/>
        </p:nvPicPr>
        <p:blipFill>
          <a:blip r:embed="rId3" cstate="print"/>
          <a:srcRect t="16664" b="16669"/>
          <a:stretch>
            <a:fillRect/>
          </a:stretch>
        </p:blipFill>
        <p:spPr bwMode="auto">
          <a:xfrm>
            <a:off x="1435072" y="624820"/>
            <a:ext cx="2035959" cy="565323"/>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6"/>
          <p:cNvSpPr txBox="1">
            <a:spLocks noChangeArrowheads="1"/>
          </p:cNvSpPr>
          <p:nvPr/>
        </p:nvSpPr>
        <p:spPr bwMode="auto">
          <a:xfrm>
            <a:off x="4869084" y="624820"/>
            <a:ext cx="3710391" cy="3788825"/>
          </a:xfrm>
          <a:prstGeom prst="rect">
            <a:avLst/>
          </a:prstGeom>
          <a:noFill/>
          <a:ln w="9525">
            <a:noFill/>
            <a:miter lim="800000"/>
            <a:headEnd/>
            <a:tailEnd/>
          </a:ln>
          <a:effectLst/>
          <a:scene3d>
            <a:camera prst="orthographicFront"/>
            <a:lightRig rig="threePt" dir="t"/>
          </a:scene3d>
          <a:sp3d>
            <a:bevelT prst="slope"/>
          </a:sp3d>
        </p:spPr>
        <p:txBody>
          <a:bodyPr vert="horz" wrap="square" lIns="68580" tIns="34290" rIns="68580" bIns="34290" numCol="1" anchor="t" anchorCtr="0" compatLnSpc="1"/>
          <a:lstStyle/>
          <a:p>
            <a:pPr algn="ctr"/>
            <a:r>
              <a:rPr lang="es-ES" sz="2400" b="1" dirty="0">
                <a:solidFill>
                  <a:schemeClr val="bg1"/>
                </a:solidFill>
                <a:effectLst>
                  <a:glow rad="101600">
                    <a:srgbClr val="422100">
                      <a:alpha val="40000"/>
                    </a:srgbClr>
                  </a:glow>
                  <a:outerShdw blurRad="50800" dist="38100" algn="l" rotWithShape="0">
                    <a:prstClr val="black"/>
                  </a:outerShdw>
                </a:effectLst>
                <a:latin typeface="Tekton Pro" panose="020F0603020208020904" pitchFamily="34" charset="0"/>
                <a:ea typeface="Adobe Fan Heiti Std B" pitchFamily="34" charset="-128"/>
              </a:rPr>
              <a:t>Señor, tú te has tomado el trabajo de salir al mundo a sembrar la semilla de tu palabra, </a:t>
            </a:r>
          </a:p>
          <a:p>
            <a:pPr algn="ctr"/>
            <a:r>
              <a:rPr lang="es-PE" sz="2400" b="1" dirty="0">
                <a:solidFill>
                  <a:schemeClr val="bg1"/>
                </a:solidFill>
                <a:effectLst>
                  <a:glow rad="101600">
                    <a:srgbClr val="422100">
                      <a:alpha val="40000"/>
                    </a:srgbClr>
                  </a:glow>
                  <a:outerShdw blurRad="50800" dist="38100" algn="l" rotWithShape="0">
                    <a:prstClr val="black"/>
                  </a:outerShdw>
                </a:effectLst>
                <a:latin typeface="Tekton Pro" panose="020F0603020208020904" pitchFamily="34" charset="0"/>
                <a:ea typeface="Adobe Fan Heiti Std B" pitchFamily="34" charset="-128"/>
              </a:rPr>
              <a:t>Tú Señor, has tomado la iniciativa de sembrar en los corazones de cada ser humano tus enseñanzas.</a:t>
            </a:r>
          </a:p>
          <a:p>
            <a:pPr algn="ctr"/>
            <a:r>
              <a:rPr lang="es-PE" sz="2400" b="1" dirty="0">
                <a:solidFill>
                  <a:schemeClr val="bg1"/>
                </a:solidFill>
                <a:effectLst>
                  <a:glow rad="101600">
                    <a:srgbClr val="422100">
                      <a:alpha val="40000"/>
                    </a:srgbClr>
                  </a:glow>
                  <a:outerShdw blurRad="50800" dist="38100" algn="l" rotWithShape="0">
                    <a:prstClr val="black"/>
                  </a:outerShdw>
                </a:effectLst>
                <a:latin typeface="Tekton Pro" panose="020F0603020208020904" pitchFamily="34" charset="0"/>
                <a:ea typeface="Adobe Fan Heiti Std B" pitchFamily="34" charset="-128"/>
              </a:rPr>
              <a:t>Quiero, Señor,  que mi corazón sea un Jardín con tierra buena, donde me encuentre a solas con tu palabra  y esta pueda dar frutos en mí.  Amén </a:t>
            </a:r>
          </a:p>
          <a:p>
            <a:pPr algn="ctr"/>
            <a:r>
              <a:rPr lang="es-PE" sz="2400" b="1" dirty="0">
                <a:solidFill>
                  <a:schemeClr val="bg1"/>
                </a:solidFill>
                <a:effectLst>
                  <a:glow rad="101600">
                    <a:srgbClr val="422100">
                      <a:alpha val="40000"/>
                    </a:srgbClr>
                  </a:glow>
                  <a:outerShdw blurRad="50800" dist="38100" algn="l" rotWithShape="0">
                    <a:prstClr val="black"/>
                  </a:outerShdw>
                </a:effectLst>
                <a:latin typeface="Tekton Pro" panose="020F0603020208020904" pitchFamily="34" charset="0"/>
                <a:ea typeface="Adobe Fan Heiti Std B" pitchFamily="34" charset="-128"/>
              </a:rPr>
              <a:t> </a:t>
            </a:r>
          </a:p>
          <a:p>
            <a:pPr algn="ctr"/>
            <a:endParaRPr lang="es-PE" sz="2400" b="1" dirty="0">
              <a:solidFill>
                <a:schemeClr val="bg1"/>
              </a:solidFill>
              <a:effectLst>
                <a:glow rad="101600">
                  <a:srgbClr val="422100">
                    <a:alpha val="40000"/>
                  </a:srgbClr>
                </a:glow>
                <a:outerShdw blurRad="50800" dist="38100" algn="l" rotWithShape="0">
                  <a:prstClr val="black"/>
                </a:outerShdw>
              </a:effectLst>
              <a:latin typeface="Tekton Pro" panose="020F0603020208020904" pitchFamily="34" charset="0"/>
              <a:ea typeface="Adobe Fan Heiti Std B" pitchFamily="34" charset="-128"/>
            </a:endParaRPr>
          </a:p>
          <a:p>
            <a:pPr algn="ctr"/>
            <a:endParaRPr lang="es-PE" sz="2400" b="1" dirty="0">
              <a:solidFill>
                <a:schemeClr val="bg1"/>
              </a:solidFill>
              <a:effectLst>
                <a:glow rad="101600">
                  <a:srgbClr val="422100">
                    <a:alpha val="40000"/>
                  </a:srgbClr>
                </a:glow>
                <a:outerShdw blurRad="50800" dist="38100" algn="l" rotWithShape="0">
                  <a:prstClr val="black"/>
                </a:outerShdw>
              </a:effectLst>
              <a:latin typeface="Tekton Pro" panose="020F0603020208020904" pitchFamily="34" charset="0"/>
              <a:ea typeface="Adobe Fan Heiti Std B" pitchFamily="34" charset="-128"/>
            </a:endParaRPr>
          </a:p>
          <a:p>
            <a:pPr algn="ctr"/>
            <a:endParaRPr lang="es-PE" sz="2400" b="1" dirty="0">
              <a:solidFill>
                <a:schemeClr val="bg1"/>
              </a:solidFill>
              <a:effectLst>
                <a:glow rad="101600">
                  <a:srgbClr val="422100">
                    <a:alpha val="40000"/>
                  </a:srgbClr>
                </a:glow>
                <a:outerShdw blurRad="50800" dist="38100" algn="l" rotWithShape="0">
                  <a:prstClr val="black"/>
                </a:outerShdw>
              </a:effectLst>
              <a:latin typeface="Tekton Pro" panose="020F0603020208020904" pitchFamily="34" charset="0"/>
              <a:ea typeface="Adobe Fan Heiti Std B" pitchFamily="34" charset="-128"/>
            </a:endParaRPr>
          </a:p>
          <a:p>
            <a:pPr algn="ctr"/>
            <a:endParaRPr lang="es-PE" sz="2400" b="1" dirty="0">
              <a:solidFill>
                <a:schemeClr val="bg1"/>
              </a:solidFill>
              <a:effectLst>
                <a:glow rad="101600">
                  <a:srgbClr val="422100">
                    <a:alpha val="40000"/>
                  </a:srgbClr>
                </a:glow>
                <a:outerShdw blurRad="50800" dist="38100" algn="l" rotWithShape="0">
                  <a:prstClr val="black"/>
                </a:outerShdw>
              </a:effectLst>
              <a:latin typeface="Tekton Pro" panose="020F0603020208020904" pitchFamily="34" charset="0"/>
              <a:ea typeface="Adobe Fan Heiti Std B" pitchFamily="34" charset="-128"/>
            </a:endParaRPr>
          </a:p>
        </p:txBody>
      </p:sp>
    </p:spTree>
    <p:extLst>
      <p:ext uri="{BB962C8B-B14F-4D97-AF65-F5344CB8AC3E}">
        <p14:creationId xmlns:p14="http://schemas.microsoft.com/office/powerpoint/2010/main" val="12024461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La Virgen Milagrosa y Santa Catalina Labo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155" y="491542"/>
            <a:ext cx="8143070" cy="5857743"/>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670730" y="412524"/>
            <a:ext cx="4971245" cy="2246769"/>
          </a:xfrm>
          <a:prstGeom prst="rect">
            <a:avLst/>
          </a:prstGeom>
          <a:noFill/>
        </p:spPr>
        <p:txBody>
          <a:bodyPr wrap="square" rtlCol="0">
            <a:spAutoFit/>
          </a:bodyPr>
          <a:lstStyle/>
          <a:p>
            <a:pPr algn="ctr"/>
            <a:r>
              <a:rPr lang="es-PE" sz="2800" b="1" spc="50" dirty="0" smtClean="0">
                <a:ln w="9525" cmpd="sng">
                  <a:solidFill>
                    <a:srgbClr val="3E1F00"/>
                  </a:solidFill>
                  <a:prstDash val="solid"/>
                </a:ln>
                <a:solidFill>
                  <a:srgbClr val="70AD47">
                    <a:tint val="1000"/>
                  </a:srgbClr>
                </a:solidFill>
                <a:effectLst>
                  <a:glow rad="38100">
                    <a:schemeClr val="accent1">
                      <a:alpha val="40000"/>
                    </a:schemeClr>
                  </a:glow>
                </a:effectLst>
                <a:latin typeface="Arial Rounded MT Bold" panose="020F0704030504030204" pitchFamily="34" charset="0"/>
              </a:rPr>
              <a:t>18 de Julio </a:t>
            </a:r>
          </a:p>
          <a:p>
            <a:pPr algn="ctr"/>
            <a:r>
              <a:rPr lang="es-PE" sz="2800" b="1" spc="50" dirty="0" smtClean="0">
                <a:ln w="9525" cmpd="sng">
                  <a:solidFill>
                    <a:srgbClr val="3E1F00"/>
                  </a:solidFill>
                  <a:prstDash val="solid"/>
                </a:ln>
                <a:solidFill>
                  <a:srgbClr val="70AD47">
                    <a:tint val="1000"/>
                  </a:srgbClr>
                </a:solidFill>
                <a:effectLst>
                  <a:glow rad="38100">
                    <a:schemeClr val="accent1">
                      <a:alpha val="40000"/>
                    </a:schemeClr>
                  </a:glow>
                </a:effectLst>
                <a:latin typeface="Arial Rounded MT Bold" panose="020F0704030504030204" pitchFamily="34" charset="0"/>
              </a:rPr>
              <a:t>193 años de la 1° Aparición de la Santísima Virgen a Santa Catalina Labouré</a:t>
            </a:r>
            <a:endParaRPr lang="es-PE" sz="2800" dirty="0">
              <a:ln w="9525" cmpd="sng">
                <a:solidFill>
                  <a:srgbClr val="3E1F00"/>
                </a:solidFill>
                <a:prstDash val="solid"/>
              </a:ln>
              <a:latin typeface="Arial Rounded MT Bold" panose="020F0704030504030204" pitchFamily="34" charset="0"/>
            </a:endParaRPr>
          </a:p>
        </p:txBody>
      </p:sp>
      <p:sp>
        <p:nvSpPr>
          <p:cNvPr id="4" name="Text Box 7"/>
          <p:cNvSpPr txBox="1">
            <a:spLocks noChangeArrowheads="1"/>
          </p:cNvSpPr>
          <p:nvPr/>
        </p:nvSpPr>
        <p:spPr bwMode="auto">
          <a:xfrm>
            <a:off x="2219991" y="6257836"/>
            <a:ext cx="5243382" cy="600164"/>
          </a:xfrm>
          <a:prstGeom prst="rect">
            <a:avLst/>
          </a:prstGeom>
          <a:solidFill>
            <a:srgbClr val="043A04"/>
          </a:solidFill>
          <a:ln w="9525">
            <a:noFill/>
            <a:miter lim="800000"/>
            <a:headEnd/>
            <a:tailEnd/>
          </a:ln>
          <a:scene3d>
            <a:camera prst="orthographicFront"/>
            <a:lightRig rig="threePt" dir="t"/>
          </a:scene3d>
          <a:sp3d>
            <a:bevelT w="152400" h="50800" prst="softRound"/>
          </a:sp3d>
        </p:spPr>
        <p:txBody>
          <a:bodyPr wrap="square">
            <a:spAutoFit/>
          </a:bodyPr>
          <a:lstStyle/>
          <a:p>
            <a:pPr algn="ctr">
              <a:defRPr/>
            </a:pPr>
            <a:r>
              <a:rPr lang="es-PE" sz="1050" dirty="0">
                <a:solidFill>
                  <a:prstClr val="white"/>
                </a:solidFill>
                <a:effectLst>
                  <a:outerShdw blurRad="38100" dist="38100" dir="2700000" algn="tl">
                    <a:srgbClr val="000000">
                      <a:alpha val="43137"/>
                    </a:srgbClr>
                  </a:outerShdw>
                </a:effectLst>
                <a:latin typeface="Poor Richard" pitchFamily="18" charset="0"/>
              </a:rPr>
              <a:t>Texto de Lectio Divina:     Padre César Chávez  Alva (Chuno) </a:t>
            </a:r>
            <a:r>
              <a:rPr lang="es-PE" sz="1050" dirty="0" err="1">
                <a:solidFill>
                  <a:prstClr val="white"/>
                </a:solidFill>
                <a:effectLst>
                  <a:outerShdw blurRad="38100" dist="38100" dir="2700000" algn="tl">
                    <a:srgbClr val="000000">
                      <a:alpha val="43137"/>
                    </a:srgbClr>
                  </a:outerShdw>
                </a:effectLst>
                <a:latin typeface="Poor Richard" pitchFamily="18" charset="0"/>
              </a:rPr>
              <a:t>C.ongregación</a:t>
            </a:r>
            <a:r>
              <a:rPr lang="es-PE" sz="1050" dirty="0">
                <a:solidFill>
                  <a:prstClr val="white"/>
                </a:solidFill>
                <a:effectLst>
                  <a:outerShdw blurRad="38100" dist="38100" dir="2700000" algn="tl">
                    <a:srgbClr val="000000">
                      <a:alpha val="43137"/>
                    </a:srgbClr>
                  </a:outerShdw>
                </a:effectLst>
                <a:latin typeface="Poor Richard" pitchFamily="18" charset="0"/>
              </a:rPr>
              <a:t> de la Misión.</a:t>
            </a:r>
          </a:p>
          <a:p>
            <a:pPr algn="ctr">
              <a:defRPr/>
            </a:pPr>
            <a:r>
              <a:rPr lang="es-PE" sz="1050" dirty="0">
                <a:solidFill>
                  <a:prstClr val="white"/>
                </a:solidFill>
                <a:effectLst>
                  <a:outerShdw blurRad="38100" dist="38100" dir="2700000" algn="tl">
                    <a:srgbClr val="000000">
                      <a:alpha val="43137"/>
                    </a:srgbClr>
                  </a:outerShdw>
                </a:effectLst>
                <a:latin typeface="Poor Richard" pitchFamily="18" charset="0"/>
              </a:rPr>
              <a:t> </a:t>
            </a:r>
            <a:r>
              <a:rPr lang="es-PE" sz="1050" dirty="0" err="1">
                <a:solidFill>
                  <a:prstClr val="white"/>
                </a:solidFill>
                <a:effectLst>
                  <a:outerShdw blurRad="38100" dist="38100" dir="2700000" algn="tl">
                    <a:srgbClr val="000000">
                      <a:alpha val="43137"/>
                    </a:srgbClr>
                  </a:outerShdw>
                </a:effectLst>
                <a:latin typeface="Poor Richard" pitchFamily="18" charset="0"/>
              </a:rPr>
              <a:t>Power</a:t>
            </a:r>
            <a:r>
              <a:rPr lang="es-PE" sz="1050" dirty="0">
                <a:solidFill>
                  <a:prstClr val="white"/>
                </a:solidFill>
                <a:effectLst>
                  <a:outerShdw blurRad="38100" dist="38100" dir="2700000" algn="tl">
                    <a:srgbClr val="000000">
                      <a:alpha val="43137"/>
                    </a:srgbClr>
                  </a:outerShdw>
                </a:effectLst>
                <a:latin typeface="Poor Richard" pitchFamily="18" charset="0"/>
              </a:rPr>
              <a:t> Point :  Sor Pilar </a:t>
            </a:r>
            <a:r>
              <a:rPr lang="es-PE" sz="1050" dirty="0" err="1">
                <a:solidFill>
                  <a:prstClr val="white"/>
                </a:solidFill>
                <a:effectLst>
                  <a:outerShdw blurRad="38100" dist="38100" dir="2700000" algn="tl">
                    <a:srgbClr val="000000">
                      <a:alpha val="43137"/>
                    </a:srgbClr>
                  </a:outerShdw>
                </a:effectLst>
                <a:latin typeface="Poor Richard" pitchFamily="18" charset="0"/>
              </a:rPr>
              <a:t>Caycho</a:t>
            </a:r>
            <a:r>
              <a:rPr lang="es-PE" sz="1050" dirty="0">
                <a:solidFill>
                  <a:prstClr val="white"/>
                </a:solidFill>
                <a:effectLst>
                  <a:outerShdw blurRad="38100" dist="38100" dir="2700000" algn="tl">
                    <a:srgbClr val="000000">
                      <a:alpha val="43137"/>
                    </a:srgbClr>
                  </a:outerShdw>
                </a:effectLst>
                <a:latin typeface="Poor Richard" pitchFamily="18" charset="0"/>
              </a:rPr>
              <a:t> Vela  - Hija de la Caridad de San Vicente de Paúl</a:t>
            </a:r>
          </a:p>
          <a:p>
            <a:pPr algn="ctr">
              <a:defRPr/>
            </a:pPr>
            <a:r>
              <a:rPr lang="es-PE" sz="1200" dirty="0" smtClean="0">
                <a:solidFill>
                  <a:prstClr val="white"/>
                </a:solidFill>
                <a:effectLst>
                  <a:outerShdw blurRad="38100" dist="38100" dir="2700000" algn="tl">
                    <a:srgbClr val="000000">
                      <a:alpha val="43137"/>
                    </a:srgbClr>
                  </a:outerShdw>
                </a:effectLst>
                <a:latin typeface="Poor Richard" pitchFamily="18" charset="0"/>
              </a:rPr>
              <a:t>www.hijasdelacaridadperu.org       www.cm.peru.com.pe</a:t>
            </a:r>
            <a:endParaRPr lang="es-PE" sz="1050" dirty="0">
              <a:solidFill>
                <a:prstClr val="white"/>
              </a:solidFill>
              <a:effectLst>
                <a:outerShdw blurRad="38100" dist="38100" dir="2700000" algn="tl">
                  <a:srgbClr val="000000">
                    <a:alpha val="43137"/>
                  </a:srgbClr>
                </a:outerShdw>
              </a:effectLst>
              <a:latin typeface="Poor Richard" pitchFamily="18" charset="0"/>
            </a:endParaRPr>
          </a:p>
        </p:txBody>
      </p:sp>
    </p:spTree>
    <p:extLst>
      <p:ext uri="{BB962C8B-B14F-4D97-AF65-F5344CB8AC3E}">
        <p14:creationId xmlns:p14="http://schemas.microsoft.com/office/powerpoint/2010/main" val="3693847968"/>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4b/d1/e4/4bd1e480783db0f57e1197c60cbfd6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050" t="-350" r="1050" b="46584"/>
          <a:stretch/>
        </p:blipFill>
        <p:spPr bwMode="auto">
          <a:xfrm>
            <a:off x="470175" y="420905"/>
            <a:ext cx="8169515" cy="5900212"/>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3612973" y="410997"/>
            <a:ext cx="3616050" cy="438582"/>
          </a:xfrm>
          <a:prstGeom prst="rect">
            <a:avLst/>
          </a:prstGeom>
          <a:noFill/>
        </p:spPr>
        <p:txBody>
          <a:bodyPr wrap="squar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S_tradnl" sz="2400" b="1" spc="38" dirty="0" smtClean="0">
                <a:ln w="11430"/>
                <a:solidFill>
                  <a:prstClr val="white"/>
                </a:solidFill>
                <a:effectLst>
                  <a:glow rad="101600">
                    <a:srgbClr val="ED7D31">
                      <a:satMod val="175000"/>
                      <a:alpha val="40000"/>
                    </a:srgbClr>
                  </a:glow>
                  <a:outerShdw blurRad="76200" dist="50800" dir="5400000" algn="tl" rotWithShape="0">
                    <a:srgbClr val="000000">
                      <a:alpha val="65000"/>
                    </a:srgbClr>
                  </a:outerShdw>
                </a:effectLst>
                <a:latin typeface="Bahnschrift SemiBold" panose="020B0502040204020203" pitchFamily="34" charset="0"/>
              </a:rPr>
              <a:t>oración inicial</a:t>
            </a:r>
            <a:endParaRPr lang="es-PE" sz="2400" b="1" spc="38" dirty="0">
              <a:ln w="11430"/>
              <a:solidFill>
                <a:prstClr val="white"/>
              </a:solidFill>
              <a:effectLst>
                <a:glow rad="101600">
                  <a:srgbClr val="ED7D31">
                    <a:satMod val="175000"/>
                    <a:alpha val="40000"/>
                  </a:srgbClr>
                </a:glow>
                <a:outerShdw blurRad="76200" dist="50800" dir="5400000" algn="tl" rotWithShape="0">
                  <a:srgbClr val="000000">
                    <a:alpha val="65000"/>
                  </a:srgbClr>
                </a:outerShdw>
              </a:effectLst>
              <a:latin typeface="Bahnschrift SemiBold" panose="020B0502040204020203" pitchFamily="34" charset="0"/>
            </a:endParaRPr>
          </a:p>
        </p:txBody>
      </p:sp>
      <p:sp>
        <p:nvSpPr>
          <p:cNvPr id="7" name="Rectangle 5"/>
          <p:cNvSpPr>
            <a:spLocks noChangeArrowheads="1"/>
          </p:cNvSpPr>
          <p:nvPr/>
        </p:nvSpPr>
        <p:spPr bwMode="auto">
          <a:xfrm>
            <a:off x="470175" y="775167"/>
            <a:ext cx="8077715" cy="2308324"/>
          </a:xfrm>
          <a:prstGeom prst="rect">
            <a:avLst/>
          </a:prstGeom>
          <a:noFill/>
          <a:ln w="9525">
            <a:noFill/>
            <a:miter lim="800000"/>
            <a:headEnd/>
            <a:tailEnd/>
          </a:ln>
        </p:spPr>
        <p:txBody>
          <a:bodyPr wrap="square">
            <a:spAutoFit/>
          </a:bodyPr>
          <a:lstStyle/>
          <a:p>
            <a:pPr algn="ctr"/>
            <a:r>
              <a:rPr lang="es-PE" sz="2400" dirty="0">
                <a:solidFill>
                  <a:schemeClr val="bg1"/>
                </a:solidFill>
                <a:effectLst>
                  <a:glow rad="63500">
                    <a:srgbClr val="043A04">
                      <a:alpha val="40000"/>
                    </a:srgbClr>
                  </a:glow>
                  <a:outerShdw blurRad="50800" dist="76200" algn="l" rotWithShape="0">
                    <a:prstClr val="black"/>
                  </a:outerShdw>
                </a:effectLst>
                <a:latin typeface="Arial Rounded MT Bold" panose="020F0704030504030204" pitchFamily="34" charset="0"/>
                <a:ea typeface="Verdana" panose="020B0604030504040204" pitchFamily="34" charset="0"/>
                <a:cs typeface="Verdana" panose="020B0604030504040204" pitchFamily="34" charset="0"/>
              </a:rPr>
              <a:t>En el principio existía la Palabra, oh Padre: la misma que ha puesto en nosotros su morada y su fuerza.</a:t>
            </a:r>
          </a:p>
          <a:p>
            <a:pPr algn="ctr"/>
            <a:r>
              <a:rPr lang="es-PE" sz="2400" dirty="0">
                <a:solidFill>
                  <a:schemeClr val="bg1"/>
                </a:solidFill>
                <a:effectLst>
                  <a:glow rad="63500">
                    <a:srgbClr val="043A04">
                      <a:alpha val="40000"/>
                    </a:srgbClr>
                  </a:glow>
                  <a:outerShdw blurRad="50800" dist="76200" algn="l" rotWithShape="0">
                    <a:prstClr val="black"/>
                  </a:outerShdw>
                </a:effectLst>
                <a:latin typeface="Arial Rounded MT Bold" panose="020F0704030504030204" pitchFamily="34" charset="0"/>
                <a:ea typeface="Verdana" panose="020B0604030504040204" pitchFamily="34" charset="0"/>
                <a:cs typeface="Verdana" panose="020B0604030504040204" pitchFamily="34" charset="0"/>
              </a:rPr>
              <a:t>En el principio ha salido, como un sembrador para iluminar nuestras sombras y nuestra muerte. </a:t>
            </a:r>
          </a:p>
          <a:p>
            <a:pPr algn="ctr"/>
            <a:r>
              <a:rPr lang="es-PE" sz="2400" dirty="0">
                <a:solidFill>
                  <a:schemeClr val="bg1"/>
                </a:solidFill>
                <a:effectLst>
                  <a:glow rad="63500">
                    <a:srgbClr val="043A04">
                      <a:alpha val="40000"/>
                    </a:srgbClr>
                  </a:glow>
                  <a:outerShdw blurRad="50800" dist="76200" algn="l" rotWithShape="0">
                    <a:prstClr val="black"/>
                  </a:outerShdw>
                </a:effectLst>
                <a:latin typeface="Arial Rounded MT Bold" panose="020F0704030504030204" pitchFamily="34" charset="0"/>
                <a:ea typeface="Verdana" panose="020B0604030504040204" pitchFamily="34" charset="0"/>
                <a:cs typeface="Verdana" panose="020B0604030504040204" pitchFamily="34" charset="0"/>
              </a:rPr>
              <a:t>Jesús es tu Palabra, Padre de la vida, pues Tú has querido que cayera en nuestra tierra, </a:t>
            </a:r>
            <a:endParaRPr lang="es-PE" sz="2000" dirty="0">
              <a:solidFill>
                <a:schemeClr val="bg1"/>
              </a:solidFill>
              <a:effectLst>
                <a:glow rad="63500">
                  <a:srgbClr val="043A04">
                    <a:alpha val="40000"/>
                  </a:srgbClr>
                </a:glow>
                <a:outerShdw blurRad="50800" dist="76200" algn="l" rotWithShape="0">
                  <a:prstClr val="black"/>
                </a:outerShdw>
              </a:effectLst>
              <a:latin typeface="Arial Rounded MT Bold" panose="020F0704030504030204" pitchFamily="34" charset="0"/>
            </a:endParaRPr>
          </a:p>
        </p:txBody>
      </p:sp>
      <p:sp>
        <p:nvSpPr>
          <p:cNvPr id="8" name="Rectangle 5"/>
          <p:cNvSpPr>
            <a:spLocks noChangeArrowheads="1"/>
          </p:cNvSpPr>
          <p:nvPr/>
        </p:nvSpPr>
        <p:spPr bwMode="auto">
          <a:xfrm>
            <a:off x="587701" y="3043219"/>
            <a:ext cx="3967231" cy="830997"/>
          </a:xfrm>
          <a:prstGeom prst="rect">
            <a:avLst/>
          </a:prstGeom>
          <a:noFill/>
          <a:ln w="9525">
            <a:noFill/>
            <a:miter lim="800000"/>
            <a:headEnd/>
            <a:tailEnd/>
          </a:ln>
        </p:spPr>
        <p:txBody>
          <a:bodyPr wrap="square">
            <a:spAutoFit/>
          </a:bodyPr>
          <a:lstStyle/>
          <a:p>
            <a:pPr algn="ctr"/>
            <a:r>
              <a:rPr lang="es-PE" sz="2400" dirty="0" smtClean="0">
                <a:solidFill>
                  <a:schemeClr val="bg1"/>
                </a:solidFill>
                <a:effectLst>
                  <a:glow rad="63500">
                    <a:srgbClr val="043A04">
                      <a:alpha val="40000"/>
                    </a:srgbClr>
                  </a:glow>
                  <a:outerShdw blurRad="50800" dist="76200" algn="l" rotWithShape="0">
                    <a:prstClr val="black"/>
                  </a:outerShdw>
                </a:effectLst>
                <a:latin typeface="Arial Rounded MT Bold" panose="020F0704030504030204" pitchFamily="34" charset="0"/>
                <a:ea typeface="Verdana" panose="020B0604030504040204" pitchFamily="34" charset="0"/>
                <a:cs typeface="Verdana" panose="020B0604030504040204" pitchFamily="34" charset="0"/>
              </a:rPr>
              <a:t>y </a:t>
            </a:r>
            <a:r>
              <a:rPr lang="es-PE" sz="2400" dirty="0">
                <a:solidFill>
                  <a:schemeClr val="bg1"/>
                </a:solidFill>
                <a:effectLst>
                  <a:glow rad="63500">
                    <a:srgbClr val="043A04">
                      <a:alpha val="40000"/>
                    </a:srgbClr>
                  </a:glow>
                  <a:outerShdw blurRad="50800" dist="76200" algn="l" rotWithShape="0">
                    <a:prstClr val="black"/>
                  </a:outerShdw>
                </a:effectLst>
                <a:latin typeface="Arial Rounded MT Bold" panose="020F0704030504030204" pitchFamily="34" charset="0"/>
                <a:ea typeface="Verdana" panose="020B0604030504040204" pitchFamily="34" charset="0"/>
                <a:cs typeface="Verdana" panose="020B0604030504040204" pitchFamily="34" charset="0"/>
              </a:rPr>
              <a:t>diera para los hombres</a:t>
            </a:r>
          </a:p>
          <a:p>
            <a:pPr algn="ctr"/>
            <a:r>
              <a:rPr lang="es-PE" sz="2400" dirty="0">
                <a:solidFill>
                  <a:schemeClr val="bg1"/>
                </a:solidFill>
                <a:effectLst>
                  <a:glow rad="63500">
                    <a:srgbClr val="043A04">
                      <a:alpha val="40000"/>
                    </a:srgbClr>
                  </a:glow>
                  <a:outerShdw blurRad="50800" dist="76200" algn="l" rotWithShape="0">
                    <a:prstClr val="black"/>
                  </a:outerShdw>
                </a:effectLst>
                <a:latin typeface="Arial Rounded MT Bold" panose="020F0704030504030204" pitchFamily="34" charset="0"/>
                <a:ea typeface="Verdana" panose="020B0604030504040204" pitchFamily="34" charset="0"/>
                <a:cs typeface="Verdana" panose="020B0604030504040204" pitchFamily="34" charset="0"/>
              </a:rPr>
              <a:t>el fruto de la redención</a:t>
            </a:r>
            <a:r>
              <a:rPr lang="es-PE" sz="2400" dirty="0" smtClean="0">
                <a:solidFill>
                  <a:schemeClr val="bg1"/>
                </a:solidFill>
                <a:effectLst>
                  <a:glow rad="63500">
                    <a:srgbClr val="043A04">
                      <a:alpha val="40000"/>
                    </a:srgbClr>
                  </a:glow>
                  <a:outerShdw blurRad="50800" dist="76200" algn="l" rotWithShape="0">
                    <a:prstClr val="black"/>
                  </a:outerShdw>
                </a:effectLst>
                <a:latin typeface="Arial Rounded MT Bold" panose="020F0704030504030204" pitchFamily="34" charset="0"/>
                <a:ea typeface="Verdana" panose="020B0604030504040204" pitchFamily="34" charset="0"/>
                <a:cs typeface="Verdana" panose="020B0604030504040204" pitchFamily="34" charset="0"/>
              </a:rPr>
              <a:t>.</a:t>
            </a:r>
            <a:endParaRPr lang="es-PE" sz="2000" dirty="0">
              <a:solidFill>
                <a:schemeClr val="bg1"/>
              </a:solidFill>
              <a:effectLst>
                <a:glow rad="63500">
                  <a:srgbClr val="043A04">
                    <a:alpha val="40000"/>
                  </a:srgbClr>
                </a:glow>
                <a:outerShdw blurRad="50800" dist="76200" algn="l" rotWithShape="0">
                  <a:prstClr val="black"/>
                </a:outerShdw>
              </a:effectLst>
              <a:latin typeface="Arial Rounded MT Bold" panose="020F0704030504030204" pitchFamily="34" charset="0"/>
            </a:endParaRPr>
          </a:p>
        </p:txBody>
      </p:sp>
    </p:spTree>
    <p:extLst>
      <p:ext uri="{BB962C8B-B14F-4D97-AF65-F5344CB8AC3E}">
        <p14:creationId xmlns:p14="http://schemas.microsoft.com/office/powerpoint/2010/main" val="96870569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wd">
                                    <p:tmPct val="10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 fill="hold"/>
                                        <p:tgtEl>
                                          <p:spTgt spid="7"/>
                                        </p:tgtEl>
                                        <p:attrNameLst>
                                          <p:attrName>ppt_x</p:attrName>
                                        </p:attrNameLst>
                                      </p:cBhvr>
                                      <p:tavLst>
                                        <p:tav tm="0">
                                          <p:val>
                                            <p:strVal val="0-#ppt_w/2"/>
                                          </p:val>
                                        </p:tav>
                                        <p:tav tm="100000">
                                          <p:val>
                                            <p:strVal val="#ppt_x"/>
                                          </p:val>
                                        </p:tav>
                                      </p:tavLst>
                                    </p:anim>
                                    <p:anim calcmode="lin" valueType="num">
                                      <p:cBhvr additive="base">
                                        <p:cTn id="8" dur="3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18000"/>
                            </p:stCondLst>
                            <p:childTnLst>
                              <p:par>
                                <p:cTn id="10" presetID="2" presetClass="entr" presetSubtype="9" fill="hold" grpId="0" nodeType="afterEffect">
                                  <p:stCondLst>
                                    <p:cond delay="0"/>
                                  </p:stCondLst>
                                  <p:iterate type="wd">
                                    <p:tmPct val="100000"/>
                                  </p:iterate>
                                  <p:childTnLst>
                                    <p:set>
                                      <p:cBhvr>
                                        <p:cTn id="11" dur="1" fill="hold">
                                          <p:stCondLst>
                                            <p:cond delay="0"/>
                                          </p:stCondLst>
                                        </p:cTn>
                                        <p:tgtEl>
                                          <p:spTgt spid="8"/>
                                        </p:tgtEl>
                                        <p:attrNameLst>
                                          <p:attrName>style.visibility</p:attrName>
                                        </p:attrNameLst>
                                      </p:cBhvr>
                                      <p:to>
                                        <p:strVal val="visible"/>
                                      </p:to>
                                    </p:set>
                                    <p:anim calcmode="lin" valueType="num">
                                      <p:cBhvr additive="base">
                                        <p:cTn id="12" dur="300" fill="hold"/>
                                        <p:tgtEl>
                                          <p:spTgt spid="8"/>
                                        </p:tgtEl>
                                        <p:attrNameLst>
                                          <p:attrName>ppt_x</p:attrName>
                                        </p:attrNameLst>
                                      </p:cBhvr>
                                      <p:tavLst>
                                        <p:tav tm="0">
                                          <p:val>
                                            <p:strVal val="0-#ppt_w/2"/>
                                          </p:val>
                                        </p:tav>
                                        <p:tav tm="100000">
                                          <p:val>
                                            <p:strVal val="#ppt_x"/>
                                          </p:val>
                                        </p:tav>
                                      </p:tavLst>
                                    </p:anim>
                                    <p:anim calcmode="lin" valueType="num">
                                      <p:cBhvr additive="base">
                                        <p:cTn id="13" dur="3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4b/d1/e4/4bd1e480783db0f57e1197c60cbfd6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050" t="-350" r="1050" b="46584"/>
          <a:stretch/>
        </p:blipFill>
        <p:spPr bwMode="auto">
          <a:xfrm>
            <a:off x="456509" y="500588"/>
            <a:ext cx="8169515" cy="584844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p:cNvSpPr>
            <a:spLocks noChangeArrowheads="1"/>
          </p:cNvSpPr>
          <p:nvPr/>
        </p:nvSpPr>
        <p:spPr bwMode="auto">
          <a:xfrm>
            <a:off x="456509" y="424388"/>
            <a:ext cx="8298692" cy="3416320"/>
          </a:xfrm>
          <a:prstGeom prst="rect">
            <a:avLst/>
          </a:prstGeom>
          <a:noFill/>
          <a:ln w="9525">
            <a:noFill/>
            <a:miter lim="800000"/>
            <a:headEnd/>
            <a:tailEnd/>
          </a:ln>
        </p:spPr>
        <p:txBody>
          <a:bodyPr wrap="square">
            <a:spAutoFit/>
          </a:bodyPr>
          <a:lstStyle/>
          <a:p>
            <a:pPr algn="ctr"/>
            <a:r>
              <a:rPr lang="es-PE" sz="2400" dirty="0" smtClean="0">
                <a:solidFill>
                  <a:schemeClr val="bg1"/>
                </a:solidFill>
                <a:effectLst>
                  <a:glow rad="63500">
                    <a:srgbClr val="043A04">
                      <a:alpha val="40000"/>
                    </a:srgbClr>
                  </a:glow>
                  <a:outerShdw blurRad="50800" dist="76200" algn="l" rotWithShape="0">
                    <a:prstClr val="black"/>
                  </a:outerShdw>
                </a:effectLst>
                <a:latin typeface="Arial Rounded MT Bold" panose="020F0704030504030204" pitchFamily="34" charset="0"/>
                <a:ea typeface="Verdana" panose="020B0604030504040204" pitchFamily="34" charset="0"/>
                <a:cs typeface="Verdana" panose="020B0604030504040204" pitchFamily="34" charset="0"/>
              </a:rPr>
              <a:t>Haz </a:t>
            </a:r>
            <a:r>
              <a:rPr lang="es-PE" sz="2400" dirty="0">
                <a:solidFill>
                  <a:schemeClr val="bg1"/>
                </a:solidFill>
                <a:effectLst>
                  <a:glow rad="63500">
                    <a:srgbClr val="043A04">
                      <a:alpha val="40000"/>
                    </a:srgbClr>
                  </a:glow>
                  <a:outerShdw blurRad="50800" dist="76200" algn="l" rotWithShape="0">
                    <a:prstClr val="black"/>
                  </a:outerShdw>
                </a:effectLst>
                <a:latin typeface="Arial Rounded MT Bold" panose="020F0704030504030204" pitchFamily="34" charset="0"/>
                <a:ea typeface="Verdana" panose="020B0604030504040204" pitchFamily="34" charset="0"/>
                <a:cs typeface="Verdana" panose="020B0604030504040204" pitchFamily="34" charset="0"/>
              </a:rPr>
              <a:t>que la acojamos siempre</a:t>
            </a:r>
          </a:p>
          <a:p>
            <a:pPr algn="ctr"/>
            <a:r>
              <a:rPr lang="es-PE" sz="2400" dirty="0">
                <a:solidFill>
                  <a:schemeClr val="bg1"/>
                </a:solidFill>
                <a:effectLst>
                  <a:glow rad="63500">
                    <a:srgbClr val="043A04">
                      <a:alpha val="40000"/>
                    </a:srgbClr>
                  </a:glow>
                  <a:outerShdw blurRad="50800" dist="76200" algn="l" rotWithShape="0">
                    <a:prstClr val="black"/>
                  </a:outerShdw>
                </a:effectLst>
                <a:latin typeface="Arial Rounded MT Bold" panose="020F0704030504030204" pitchFamily="34" charset="0"/>
                <a:ea typeface="Verdana" panose="020B0604030504040204" pitchFamily="34" charset="0"/>
                <a:cs typeface="Verdana" panose="020B0604030504040204" pitchFamily="34" charset="0"/>
              </a:rPr>
              <a:t>con un </a:t>
            </a:r>
            <a:r>
              <a:rPr lang="es-PE" sz="2400" dirty="0" smtClean="0">
                <a:solidFill>
                  <a:schemeClr val="bg1"/>
                </a:solidFill>
                <a:effectLst>
                  <a:glow rad="63500">
                    <a:srgbClr val="043A04">
                      <a:alpha val="40000"/>
                    </a:srgbClr>
                  </a:glow>
                  <a:outerShdw blurRad="50800" dist="76200" algn="l" rotWithShape="0">
                    <a:prstClr val="black"/>
                  </a:outerShdw>
                </a:effectLst>
                <a:latin typeface="Arial Rounded MT Bold" panose="020F0704030504030204" pitchFamily="34" charset="0"/>
                <a:ea typeface="Verdana" panose="020B0604030504040204" pitchFamily="34" charset="0"/>
                <a:cs typeface="Verdana" panose="020B0604030504040204" pitchFamily="34" charset="0"/>
              </a:rPr>
              <a:t>corazón </a:t>
            </a:r>
            <a:r>
              <a:rPr lang="es-PE" sz="2400" dirty="0">
                <a:solidFill>
                  <a:schemeClr val="bg1"/>
                </a:solidFill>
                <a:effectLst>
                  <a:glow rad="63500">
                    <a:srgbClr val="043A04">
                      <a:alpha val="40000"/>
                    </a:srgbClr>
                  </a:glow>
                  <a:outerShdw blurRad="50800" dist="76200" algn="l" rotWithShape="0">
                    <a:prstClr val="black"/>
                  </a:outerShdw>
                </a:effectLst>
                <a:latin typeface="Arial Rounded MT Bold" panose="020F0704030504030204" pitchFamily="34" charset="0"/>
                <a:ea typeface="Verdana" panose="020B0604030504040204" pitchFamily="34" charset="0"/>
                <a:cs typeface="Verdana" panose="020B0604030504040204" pitchFamily="34" charset="0"/>
              </a:rPr>
              <a:t>abierto y generoso.</a:t>
            </a:r>
          </a:p>
          <a:p>
            <a:pPr algn="ctr"/>
            <a:r>
              <a:rPr lang="es-PE" sz="2400" dirty="0">
                <a:solidFill>
                  <a:schemeClr val="bg1"/>
                </a:solidFill>
                <a:effectLst>
                  <a:glow rad="63500">
                    <a:srgbClr val="043A04">
                      <a:alpha val="40000"/>
                    </a:srgbClr>
                  </a:glow>
                  <a:outerShdw blurRad="50800" dist="76200" algn="l" rotWithShape="0">
                    <a:prstClr val="black"/>
                  </a:outerShdw>
                </a:effectLst>
                <a:latin typeface="Arial Rounded MT Bold" panose="020F0704030504030204" pitchFamily="34" charset="0"/>
                <a:ea typeface="Verdana" panose="020B0604030504040204" pitchFamily="34" charset="0"/>
                <a:cs typeface="Verdana" panose="020B0604030504040204" pitchFamily="34" charset="0"/>
              </a:rPr>
              <a:t>Te lo pedimos nosotros, el campo de tu heredad, </a:t>
            </a:r>
            <a:r>
              <a:rPr lang="es-PE" sz="2400" dirty="0" smtClean="0">
                <a:solidFill>
                  <a:schemeClr val="bg1"/>
                </a:solidFill>
                <a:effectLst>
                  <a:glow rad="63500">
                    <a:srgbClr val="043A04">
                      <a:alpha val="40000"/>
                    </a:srgbClr>
                  </a:glow>
                  <a:outerShdw blurRad="50800" dist="76200" algn="l" rotWithShape="0">
                    <a:prstClr val="black"/>
                  </a:outerShdw>
                </a:effectLst>
                <a:latin typeface="Arial Rounded MT Bold" panose="020F0704030504030204" pitchFamily="34" charset="0"/>
                <a:ea typeface="Verdana" panose="020B0604030504040204" pitchFamily="34" charset="0"/>
                <a:cs typeface="Verdana" panose="020B0604030504040204" pitchFamily="34" charset="0"/>
              </a:rPr>
              <a:t>               la </a:t>
            </a:r>
            <a:r>
              <a:rPr lang="es-PE" sz="2400" dirty="0">
                <a:solidFill>
                  <a:schemeClr val="bg1"/>
                </a:solidFill>
                <a:effectLst>
                  <a:glow rad="63500">
                    <a:srgbClr val="043A04">
                      <a:alpha val="40000"/>
                    </a:srgbClr>
                  </a:glow>
                  <a:outerShdw blurRad="50800" dist="76200" algn="l" rotWithShape="0">
                    <a:prstClr val="black"/>
                  </a:outerShdw>
                </a:effectLst>
                <a:latin typeface="Arial Rounded MT Bold" panose="020F0704030504030204" pitchFamily="34" charset="0"/>
                <a:ea typeface="Verdana" panose="020B0604030504040204" pitchFamily="34" charset="0"/>
                <a:cs typeface="Verdana" panose="020B0604030504040204" pitchFamily="34" charset="0"/>
              </a:rPr>
              <a:t>tierra que Tú has destinado para </a:t>
            </a:r>
            <a:r>
              <a:rPr lang="es-PE" sz="2400" dirty="0" smtClean="0">
                <a:solidFill>
                  <a:schemeClr val="bg1"/>
                </a:solidFill>
                <a:effectLst>
                  <a:glow rad="63500">
                    <a:srgbClr val="043A04">
                      <a:alpha val="40000"/>
                    </a:srgbClr>
                  </a:glow>
                  <a:outerShdw blurRad="50800" dist="76200" algn="l" rotWithShape="0">
                    <a:prstClr val="black"/>
                  </a:outerShdw>
                </a:effectLst>
                <a:latin typeface="Arial Rounded MT Bold" panose="020F0704030504030204" pitchFamily="34" charset="0"/>
                <a:ea typeface="Verdana" panose="020B0604030504040204" pitchFamily="34" charset="0"/>
                <a:cs typeface="Verdana" panose="020B0604030504040204" pitchFamily="34" charset="0"/>
              </a:rPr>
              <a:t>                                                       dar frutos </a:t>
            </a:r>
            <a:r>
              <a:rPr lang="es-PE" sz="2400" dirty="0">
                <a:solidFill>
                  <a:schemeClr val="bg1"/>
                </a:solidFill>
                <a:effectLst>
                  <a:glow rad="63500">
                    <a:srgbClr val="043A04">
                      <a:alpha val="40000"/>
                    </a:srgbClr>
                  </a:glow>
                  <a:outerShdw blurRad="50800" dist="76200" algn="l" rotWithShape="0">
                    <a:prstClr val="black"/>
                  </a:outerShdw>
                </a:effectLst>
                <a:latin typeface="Arial Rounded MT Bold" panose="020F0704030504030204" pitchFamily="34" charset="0"/>
                <a:ea typeface="Verdana" panose="020B0604030504040204" pitchFamily="34" charset="0"/>
                <a:cs typeface="Verdana" panose="020B0604030504040204" pitchFamily="34" charset="0"/>
              </a:rPr>
              <a:t>de vida eterna.</a:t>
            </a:r>
          </a:p>
          <a:p>
            <a:pPr algn="ctr"/>
            <a:r>
              <a:rPr lang="es-PE" sz="2400" dirty="0">
                <a:solidFill>
                  <a:schemeClr val="bg1"/>
                </a:solidFill>
                <a:effectLst>
                  <a:glow rad="63500">
                    <a:srgbClr val="043A04">
                      <a:alpha val="40000"/>
                    </a:srgbClr>
                  </a:glow>
                  <a:outerShdw blurRad="50800" dist="76200" algn="l" rotWithShape="0">
                    <a:prstClr val="black"/>
                  </a:outerShdw>
                </a:effectLst>
                <a:latin typeface="Arial Rounded MT Bold" panose="020F0704030504030204" pitchFamily="34" charset="0"/>
                <a:ea typeface="Verdana" panose="020B0604030504040204" pitchFamily="34" charset="0"/>
                <a:cs typeface="Verdana" panose="020B0604030504040204" pitchFamily="34" charset="0"/>
              </a:rPr>
              <a:t>Padre, haz que hoy más que nunca atendamos a tu </a:t>
            </a:r>
            <a:r>
              <a:rPr lang="es-PE" sz="2400" dirty="0" smtClean="0">
                <a:solidFill>
                  <a:schemeClr val="bg1"/>
                </a:solidFill>
                <a:effectLst>
                  <a:glow rad="63500">
                    <a:srgbClr val="043A04">
                      <a:alpha val="40000"/>
                    </a:srgbClr>
                  </a:glow>
                  <a:outerShdw blurRad="50800" dist="76200" algn="l" rotWithShape="0">
                    <a:prstClr val="black"/>
                  </a:outerShdw>
                </a:effectLst>
                <a:latin typeface="Arial Rounded MT Bold" panose="020F0704030504030204" pitchFamily="34" charset="0"/>
                <a:ea typeface="Verdana" panose="020B0604030504040204" pitchFamily="34" charset="0"/>
                <a:cs typeface="Verdana" panose="020B0604030504040204" pitchFamily="34" charset="0"/>
              </a:rPr>
              <a:t>llamado: </a:t>
            </a:r>
          </a:p>
          <a:p>
            <a:r>
              <a:rPr lang="es-PE" sz="2400" dirty="0" smtClean="0">
                <a:solidFill>
                  <a:schemeClr val="bg1"/>
                </a:solidFill>
                <a:effectLst>
                  <a:glow rad="63500">
                    <a:srgbClr val="043A04">
                      <a:alpha val="40000"/>
                    </a:srgbClr>
                  </a:glow>
                  <a:outerShdw blurRad="50800" dist="76200" algn="l" rotWithShape="0">
                    <a:prstClr val="black"/>
                  </a:outerShdw>
                </a:effectLst>
                <a:latin typeface="Arial Rounded MT Bold" panose="020F0704030504030204" pitchFamily="34" charset="0"/>
                <a:ea typeface="Verdana" panose="020B0604030504040204" pitchFamily="34" charset="0"/>
                <a:cs typeface="Verdana" panose="020B0604030504040204" pitchFamily="34" charset="0"/>
              </a:rPr>
              <a:t>Escuchen</a:t>
            </a:r>
            <a:r>
              <a:rPr lang="es-PE" sz="2400" dirty="0">
                <a:solidFill>
                  <a:schemeClr val="bg1"/>
                </a:solidFill>
                <a:effectLst>
                  <a:glow rad="63500">
                    <a:srgbClr val="043A04">
                      <a:alpha val="40000"/>
                    </a:srgbClr>
                  </a:glow>
                  <a:outerShdw blurRad="50800" dist="76200" algn="l" rotWithShape="0">
                    <a:prstClr val="black"/>
                  </a:outerShdw>
                </a:effectLst>
                <a:latin typeface="Arial Rounded MT Bold" panose="020F0704030504030204" pitchFamily="34" charset="0"/>
                <a:ea typeface="Verdana" panose="020B0604030504040204" pitchFamily="34" charset="0"/>
                <a:cs typeface="Verdana" panose="020B0604030504040204" pitchFamily="34" charset="0"/>
              </a:rPr>
              <a:t>, y </a:t>
            </a:r>
            <a:r>
              <a:rPr lang="es-PE" sz="2400" dirty="0" smtClean="0">
                <a:solidFill>
                  <a:schemeClr val="bg1"/>
                </a:solidFill>
                <a:effectLst>
                  <a:glow rad="63500">
                    <a:srgbClr val="043A04">
                      <a:alpha val="40000"/>
                    </a:srgbClr>
                  </a:glow>
                  <a:outerShdw blurRad="50800" dist="76200" algn="l" rotWithShape="0">
                    <a:prstClr val="black"/>
                  </a:outerShdw>
                </a:effectLst>
                <a:latin typeface="Arial Rounded MT Bold" panose="020F0704030504030204" pitchFamily="34" charset="0"/>
                <a:ea typeface="Verdana" panose="020B0604030504040204" pitchFamily="34" charset="0"/>
                <a:cs typeface="Verdana" panose="020B0604030504040204" pitchFamily="34" charset="0"/>
              </a:rPr>
              <a:t> entonces </a:t>
            </a:r>
          </a:p>
          <a:p>
            <a:r>
              <a:rPr lang="es-PE" sz="2400" dirty="0" smtClean="0">
                <a:solidFill>
                  <a:schemeClr val="bg1"/>
                </a:solidFill>
                <a:effectLst>
                  <a:glow rad="63500">
                    <a:srgbClr val="043A04">
                      <a:alpha val="40000"/>
                    </a:srgbClr>
                  </a:glow>
                  <a:outerShdw blurRad="50800" dist="76200" algn="l" rotWithShape="0">
                    <a:prstClr val="black"/>
                  </a:outerShdw>
                </a:effectLst>
                <a:latin typeface="Arial Rounded MT Bold" panose="020F0704030504030204" pitchFamily="34" charset="0"/>
                <a:ea typeface="Verdana" panose="020B0604030504040204" pitchFamily="34" charset="0"/>
                <a:cs typeface="Verdana" panose="020B0604030504040204" pitchFamily="34" charset="0"/>
              </a:rPr>
              <a:t>tendrán </a:t>
            </a:r>
            <a:r>
              <a:rPr lang="es-PE" sz="2400" dirty="0">
                <a:solidFill>
                  <a:schemeClr val="bg1"/>
                </a:solidFill>
                <a:effectLst>
                  <a:glow rad="63500">
                    <a:srgbClr val="043A04">
                      <a:alpha val="40000"/>
                    </a:srgbClr>
                  </a:glow>
                  <a:outerShdw blurRad="50800" dist="76200" algn="l" rotWithShape="0">
                    <a:prstClr val="black"/>
                  </a:outerShdw>
                </a:effectLst>
                <a:latin typeface="Arial Rounded MT Bold" panose="020F0704030504030204" pitchFamily="34" charset="0"/>
                <a:ea typeface="Verdana" panose="020B0604030504040204" pitchFamily="34" charset="0"/>
                <a:cs typeface="Verdana" panose="020B0604030504040204" pitchFamily="34" charset="0"/>
              </a:rPr>
              <a:t>vida. </a:t>
            </a:r>
            <a:r>
              <a:rPr lang="es-PE" sz="2400" dirty="0" smtClean="0">
                <a:solidFill>
                  <a:schemeClr val="bg1"/>
                </a:solidFill>
                <a:effectLst>
                  <a:glow rad="63500">
                    <a:srgbClr val="043A04">
                      <a:alpha val="40000"/>
                    </a:srgbClr>
                  </a:glow>
                  <a:outerShdw blurRad="50800" dist="76200" algn="l" rotWithShape="0">
                    <a:prstClr val="black"/>
                  </a:outerShdw>
                </a:effectLst>
                <a:latin typeface="Arial Rounded MT Bold" panose="020F0704030504030204" pitchFamily="34" charset="0"/>
                <a:ea typeface="Verdana" panose="020B0604030504040204" pitchFamily="34" charset="0"/>
                <a:cs typeface="Verdana" panose="020B0604030504040204" pitchFamily="34" charset="0"/>
              </a:rPr>
              <a:t>Amén</a:t>
            </a:r>
            <a:endParaRPr lang="es-PE" sz="2400" dirty="0">
              <a:solidFill>
                <a:schemeClr val="bg1"/>
              </a:solidFill>
              <a:effectLst>
                <a:glow rad="63500">
                  <a:srgbClr val="043A04">
                    <a:alpha val="40000"/>
                  </a:srgbClr>
                </a:glow>
                <a:outerShdw blurRad="50800" dist="76200" algn="l" rotWithShape="0">
                  <a:prstClr val="black"/>
                </a:outerShdw>
              </a:effectLst>
              <a:latin typeface="Arial Rounded MT Bold" panose="020F070403050403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5130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wd">
                                    <p:tmPct val="10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 fill="hold"/>
                                        <p:tgtEl>
                                          <p:spTgt spid="7"/>
                                        </p:tgtEl>
                                        <p:attrNameLst>
                                          <p:attrName>ppt_x</p:attrName>
                                        </p:attrNameLst>
                                      </p:cBhvr>
                                      <p:tavLst>
                                        <p:tav tm="0">
                                          <p:val>
                                            <p:strVal val="0-#ppt_w/2"/>
                                          </p:val>
                                        </p:tav>
                                        <p:tav tm="100000">
                                          <p:val>
                                            <p:strVal val="#ppt_x"/>
                                          </p:val>
                                        </p:tav>
                                      </p:tavLst>
                                    </p:anim>
                                    <p:anim calcmode="lin" valueType="num">
                                      <p:cBhvr additive="base">
                                        <p:cTn id="8" dur="3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003" y="484632"/>
            <a:ext cx="8235994" cy="5888736"/>
          </a:xfrm>
          <a:prstGeom prst="rect">
            <a:avLst/>
          </a:prstGeom>
        </p:spPr>
      </p:pic>
      <p:sp>
        <p:nvSpPr>
          <p:cNvPr id="7" name="6 Rectángulo"/>
          <p:cNvSpPr/>
          <p:nvPr/>
        </p:nvSpPr>
        <p:spPr>
          <a:xfrm>
            <a:off x="2123472" y="1660189"/>
            <a:ext cx="1893467" cy="461665"/>
          </a:xfrm>
          <a:prstGeom prst="rect">
            <a:avLst/>
          </a:prstGeom>
        </p:spPr>
        <p:txBody>
          <a:bodyPr wrap="none">
            <a:spAutoFit/>
          </a:bodyPr>
          <a:lstStyle/>
          <a:p>
            <a:r>
              <a:rPr lang="es-ES_tradnl" sz="2400" b="1" i="1" kern="0" dirty="0">
                <a:solidFill>
                  <a:schemeClr val="bg1"/>
                </a:solidFill>
                <a:effectLst>
                  <a:glow rad="101600">
                    <a:schemeClr val="tx1">
                      <a:lumMod val="95000"/>
                      <a:lumOff val="5000"/>
                      <a:alpha val="60000"/>
                    </a:schemeClr>
                  </a:glow>
                </a:effectLst>
                <a:latin typeface="Arial" panose="020B0604020202020204" pitchFamily="34" charset="0"/>
                <a:cs typeface="Arial" panose="020B0604020202020204" pitchFamily="34" charset="0"/>
              </a:rPr>
              <a:t>Motivación:</a:t>
            </a:r>
            <a:endParaRPr lang="es-PE" sz="2400" b="1" dirty="0">
              <a:solidFill>
                <a:schemeClr val="bg1"/>
              </a:solidFill>
              <a:effectLst>
                <a:glow rad="101600">
                  <a:schemeClr val="tx1">
                    <a:lumMod val="95000"/>
                    <a:lumOff val="5000"/>
                    <a:alpha val="60000"/>
                  </a:schemeClr>
                </a:glow>
              </a:effectLst>
              <a:latin typeface="Arial" panose="020B0604020202020204" pitchFamily="34" charset="0"/>
              <a:cs typeface="Arial" panose="020B0604020202020204" pitchFamily="34" charset="0"/>
            </a:endParaRPr>
          </a:p>
        </p:txBody>
      </p:sp>
      <p:sp>
        <p:nvSpPr>
          <p:cNvPr id="8" name="Rectangle 9"/>
          <p:cNvSpPr txBox="1">
            <a:spLocks noChangeArrowheads="1"/>
          </p:cNvSpPr>
          <p:nvPr/>
        </p:nvSpPr>
        <p:spPr bwMode="auto">
          <a:xfrm>
            <a:off x="361949" y="3969590"/>
            <a:ext cx="8477251" cy="2259760"/>
          </a:xfrm>
          <a:prstGeom prst="rect">
            <a:avLst/>
          </a:prstGeom>
          <a:noFill/>
          <a:ln w="9525">
            <a:noFill/>
            <a:miter lim="800000"/>
            <a:headEnd/>
            <a:tailEnd/>
          </a:ln>
          <a:effectLst/>
        </p:spPr>
        <p:txBody>
          <a:bodyPr vert="horz" wrap="square" lIns="68580" tIns="34290" rIns="68580" bIns="34290" numCol="1" anchor="t" anchorCtr="0" compatLnSpc="1"/>
          <a:lstStyle/>
          <a:p>
            <a:pPr marL="257175" indent="-257175" algn="ctr">
              <a:spcBef>
                <a:spcPct val="20000"/>
              </a:spcBef>
              <a:defRPr/>
            </a:pPr>
            <a:r>
              <a:rPr lang="es-PE" sz="2400" i="1" kern="0" dirty="0">
                <a:solidFill>
                  <a:prstClr val="white"/>
                </a:solidFill>
                <a:effectLst>
                  <a:glow rad="139700">
                    <a:schemeClr val="accent5">
                      <a:satMod val="175000"/>
                      <a:alpha val="40000"/>
                    </a:schemeClr>
                  </a:glow>
                  <a:outerShdw blurRad="50800" dist="38100" algn="l" rotWithShape="0">
                    <a:prstClr val="black"/>
                  </a:outerShdw>
                </a:effectLst>
                <a:latin typeface="Verdana" panose="020B0604030504040204" pitchFamily="34" charset="0"/>
                <a:ea typeface="Verdana" panose="020B0604030504040204" pitchFamily="34" charset="0"/>
                <a:cs typeface="Verdana" panose="020B0604030504040204" pitchFamily="34" charset="0"/>
              </a:rPr>
              <a:t>   Jesús habla a sus discípulos por medio de parábolas; la de hoy pretende que entendamos que estamos llamados a ser tierra buena, constantes en escuchar la Palabra y en hacerla fructificar para el bien de todos. Recibámosla como tierra buena en la que pueda dar fruto abundante. Escuchemos. </a:t>
            </a:r>
          </a:p>
          <a:p>
            <a:pPr marL="257175" indent="-257175" algn="ctr">
              <a:spcBef>
                <a:spcPct val="20000"/>
              </a:spcBef>
              <a:defRPr/>
            </a:pPr>
            <a:endParaRPr lang="es-PE" sz="2400" i="1" kern="0" dirty="0">
              <a:solidFill>
                <a:prstClr val="white"/>
              </a:solidFill>
              <a:effectLst>
                <a:glow rad="139700">
                  <a:schemeClr val="accent5">
                    <a:satMod val="175000"/>
                    <a:alpha val="40000"/>
                  </a:schemeClr>
                </a:glow>
                <a:outerShdw blurRad="50800" dist="38100" algn="l" rotWithShape="0">
                  <a:prstClr val="black"/>
                </a:outerShdw>
              </a:effectLst>
              <a:latin typeface="Verdana" panose="020B0604030504040204" pitchFamily="34" charset="0"/>
              <a:ea typeface="Verdana" panose="020B0604030504040204" pitchFamily="34" charset="0"/>
              <a:cs typeface="Verdana" panose="020B0604030504040204" pitchFamily="34" charset="0"/>
            </a:endParaRPr>
          </a:p>
          <a:p>
            <a:pPr marL="257175" indent="-257175" algn="ctr">
              <a:spcBef>
                <a:spcPct val="20000"/>
              </a:spcBef>
              <a:defRPr/>
            </a:pPr>
            <a:endParaRPr lang="es-ES_tradnl" sz="2400" i="1" kern="0" dirty="0">
              <a:solidFill>
                <a:prstClr val="white"/>
              </a:solidFill>
              <a:effectLst>
                <a:glow rad="139700">
                  <a:schemeClr val="accent5">
                    <a:satMod val="175000"/>
                    <a:alpha val="40000"/>
                  </a:schemeClr>
                </a:glow>
                <a:outerShdw blurRad="50800" dist="38100" algn="l" rotWithShape="0">
                  <a:prstClr val="black"/>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t="1" r="28299" b="-13884"/>
          <a:stretch/>
        </p:blipFill>
        <p:spPr>
          <a:xfrm>
            <a:off x="523874" y="485616"/>
            <a:ext cx="2989707" cy="1105059"/>
          </a:xfrm>
          <a:prstGeom prst="flowChartAlternateProcess">
            <a:avLst/>
          </a:prstGeom>
        </p:spPr>
      </p:pic>
    </p:spTree>
    <p:extLst>
      <p:ext uri="{BB962C8B-B14F-4D97-AF65-F5344CB8AC3E}">
        <p14:creationId xmlns:p14="http://schemas.microsoft.com/office/powerpoint/2010/main" val="1363974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582" y="477564"/>
            <a:ext cx="8179168" cy="5864772"/>
          </a:xfrm>
          <a:prstGeom prst="rect">
            <a:avLst/>
          </a:prstGeom>
        </p:spPr>
      </p:pic>
      <p:sp>
        <p:nvSpPr>
          <p:cNvPr id="3074" name="Rectangle 2"/>
          <p:cNvSpPr>
            <a:spLocks noChangeArrowheads="1"/>
          </p:cNvSpPr>
          <p:nvPr/>
        </p:nvSpPr>
        <p:spPr bwMode="auto">
          <a:xfrm>
            <a:off x="489454" y="2205778"/>
            <a:ext cx="2244221"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2800" b="1" dirty="0" smtClean="0">
                <a:solidFill>
                  <a:schemeClr val="bg1">
                    <a:lumMod val="95000"/>
                  </a:schemeClr>
                </a:solidFill>
                <a:effectLst>
                  <a:glow rad="139700">
                    <a:schemeClr val="accent5">
                      <a:satMod val="175000"/>
                      <a:alpha val="40000"/>
                    </a:schemeClr>
                  </a:glow>
                  <a:outerShdw blurRad="38100" dist="38100" dir="2700000" algn="tl">
                    <a:srgbClr val="000000">
                      <a:alpha val="43137"/>
                    </a:srgbClr>
                  </a:outerShdw>
                </a:effectLst>
                <a:latin typeface="Bahnschrift SemiBold" panose="020B0502040204020203" pitchFamily="34" charset="0"/>
              </a:rPr>
              <a:t>Aquel </a:t>
            </a:r>
            <a:r>
              <a:rPr lang="es-ES" sz="2800" b="1" dirty="0">
                <a:solidFill>
                  <a:schemeClr val="bg1">
                    <a:lumMod val="95000"/>
                  </a:schemeClr>
                </a:solidFill>
                <a:effectLst>
                  <a:glow rad="139700">
                    <a:schemeClr val="accent5">
                      <a:satMod val="175000"/>
                      <a:alpha val="40000"/>
                    </a:schemeClr>
                  </a:glow>
                  <a:outerShdw blurRad="38100" dist="38100" dir="2700000" algn="tl">
                    <a:srgbClr val="000000">
                      <a:alpha val="43137"/>
                    </a:srgbClr>
                  </a:outerShdw>
                </a:effectLst>
                <a:latin typeface="Bahnschrift SemiBold" panose="020B0502040204020203" pitchFamily="34" charset="0"/>
              </a:rPr>
              <a:t>día salió Jesús de casa y </a:t>
            </a:r>
            <a:r>
              <a:rPr lang="es-ES" sz="2800" b="1" dirty="0" smtClean="0">
                <a:solidFill>
                  <a:schemeClr val="bg1">
                    <a:lumMod val="95000"/>
                  </a:schemeClr>
                </a:solidFill>
                <a:effectLst>
                  <a:glow rad="139700">
                    <a:schemeClr val="accent5">
                      <a:satMod val="175000"/>
                      <a:alpha val="40000"/>
                    </a:schemeClr>
                  </a:glow>
                  <a:outerShdw blurRad="38100" dist="38100" dir="2700000" algn="tl">
                    <a:srgbClr val="000000">
                      <a:alpha val="43137"/>
                    </a:srgbClr>
                  </a:outerShdw>
                </a:effectLst>
                <a:latin typeface="Bahnschrift SemiBold" panose="020B0502040204020203" pitchFamily="34" charset="0"/>
              </a:rPr>
              <a:t>         se sentó a </a:t>
            </a:r>
            <a:r>
              <a:rPr lang="es-ES" sz="2800" b="1" dirty="0">
                <a:solidFill>
                  <a:schemeClr val="bg1">
                    <a:lumMod val="95000"/>
                  </a:schemeClr>
                </a:solidFill>
                <a:effectLst>
                  <a:glow rad="139700">
                    <a:schemeClr val="accent5">
                      <a:satMod val="175000"/>
                      <a:alpha val="40000"/>
                    </a:schemeClr>
                  </a:glow>
                  <a:outerShdw blurRad="38100" dist="38100" dir="2700000" algn="tl">
                    <a:srgbClr val="000000">
                      <a:alpha val="43137"/>
                    </a:srgbClr>
                  </a:outerShdw>
                </a:effectLst>
                <a:latin typeface="Bahnschrift SemiBold" panose="020B0502040204020203" pitchFamily="34" charset="0"/>
              </a:rPr>
              <a:t>orillas del mar</a:t>
            </a:r>
            <a:r>
              <a:rPr lang="es-ES" sz="2800" b="1" dirty="0" smtClean="0">
                <a:solidFill>
                  <a:schemeClr val="bg1">
                    <a:lumMod val="95000"/>
                  </a:schemeClr>
                </a:solidFill>
                <a:effectLst>
                  <a:glow rad="139700">
                    <a:schemeClr val="accent5">
                      <a:satMod val="175000"/>
                      <a:alpha val="40000"/>
                    </a:schemeClr>
                  </a:glow>
                  <a:outerShdw blurRad="38100" dist="38100" dir="2700000" algn="tl">
                    <a:srgbClr val="000000">
                      <a:alpha val="43137"/>
                    </a:srgbClr>
                  </a:outerShdw>
                </a:effectLst>
                <a:latin typeface="Bahnschrift SemiBold" panose="020B0502040204020203" pitchFamily="34" charset="0"/>
              </a:rPr>
              <a:t>.</a:t>
            </a:r>
            <a:r>
              <a:rPr lang="es-PE" sz="2800" b="1" dirty="0" smtClean="0">
                <a:solidFill>
                  <a:schemeClr val="bg1">
                    <a:lumMod val="95000"/>
                  </a:schemeClr>
                </a:solidFill>
                <a:effectLst>
                  <a:glow rad="139700">
                    <a:schemeClr val="accent5">
                      <a:satMod val="175000"/>
                      <a:alpha val="40000"/>
                    </a:schemeClr>
                  </a:glow>
                  <a:outerShdw blurRad="38100" dist="38100" dir="2700000" algn="tl">
                    <a:srgbClr val="000000">
                      <a:alpha val="43137"/>
                    </a:srgbClr>
                  </a:outerShdw>
                </a:effectLst>
                <a:latin typeface="Bahnschrift SemiBold" panose="020B0502040204020203" pitchFamily="34" charset="0"/>
              </a:rPr>
              <a:t> </a:t>
            </a:r>
            <a:endParaRPr lang="es-ES" sz="2800" b="1" dirty="0">
              <a:solidFill>
                <a:schemeClr val="bg1">
                  <a:lumMod val="95000"/>
                </a:schemeClr>
              </a:solidFill>
              <a:effectLst>
                <a:glow rad="139700">
                  <a:schemeClr val="accent5">
                    <a:satMod val="175000"/>
                    <a:alpha val="40000"/>
                  </a:schemeClr>
                </a:glow>
                <a:outerShdw blurRad="38100" dist="38100" dir="2700000" algn="tl">
                  <a:srgbClr val="000000">
                    <a:alpha val="43137"/>
                  </a:srgbClr>
                </a:outerShdw>
              </a:effectLst>
              <a:latin typeface="Bahnschrift SemiBold" panose="020B0502040204020203" pitchFamily="34" charset="0"/>
            </a:endParaRPr>
          </a:p>
        </p:txBody>
      </p:sp>
      <p:sp>
        <p:nvSpPr>
          <p:cNvPr id="4" name="3 Rectángulo"/>
          <p:cNvSpPr/>
          <p:nvPr/>
        </p:nvSpPr>
        <p:spPr>
          <a:xfrm>
            <a:off x="1990725" y="394346"/>
            <a:ext cx="2992662" cy="523220"/>
          </a:xfrm>
          <a:prstGeom prst="rect">
            <a:avLst/>
          </a:prstGeom>
        </p:spPr>
        <p:txBody>
          <a:bodyPr wrap="square">
            <a:spAutoFit/>
          </a:bodyPr>
          <a:lstStyle/>
          <a:p>
            <a:pPr algn="ctr"/>
            <a:r>
              <a:rPr lang="es-ES" sz="21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Franklin Gothic Heavy" panose="020B0903020102020204" pitchFamily="34" charset="0"/>
              </a:rPr>
              <a:t>Mateo </a:t>
            </a:r>
            <a:r>
              <a:rPr lang="es-E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Franklin Gothic Heavy" panose="020B0903020102020204" pitchFamily="34" charset="0"/>
              </a:rPr>
              <a:t>13, 1-23</a:t>
            </a:r>
          </a:p>
        </p:txBody>
      </p:sp>
      <p:sp>
        <p:nvSpPr>
          <p:cNvPr id="5" name="Rectangle 2"/>
          <p:cNvSpPr>
            <a:spLocks noChangeArrowheads="1"/>
          </p:cNvSpPr>
          <p:nvPr/>
        </p:nvSpPr>
        <p:spPr bwMode="auto">
          <a:xfrm>
            <a:off x="2295525" y="4939780"/>
            <a:ext cx="637222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PE" sz="2800" b="1" dirty="0" smtClean="0">
                <a:solidFill>
                  <a:schemeClr val="bg1">
                    <a:lumMod val="95000"/>
                  </a:schemeClr>
                </a:solidFill>
                <a:effectLst>
                  <a:glow rad="139700">
                    <a:schemeClr val="accent5">
                      <a:satMod val="175000"/>
                      <a:alpha val="40000"/>
                    </a:schemeClr>
                  </a:glow>
                  <a:outerShdw blurRad="38100" dist="38100" dir="2700000" algn="tl">
                    <a:srgbClr val="000000">
                      <a:alpha val="43137"/>
                    </a:srgbClr>
                  </a:outerShdw>
                </a:effectLst>
                <a:latin typeface="Bahnschrift SemiBold" panose="020B0502040204020203" pitchFamily="34" charset="0"/>
              </a:rPr>
              <a:t>Y </a:t>
            </a:r>
            <a:r>
              <a:rPr lang="es-PE" sz="2800" b="1" dirty="0">
                <a:solidFill>
                  <a:schemeClr val="bg1">
                    <a:lumMod val="95000"/>
                  </a:schemeClr>
                </a:solidFill>
                <a:effectLst>
                  <a:glow rad="139700">
                    <a:schemeClr val="accent5">
                      <a:satMod val="175000"/>
                      <a:alpha val="40000"/>
                    </a:schemeClr>
                  </a:glow>
                  <a:outerShdw blurRad="38100" dist="38100" dir="2700000" algn="tl">
                    <a:srgbClr val="000000">
                      <a:alpha val="43137"/>
                    </a:srgbClr>
                  </a:outerShdw>
                </a:effectLst>
                <a:latin typeface="Bahnschrift SemiBold" panose="020B0502040204020203" pitchFamily="34" charset="0"/>
              </a:rPr>
              <a:t>acudió a él tanta gente, que tuvo que subirse a una </a:t>
            </a:r>
            <a:r>
              <a:rPr lang="es-PE" sz="2800" b="1" dirty="0" smtClean="0">
                <a:solidFill>
                  <a:schemeClr val="bg1">
                    <a:lumMod val="95000"/>
                  </a:schemeClr>
                </a:solidFill>
                <a:effectLst>
                  <a:glow rad="139700">
                    <a:schemeClr val="accent5">
                      <a:satMod val="175000"/>
                      <a:alpha val="40000"/>
                    </a:schemeClr>
                  </a:glow>
                  <a:outerShdw blurRad="38100" dist="38100" dir="2700000" algn="tl">
                    <a:srgbClr val="000000">
                      <a:alpha val="43137"/>
                    </a:srgbClr>
                  </a:outerShdw>
                </a:effectLst>
                <a:latin typeface="Bahnschrift SemiBold" panose="020B0502040204020203" pitchFamily="34" charset="0"/>
              </a:rPr>
              <a:t>barca; se </a:t>
            </a:r>
            <a:r>
              <a:rPr lang="es-PE" sz="2800" b="1" dirty="0">
                <a:solidFill>
                  <a:schemeClr val="bg1">
                    <a:lumMod val="95000"/>
                  </a:schemeClr>
                </a:solidFill>
                <a:effectLst>
                  <a:glow rad="139700">
                    <a:schemeClr val="accent5">
                      <a:satMod val="175000"/>
                      <a:alpha val="40000"/>
                    </a:schemeClr>
                  </a:glow>
                  <a:outerShdw blurRad="38100" dist="38100" dir="2700000" algn="tl">
                    <a:srgbClr val="000000">
                      <a:alpha val="43137"/>
                    </a:srgbClr>
                  </a:outerShdw>
                </a:effectLst>
                <a:latin typeface="Bahnschrift SemiBold" panose="020B0502040204020203" pitchFamily="34" charset="0"/>
              </a:rPr>
              <a:t>sentó, y la gente se quedó de pie </a:t>
            </a:r>
            <a:r>
              <a:rPr lang="es-PE" sz="2800" b="1" dirty="0" smtClean="0">
                <a:solidFill>
                  <a:schemeClr val="bg1">
                    <a:lumMod val="95000"/>
                  </a:schemeClr>
                </a:solidFill>
                <a:effectLst>
                  <a:glow rad="139700">
                    <a:schemeClr val="accent5">
                      <a:satMod val="175000"/>
                      <a:alpha val="40000"/>
                    </a:schemeClr>
                  </a:glow>
                  <a:outerShdw blurRad="38100" dist="38100" dir="2700000" algn="tl">
                    <a:srgbClr val="000000">
                      <a:alpha val="43137"/>
                    </a:srgbClr>
                  </a:outerShdw>
                </a:effectLst>
                <a:latin typeface="Bahnschrift SemiBold" panose="020B0502040204020203" pitchFamily="34" charset="0"/>
              </a:rPr>
              <a:t>en la </a:t>
            </a:r>
            <a:r>
              <a:rPr lang="es-PE" sz="2800" b="1" dirty="0">
                <a:solidFill>
                  <a:schemeClr val="bg1">
                    <a:lumMod val="95000"/>
                  </a:schemeClr>
                </a:solidFill>
                <a:effectLst>
                  <a:glow rad="139700">
                    <a:schemeClr val="accent5">
                      <a:satMod val="175000"/>
                      <a:alpha val="40000"/>
                    </a:schemeClr>
                  </a:glow>
                  <a:outerShdw blurRad="38100" dist="38100" dir="2700000" algn="tl">
                    <a:srgbClr val="000000">
                      <a:alpha val="43137"/>
                    </a:srgbClr>
                  </a:outerShdw>
                </a:effectLst>
                <a:latin typeface="Bahnschrift SemiBold" panose="020B0502040204020203" pitchFamily="34" charset="0"/>
              </a:rPr>
              <a:t>orilla. </a:t>
            </a:r>
            <a:endParaRPr lang="es-ES" sz="2800" b="1" dirty="0">
              <a:solidFill>
                <a:schemeClr val="bg1">
                  <a:lumMod val="95000"/>
                </a:schemeClr>
              </a:solidFill>
              <a:effectLst>
                <a:glow rad="139700">
                  <a:schemeClr val="accent5">
                    <a:satMod val="175000"/>
                    <a:alpha val="40000"/>
                  </a:schemeClr>
                </a:glow>
                <a:outerShdw blurRad="38100" dist="38100" dir="2700000" algn="tl">
                  <a:srgbClr val="000000">
                    <a:alpha val="43137"/>
                  </a:srgbClr>
                </a:outerShdw>
              </a:effectLst>
              <a:latin typeface="Bahnschrift SemiBold" panose="020B0502040204020203" pitchFamily="34" charset="0"/>
            </a:endParaRPr>
          </a:p>
        </p:txBody>
      </p:sp>
    </p:spTree>
    <p:extLst>
      <p:ext uri="{BB962C8B-B14F-4D97-AF65-F5344CB8AC3E}">
        <p14:creationId xmlns:p14="http://schemas.microsoft.com/office/powerpoint/2010/main" val="27044505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wd">
                                    <p:tmPct val="10000"/>
                                  </p:iterate>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2000" fill="hold"/>
                                        <p:tgtEl>
                                          <p:spTgt spid="3074"/>
                                        </p:tgtEl>
                                        <p:attrNameLst>
                                          <p:attrName>ppt_x</p:attrName>
                                        </p:attrNameLst>
                                      </p:cBhvr>
                                      <p:tavLst>
                                        <p:tav tm="0">
                                          <p:val>
                                            <p:strVal val="#ppt_x"/>
                                          </p:val>
                                        </p:tav>
                                        <p:tav tm="100000">
                                          <p:val>
                                            <p:strVal val="#ppt_x"/>
                                          </p:val>
                                        </p:tav>
                                      </p:tavLst>
                                    </p:anim>
                                    <p:anim calcmode="lin" valueType="num">
                                      <p:cBhvr additive="base">
                                        <p:cTn id="8" dur="2000" fill="hold"/>
                                        <p:tgtEl>
                                          <p:spTgt spid="3074"/>
                                        </p:tgtEl>
                                        <p:attrNameLst>
                                          <p:attrName>ppt_y</p:attrName>
                                        </p:attrNameLst>
                                      </p:cBhvr>
                                      <p:tavLst>
                                        <p:tav tm="0">
                                          <p:val>
                                            <p:strVal val="1+#ppt_h/2"/>
                                          </p:val>
                                        </p:tav>
                                        <p:tav tm="100000">
                                          <p:val>
                                            <p:strVal val="#ppt_y"/>
                                          </p:val>
                                        </p:tav>
                                      </p:tavLst>
                                    </p:anim>
                                  </p:childTnLst>
                                </p:cTn>
                              </p:par>
                            </p:childTnLst>
                          </p:cTn>
                        </p:par>
                        <p:par>
                          <p:cTn id="9" fill="hold">
                            <p:stCondLst>
                              <p:cond delay="4600"/>
                            </p:stCondLst>
                            <p:childTnLst>
                              <p:par>
                                <p:cTn id="10" presetID="2" presetClass="entr" presetSubtype="4" fill="hold" grpId="0" nodeType="after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ppt_x"/>
                                          </p:val>
                                        </p:tav>
                                        <p:tav tm="100000">
                                          <p:val>
                                            <p:strVal val="#ppt_x"/>
                                          </p:val>
                                        </p:tav>
                                      </p:tavLst>
                                    </p:anim>
                                    <p:anim calcmode="lin" valueType="num">
                                      <p:cBhvr additive="base">
                                        <p:cTn id="13"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t="2072" b="1604"/>
          <a:stretch/>
        </p:blipFill>
        <p:spPr>
          <a:xfrm>
            <a:off x="426534" y="495300"/>
            <a:ext cx="8298366" cy="5876925"/>
          </a:xfrm>
          <a:prstGeom prst="rect">
            <a:avLst/>
          </a:prstGeom>
          <a:scene3d>
            <a:camera prst="orthographicFront"/>
            <a:lightRig rig="threePt" dir="t"/>
          </a:scene3d>
          <a:sp3d>
            <a:bevelT/>
          </a:sp3d>
        </p:spPr>
      </p:pic>
      <p:sp>
        <p:nvSpPr>
          <p:cNvPr id="9" name="1 Rectángulo"/>
          <p:cNvSpPr/>
          <p:nvPr/>
        </p:nvSpPr>
        <p:spPr>
          <a:xfrm>
            <a:off x="611258" y="3221522"/>
            <a:ext cx="7972022" cy="1815882"/>
          </a:xfrm>
          <a:prstGeom prst="rect">
            <a:avLst/>
          </a:prstGeom>
        </p:spPr>
        <p:txBody>
          <a:bodyPr wrap="square">
            <a:spAutoFit/>
          </a:bodyPr>
          <a:lstStyle/>
          <a:p>
            <a:pPr algn="ctr"/>
            <a:r>
              <a:rPr lang="es-ES" sz="2800" b="1" dirty="0" smtClean="0">
                <a:solidFill>
                  <a:schemeClr val="bg1"/>
                </a:solidFill>
                <a:effectLst>
                  <a:glow rad="139700">
                    <a:schemeClr val="accent5">
                      <a:satMod val="175000"/>
                      <a:alpha val="40000"/>
                    </a:schemeClr>
                  </a:glow>
                  <a:outerShdw blurRad="50800" dist="38100" algn="l" rotWithShape="0">
                    <a:prstClr val="black"/>
                  </a:outerShdw>
                </a:effectLst>
                <a:latin typeface="Bahnschrift SemiBold" panose="020B0502040204020203" pitchFamily="34" charset="0"/>
              </a:rPr>
              <a:t>Les </a:t>
            </a:r>
            <a:r>
              <a:rPr lang="es-PE" sz="2800" b="1" dirty="0" smtClean="0">
                <a:solidFill>
                  <a:schemeClr val="bg1"/>
                </a:solidFill>
                <a:effectLst>
                  <a:glow rad="139700">
                    <a:schemeClr val="accent5">
                      <a:satMod val="175000"/>
                      <a:alpha val="40000"/>
                    </a:schemeClr>
                  </a:glow>
                  <a:outerShdw blurRad="50800" dist="38100" algn="l" rotWithShape="0">
                    <a:prstClr val="black"/>
                  </a:outerShdw>
                </a:effectLst>
                <a:latin typeface="Bahnschrift SemiBold" panose="020B0502040204020203" pitchFamily="34" charset="0"/>
              </a:rPr>
              <a:t>habló mucho rato en parábolas. Les decía:  Salió el sembrador a sembrar. Al </a:t>
            </a:r>
            <a:r>
              <a:rPr lang="es-PE" sz="2800" b="1" dirty="0">
                <a:solidFill>
                  <a:schemeClr val="bg1"/>
                </a:solidFill>
                <a:effectLst>
                  <a:glow rad="139700">
                    <a:schemeClr val="accent5">
                      <a:satMod val="175000"/>
                      <a:alpha val="40000"/>
                    </a:schemeClr>
                  </a:glow>
                  <a:outerShdw blurRad="50800" dist="38100" algn="l" rotWithShape="0">
                    <a:prstClr val="black"/>
                  </a:outerShdw>
                </a:effectLst>
                <a:latin typeface="Bahnschrift SemiBold" panose="020B0502040204020203" pitchFamily="34" charset="0"/>
              </a:rPr>
              <a:t>sembrar, </a:t>
            </a:r>
            <a:r>
              <a:rPr lang="es-PE" sz="2800" b="1" dirty="0" smtClean="0">
                <a:solidFill>
                  <a:schemeClr val="bg1"/>
                </a:solidFill>
                <a:effectLst>
                  <a:glow rad="139700">
                    <a:schemeClr val="accent5">
                      <a:satMod val="175000"/>
                      <a:alpha val="40000"/>
                    </a:schemeClr>
                  </a:glow>
                  <a:outerShdw blurRad="50800" dist="38100" algn="l" rotWithShape="0">
                    <a:prstClr val="black"/>
                  </a:outerShdw>
                </a:effectLst>
                <a:latin typeface="Bahnschrift SemiBold" panose="020B0502040204020203" pitchFamily="34" charset="0"/>
              </a:rPr>
              <a:t>una </a:t>
            </a:r>
            <a:r>
              <a:rPr lang="es-PE" sz="2800" b="1" dirty="0">
                <a:solidFill>
                  <a:schemeClr val="bg1"/>
                </a:solidFill>
                <a:effectLst>
                  <a:glow rad="139700">
                    <a:schemeClr val="accent5">
                      <a:satMod val="175000"/>
                      <a:alpha val="40000"/>
                    </a:schemeClr>
                  </a:glow>
                  <a:outerShdw blurRad="50800" dist="38100" algn="l" rotWithShape="0">
                    <a:prstClr val="black"/>
                  </a:outerShdw>
                </a:effectLst>
                <a:latin typeface="Bahnschrift SemiBold" panose="020B0502040204020203" pitchFamily="34" charset="0"/>
              </a:rPr>
              <a:t>parte de la semilla cayó al borde del </a:t>
            </a:r>
            <a:r>
              <a:rPr lang="es-PE" sz="2800" b="1" dirty="0" smtClean="0">
                <a:solidFill>
                  <a:schemeClr val="bg1"/>
                </a:solidFill>
                <a:effectLst>
                  <a:glow rad="139700">
                    <a:schemeClr val="accent5">
                      <a:satMod val="175000"/>
                      <a:alpha val="40000"/>
                    </a:schemeClr>
                  </a:glow>
                  <a:outerShdw blurRad="50800" dist="38100" algn="l" rotWithShape="0">
                    <a:prstClr val="black"/>
                  </a:outerShdw>
                </a:effectLst>
                <a:latin typeface="Bahnschrift SemiBold" panose="020B0502040204020203" pitchFamily="34" charset="0"/>
              </a:rPr>
              <a:t>camino;</a:t>
            </a:r>
            <a:r>
              <a:rPr lang="es-ES_tradnl" sz="2800" dirty="0" smtClean="0">
                <a:latin typeface="Arial Narrow" panose="020B0606020202030204" pitchFamily="34" charset="0"/>
                <a:ea typeface="Times New Roman" panose="02020603050405020304" pitchFamily="18" charset="0"/>
                <a:cs typeface="Arial" panose="020B0604020202020204" pitchFamily="34" charset="0"/>
              </a:rPr>
              <a:t> </a:t>
            </a:r>
            <a:r>
              <a:rPr lang="es-ES_tradnl" sz="2800" dirty="0">
                <a:solidFill>
                  <a:schemeClr val="bg2"/>
                </a:solidFill>
                <a:latin typeface="Arial Narrow" panose="020B0606020202030204" pitchFamily="34" charset="0"/>
                <a:ea typeface="Times New Roman" panose="02020603050405020304" pitchFamily="18" charset="0"/>
                <a:cs typeface="Arial" panose="020B0604020202020204" pitchFamily="34" charset="0"/>
              </a:rPr>
              <a:t>;</a:t>
            </a:r>
            <a:r>
              <a:rPr lang="es-PE" sz="2800" b="1" dirty="0" smtClean="0">
                <a:solidFill>
                  <a:schemeClr val="bg2"/>
                </a:solidFill>
                <a:effectLst>
                  <a:glow rad="139700">
                    <a:schemeClr val="accent5">
                      <a:satMod val="175000"/>
                      <a:alpha val="40000"/>
                    </a:schemeClr>
                  </a:glow>
                  <a:outerShdw blurRad="50800" dist="38100" algn="l" rotWithShape="0">
                    <a:prstClr val="black"/>
                  </a:outerShdw>
                </a:effectLst>
                <a:latin typeface="Bahnschrift SemiBold" panose="020B0502040204020203" pitchFamily="34" charset="0"/>
              </a:rPr>
              <a:t> </a:t>
            </a:r>
            <a:r>
              <a:rPr lang="es-PE" sz="2800" b="1" dirty="0">
                <a:solidFill>
                  <a:schemeClr val="bg1"/>
                </a:solidFill>
                <a:effectLst>
                  <a:glow rad="139700">
                    <a:schemeClr val="accent5">
                      <a:satMod val="175000"/>
                      <a:alpha val="40000"/>
                    </a:schemeClr>
                  </a:glow>
                  <a:outerShdw blurRad="50800" dist="38100" algn="l" rotWithShape="0">
                    <a:prstClr val="black"/>
                  </a:outerShdw>
                </a:effectLst>
                <a:latin typeface="Bahnschrift SemiBold" panose="020B0502040204020203" pitchFamily="34" charset="0"/>
              </a:rPr>
              <a:t>vinieron los pájaros y se la comieron</a:t>
            </a:r>
            <a:r>
              <a:rPr lang="es-PE" sz="2800" b="1" dirty="0" smtClean="0">
                <a:solidFill>
                  <a:schemeClr val="bg1"/>
                </a:solidFill>
                <a:effectLst>
                  <a:glow rad="139700">
                    <a:schemeClr val="accent5">
                      <a:satMod val="175000"/>
                      <a:alpha val="40000"/>
                    </a:schemeClr>
                  </a:glow>
                  <a:outerShdw blurRad="50800" dist="38100" algn="l" rotWithShape="0">
                    <a:prstClr val="black"/>
                  </a:outerShdw>
                </a:effectLst>
                <a:latin typeface="Bahnschrift SemiBold" panose="020B0502040204020203" pitchFamily="34" charset="0"/>
              </a:rPr>
              <a:t>.</a:t>
            </a:r>
            <a:endParaRPr lang="es-ES" sz="2800" b="1" dirty="0">
              <a:solidFill>
                <a:schemeClr val="bg1"/>
              </a:solidFill>
              <a:effectLst>
                <a:glow rad="139700">
                  <a:schemeClr val="accent5">
                    <a:satMod val="175000"/>
                    <a:alpha val="40000"/>
                  </a:schemeClr>
                </a:glow>
                <a:outerShdw blurRad="50800" dist="38100" algn="l" rotWithShape="0">
                  <a:prstClr val="black"/>
                </a:outerShdw>
              </a:effectLst>
              <a:latin typeface="Bahnschrift SemiBold" panose="020B0502040204020203" pitchFamily="34" charset="0"/>
            </a:endParaRPr>
          </a:p>
        </p:txBody>
      </p:sp>
      <p:sp>
        <p:nvSpPr>
          <p:cNvPr id="119812" name="Rectangle 4"/>
          <p:cNvSpPr>
            <a:spLocks noChangeArrowheads="1"/>
          </p:cNvSpPr>
          <p:nvPr/>
        </p:nvSpPr>
        <p:spPr bwMode="auto">
          <a:xfrm>
            <a:off x="-2020439" y="4621906"/>
            <a:ext cx="7407050" cy="415498"/>
          </a:xfrm>
          <a:prstGeom prst="rect">
            <a:avLst/>
          </a:prstGeom>
          <a:noFill/>
          <a:ln w="9525">
            <a:noFill/>
            <a:miter lim="800000"/>
            <a:headEnd/>
            <a:tailEnd/>
          </a:ln>
          <a:effectLst/>
          <a:extLst>
            <a:ext uri="{909E8E84-426E-40DD-AFC4-6F175D3DCCD1}">
              <a14:hiddenFill xmlns:a14="http://schemas.microsoft.com/office/drawing/2010/main">
                <a:solidFill>
                  <a:srgbClr val="6666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endParaRPr lang="es-ES" sz="2100" i="1" dirty="0">
              <a:solidFill>
                <a:srgbClr val="C00000"/>
              </a:solidFill>
              <a:effectLst>
                <a:glow rad="101600">
                  <a:srgbClr val="FFFFFF"/>
                </a:glow>
                <a:outerShdw blurRad="38100" dist="38100" dir="2700000" algn="tl">
                  <a:srgbClr val="000000">
                    <a:alpha val="43137"/>
                  </a:srgbClr>
                </a:outerShdw>
              </a:effectLst>
              <a:latin typeface="Verdana" pitchFamily="34" charset="0"/>
            </a:endParaRPr>
          </a:p>
        </p:txBody>
      </p:sp>
    </p:spTree>
    <p:extLst>
      <p:ext uri="{BB962C8B-B14F-4D97-AF65-F5344CB8AC3E}">
        <p14:creationId xmlns:p14="http://schemas.microsoft.com/office/powerpoint/2010/main" val="11908382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nodePh="1">
                                  <p:stCondLst>
                                    <p:cond delay="0"/>
                                  </p:stCondLst>
                                  <p:endCondLst>
                                    <p:cond evt="begin" delay="0">
                                      <p:tn val="5"/>
                                    </p:cond>
                                  </p:endCondLst>
                                  <p:iterate type="wd">
                                    <p:tmPct val="10000"/>
                                  </p:iterate>
                                  <p:childTnLst>
                                    <p:set>
                                      <p:cBhvr>
                                        <p:cTn id="6" dur="1" fill="hold">
                                          <p:stCondLst>
                                            <p:cond delay="0"/>
                                          </p:stCondLst>
                                        </p:cTn>
                                        <p:tgtEl>
                                          <p:spTgt spid="119812"/>
                                        </p:tgtEl>
                                        <p:attrNameLst>
                                          <p:attrName>style.visibility</p:attrName>
                                        </p:attrNameLst>
                                      </p:cBhvr>
                                      <p:to>
                                        <p:strVal val="visible"/>
                                      </p:to>
                                    </p:set>
                                    <p:anim calcmode="lin" valueType="num">
                                      <p:cBhvr>
                                        <p:cTn id="7" dur="2000" fill="hold"/>
                                        <p:tgtEl>
                                          <p:spTgt spid="119812"/>
                                        </p:tgtEl>
                                        <p:attrNameLst>
                                          <p:attrName>ppt_w</p:attrName>
                                        </p:attrNameLst>
                                      </p:cBhvr>
                                      <p:tavLst>
                                        <p:tav tm="0">
                                          <p:val>
                                            <p:fltVal val="0"/>
                                          </p:val>
                                        </p:tav>
                                        <p:tav tm="100000">
                                          <p:val>
                                            <p:strVal val="#ppt_w"/>
                                          </p:val>
                                        </p:tav>
                                      </p:tavLst>
                                    </p:anim>
                                    <p:anim calcmode="lin" valueType="num">
                                      <p:cBhvr>
                                        <p:cTn id="8" dur="2000" fill="hold"/>
                                        <p:tgtEl>
                                          <p:spTgt spid="119812"/>
                                        </p:tgtEl>
                                        <p:attrNameLst>
                                          <p:attrName>ppt_h</p:attrName>
                                        </p:attrNameLst>
                                      </p:cBhvr>
                                      <p:tavLst>
                                        <p:tav tm="0">
                                          <p:val>
                                            <p:fltVal val="0"/>
                                          </p:val>
                                        </p:tav>
                                        <p:tav tm="100000">
                                          <p:val>
                                            <p:strVal val="#ppt_h"/>
                                          </p:val>
                                        </p:tav>
                                      </p:tavLst>
                                    </p:anim>
                                    <p:anim calcmode="lin" valueType="num">
                                      <p:cBhvr>
                                        <p:cTn id="9" dur="2000" fill="hold"/>
                                        <p:tgtEl>
                                          <p:spTgt spid="11981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1981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2" presetClass="entr" presetSubtype="8" fill="hold" grpId="0" nodeType="afterEffect">
                                  <p:stCondLst>
                                    <p:cond delay="0"/>
                                  </p:stCondLst>
                                  <p:iterate type="wd">
                                    <p:tmPct val="10000"/>
                                  </p:iterate>
                                  <p:childTnLst>
                                    <p:set>
                                      <p:cBhvr>
                                        <p:cTn id="13" dur="1" fill="hold">
                                          <p:stCondLst>
                                            <p:cond delay="0"/>
                                          </p:stCondLst>
                                        </p:cTn>
                                        <p:tgtEl>
                                          <p:spTgt spid="9"/>
                                        </p:tgtEl>
                                        <p:attrNameLst>
                                          <p:attrName>style.visibility</p:attrName>
                                        </p:attrNameLst>
                                      </p:cBhvr>
                                      <p:to>
                                        <p:strVal val="visible"/>
                                      </p:to>
                                    </p:set>
                                    <p:anim calcmode="lin" valueType="num">
                                      <p:cBhvr additive="base">
                                        <p:cTn id="14" dur="2000" fill="hold"/>
                                        <p:tgtEl>
                                          <p:spTgt spid="9"/>
                                        </p:tgtEl>
                                        <p:attrNameLst>
                                          <p:attrName>ppt_x</p:attrName>
                                        </p:attrNameLst>
                                      </p:cBhvr>
                                      <p:tavLst>
                                        <p:tav tm="0">
                                          <p:val>
                                            <p:strVal val="0-#ppt_w/2"/>
                                          </p:val>
                                        </p:tav>
                                        <p:tav tm="100000">
                                          <p:val>
                                            <p:strVal val="#ppt_x"/>
                                          </p:val>
                                        </p:tav>
                                      </p:tavLst>
                                    </p:anim>
                                    <p:anim calcmode="lin" valueType="num">
                                      <p:cBhvr additive="base">
                                        <p:cTn id="15"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981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3.2|4.|3.4|3.2|2.9|2.5|4.2"/>
</p:tagLst>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1605</TotalTime>
  <Words>1793</Words>
  <Application>Microsoft Office PowerPoint</Application>
  <PresentationFormat>Presentación en pantalla (4:3)</PresentationFormat>
  <Paragraphs>106</Paragraphs>
  <Slides>42</Slides>
  <Notes>1</Notes>
  <HiddenSlides>0</HiddenSlides>
  <MMClips>1</MMClips>
  <ScaleCrop>false</ScaleCrop>
  <HeadingPairs>
    <vt:vector size="6" baseType="variant">
      <vt:variant>
        <vt:lpstr>Fuentes usadas</vt:lpstr>
      </vt:variant>
      <vt:variant>
        <vt:i4>20</vt:i4>
      </vt:variant>
      <vt:variant>
        <vt:lpstr>Tema</vt:lpstr>
      </vt:variant>
      <vt:variant>
        <vt:i4>1</vt:i4>
      </vt:variant>
      <vt:variant>
        <vt:lpstr>Títulos de diapositiva</vt:lpstr>
      </vt:variant>
      <vt:variant>
        <vt:i4>42</vt:i4>
      </vt:variant>
    </vt:vector>
  </HeadingPairs>
  <TitlesOfParts>
    <vt:vector size="63" baseType="lpstr">
      <vt:lpstr>Adobe Fan Heiti Std B</vt:lpstr>
      <vt:lpstr>Agency FB</vt:lpstr>
      <vt:lpstr>Arial</vt:lpstr>
      <vt:lpstr>Arial Black</vt:lpstr>
      <vt:lpstr>Arial Narrow</vt:lpstr>
      <vt:lpstr>Arial Rounded MT Bold</vt:lpstr>
      <vt:lpstr>Bahnschrift</vt:lpstr>
      <vt:lpstr>Bahnschrift SemiBold</vt:lpstr>
      <vt:lpstr>Broadway</vt:lpstr>
      <vt:lpstr>Calibri</vt:lpstr>
      <vt:lpstr>Calibri Light</vt:lpstr>
      <vt:lpstr>Candara</vt:lpstr>
      <vt:lpstr>Franklin Gothic Heavy</vt:lpstr>
      <vt:lpstr>Georgia</vt:lpstr>
      <vt:lpstr>Poor Richard</vt:lpstr>
      <vt:lpstr>Segoe UI</vt:lpstr>
      <vt:lpstr>Tekton Pro</vt:lpstr>
      <vt:lpstr>Times New Roman</vt:lpstr>
      <vt:lpstr>Verdana</vt:lpstr>
      <vt:lpstr>Wingdings</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HP</cp:lastModifiedBy>
  <cp:revision>167</cp:revision>
  <dcterms:created xsi:type="dcterms:W3CDTF">2017-07-09T22:20:40Z</dcterms:created>
  <dcterms:modified xsi:type="dcterms:W3CDTF">2023-07-10T21:33:33Z</dcterms:modified>
</cp:coreProperties>
</file>