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8" r:id="rId40"/>
    <p:sldId id="295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5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CE6D3-BE7B-455C-B443-411F365E9D30}" type="datetimeFigureOut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17/07/2023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57FB74-D581-4344-9886-D239C92F94E4}" type="slidenum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4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CE6D3-BE7B-455C-B443-411F365E9D30}" type="datetimeFigureOut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17/07/2023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57FB74-D581-4344-9886-D239C92F94E4}" type="slidenum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32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CE6D3-BE7B-455C-B443-411F365E9D30}" type="datetimeFigureOut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17/07/2023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57FB74-D581-4344-9886-D239C92F94E4}" type="slidenum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804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CE6D3-BE7B-455C-B443-411F365E9D30}" type="datetimeFigureOut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17/07/2023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57FB74-D581-4344-9886-D239C92F94E4}" type="slidenum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50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CE6D3-BE7B-455C-B443-411F365E9D30}" type="datetimeFigureOut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17/07/2023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57FB74-D581-4344-9886-D239C92F94E4}" type="slidenum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44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CE6D3-BE7B-455C-B443-411F365E9D30}" type="datetimeFigureOut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17/07/2023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57FB74-D581-4344-9886-D239C92F94E4}" type="slidenum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58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CE6D3-BE7B-455C-B443-411F365E9D30}" type="datetimeFigureOut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17/07/2023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57FB74-D581-4344-9886-D239C92F94E4}" type="slidenum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99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CE6D3-BE7B-455C-B443-411F365E9D30}" type="datetimeFigureOut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17/07/2023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57FB74-D581-4344-9886-D239C92F94E4}" type="slidenum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10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CE6D3-BE7B-455C-B443-411F365E9D30}" type="datetimeFigureOut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17/07/2023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57FB74-D581-4344-9886-D239C92F94E4}" type="slidenum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29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CE6D3-BE7B-455C-B443-411F365E9D30}" type="datetimeFigureOut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17/07/2023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57FB74-D581-4344-9886-D239C92F94E4}" type="slidenum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656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CE6D3-BE7B-455C-B443-411F365E9D30}" type="datetimeFigureOut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17/07/2023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57FB74-D581-4344-9886-D239C92F94E4}" type="slidenum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46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CE6D3-BE7B-455C-B443-411F365E9D30}" type="datetimeFigureOut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17/07/2023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57FB74-D581-4344-9886-D239C92F94E4}" type="slidenum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82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95" y="466724"/>
            <a:ext cx="8066875" cy="589271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16272" y="5990102"/>
            <a:ext cx="1082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Imagen portada: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 P. Érick Félix</a:t>
            </a:r>
            <a:endParaRPr kumimoji="0" lang="es-PE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2460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 loop="1">
            <p:snd r:embed="rId2" name="11.wav"/>
          </p:stSnd>
        </p:sndAc>
      </p:transition>
    </mc:Choice>
    <mc:Fallback xmlns="">
      <p:transition spd="slow">
        <p:fade/>
        <p:sndAc>
          <p:stSnd loop="1">
            <p:snd r:embed="rId5" name="11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63" y="445008"/>
            <a:ext cx="8021648" cy="6012942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84988" y="4903909"/>
            <a:ext cx="797402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7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635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s-ES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dist="635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Entonces </a:t>
            </a:r>
            <a:r>
              <a:rPr kumimoji="0" lang="es-E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635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fueron </a:t>
            </a:r>
            <a:r>
              <a:rPr kumimoji="0" lang="es-ES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dist="635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los criados </a:t>
            </a:r>
            <a:r>
              <a:rPr kumimoji="0" lang="es-E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635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 decirle al amo: «Señor, ¿no sembraste buena semilla en tu campo</a:t>
            </a:r>
            <a:r>
              <a:rPr kumimoji="0" lang="es-ES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dist="635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? ¿</a:t>
            </a:r>
            <a:r>
              <a:rPr kumimoji="0" lang="es-E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635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 dónde sale la cizaña?». </a:t>
            </a:r>
            <a:r>
              <a:rPr kumimoji="0" lang="es-ES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dist="635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Él </a:t>
            </a:r>
            <a:r>
              <a:rPr kumimoji="0" lang="es-E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635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les dijo</a:t>
            </a:r>
            <a:r>
              <a:rPr kumimoji="0" lang="es-ES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dist="635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«</a:t>
            </a:r>
            <a:r>
              <a:rPr kumimoji="0" lang="es-E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635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Un enemigo lo ha hecho</a:t>
            </a:r>
            <a:r>
              <a:rPr kumimoji="0" lang="es-ES" sz="27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635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». 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 flipV="1">
            <a:off x="6192223" y="4456458"/>
            <a:ext cx="51515" cy="10229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6832" y="4058567"/>
            <a:ext cx="45719" cy="13411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 flipV="1">
            <a:off x="6344623" y="4608858"/>
            <a:ext cx="51515" cy="10229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 flipV="1">
            <a:off x="6497023" y="4761258"/>
            <a:ext cx="51515" cy="10229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 flipV="1">
            <a:off x="6649423" y="4913658"/>
            <a:ext cx="51515" cy="10229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 flipV="1">
            <a:off x="6801823" y="5066058"/>
            <a:ext cx="51515" cy="10229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 flipV="1">
            <a:off x="6954223" y="5218458"/>
            <a:ext cx="51515" cy="10229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9232" y="4210967"/>
            <a:ext cx="45719" cy="13411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1632" y="4363367"/>
            <a:ext cx="45719" cy="13411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2525" y="4363367"/>
            <a:ext cx="45719" cy="13411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1069" y="4525896"/>
            <a:ext cx="45719" cy="13411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3469" y="4753512"/>
            <a:ext cx="45719" cy="13411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3651" y="4940770"/>
            <a:ext cx="45719" cy="13411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1113" y="3991512"/>
            <a:ext cx="45719" cy="13411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1069" y="5058312"/>
            <a:ext cx="45719" cy="13411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6432" y="5295364"/>
            <a:ext cx="45719" cy="13411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2261" y="4677178"/>
            <a:ext cx="45719" cy="13411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4661" y="4829578"/>
            <a:ext cx="45719" cy="13411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9208" y="4719079"/>
            <a:ext cx="45719" cy="13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3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6" y="452246"/>
            <a:ext cx="8047863" cy="594855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16688" y="5045001"/>
            <a:ext cx="1033319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Los criados 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le preguntaron: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«¿Quieres que vayamos a arrancarla?» </a:t>
            </a:r>
            <a:r>
              <a:rPr kumimoji="0" lang="es-ES" sz="32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38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7" y="473448"/>
            <a:ext cx="8078346" cy="5930153"/>
          </a:xfrm>
          <a:prstGeom prst="rect">
            <a:avLst/>
          </a:prstGeom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87882" y="4448778"/>
            <a:ext cx="781316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4472C4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4472C4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Pero él les respondió: «No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4472C4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porque, al arrancar la cizaña, podrían  arrancar también el trigo.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4472C4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Déjenlo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4472C4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crecer juntos  hasta la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4472C4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siega y,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4472C4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cuando llegue la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4472C4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siega diré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4472C4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 los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4472C4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segadores: </a:t>
            </a:r>
            <a:r>
              <a:rPr lang="es-PE" sz="2400" b="1" dirty="0">
                <a:solidFill>
                  <a:prstClr val="white"/>
                </a:solidFill>
                <a:effectLst>
                  <a:glow rad="88900">
                    <a:srgbClr val="4472C4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Arranquen primero la cizaña y átenla en gavillas  para quemarla, </a:t>
            </a:r>
            <a:r>
              <a:rPr lang="es-PE" sz="2400" b="1" dirty="0" smtClean="0">
                <a:solidFill>
                  <a:prstClr val="white"/>
                </a:solidFill>
                <a:effectLst>
                  <a:glow rad="88900">
                    <a:srgbClr val="4472C4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y </a:t>
            </a:r>
            <a:r>
              <a:rPr lang="es-PE" sz="2400" b="1" dirty="0">
                <a:solidFill>
                  <a:prstClr val="white"/>
                </a:solidFill>
                <a:effectLst>
                  <a:glow rad="88900">
                    <a:srgbClr val="4472C4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el trigo almacénenlo en mi granero». 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88900">
                  <a:srgbClr val="4472C4">
                    <a:satMod val="175000"/>
                    <a:alpha val="40000"/>
                  </a:srgbClr>
                </a:glow>
                <a:outerShdw blurRad="50800" dist="88900" dir="18900000" algn="b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7882" y="589141"/>
            <a:ext cx="829634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4472C4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88900">
                  <a:srgbClr val="4472C4">
                    <a:satMod val="175000"/>
                    <a:alpha val="40000"/>
                  </a:srgbClr>
                </a:glow>
                <a:outerShdw blurRad="50800" dist="88900" dir="18900000" algn="b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88900">
                  <a:srgbClr val="4472C4">
                    <a:satMod val="175000"/>
                    <a:alpha val="40000"/>
                  </a:srgbClr>
                </a:glow>
                <a:outerShdw blurRad="50800" dist="88900" dir="18900000" algn="b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88900">
                  <a:srgbClr val="4472C4">
                    <a:satMod val="175000"/>
                    <a:alpha val="40000"/>
                  </a:srgbClr>
                </a:glow>
                <a:outerShdw blurRad="50800" dist="88900" dir="18900000" algn="b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88900">
                  <a:srgbClr val="4472C4">
                    <a:satMod val="175000"/>
                    <a:alpha val="40000"/>
                  </a:srgbClr>
                </a:glow>
                <a:outerShdw blurRad="50800" dist="88900" dir="18900000" algn="b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88900">
                  <a:srgbClr val="4472C4">
                    <a:satMod val="175000"/>
                    <a:alpha val="40000"/>
                  </a:srgbClr>
                </a:glow>
                <a:outerShdw blurRad="50800" dist="88900" dir="18900000" algn="b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22031" y="2620466"/>
            <a:ext cx="25559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88900">
                  <a:srgbClr val="4472C4">
                    <a:satMod val="175000"/>
                    <a:alpha val="40000"/>
                  </a:srgbClr>
                </a:glow>
                <a:outerShdw blurRad="50800" dist="88900" dir="18900000" algn="b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19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4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400"/>
                            </p:stCondLst>
                            <p:childTnLst>
                              <p:par>
                                <p:cTn id="1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99" y="480044"/>
            <a:ext cx="8125526" cy="5958855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61274" y="4856913"/>
            <a:ext cx="788604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3A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Les </a:t>
            </a:r>
            <a:r>
              <a:rPr kumimoji="0" lang="es-E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3A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propuso esta otra parábola</a:t>
            </a:r>
            <a:r>
              <a:rPr kumimoji="0" lang="es-E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3A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:- </a:t>
            </a:r>
            <a:r>
              <a:rPr kumimoji="0" lang="es-E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3A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“El reino de los cielos se parece a un grano de mostaza que uno siembra en su huerta;</a:t>
            </a:r>
            <a:r>
              <a:rPr kumimoji="0" lang="es-PE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3A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s-PE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3A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aunque </a:t>
            </a:r>
            <a:r>
              <a:rPr kumimoji="0" lang="es-PE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3A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es la más pequeña de las semillas, </a:t>
            </a:r>
            <a:r>
              <a:rPr kumimoji="0" lang="es-E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3A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370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472821"/>
            <a:ext cx="8103323" cy="5987200"/>
          </a:xfrm>
          <a:prstGeom prst="rect">
            <a:avLst/>
          </a:prstGeom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57223" y="4888098"/>
            <a:ext cx="774382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cuando crece es más alta que las hortalizas;  se hace un arbusto más alto que las hortalizas, </a:t>
            </a:r>
            <a:r>
              <a:rPr kumimoji="0" lang="es-E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y </a:t>
            </a:r>
            <a:r>
              <a:rPr kumimoji="0" lang="es-E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vienen los pájaros a anidar en sus ramas”. </a:t>
            </a:r>
          </a:p>
        </p:txBody>
      </p:sp>
      <p:pic>
        <p:nvPicPr>
          <p:cNvPr id="1026" name="Picture 2" descr="Nido png imágenes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3276291"/>
            <a:ext cx="1142999" cy="6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ves, Colibrí, Las Gaviotas imagen png - imagen transparente descarga  gratui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97" b="9454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3" y="1761374"/>
            <a:ext cx="882650" cy="64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20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4" y="475869"/>
            <a:ext cx="8115013" cy="5915406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71876" y="4849062"/>
            <a:ext cx="795177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Les </a:t>
            </a:r>
            <a:r>
              <a:rPr kumimoji="0" lang="es-E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dijo otra parábola</a:t>
            </a:r>
            <a:r>
              <a:rPr kumimoji="0" lang="es-E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</a:t>
            </a:r>
            <a:r>
              <a:rPr kumimoji="0" lang="es-E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- </a:t>
            </a:r>
            <a:r>
              <a:rPr kumimoji="0" lang="es-E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3A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“El reino de los cielos se parece a la levadura; una mujer la amasa con tres medidas de harina, y basta para que todo fermente”.</a:t>
            </a:r>
            <a:endParaRPr kumimoji="0" lang="es-ES" sz="3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88900">
                  <a:srgbClr val="3A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1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50" y="514367"/>
            <a:ext cx="8111275" cy="5915008"/>
          </a:xfrm>
          <a:prstGeom prst="rect">
            <a:avLst/>
          </a:prstGeom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39436" y="4718381"/>
            <a:ext cx="76786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3A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Jesús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3A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expuso todo esto a la gente en parábolas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3A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3A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sin parábolas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3A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no les exponía nada. </a:t>
            </a:r>
            <a:r>
              <a:rPr kumimoji="0" lang="es-ES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3A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Así </a:t>
            </a:r>
            <a:r>
              <a:rPr kumimoji="0" lang="es-E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3A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 cumplió el oráculo del profeta: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srgbClr val="3A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“Abriré mi boca diciendo parábolas, anunciaré lo secreto desde la fundación del mundo”.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88900">
                  <a:srgbClr val="3A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31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8" y="476250"/>
            <a:ext cx="8162544" cy="5952744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63686" y="4898654"/>
            <a:ext cx="757546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 w="11430"/>
                <a:solidFill>
                  <a:prstClr val="white"/>
                </a:solidFill>
                <a:effectLst>
                  <a:glow rad="63500">
                    <a:srgbClr val="3A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Luego </a:t>
            </a:r>
            <a:r>
              <a:rPr kumimoji="0" lang="es-ES" sz="2800" b="1" i="0" u="none" strike="noStrike" kern="1200" cap="none" spc="0" normalizeH="0" baseline="0" noProof="0" dirty="0">
                <a:ln w="11430"/>
                <a:solidFill>
                  <a:prstClr val="white"/>
                </a:solidFill>
                <a:effectLst>
                  <a:glow rad="63500">
                    <a:srgbClr val="3A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dejó a la gente y se fue a  casa. Los discípulos se le acercaron a decirle: </a:t>
            </a:r>
            <a:r>
              <a:rPr kumimoji="0" lang="es-PE" sz="2800" b="1" i="0" u="none" strike="noStrike" kern="1200" cap="none" spc="0" normalizeH="0" baseline="0" noProof="0" dirty="0" smtClean="0">
                <a:ln w="11430"/>
                <a:solidFill>
                  <a:prstClr val="white"/>
                </a:solidFill>
                <a:effectLst>
                  <a:glow rad="63500">
                    <a:srgbClr val="3A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-</a:t>
            </a:r>
            <a:r>
              <a:rPr kumimoji="0" lang="es-PE" sz="2800" b="1" i="1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glow rad="63500">
                    <a:srgbClr val="3A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</a:t>
            </a:r>
            <a:r>
              <a:rPr kumimoji="0" lang="es-PE" sz="2800" b="1" i="1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glow rad="63500">
                    <a:srgbClr val="3A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Acláranos  la parábola de la cizaña en el campo. </a:t>
            </a:r>
            <a:endParaRPr kumimoji="0" lang="es-ES" sz="2800" b="1" i="1" u="none" strike="noStrike" kern="1200" cap="none" spc="0" normalizeH="0" baseline="0" noProof="0" dirty="0">
              <a:ln w="11430"/>
              <a:solidFill>
                <a:srgbClr val="FFFF00"/>
              </a:solidFill>
              <a:effectLst>
                <a:glow rad="63500">
                  <a:srgbClr val="3A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00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" y="483869"/>
            <a:ext cx="8126730" cy="5869063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73262" y="4413941"/>
            <a:ext cx="7699214" cy="19389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Él </a:t>
            </a: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les contestó:  </a:t>
            </a:r>
            <a:r>
              <a:rPr kumimoji="0" 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- </a:t>
            </a:r>
            <a:r>
              <a:rPr kumimoji="0" lang="es-ES" sz="24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“El que siembra la buena semilla es el Hijo del hombre; </a:t>
            </a:r>
            <a:r>
              <a:rPr kumimoji="0" lang="es-ES" sz="2400" i="1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s-E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el </a:t>
            </a:r>
            <a:r>
              <a:rPr kumimoji="0" lang="es-ES" sz="24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campo es  el mundo; la buena semilla son los ciudadanos del  reino;  la cizaña son los partidarios del  Maligno; </a:t>
            </a:r>
            <a:r>
              <a:rPr kumimoji="0" lang="es-E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el </a:t>
            </a:r>
            <a:r>
              <a:rPr kumimoji="0" lang="es-ES" sz="24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enemigo que la siembra es el diablo; la cosecha es el fin del </a:t>
            </a:r>
            <a:r>
              <a:rPr kumimoji="0" lang="es-E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tiempo,  </a:t>
            </a:r>
            <a:r>
              <a:rPr kumimoji="0" lang="es-ES" sz="24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y los </a:t>
            </a:r>
            <a:r>
              <a:rPr kumimoji="0" lang="es-E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segadores </a:t>
            </a:r>
            <a:r>
              <a:rPr kumimoji="0" lang="es-ES" sz="24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los ángeles. </a:t>
            </a:r>
          </a:p>
        </p:txBody>
      </p:sp>
    </p:spTree>
    <p:extLst>
      <p:ext uri="{BB962C8B-B14F-4D97-AF65-F5344CB8AC3E}">
        <p14:creationId xmlns:p14="http://schemas.microsoft.com/office/powerpoint/2010/main" val="298277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2" y="473963"/>
            <a:ext cx="8087487" cy="589208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04063" y="4010098"/>
            <a:ext cx="81636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2400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Lo mismo que se arranca la cizaña y se quema, así será </a:t>
            </a:r>
            <a:r>
              <a:rPr lang="es-PE" sz="2400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al fin del  tiempo: </a:t>
            </a:r>
            <a:r>
              <a:rPr lang="es-PE" sz="1200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 </a:t>
            </a:r>
            <a:r>
              <a:rPr lang="es-PE" sz="1400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 </a:t>
            </a:r>
            <a:r>
              <a:rPr lang="es-PE" sz="2400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el Hijo del hombre enviará a sus ángeles, y arrancarán de su reino a todos los corruptores y malvados y </a:t>
            </a:r>
            <a:r>
              <a:rPr lang="es-PE" sz="1400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 </a:t>
            </a:r>
            <a:r>
              <a:rPr lang="es-PE" sz="2400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los arrojarán al horno encendido; </a:t>
            </a:r>
            <a:r>
              <a:rPr lang="es-ES" sz="2400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allí será el llanto y el rechinar de dientes. Entonces los justos brillarán como el sol en el reino de su Padre. El que tenga oídos, que oiga”.      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313084" y="3428999"/>
            <a:ext cx="218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 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57249" y="1021764"/>
            <a:ext cx="7915275" cy="31085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42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 BUENA SEMILLA, Mateo 13:36-43 – Rafael Pol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" t="3902" r="3045" b="4145"/>
          <a:stretch/>
        </p:blipFill>
        <p:spPr bwMode="auto">
          <a:xfrm>
            <a:off x="485775" y="502799"/>
            <a:ext cx="8184100" cy="59026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568127" y="502799"/>
            <a:ext cx="4264048" cy="609512"/>
            <a:chOff x="802" y="666"/>
            <a:chExt cx="5512" cy="959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802" y="749"/>
              <a:ext cx="5512" cy="876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rgbClr val="70AD4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75623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1837" y="666"/>
              <a:ext cx="4194" cy="7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1E2F13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LECTIO DIVINA –DOMINGO 16º TO. - “A”              </a:t>
              </a:r>
              <a:r>
                <a:rPr kumimoji="0" lang="es-PE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EL REINO DE DIOS SE PARECE…..</a:t>
              </a:r>
              <a:endPara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4" name="Picture 8" descr="BIBLIA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" y="666"/>
              <a:ext cx="649" cy="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272716" y="478166"/>
            <a:ext cx="33378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normalizeH="0" baseline="0" noProof="0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/>
                <a:cs typeface="+mn-cs"/>
              </a:rPr>
              <a:t>Mateo 13,24-43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940403" y="4705350"/>
            <a:ext cx="734568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38" normalizeH="0" baseline="0" noProof="0" dirty="0">
                <a:ln w="11430"/>
                <a:solidFill>
                  <a:prstClr val="white"/>
                </a:solidFill>
                <a:effectLst>
                  <a:glow rad="63500">
                    <a:srgbClr val="FF0000">
                      <a:alpha val="40000"/>
                    </a:srgbClr>
                  </a:glow>
                  <a:outerShdw blurRad="50800" dist="38100" algn="l" rotWithShape="0">
                    <a:srgbClr val="ED7D31">
                      <a:lumMod val="50000"/>
                    </a:srgb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EL </a:t>
            </a:r>
            <a:r>
              <a:rPr kumimoji="0" lang="es-PE" sz="2800" b="1" i="0" u="none" strike="noStrike" kern="1200" cap="none" spc="38" normalizeH="0" baseline="0" noProof="0" dirty="0" smtClean="0">
                <a:ln w="11430"/>
                <a:solidFill>
                  <a:prstClr val="white"/>
                </a:solidFill>
                <a:effectLst>
                  <a:glow rad="63500">
                    <a:srgbClr val="FF0000">
                      <a:alpha val="40000"/>
                    </a:srgbClr>
                  </a:glow>
                  <a:outerShdw blurRad="50800" dist="38100" algn="l" rotWithShape="0">
                    <a:srgbClr val="ED7D31">
                      <a:lumMod val="50000"/>
                    </a:srgb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REINO </a:t>
            </a:r>
            <a:r>
              <a:rPr kumimoji="0" lang="es-PE" sz="2800" b="1" i="0" u="none" strike="noStrike" kern="1200" cap="none" spc="38" normalizeH="0" baseline="0" noProof="0" dirty="0">
                <a:ln w="11430"/>
                <a:solidFill>
                  <a:prstClr val="white"/>
                </a:solidFill>
                <a:effectLst>
                  <a:glow rad="63500">
                    <a:srgbClr val="FF0000">
                      <a:alpha val="40000"/>
                    </a:srgbClr>
                  </a:glow>
                  <a:outerShdw blurRad="50800" dist="38100" algn="l" rotWithShape="0">
                    <a:srgbClr val="ED7D31">
                      <a:lumMod val="50000"/>
                    </a:srgb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DE </a:t>
            </a:r>
            <a:r>
              <a:rPr kumimoji="0" lang="es-PE" sz="2800" b="1" i="0" u="none" strike="noStrike" kern="1200" cap="none" spc="38" normalizeH="0" baseline="0" noProof="0" dirty="0" smtClean="0">
                <a:ln w="11430"/>
                <a:solidFill>
                  <a:prstClr val="white"/>
                </a:solidFill>
                <a:effectLst>
                  <a:glow rad="63500">
                    <a:srgbClr val="FF0000">
                      <a:alpha val="40000"/>
                    </a:srgbClr>
                  </a:glow>
                  <a:outerShdw blurRad="50800" dist="38100" algn="l" rotWithShape="0">
                    <a:srgbClr val="ED7D31">
                      <a:lumMod val="50000"/>
                    </a:srgb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DIOS SE PARECE . . .   </a:t>
            </a:r>
            <a:endParaRPr kumimoji="0" lang="es-ES" sz="2800" b="1" i="0" u="none" strike="noStrike" kern="1200" cap="none" spc="38" normalizeH="0" baseline="0" noProof="0" dirty="0">
              <a:ln w="11430"/>
              <a:solidFill>
                <a:prstClr val="white"/>
              </a:solidFill>
              <a:effectLst>
                <a:glow rad="63500">
                  <a:srgbClr val="FF0000">
                    <a:alpha val="40000"/>
                  </a:srgbClr>
                </a:glow>
                <a:outerShdw blurRad="50800" dist="38100" algn="l" rotWithShape="0">
                  <a:srgbClr val="ED7D31">
                    <a:lumMod val="50000"/>
                  </a:srgbClr>
                </a:outerShdw>
              </a:effectLst>
              <a:uLnTx/>
              <a:uFillTx/>
              <a:latin typeface="Bahnschrift SemiBold SemiConden" panose="020B0502040204020203" pitchFamily="34" charset="0"/>
              <a:ea typeface="+mn-ea"/>
              <a:cs typeface="+mn-cs"/>
            </a:endParaRPr>
          </a:p>
        </p:txBody>
      </p:sp>
      <p:sp>
        <p:nvSpPr>
          <p:cNvPr id="17" name="8 Rectángulo"/>
          <p:cNvSpPr/>
          <p:nvPr/>
        </p:nvSpPr>
        <p:spPr>
          <a:xfrm>
            <a:off x="6296025" y="5987657"/>
            <a:ext cx="2114912" cy="37702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 w="19050">
                  <a:solidFill>
                    <a:srgbClr val="44546A">
                      <a:tint val="1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Blk BT" pitchFamily="34" charset="0"/>
                <a:ea typeface="+mn-ea"/>
                <a:cs typeface="+mn-cs"/>
              </a:rPr>
              <a:t>23 Julio 2023</a:t>
            </a:r>
            <a:endParaRPr kumimoji="0" lang="es-ES" b="1" i="0" u="none" strike="noStrike" kern="0" cap="none" spc="0" normalizeH="0" baseline="0" noProof="0" dirty="0">
              <a:ln w="19050">
                <a:solidFill>
                  <a:srgbClr val="44546A">
                    <a:tint val="1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rgbClr val="4472C4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Swis721 Blk B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0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rincipios Para El Éxito: La Importancia De La Semilla. |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58696"/>
            <a:ext cx="8134350" cy="591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21048" y="4892175"/>
            <a:ext cx="7456152" cy="1260975"/>
          </a:xfrm>
          <a:prstGeom prst="rect">
            <a:avLst/>
          </a:prstGeom>
        </p:spPr>
        <p:txBody>
          <a:bodyPr/>
          <a:lstStyle/>
          <a:p>
            <a:pPr marL="457200" marR="0" lvl="0" indent="-4572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1A00">
                      <a:alpha val="60000"/>
                    </a:srgbClr>
                  </a:glo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8"/>
              </a:rPr>
              <a:t>¿Cómo eran las semillas que había sembrado el dueño del terreno? </a:t>
            </a:r>
            <a:endParaRPr kumimoji="0" lang="es-PE" sz="32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101600">
                  <a:srgbClr val="001A00">
                    <a:alpha val="60000"/>
                  </a:srgbClr>
                </a:glo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 Unicode MS" panose="020B0604020202020204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1A00">
                      <a:alpha val="60000"/>
                    </a:srgbClr>
                  </a:glo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8"/>
              </a:rPr>
              <a:t>¿</a:t>
            </a:r>
            <a:r>
              <a:rPr kumimoji="0" lang="es-PE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1A00">
                      <a:alpha val="60000"/>
                    </a:srgbClr>
                  </a:glo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8"/>
              </a:rPr>
              <a:t>Cómo era la siembra del enemigo?  </a:t>
            </a:r>
            <a:endParaRPr kumimoji="0" lang="es-ES_tradnl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001A00">
                    <a:alpha val="60000"/>
                  </a:srgbClr>
                </a:glo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 rot="379125">
            <a:off x="1418461" y="4734318"/>
            <a:ext cx="6204049" cy="1149798"/>
          </a:xfrm>
          <a:prstGeom prst="rect">
            <a:avLst/>
          </a:prstGeom>
        </p:spPr>
        <p:txBody>
          <a:bodyPr>
            <a:prstTxWarp prst="textDeflat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700" b="0" i="0" u="none" strike="noStrike" kern="0" cap="none" spc="0" normalizeH="0" baseline="0" noProof="0" dirty="0">
              <a:ln>
                <a:noFill/>
              </a:ln>
              <a:solidFill>
                <a:srgbClr val="FFE89F"/>
              </a:solidFill>
              <a:effectLst>
                <a:outerShdw blurRad="50800" dist="76200" dir="18900000" algn="bl" rotWithShape="0">
                  <a:prstClr val="black"/>
                </a:outerShdw>
              </a:effectLst>
              <a:uLnTx/>
              <a:uFillTx/>
              <a:latin typeface="Broadway" panose="04040905080B02020502" pitchFamily="82" charset="0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35373" y="458696"/>
            <a:ext cx="6976098" cy="1025780"/>
          </a:xfrm>
          <a:prstGeom prst="rect">
            <a:avLst/>
          </a:prstGeom>
        </p:spPr>
        <p:txBody>
          <a:bodyPr>
            <a:prstTxWarp prst="textWave2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ndara" pitchFamily="34" charset="0"/>
                <a:ea typeface="+mn-ea"/>
                <a:cs typeface="+mn-cs"/>
              </a:rPr>
              <a:t>Preguntas para la lectura:</a:t>
            </a:r>
            <a:endParaRPr kumimoji="0" lang="es-ES_tradnl" sz="3600" b="1" i="0" u="none" strike="noStrike" kern="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2" name="AutoShape 4" descr="Cómo cultivar germen de tri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47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rrancan algunas espigas en sábado | La vida de Jesú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9" y="486600"/>
            <a:ext cx="8140701" cy="594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65149" y="534225"/>
            <a:ext cx="7733211" cy="124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4000" b="1" i="0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FF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¿Porqué los discípulos quieren arrancar la cizaña?</a:t>
            </a:r>
            <a:endParaRPr kumimoji="0" lang="es-ES" sz="4000" b="1" i="0" u="none" strike="noStrike" kern="1200" cap="none" spc="0" normalizeH="0" baseline="0" noProof="0" dirty="0">
              <a:ln w="6600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rgbClr val="FF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83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arábola de la cizaña y el trigo. Cuándo y a quiénes aplicad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474836"/>
            <a:ext cx="8176168" cy="593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0842" y="4010516"/>
            <a:ext cx="81523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¿Cuál es la posición del dueño de la siembra ante la mala hierba?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¿Qué sucederá cuando llegue </a:t>
            </a:r>
            <a:endParaRPr kumimoji="0" lang="es-PE" sz="3600" b="1" i="0" u="none" strike="noStrike" kern="1200" cap="none" spc="0" normalizeH="0" baseline="0" noProof="0" dirty="0" smtClean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prstClr val="black"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la </a:t>
            </a:r>
            <a:r>
              <a:rPr kumimoji="0" lang="es-PE" sz="36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cosecha? </a:t>
            </a:r>
          </a:p>
        </p:txBody>
      </p:sp>
    </p:spTree>
    <p:extLst>
      <p:ext uri="{BB962C8B-B14F-4D97-AF65-F5344CB8AC3E}">
        <p14:creationId xmlns:p14="http://schemas.microsoft.com/office/powerpoint/2010/main" val="26055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arábola del Grano de Mostaz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5209" y="478971"/>
            <a:ext cx="8188890" cy="593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000522" y="4315651"/>
            <a:ext cx="3138926" cy="166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57175" marR="0" lvl="0" indent="-257175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38" normalizeH="0" baseline="0" noProof="0" dirty="0">
              <a:ln w="11430"/>
              <a:solidFill>
                <a:srgbClr val="A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8" name="Picture 4" descr="Pájaro, Azul, Bazar imagen png - imagen transparente descarga gratuit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966" y="1771261"/>
            <a:ext cx="609601" cy="33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ájaro png descansando sobre una rama Imagen Descargar_PRF ..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583" y="599955"/>
            <a:ext cx="462474" cy="38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pájaro png descansando sobre una rama Imagen Descargar_PRF ..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195" y="1703209"/>
            <a:ext cx="462474" cy="38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pájaro png descansando sobre una rama Imagen Descargar_PRF ..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34180" y="2625508"/>
            <a:ext cx="452846" cy="38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Aves, Colibrí, Nido De Pájaro imagen png - imagen transparente ...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524" y="1152235"/>
            <a:ext cx="888274" cy="65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Aves, Colibrí, Nido De Pájaro imagen png - imagen transparente ...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20452" y="2393963"/>
            <a:ext cx="499916" cy="36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Aves, Colibrí, Nido De Pájaro imagen png - imagen transparente ...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178" y="1550126"/>
            <a:ext cx="532456" cy="39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Pajaro - Canary Bird, HD Png Download - 700x754(#3999046) - PngFind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057" y="3252750"/>
            <a:ext cx="416958" cy="38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Pajaro - Canary Bird, HD Png Download - 700x754(#3999046) - PngFind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319" y="660090"/>
            <a:ext cx="416958" cy="38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Pajaro - Canary Bird, HD Png Download - 700x754(#3999046) - PngFind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85400" y="1477935"/>
            <a:ext cx="399062" cy="38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Aves, Colibrí, Nido De Pájaro imagen png - imagen transparente ...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30052" y="764290"/>
            <a:ext cx="499916" cy="36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Jesus Background png download - 675*1183 - Free Transparent Jesus ...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21" r="-676"/>
          <a:stretch/>
        </p:blipFill>
        <p:spPr bwMode="auto">
          <a:xfrm>
            <a:off x="6380020" y="2525486"/>
            <a:ext cx="2546266" cy="389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44434" y="4841966"/>
            <a:ext cx="7596941" cy="137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prstTxWarp prst="textCanUp">
              <a:avLst/>
            </a:prstTxWarp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Franklin Gothic Demi" panose="020B0703020102020204" pitchFamily="34" charset="0"/>
              </a:rPr>
              <a:t> ¿Con qué otras comparaciones habla Jesús del Reino</a:t>
            </a:r>
            <a:r>
              <a:rPr kumimoji="0" lang="es-PE" sz="32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Franklin Gothic Demi" panose="020B0703020102020204" pitchFamily="34" charset="0"/>
              </a:rPr>
              <a:t>?, ¿</a:t>
            </a:r>
            <a:r>
              <a:rPr kumimoji="0" lang="es-PE" sz="32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Franklin Gothic Demi" panose="020B0703020102020204" pitchFamily="34" charset="0"/>
              </a:rPr>
              <a:t>hay algunas semejanzas entre ellas</a:t>
            </a:r>
            <a:r>
              <a:rPr kumimoji="0" lang="es-PE" sz="32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Franklin Gothic Demi" panose="020B0703020102020204" pitchFamily="34" charset="0"/>
              </a:rPr>
              <a:t>?</a:t>
            </a:r>
            <a:endParaRPr kumimoji="0" lang="es-PE" sz="32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53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vangelio 23 de julio 2016 | Trigo, Evangelio del dia, Jesus y su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57" y="518523"/>
            <a:ext cx="8161110" cy="588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870861" y="637410"/>
            <a:ext cx="7419703" cy="2567344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PE" sz="3200" b="1" i="0" u="none" strike="noStrike" kern="1200" cap="none" spc="38" normalizeH="0" baseline="0" noProof="0" dirty="0">
                <a:ln w="11430"/>
                <a:solidFill>
                  <a:prstClr val="white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¿Qué quería decir Jesús con el ejemplo de la cizaña y el trigo?</a:t>
            </a:r>
          </a:p>
        </p:txBody>
      </p:sp>
    </p:spTree>
    <p:extLst>
      <p:ext uri="{BB962C8B-B14F-4D97-AF65-F5344CB8AC3E}">
        <p14:creationId xmlns:p14="http://schemas.microsoft.com/office/powerpoint/2010/main" val="297238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rigo y cizaña, por el obispo de Segovia, Cesar Franco - Iglesia Española -  C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5773" y="482383"/>
            <a:ext cx="8153128" cy="587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842961" y="1495696"/>
            <a:ext cx="2795589" cy="64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333300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Motivación</a:t>
            </a:r>
            <a:r>
              <a:rPr kumimoji="0" lang="es-PE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333300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s-ES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39700">
                  <a:srgbClr val="333300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609597" y="558583"/>
            <a:ext cx="2830287" cy="86091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>
            <a:solidFill>
              <a:srgbClr val="F6EA9D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doni Bd BT" panose="02070803080706020303" pitchFamily="18" charset="0"/>
                <a:ea typeface="+mn-ea"/>
                <a:cs typeface="+mn-cs"/>
              </a:rPr>
              <a:t>MEDITATIO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¿Qué ME dice el texto?</a:t>
            </a:r>
            <a:endParaRPr kumimoji="0" lang="es-PE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85774" y="4086496"/>
            <a:ext cx="8153128" cy="199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333300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También </a:t>
            </a:r>
            <a:r>
              <a:rPr kumimoji="0" lang="es-PE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333300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el interior de la Iglesia crecen juntos </a:t>
            </a:r>
            <a:r>
              <a:rPr kumimoji="0" lang="es-PE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333300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el </a:t>
            </a:r>
            <a:r>
              <a:rPr kumimoji="0" lang="es-PE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333300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trigo y la cizaña. </a:t>
            </a:r>
            <a:r>
              <a:rPr kumimoji="0" lang="es-PE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333300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 </a:t>
            </a:r>
            <a:r>
              <a:rPr kumimoji="0" lang="es-PE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333300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misión no  consiste en juzgar precipitadamente</a:t>
            </a:r>
            <a:r>
              <a:rPr kumimoji="0" lang="es-PE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333300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sino </a:t>
            </a:r>
            <a:r>
              <a:rPr kumimoji="0" lang="es-PE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333300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ayudar a que el Reino crezca y transforme la masa de este mundo.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333300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39700">
                  <a:srgbClr val="333300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235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2" y="490728"/>
            <a:ext cx="7961376" cy="5876544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15530" y="3431176"/>
            <a:ext cx="7106206" cy="254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DeflateTop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2400" b="1" i="0" u="none" strike="noStrike" kern="1200" cap="none" spc="113" normalizeH="0" baseline="0" noProof="0" dirty="0">
                <a:ln w="11430"/>
                <a:solidFill>
                  <a:schemeClr val="bg1"/>
                </a:solidFill>
                <a:effectLst>
                  <a:glow rad="101600">
                    <a:srgbClr val="002E00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¿He dejado que crezca en mi corazón la cizaña que ha querido sembrar el maligno cuando no he estado atento?</a:t>
            </a:r>
            <a:endParaRPr kumimoji="0" lang="es-ES" sz="2400" b="1" i="0" u="none" strike="noStrike" kern="1200" cap="none" spc="113" normalizeH="0" baseline="0" noProof="0" dirty="0">
              <a:ln w="11430"/>
              <a:solidFill>
                <a:schemeClr val="bg1"/>
              </a:solidFill>
              <a:effectLst>
                <a:glow rad="101600">
                  <a:srgbClr val="002E00"/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9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ndo Hombre Nerviosamente Impaciente Esperando En El Vestíbulo Foto E  Imagen Para Descarga Gratuita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6" y="466724"/>
            <a:ext cx="8077200" cy="59436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743668" y="4417454"/>
            <a:ext cx="7421538" cy="1713086"/>
          </a:xfrm>
          <a:prstGeom prst="rect">
            <a:avLst/>
          </a:prstGeom>
          <a:noFill/>
        </p:spPr>
        <p:txBody>
          <a:bodyPr wrap="square">
            <a:prstTxWarp prst="textS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2400" b="1" i="0" u="none" strike="noStrike" kern="1200" cap="none" spc="38" normalizeH="0" baseline="0" noProof="0" dirty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¿Soy capaz de esperar con paciencia y bondad  </a:t>
            </a:r>
            <a:r>
              <a:rPr kumimoji="0" lang="es-PE" sz="2400" b="1" i="0" u="none" strike="noStrike" kern="1200" cap="none" spc="38" normalizeH="0" baseline="0" noProof="0" dirty="0" smtClean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 </a:t>
            </a:r>
            <a:r>
              <a:rPr kumimoji="0" lang="es-PE" sz="2400" b="1" i="0" u="none" strike="noStrike" kern="1200" cap="none" spc="38" normalizeH="0" baseline="0" noProof="0" dirty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que Dios juzgue a los que </a:t>
            </a:r>
            <a:endParaRPr kumimoji="0" lang="es-PE" sz="2400" b="1" i="0" u="none" strike="noStrike" kern="1200" cap="none" spc="38" normalizeH="0" baseline="0" noProof="0" dirty="0" smtClean="0">
              <a:ln w="11430"/>
              <a:solidFill>
                <a:srgbClr val="C00000"/>
              </a:solidFill>
              <a:effectLst>
                <a:glow rad="635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38" normalizeH="0" baseline="0" noProof="0" dirty="0" smtClean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hacen </a:t>
            </a:r>
            <a:r>
              <a:rPr kumimoji="0" lang="es-PE" sz="2400" b="1" i="0" u="none" strike="noStrike" kern="1200" cap="none" spc="38" normalizeH="0" baseline="0" noProof="0" dirty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mal?</a:t>
            </a:r>
            <a:endParaRPr kumimoji="0" lang="es-ES" sz="2400" b="1" i="0" u="none" strike="noStrike" kern="1200" cap="none" spc="38" normalizeH="0" baseline="0" noProof="0" dirty="0">
              <a:ln w="11430"/>
              <a:solidFill>
                <a:srgbClr val="C00000"/>
              </a:solidFill>
              <a:effectLst>
                <a:glow rad="635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92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"/>
          <a:stretch/>
        </p:blipFill>
        <p:spPr>
          <a:xfrm>
            <a:off x="530838" y="504824"/>
            <a:ext cx="8055567" cy="58959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7 CuadroTexto"/>
          <p:cNvSpPr txBox="1"/>
          <p:nvPr/>
        </p:nvSpPr>
        <p:spPr>
          <a:xfrm>
            <a:off x="549889" y="4556572"/>
            <a:ext cx="80365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¿Creo en la Palabra como la semilla que debe cambiar la realidad del mundo en que vivimos?</a:t>
            </a:r>
            <a:endParaRPr kumimoji="0" lang="es-ES" sz="3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73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ágenes de Joven Pensando - Descarga gratuita en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4" y="485776"/>
            <a:ext cx="8093075" cy="59626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733425" y="1430809"/>
            <a:ext cx="34956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2800" b="1" u="none" strike="noStrike" kern="1200" normalizeH="0" baseline="0" noProof="0" dirty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¿Qué puedes aprender de la paciencia de Dios frente a la </a:t>
            </a:r>
            <a:r>
              <a:rPr kumimoji="0" lang="es-PE" sz="2800" b="1" u="none" strike="noStrike" kern="1200" normalizeH="0" baseline="0" noProof="0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experiencia</a:t>
            </a:r>
            <a:endParaRPr kumimoji="0" lang="es-ES" sz="2800" b="1" u="none" strike="noStrike" kern="1200" normalizeH="0" baseline="0" noProof="0" dirty="0"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</a:endParaRPr>
          </a:p>
        </p:txBody>
      </p:sp>
      <p:sp>
        <p:nvSpPr>
          <p:cNvPr id="5" name="6 CuadroTexto"/>
          <p:cNvSpPr txBox="1"/>
          <p:nvPr/>
        </p:nvSpPr>
        <p:spPr>
          <a:xfrm>
            <a:off x="5915025" y="3905251"/>
            <a:ext cx="269557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PE" sz="2800" b="1" u="none" strike="noStrike" kern="1200" normalizeH="0" baseline="0" noProof="0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del </a:t>
            </a:r>
            <a:r>
              <a:rPr kumimoji="0" lang="es-PE" sz="2800" b="1" u="none" strike="noStrike" kern="1200" normalizeH="0" baseline="0" noProof="0" dirty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mal presente en la Iglesia y en la sociedad?</a:t>
            </a:r>
            <a:endParaRPr kumimoji="0" lang="es-ES" sz="2800" b="1" u="none" strike="noStrike" kern="1200" normalizeH="0" baseline="0" noProof="0" dirty="0"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69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8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57" y="434895"/>
            <a:ext cx="8174736" cy="5975430"/>
          </a:xfrm>
          <a:prstGeom prst="rect">
            <a:avLst/>
          </a:prstGeom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1297688" y="498916"/>
            <a:ext cx="6124318" cy="99667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Ambientación</a:t>
            </a: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: </a:t>
            </a:r>
            <a:endParaRPr kumimoji="0" lang="es-ES_tradnl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Espigas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y un ramillete de “mala hierba” </a:t>
            </a:r>
            <a:endParaRPr kumimoji="0" lang="es-ES_tradnl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o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hierbas silvestres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6136661" y="2834934"/>
            <a:ext cx="181846" cy="27699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50" b="1" i="0" u="none" strike="noStrike" kern="1200" cap="none" spc="38" normalizeH="0" baseline="0" noProof="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2570800" y="4851693"/>
            <a:ext cx="138564" cy="27699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350" b="1" i="0" u="none" strike="noStrike" kern="1200" cap="none" spc="38" normalizeH="0" baseline="0" noProof="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1297688" y="3661193"/>
            <a:ext cx="1984848" cy="27699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350" b="1" i="0" u="none" strike="noStrike" kern="1200" cap="none" spc="38" normalizeH="0" baseline="0" noProof="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6476071" y="4332320"/>
            <a:ext cx="138564" cy="27699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350" b="1" i="0" u="none" strike="noStrike" kern="1200" cap="none" spc="38" normalizeH="0" baseline="0" noProof="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6804904" y="3568721"/>
            <a:ext cx="138564" cy="27699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350" b="1" i="0" u="none" strike="noStrike" kern="1200" cap="none" spc="38" normalizeH="0" baseline="0" noProof="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940931" y="4918955"/>
            <a:ext cx="138564" cy="27699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350" b="1" i="0" u="none" strike="noStrike" kern="1200" cap="none" spc="38" normalizeH="0" baseline="0" noProof="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67184" y="5948660"/>
            <a:ext cx="5319159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Aharoni" panose="02010803020104030203" pitchFamily="2" charset="-79"/>
              </a:rPr>
              <a:t>Canto sugerido:   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Aharoni" panose="02010803020104030203" pitchFamily="2" charset="-79"/>
              </a:rPr>
              <a:t>Testigos de tu Reino</a:t>
            </a: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Aharoni" panose="02010803020104030203" pitchFamily="2" charset="-79"/>
              </a:rPr>
              <a:t>.</a:t>
            </a:r>
            <a:endParaRPr kumimoji="0" lang="es-ES_tradnl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70657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475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atolico Imágenes y Fotos - 123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454024"/>
            <a:ext cx="8121650" cy="594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685924" y="2295525"/>
            <a:ext cx="5165099" cy="3046988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 prst="relaxedInset"/>
          </a:sp3d>
        </p:spPr>
        <p:txBody>
          <a:bodyPr wrap="squar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3200" b="1" i="0" u="none" strike="noStrike" kern="1200" cap="none" spc="38" normalizeH="0" baseline="0" noProof="0" dirty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¿En mi comunidad, familia, grupo, </a:t>
            </a:r>
            <a:r>
              <a:rPr kumimoji="0" lang="es-PE" sz="3200" b="1" i="0" u="none" strike="noStrike" kern="1200" cap="none" spc="38" normalizeH="0" baseline="0" noProof="0" dirty="0" smtClean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s-PE" sz="3200" b="1" i="0" u="none" strike="noStrike" kern="1200" cap="none" spc="38" normalizeH="0" baseline="0" noProof="0" dirty="0">
              <a:ln w="11430"/>
              <a:solidFill>
                <a:srgbClr val="C00000"/>
              </a:solidFill>
              <a:effectLst>
                <a:glow rad="635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38" normalizeH="0" baseline="0" noProof="0" dirty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s</a:t>
            </a:r>
            <a:r>
              <a:rPr kumimoji="0" lang="es-PE" sz="3200" b="1" i="0" u="none" strike="noStrike" kern="1200" cap="none" spc="38" normalizeH="0" baseline="0" noProof="0" dirty="0" smtClean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oy parte </a:t>
            </a:r>
            <a:r>
              <a:rPr kumimoji="0" lang="es-PE" sz="3200" b="1" i="0" u="none" strike="noStrike" kern="1200" cap="none" spc="38" normalizeH="0" baseline="0" noProof="0" dirty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del trigo que da frutos buenos o soy parte de los que están llenos de cizaña?</a:t>
            </a:r>
            <a:endParaRPr kumimoji="0" lang="es-ES" sz="3200" b="1" i="0" u="none" strike="noStrike" kern="1200" cap="none" spc="38" normalizeH="0" baseline="0" noProof="0" dirty="0">
              <a:ln w="11430"/>
              <a:solidFill>
                <a:srgbClr val="C00000"/>
              </a:solidFill>
              <a:effectLst>
                <a:glow rad="635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46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l Espíritu Santo bajó como una paloma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" r="4509"/>
          <a:stretch/>
        </p:blipFill>
        <p:spPr bwMode="auto">
          <a:xfrm flipH="1">
            <a:off x="489336" y="498003"/>
            <a:ext cx="8143907" cy="58361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822837" y="1691685"/>
            <a:ext cx="1987164" cy="60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57175" marR="0" lvl="0" indent="-25717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3A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Motivación</a:t>
            </a:r>
            <a:r>
              <a:rPr kumimoji="0" lang="es-PE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3A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</a:t>
            </a:r>
            <a:endParaRPr kumimoji="0" lang="es-PE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3A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223628" y="4347102"/>
            <a:ext cx="5615946" cy="12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0" u="none" strike="noStrike" kern="1200" cap="none" spc="38" normalizeH="0" baseline="0" noProof="0" dirty="0">
                <a:ln w="11430"/>
                <a:solidFill>
                  <a:srgbClr val="FFFF2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89336" y="2836980"/>
            <a:ext cx="4177914" cy="267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57175" marR="0" lvl="0" indent="-25717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3A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San </a:t>
            </a:r>
            <a:r>
              <a:rPr kumimoji="0" lang="es-PE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3A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Pablo nos recuerda nuestra incapacidad para orar como es debido. Unámonos al gemido </a:t>
            </a:r>
            <a:r>
              <a:rPr kumimoji="0" lang="es-PE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3A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del </a:t>
            </a:r>
            <a:r>
              <a:rPr kumimoji="0" lang="es-PE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3A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Espíritu para que el Señor suscite en nosotros las actitudes adecuadas para construir su Reino.</a:t>
            </a:r>
          </a:p>
          <a:p>
            <a:pPr marL="257175" marR="0" lvl="0" indent="-25717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3A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4"/>
          <a:stretch/>
        </p:blipFill>
        <p:spPr>
          <a:xfrm>
            <a:off x="641736" y="606482"/>
            <a:ext cx="3243072" cy="106075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55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das Santas: Evangelio Junio 17,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3" y="471354"/>
            <a:ext cx="8161110" cy="59555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302011" y="471354"/>
            <a:ext cx="50477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Luego de un tiempo de 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oración personal, 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compartimos 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nuestra oración. Se puede, también, recitar el 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Salmo 85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glow rad="139700">
                  <a:srgbClr val="FFFFFF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33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. La Oración: ¿Entro en mi misma, para encontrarme con Dios? | Formación  en la 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9" y="492125"/>
            <a:ext cx="8093075" cy="58991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90579" y="618046"/>
            <a:ext cx="24191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ysClr val="windowText" lastClr="000000"/>
                  </a:solidFill>
                  <a:prstDash val="solid"/>
                </a:ln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Salmo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2400" b="1" i="1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85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11850" y="3282732"/>
            <a:ext cx="4274449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1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Tú, Señor, eres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bueno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y clemente, rico en misericordia con los que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te invocan.</a:t>
            </a:r>
            <a:b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</a:b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Señor, escucha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mi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oración, atiende a la voz de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mi súplica.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ca-ES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63500">
                  <a:prstClr val="black">
                    <a:lumMod val="95000"/>
                    <a:lumOff val="5000"/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691324" y="4054931"/>
            <a:ext cx="279355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600" b="1" i="1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Tú</a:t>
            </a:r>
            <a:r>
              <a:rPr kumimoji="0" lang="ca-ES" sz="3600" b="1" i="1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, </a:t>
            </a:r>
            <a:r>
              <a:rPr kumimoji="0" lang="ca-ES" sz="3600" b="1" i="1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Señor</a:t>
            </a:r>
            <a:r>
              <a:rPr kumimoji="0" lang="ca-ES" sz="3600" b="1" i="1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, eres </a:t>
            </a:r>
            <a:r>
              <a:rPr kumimoji="0" lang="ca-ES" sz="3600" b="1" i="1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bueno</a:t>
            </a:r>
            <a:r>
              <a:rPr kumimoji="0" lang="ca-ES" sz="3600" b="1" i="1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y </a:t>
            </a:r>
            <a:r>
              <a:rPr kumimoji="0" lang="ca-ES" sz="3600" b="1" i="1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clemente</a:t>
            </a:r>
            <a:r>
              <a:rPr kumimoji="0" lang="ca-ES" sz="3600" b="1" i="1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  <a:endParaRPr kumimoji="0" lang="ca-ES" sz="1800" b="1" i="1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16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1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GLORIA AL PADRE Y AL HIJO Y AL ESPÍRITU SANTO” - Parroquia de Santo Domingo  de Guzm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63" y="454368"/>
            <a:ext cx="8153938" cy="592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43944" y="782391"/>
            <a:ext cx="785611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050" b="1" i="1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ca-ES" sz="2400" b="1" i="1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32299" y="1754054"/>
            <a:ext cx="499610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762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762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Todas los pueblos,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762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      vendrán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762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a postrarse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762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                 en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762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tu presencia, Señor; bendecirán tu nombre: </a:t>
            </a:r>
            <a:endParaRPr kumimoji="0" lang="es-ES" sz="2800" b="1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76200">
                  <a:srgbClr val="C0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762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“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762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Grande eres tú,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762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                       y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762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haces maravillas;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762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                                  tú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762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eres el único Dios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762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”.</a:t>
            </a:r>
            <a:endParaRPr kumimoji="0" lang="ca-E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76200">
                  <a:srgbClr val="C0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9575" y="5654106"/>
            <a:ext cx="80904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Tú</a:t>
            </a:r>
            <a:r>
              <a:rPr kumimoji="0" lang="ca-E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, </a:t>
            </a:r>
            <a:r>
              <a:rPr kumimoji="0" lang="ca-E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Señor</a:t>
            </a:r>
            <a:r>
              <a:rPr kumimoji="0" lang="ca-E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, eres </a:t>
            </a:r>
            <a:r>
              <a:rPr kumimoji="0" lang="ca-E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bueno</a:t>
            </a:r>
            <a:r>
              <a:rPr kumimoji="0" lang="ca-E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y </a:t>
            </a:r>
            <a:r>
              <a:rPr kumimoji="0" lang="ca-E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clemente</a:t>
            </a:r>
            <a:r>
              <a:rPr kumimoji="0" lang="ca-E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  <a:endParaRPr kumimoji="0" lang="ca-ES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67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7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Qué es la misericordia de Dios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/>
          <a:stretch/>
        </p:blipFill>
        <p:spPr bwMode="auto">
          <a:xfrm>
            <a:off x="542926" y="504451"/>
            <a:ext cx="8095260" cy="58868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716949" y="3933279"/>
            <a:ext cx="682598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1200" normalizeH="0" baseline="0" noProof="0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Pero tú, </a:t>
            </a:r>
            <a:r>
              <a:rPr kumimoji="0" lang="es-ES" sz="2800" b="1" i="1" u="none" strike="noStrike" kern="1200" normalizeH="0" baseline="0" noProof="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Señor, </a:t>
            </a:r>
            <a:r>
              <a:rPr kumimoji="0" lang="es-ES" sz="2800" b="1" i="1" u="none" strike="noStrike" kern="1200" normalizeH="0" baseline="0" noProof="0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Dios clemente </a:t>
            </a:r>
            <a:r>
              <a:rPr kumimoji="0" lang="es-ES" sz="2800" b="1" i="1" u="none" strike="noStrike" kern="1200" normalizeH="0" baseline="0" noProof="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y misericordioso, lento a la cólera, rico en piedad y leal, mírame, ten </a:t>
            </a:r>
            <a:r>
              <a:rPr kumimoji="0" lang="es-ES" sz="2800" b="1" i="1" u="none" strike="noStrike" kern="1200" normalizeH="0" baseline="0" noProof="0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compasión de mí. 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821866" y="5806499"/>
            <a:ext cx="73373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80000"/>
                  </a:glow>
                  <a:outerShdw blurRad="50800" dist="76200" dir="18900000" algn="b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Tú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80000"/>
                  </a:glow>
                  <a:outerShdw blurRad="50800" dist="76200" dir="18900000" algn="b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,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80000"/>
                  </a:glow>
                  <a:outerShdw blurRad="50800" dist="76200" dir="18900000" algn="b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Señor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80000"/>
                  </a:glow>
                  <a:outerShdw blurRad="50800" dist="76200" dir="18900000" algn="b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, eres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80000"/>
                  </a:glow>
                  <a:outerShdw blurRad="50800" dist="76200" dir="18900000" algn="b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bueno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80000"/>
                  </a:glow>
                  <a:outerShdw blurRad="50800" dist="76200" dir="18900000" algn="b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y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80000"/>
                  </a:glow>
                  <a:outerShdw blurRad="50800" dist="76200" dir="18900000" algn="b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clemente</a:t>
            </a:r>
            <a:endParaRPr kumimoji="0" lang="ca-ES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rgbClr val="080000"/>
                </a:glow>
                <a:outerShdw blurRad="50800" dist="76200" dir="18900000" algn="bl" rotWithShape="0">
                  <a:srgbClr val="00000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76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2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3" y="479384"/>
            <a:ext cx="8121651" cy="59214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6"/>
          <a:stretch/>
        </p:blipFill>
        <p:spPr>
          <a:xfrm>
            <a:off x="507999" y="498420"/>
            <a:ext cx="2810256" cy="901756"/>
          </a:xfrm>
          <a:prstGeom prst="round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529508" y="519817"/>
            <a:ext cx="1728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4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Adobe Fan Heiti Std B" pitchFamily="34" charset="-128"/>
              </a:rPr>
              <a:t> </a:t>
            </a:r>
            <a:r>
              <a:rPr lang="es-PE" sz="2400" b="1" u="sng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Adobe Fan Heiti Std B" pitchFamily="34" charset="-128"/>
              </a:rPr>
              <a:t>Motivación</a:t>
            </a:r>
            <a:r>
              <a:rPr lang="es-PE" sz="24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Adobe Fan Heiti Std B" pitchFamily="34" charset="-128"/>
              </a:rPr>
              <a:t>: </a:t>
            </a:r>
            <a:endParaRPr lang="en-US" sz="2400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809643" y="1515674"/>
            <a:ext cx="7082071" cy="325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marL="257175" marR="0" lvl="0" indent="-257175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dobe Fan Heiti Std B" pitchFamily="34" charset="-128"/>
                <a:cs typeface="+mn-cs"/>
              </a:rPr>
              <a:t>San 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dobe Fan Heiti Std B" pitchFamily="34" charset="-128"/>
                <a:cs typeface="+mn-cs"/>
              </a:rPr>
              <a:t>Vicente exhorta a las Hijas de la </a:t>
            </a:r>
          </a:p>
          <a:p>
            <a:pPr marL="257175" marR="0" lvl="0" indent="-257175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dobe Fan Heiti Std B" pitchFamily="34" charset="-128"/>
                <a:cs typeface="+mn-cs"/>
              </a:rPr>
              <a:t>Caridad a vivir en cordialidad y respeto, imitando la </a:t>
            </a:r>
          </a:p>
          <a:p>
            <a:pPr marL="257175" marR="0" lvl="0" indent="-257175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dobe Fan Heiti Std B" pitchFamily="34" charset="-128"/>
                <a:cs typeface="+mn-cs"/>
              </a:rPr>
              <a:t>paciencia de Dios expresada en la parábola del trigo y la cizaña: </a:t>
            </a:r>
          </a:p>
          <a:p>
            <a:pPr marL="257175" marR="0" lvl="0" indent="-257175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dobe Fan Heiti Std B" pitchFamily="34" charset="-128"/>
                <a:cs typeface="+mn-cs"/>
              </a:rPr>
              <a:t>“Les decía hace un momento que permanecer en la Compañía con unión y cordialidad, es estar en un paraíso; también les digo lo contrario: estar en la Compañía sin esas virtudes sería un pequeño infierno.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dobe Fan Heiti Std B" pitchFamily="34" charset="-128"/>
                <a:cs typeface="+mn-cs"/>
              </a:rPr>
              <a:t>Hijas mías, ténganlo por seguro, porque el diablo, que es sembrador de cizaña y de desunión, estaría entre ustedes.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dobe Fan Heiti Std B" pitchFamily="34" charset="-128"/>
                <a:cs typeface="+mn-cs"/>
              </a:rPr>
              <a:t>Estaría entre ustedes si, al no soportarse mutuamente, dijesen: </a:t>
            </a:r>
            <a:endParaRPr kumimoji="0" lang="es-PE" sz="2400" b="1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Adobe Fan Heiti Std B" pitchFamily="34" charset="-128"/>
              <a:cs typeface="+mn-cs"/>
            </a:endParaRPr>
          </a:p>
          <a:p>
            <a:pPr marL="257175" marR="0" lvl="0" indent="-257175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dobe Fan Heiti Std B" pitchFamily="34" charset="-128"/>
                <a:cs typeface="+mn-cs"/>
              </a:rPr>
              <a:t>"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dobe Fan Heiti Std B" pitchFamily="34" charset="-128"/>
                <a:cs typeface="+mn-cs"/>
              </a:rPr>
              <a:t>Esta hermana tiene tan mal humor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dobe Fan Heiti Std B" pitchFamily="34" charset="-128"/>
                <a:cs typeface="+mn-cs"/>
              </a:rPr>
              <a:t>..."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Adobe Fan Heiti Std B" pitchFamily="34" charset="-128"/>
              <a:cs typeface="+mn-cs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385646" y="4563126"/>
            <a:ext cx="6506069" cy="208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marL="257175" marR="0" lvl="0" indent="-257175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7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A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 </a:t>
            </a:r>
            <a:endParaRPr kumimoji="0" lang="es-ES" sz="27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A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ekton Pro" pitchFamily="34" charset="0"/>
              <a:ea typeface="+mn-ea"/>
              <a:cs typeface="+mn-cs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930740" y="5348834"/>
            <a:ext cx="5275307" cy="92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marL="257175" marR="0" lvl="0" indent="-257175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50800" dir="18900000" algn="b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Adobe Fan Heiti Std B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405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free vector 5 golden ribbon pattern vector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6"/>
          <a:stretch/>
        </p:blipFill>
        <p:spPr bwMode="auto">
          <a:xfrm>
            <a:off x="447952" y="502978"/>
            <a:ext cx="8189868" cy="589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638578" y="1032424"/>
            <a:ext cx="5808616" cy="431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marL="257175" marR="0" lvl="0" indent="-257175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dobe Fan Heiti Std B" pitchFamily="34" charset="-128"/>
                <a:cs typeface="+mn-cs"/>
              </a:rPr>
              <a:t>" </a:t>
            </a: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dobe Fan Heiti Std B" pitchFamily="34" charset="-128"/>
                <a:cs typeface="+mn-cs"/>
              </a:rPr>
              <a:t>Hijas mías, hoy esta buena hermana tiene alguna pena en el espíritu o alguna molestia que la hace menos asequible que de ordinario; ¿por qué dicen que tiene mal humor? Quizás mañana estarás tú en esa misma situación. </a:t>
            </a: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dobe Fan Heiti Std B" pitchFamily="34" charset="-128"/>
                <a:cs typeface="+mn-cs"/>
              </a:rPr>
              <a:t>Si hoy no tienes caridad con ella, ¿cómo quieres que ella la tenga mañana contigo?</a:t>
            </a: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dobe Fan Heiti Std B" pitchFamily="34" charset="-128"/>
                <a:cs typeface="+mn-cs"/>
              </a:rPr>
              <a:t> Si dos hermanas están juntas en estas disposiciones, díganme, por favor, ¿no es esto un infierno? Vean cuánta importancia tiene la práctica de estas dos virtudes, el respeto y la cordialidad.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dobe Fan Heiti Std B" pitchFamily="34" charset="-128"/>
                <a:cs typeface="+mn-cs"/>
              </a:rPr>
              <a:t>Hay que pedírselas muchas veces a Dios. Sólo él puede darles esta gracia de la que tanta necesidad tienen</a:t>
            </a: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dobe Fan Heiti Std B" pitchFamily="34" charset="-128"/>
                <a:cs typeface="+mn-cs"/>
              </a:rPr>
              <a:t>. </a:t>
            </a:r>
            <a:r>
              <a:rPr kumimoji="0" lang="es-P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dobe Fan Heiti Std B" pitchFamily="34" charset="-128"/>
                <a:cs typeface="+mn-cs"/>
              </a:rPr>
              <a:t>(IX, 156)</a:t>
            </a:r>
          </a:p>
          <a:p>
            <a:pPr marL="257175" marR="0" lvl="0" indent="-257175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dobe Fan Heiti Std B" pitchFamily="34" charset="-128"/>
                <a:cs typeface="+mn-cs"/>
              </a:rPr>
              <a:t> </a:t>
            </a:r>
          </a:p>
          <a:p>
            <a:pPr marL="257175" marR="0" lvl="0" indent="-257175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prstClr val="black">
                    <a:lumMod val="95000"/>
                    <a:lumOff val="5000"/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Adobe Fan Heiti Std B" pitchFamily="34" charset="-128"/>
              <a:cs typeface="+mn-cs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385646" y="4563126"/>
            <a:ext cx="6506069" cy="208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marL="257175" marR="0" lvl="0" indent="-257175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7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A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 </a:t>
            </a:r>
            <a:endParaRPr kumimoji="0" lang="es-ES" sz="27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A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ekton Pro" pitchFamily="34" charset="0"/>
              <a:ea typeface="+mn-ea"/>
              <a:cs typeface="+mn-cs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930740" y="5348834"/>
            <a:ext cx="5275307" cy="92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marL="257175" marR="0" lvl="0" indent="-257175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50800" dir="18900000" algn="b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Adobe Fan Heiti Std B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24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s://i.pinimg.com/564x/87/d7/61/87d7612bf30fb2afd11969e467fd14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16" y="444499"/>
            <a:ext cx="8006033" cy="596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4550432" y="444499"/>
            <a:ext cx="3584643" cy="68897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68580" tIns="34290" rIns="68580" bIns="34290" numCol="1" anchor="t" anchorCtr="0" compatLnSpc="1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E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Gothic Std B" pitchFamily="34" charset="-128"/>
                <a:ea typeface="Adobe Gothic Std B" pitchFamily="34" charset="-128"/>
                <a:cs typeface="+mn-cs"/>
              </a:rPr>
              <a:t>Compromiso</a:t>
            </a:r>
            <a:r>
              <a:rPr kumimoji="0" lang="es-PE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Gothic Std B" pitchFamily="34" charset="-128"/>
                <a:ea typeface="Adobe Gothic Std B" pitchFamily="34" charset="-128"/>
                <a:cs typeface="+mn-cs"/>
              </a:rPr>
              <a:t>:</a:t>
            </a:r>
            <a:endParaRPr kumimoji="0" lang="es-ES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obe Gothic Std B" pitchFamily="34" charset="-128"/>
              <a:ea typeface="Adobe Gothic Std B" pitchFamily="34" charset="-128"/>
              <a:cs typeface="+mn-cs"/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452166" y="3708932"/>
            <a:ext cx="3942474" cy="260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700" b="1" i="0" u="none" strike="noStrike" kern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Durante la semana,  ver en los demás la imagen de Cristo, siendo bondadoso y misericordioso, dejando que sea Dios quien juzgue sus actos.</a:t>
            </a:r>
          </a:p>
        </p:txBody>
      </p:sp>
    </p:spTree>
    <p:extLst>
      <p:ext uri="{BB962C8B-B14F-4D97-AF65-F5344CB8AC3E}">
        <p14:creationId xmlns:p14="http://schemas.microsoft.com/office/powerpoint/2010/main" val="1669002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.pinimg.com/564x/ff/39/33/ff393323bfc8960232095a5ce6661fd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6" b="13060"/>
          <a:stretch/>
        </p:blipFill>
        <p:spPr bwMode="auto">
          <a:xfrm>
            <a:off x="538714" y="475713"/>
            <a:ext cx="8043311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538714" y="3020308"/>
            <a:ext cx="8043311" cy="340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68580" tIns="34290" rIns="68580" bIns="34290" numCol="1" anchor="t" anchorCtr="0" compatLnSpc="1"/>
          <a:lstStyle/>
          <a:p>
            <a:pPr lvl="0" algn="ctr">
              <a:defRPr/>
            </a:pPr>
            <a:r>
              <a:rPr lang="es-ES" sz="2400" b="1" dirty="0" smtClean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Dios </a:t>
            </a:r>
            <a:r>
              <a:rPr lang="es-ES" sz="24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Padre nuestro, que eres grande y haces maravillas con todos; </a:t>
            </a:r>
          </a:p>
          <a:p>
            <a:pPr lvl="0" algn="ctr">
              <a:defRPr/>
            </a:pPr>
            <a:r>
              <a:rPr lang="es-ES" sz="24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Tú nos dices que siempre nos tenemos que esforzar, como el labrador que siembra la semilla, para hacer presente el Reino de la verdad y de la justicia; que tu Amor y tu Espíritu vengan en nuestra ayuda, acojan nuestro trabajo y le den plenitud, de manera que entre todos podamos hacer un mundo mejor, un mundo de hermanos, según es tu voluntad</a:t>
            </a:r>
            <a:r>
              <a:rPr lang="es-ES" sz="2400" b="1" dirty="0" smtClean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429764" y="5175023"/>
            <a:ext cx="6048310" cy="118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76200" dir="2700000" algn="tl">
                  <a:srgbClr val="000000"/>
                </a:outerShdw>
              </a:effectLst>
              <a:uLnTx/>
              <a:uFillTx/>
              <a:latin typeface="Tekton Pro" pitchFamily="34" charset="0"/>
              <a:ea typeface="+mn-ea"/>
              <a:cs typeface="Aparajita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23599" y="475713"/>
            <a:ext cx="273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1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Oración final</a:t>
            </a:r>
            <a:endParaRPr kumimoji="0" lang="es-PE" sz="3200" b="1" i="1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69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 Trigo y la Cizaña, ¿cómo distinguirlas? | Revista Lo Esenci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8"/>
          <a:stretch/>
        </p:blipFill>
        <p:spPr bwMode="auto">
          <a:xfrm>
            <a:off x="462881" y="464402"/>
            <a:ext cx="8150225" cy="591734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865434" y="626327"/>
            <a:ext cx="2474968" cy="432313"/>
          </a:xfrm>
          <a:prstGeom prst="rect">
            <a:avLst/>
          </a:prstGeom>
          <a:solidFill>
            <a:srgbClr val="0070C0"/>
          </a:solidFill>
        </p:spPr>
        <p:txBody>
          <a:bodyPr wrap="none" lIns="68580" tIns="34290" rIns="68580" bIns="34290" numCol="1">
            <a:prstTxWarp prst="textWave4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ekton Pro Cond" pitchFamily="34" charset="0"/>
                <a:ea typeface="+mn-ea"/>
                <a:cs typeface="+mn-cs"/>
              </a:rPr>
              <a:t>AMBIENTACIÓN:  </a:t>
            </a:r>
            <a:endParaRPr kumimoji="0" lang="es-PE" sz="2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ekton Pro Cond" pitchFamily="34" charset="0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92830" y="4044274"/>
            <a:ext cx="78631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uLnTx/>
                <a:uFillTx/>
                <a:latin typeface="MS Reference Sans Serif" panose="020B0604030504040204" pitchFamily="34" charset="0"/>
              </a:rPr>
              <a:t>El trigo y la cizaña crecen juntos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uLnTx/>
                <a:uFillTx/>
                <a:latin typeface="MS Reference Sans Serif" panose="020B0604030504040204" pitchFamily="34" charset="0"/>
              </a:rPr>
              <a:t>, el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uLnTx/>
                <a:uFillTx/>
                <a:latin typeface="MS Reference Sans Serif" panose="020B0604030504040204" pitchFamily="34" charset="0"/>
              </a:rPr>
              <a:t>bien y el mal conviven en la historia humana, pero sólo a la hora del juicio de Dios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uLnTx/>
                <a:uFillTx/>
                <a:latin typeface="MS Reference Sans Serif" panose="020B0604030504040204" pitchFamily="34" charset="0"/>
              </a:rPr>
              <a:t>separará a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uLnTx/>
                <a:uFillTx/>
                <a:latin typeface="MS Reference Sans Serif" panose="020B0604030504040204" pitchFamily="34" charset="0"/>
              </a:rPr>
              <a:t>ambos.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uLnTx/>
                <a:uFillTx/>
                <a:latin typeface="MS Reference Sans Serif" panose="020B0604030504040204" pitchFamily="34" charset="0"/>
              </a:rPr>
              <a:t>Mientras tanto, sabe tener paciencia convirtiendo el presente en un espacio para la gracia y una oportunidad para la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uLnTx/>
                <a:uFillTx/>
                <a:latin typeface="MS Reference Sans Serif" panose="020B0604030504040204" pitchFamily="34" charset="0"/>
              </a:rPr>
              <a:t>conversión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uLnTx/>
                <a:uFillTx/>
                <a:latin typeface="MS Reference Sans Serif" panose="020B0604030504040204" pitchFamily="34" charset="0"/>
              </a:rPr>
              <a:t>.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311346" y="4563126"/>
            <a:ext cx="633899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100" b="1" i="0" u="none" strike="noStrike" kern="1200" cap="none" spc="38" normalizeH="0" baseline="0" noProof="0" dirty="0">
              <a:ln w="11430"/>
              <a:solidFill>
                <a:srgbClr val="FFFF00"/>
              </a:solidFill>
              <a:effectLst>
                <a:glow rad="228600">
                  <a:srgbClr val="000000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6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Esto contiene una imagen de: Jesus Photo:                   God our fa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99" y="468312"/>
            <a:ext cx="8140701" cy="59778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776684" y="468312"/>
            <a:ext cx="7252891" cy="181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68580" tIns="34290" rIns="68580" bIns="34290" numCol="1" anchor="t" anchorCtr="0" compatLnSpc="1"/>
          <a:lstStyle/>
          <a:p>
            <a:pPr lvl="0" algn="ctr">
              <a:defRPr/>
            </a:pPr>
            <a:r>
              <a:rPr lang="es-ES" sz="2400" b="1" dirty="0" smtClean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</a:t>
            </a:r>
            <a:r>
              <a:rPr lang="es-ES" sz="24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llegue a Ti, Dios Padre, nuestra gratitud por todo lo que nos das en Jesús y en el Espíritu. 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1052909" y="5173662"/>
            <a:ext cx="7252891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68580" tIns="34290" rIns="68580" bIns="34290" numCol="1" anchor="t" anchorCtr="0" compatLnSpc="1"/>
          <a:lstStyle/>
          <a:p>
            <a:pPr lvl="0" algn="ctr">
              <a:defRPr/>
            </a:pPr>
            <a:r>
              <a:rPr lang="es-ES" sz="2400" b="1" dirty="0" smtClean="0">
                <a:solidFill>
                  <a:prstClr val="white"/>
                </a:solidFill>
                <a:effectLst>
                  <a:glow rad="635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Ayúdanos </a:t>
            </a:r>
            <a:r>
              <a:rPr lang="es-ES" sz="2400" b="1" dirty="0">
                <a:solidFill>
                  <a:prstClr val="white"/>
                </a:solidFill>
                <a:effectLst>
                  <a:glow rad="635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en la dificultad y haznos de verdad testigos de tu Amor, trabajadores de tu Reino de vida, de justicia y de misericordia. AMÉN.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chemeClr val="bg1">
                    <a:lumMod val="5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28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6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969" y="461554"/>
            <a:ext cx="8194768" cy="597407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11721" y="538050"/>
            <a:ext cx="8162016" cy="21945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76200" dir="18900000" algn="b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-18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76200" dir="18900000" algn="b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76200" dir="18900000" algn="b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Julio 1830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76200" dir="18900000" algn="b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76200" dir="18900000" algn="bl" rotWithShape="0">
                  <a:prstClr val="black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76200" dir="18900000" algn="b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193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76200" dir="18900000" algn="b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años de la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76200" dir="18900000" algn="b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76200" dir="18900000" algn="b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°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76200" dir="18900000" algn="b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Aparición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76200" dir="18900000" algn="b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 la 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76200" dir="18900000" algn="bl" rotWithShape="0">
                  <a:prstClr val="black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76200" dir="18900000" algn="b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Santísima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76200" dir="18900000" algn="b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Virgen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76200" dir="18900000" algn="b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María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76200" dir="18900000" algn="b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 Sta. Catalina </a:t>
            </a:r>
            <a:r>
              <a:rPr kumimoji="0" 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76200" dir="18900000" algn="b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Labouré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76200" dir="18900000" algn="b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" name="AutoShape 2" descr="data:image/jpg;base64,/9j/4AAQSkZJRgABAQAAAQABAAD/2wCEAAkGBhQSERUUExQWFRQWGBgXGBcYFxccFxodFRcXFxcXGhcYHCYeFxojGhcYHy8gIycpLCwsFR8xNTAqNSYrLCkBCQoKDgwOGg8PGiwkHyQsKSksLCwsLCwsLCwsLCwsLCwsLCwsLCwsLCwsLCwsLCwsLCwsLCwsLCwsLCksKSwsLP/AABEIAQgAvwMBIgACEQEDEQH/xAAcAAACAgMBAQAAAAAAAAAAAAAEBQMGAAECBwj/xAA8EAABAwIEAwUHAgYBBAMAAAABAAIRAyEEBRIxQVFhBiJxgaETMpGxwdHwQuEUFSNSYvGSBzNyghaywv/EABoBAAIDAQEAAAAAAAAAAAAAAAMEAQIFAAb/xAAvEQACAgEEAQMCBAYDAAAAAAAAAQIDEQQSITFBEyJRBWEyobHwFCNxwdHxM0KR/9oADAMBAAIRAxEAPwC2t7Snmo6/awtbPHgFXKriGz68B4oAPc82FuHVZnqyXYxtTLTR7UvLonxTejn54/BVTB4OILt0fRpF7ob8eAQJ6mWeC2xFipZ455gf6R/8ygJXhcK2m23mea1WqT4KrvsXZRpPoOdnJXDs8KVVHwoCi1avnkpKA6/n5W255JhK6TGkXsfO6FxDnMcC1siYINifAzY+S0oQnZHMWgDmo8MstPMSVx/NDEi6U4Wv7QaQdLoMkbt4A/lkHic3p0A1j3XNm296ImOqF6d7jnHOfyLepDP2Hjs7iyjGedUjLy50uETsINvhv+yJ0ADrwt95hGdVkVltEKyL6Q2/my5OapMFp5WfO+SfAdRGxzNcnMgUnc9QvqKFqpHOIZjc0LUnq9oSHRb4reJqyCCqlm1Am4NwiLUM5RLJU7RN5oLEdoGzEqj4rGO3nxQ9CqXGSboytkTtRdKudtPFC1M3HNVSvWI2ULcUZRVZkq4np1YF8Se6LkcPNFYchqWuJJAB7o9T9Uww9IndZ17zILXHCGGF7zgL3MWVjwuHDRAEfnNL8my+Ic4eA4pjXq8kvFJcs6by8I1VqcEO4rZKjKWsm5MhYNFRuYpBfZTU6cb7qsE5Ms2kiKjhuLtuSDx+E1S5pLXDYzx5X4JndQV2rRr1DqfseALgp9i7DYvENmWsZt3okG9xAcIn8CCqsrPraqbWvaHSS6O53REczummKaXCAJshsDTLBewMHzWx/Ev0XPK3fAr6eJ7fB1TwTruc7UfBTNeEbTuELiKEXCzbNTOX4mMRrS6OZWnOXLXLoj4JNvcHInod4RL0PUCtFJFGCVUgzZulpKf1glmYYT2jCOatlZOR55jW780HRxOk7J1j8K5pIcIcJ8DO5SWthiE3BolhFauI8UFxsoS+CpWVgi7Wjkz2XA4CeHgrDgcrAu74fm6lw+HawW3UrqpWa/lkufwTPqRYKIlchy6lVXPRRsjJXBuunpVmfavD4QxVf3gJ0NGp3SeDekkLoadzZXfgdMZp3H5C7BVap/8AUXC1gI9oLxenYdTpJgdU/o1w4BzSCCLEbFM2wVa4RWOW+SVzkO9SucoBuk+3kYS4NOUTONuJUrhZR09z+cVK7OZJRqRZSbqAbqXUrz5fJXJCaF7JgMMIjcIR+Np0u89wHKUK7PKjqeulSLrkXIhMU055wUlIlxOEi4uPkg4Qj+09RrgKopsHEgmR5SRHWUdVqscA9jgQfrsrTo2vKOU8rAFiGIB4TR6Be26FjkkSZplwqN5HgVVsVlZFnBXisEtxTJRkjkzz3H4Ig2QDd1Zs2wh1FJ3YaExGWFyW7Po/WNgQSuC1LOzuFLiahOxTkiN1lyIccPBwGrRpzZdOWU6kKK5c4IkuBN20zV2Ew4FOPb1naKc7Dm63KQPFwVTyfLaTwNcvq1SbucbniT7pIEKzdusY1misQXGmx0DqT6bC/wDik3/T7BF1WrWrFvtCAKcXaxh71p2kuG60eo8f7IjEtGF7IYWiA5tMl0e8SfkIA+CQYXEOwuP9iHF1HEantab+zewDVB5OkE9fV5/CVm+1e6q0nQ4Uw01C2Wtc4Oc1ziJmNhsOqquRNrfx9E1yKgbSe6dRJ74gEk7SWzpG3kqbeHlln0XZ6ja1duM9FopCQSJHVFlpn3+akdcDguJA+vxUx7KPowBaAm3VQ1cTLS7bgBIBJNrA7xPyWsM+GgnePz86K0lyQuERx7SpUoyGj2Y1ARJBJbJ5G2+9wu3YAUqZAJLReOJ3tZVvGsrsxU0H6fatgufGnUJcBOkwI5gzKIzU4sksZXpgBjdUgt7xaNTgQDLd+6fitCEsYwym3INmuLolkgt0/wCWsC97cdW5jiEnyPNqbawGpsA7gu59ZJUWaZfVDP6Jc4AgapDWuIBJ7p3aOg5qLJsN/UBqOhwggta0Cb30xBvF+oTilFw5YJxafB6DXg3HFLq+6OmwkyY38kDXKzHgOBVkvrI6qga5UqWUdgWYyhKQ4vBQU/xmIDRJSLEYnWURZOR9A5fg202QFxU3RXs0NWGkrPfRcic2yiIU5K4FInYIST3cHPoQdpcJ7VsE9zSQ60j9Uz5H0VT7G1XYWi6oQXUPbOa63ujS0tfe+kz5W5q1YrsxjKz4e/2VNxJOkgmCY0i1rXkFNMPgHUtVIs7gaAHWIdYNgjnAFlqqTitskQsdoTZ1mZdQc6kDpG1Rru83m6TbTuCLk3VSyDEVRmBaILRDXEWaNDb6QdhqJt1TvPsiDGONEOiQ5tJs6Q6w23LYm21yqh2ezAsrMMaSXP1wCA50lx8gCABwRZYdb2kLlnrsLmoVzhMQHMDmxcTvPlIXL3rI2vsu3g299kK9267qOU+Ey3U0vcYbw6/srxWSj+BdmhcKDHNJHegiBe5In4BB0MxEBpMQBJPE8hx5nyC77QZq1u2zbAcJPEIXJ+ztSt/UqOLGG9vedPADZo6n4cU7p9N6q3S4X76K22bUorsZ03te1zg32mn9Inc7bj7+aXVcBiGvfUr0A5hiSx7nPYBMaQ73mi02HEwSrdh8OyhS002gASeJvuSTuTbdI6Xayk6sWGoJDRIkQdW0c7fMJyNCXCXAJSaBsbh2PpRGkCdJaIgxNvEE2/yKrNHtDTwbzSq0nVI2qgtLodBAIMHpc8IVzq95rodLXEwACIgbfPZef55lk1zfcSTaRPD0KZr08ZpxYKVjjyXDBZxTxDNdMyNoiCDyI4LmqFR6WbOww00dv7Se7PnxTvIO1bcTLHNLKo3bMg9QUhfpJ1PPgPXapr7jCsEvrhM6yX4hqDswi+StZySSB5pSRBT7Mad56JJUZdXLxPdf58Z4RygrjGdpqTWy8kcdj89vVK8lqtJLgQWgbgg8Ry2sCUY3KXVqjWwNJ7rpEgBgAJ8xsltmXyNyhAYdnapxYNQAtogwD+p55DkBxO6sj2NYw2EclzleEp0qTWUxDGiB8TJ+MofMMWHCG3WhTXGC4M+2WXwE0aPdBHETHBbqUQQbKXCmWNPRR1X8EdxXkHliJ+Vd4uBsZty4FeTZ3lvssVWDfdGIBH/uwF3/AN48l7WRb4ryjPnirWe7+5+q3QjT5wAqzjGMcJdh9MnKTbO8hzJ1N8E9x1iORNgQrQ6rKplBkEdIPwuru3FMYxrpkOE9b9IKVWm9WeEE1L24kdYLCa3gOsNyOMD1ROY15YQNoty3suMBDgXNaRwktjxiN9lx/Ly1rxuC5xG9gYdG3MlGenhWsCe5vlCqjhabqB9qyQagH+QsWmDuCC5PKjw2h/T/AEQIN9o+l/NV7HYJ4p1wZAdWpvpnwYzUPDUw2/yKbU3END9xGh48Jg+I+R6JmqvbBJHb8ybZ3iMS9zQBAAVEznsQ33muhxJkm4J4co+H73YPltthwQ1UuJB/QZnnbb6orajFyZTnOCn5RnFeiBRr0zoHdD5tyEHjaE1xeAYXEjZw3B6D4bJpiMLLrOETJEHpET7t55yocDhTLi7g50bbTbZDruy8EygUTM8EWVNJ2nj1/dIqhLHhzCQ5uxHS8dV6N2two0B36tQA85P0VNz/AAWh9rahP3T+5WQ5ARWyXBZez2cDFUg7Zws9vI/YqevSLnHkqHkeYHD1tQnSbPHMfcL0H24c2WmWm4PisS+r0n9h6L3CfG0xBCreLp3VnxJkpRjaCUhLloL0elZDgGUyW06QAN3QP7eJ8JTwNcwnvSalqYAvJGkjqIg32uic1ezCUmtpiC+e9xMRcnzQ2QAg+1cZ0/HvfKwK6UXvUfIxKacXLwMMVW0tFJnutAE84UdNsNlcYwgPcBzXNXuho4kj7rTUV0ZmW22O2WaB0WtKiwlWQV1Uq8Auw8lkC5jV00nHjpcR4wSPVeWU6QLnTtt9JXovaCtFF3hpHnuvOMadLNI9550+R3PwQbXlpD2lWIuRHSqDfgR85Kddn6XtHBpuGmY6Wt8T6pG8gFo2EgeW31TLKcSKVXvHukEO+/kYKqp7ZZQa2vfDaehUcPaDaPKP2UD8ZR29qyZ21j4TKq9bMX4lz3vcW4amQIbPeuGiB+t73WaDtI6op+UYo03PZRwjbDRSewudxnVVJHeiPXZMWVxhh2S5fheDIhOUs7Vx9xpjmkH+5p+AB4g/3eCW4LEaappzLSYI494WJ9FXcJm7sP3od7OQ2tQLpNJzpgsJ/SYMHjBBuATDSx7n4guAjUT5fkJhQxDdnKx2Rv5w1yWagYL+UwhO0WP0sFNl38On+R68h58FjsQ53ui525GNzHPjyQtDC/1CXgzz+6D6q28BGssU5Ph6jQ4PB0t0ho8zPXkrgxogRsoX4UOAA2IgfNS0IaTT5CR4E7eSHu3LKOSwIe1YkUxzePkkHaqjIZzkx4fnyT3Pa4OIpNNmsMk+O3y9UTjcubUIcdgE5CeyCyC25bPN62UkAGIkb7KfLsyfh2w7v0/G7eccwpc+zI1axp0gXBvdECbg38kI/La+mDTN99gqXJS9swsPlFgNcPaHN2KW42mXWFlFldOpS7jxDTtcGD+6MebrIlXslwM54PX8/wD6jWGLNd6EfcKPLqhlzeBaPQ2+qJxR1sgCCDJHNDUKBbJ4n9/um3X/ADNwvvbjtJSYdJ4JZXzIPxFOJgahM2kjgPIX6ofOM3plwY0l55NPd83cfJQZbl2qrre+AIMAXkf5GwHqjqUcEuqUVlouWEdDPX4rp9WB1S6vm7WbAuMfpGr12Vbz/tu9lP8Ap0KjXGQXPabeHAeKG7YrgtGmbGXajHta0MnYSR1JsqGyoalRzzsO60fP7fFCNfWrmXuhpvY9432lHsYGDaAPziguXOTSrrxFIgx15jgPkJ+aLZV1QeYB9JQbnE2H55I/B5bUDCSIABN99l1ai5RT+V+p1zahJx+GMsmdUfiKVLSCxtL+J6GrUcWsn/xpiB1JPG1uOPqim5xbfUAwOAaTJAuA47TzEwqPjcwOGrYCvc06jGUKltp7zHW46ifIK45i9z9GkSzUC52qANJDrjSeIGx5qddn1W2ZlGNiSKZ2houdiWamub7WniKZBbpJNNntmO06jA1M58FrIMDOhwuXtEDkTv8AJdZljTXzfCU/0NDqpPEjvMjwkeqn7N0Rp0OdGl1Rk9WuMK7nKOl4+f1LQjGV3u+P0HeHoae67SYJgg3aeMgwY8kYMDrFhIPL7hC1MnJZBd3rSbjUfmJ5iY8ETg2YedIFSk+1g51+sgkEdUtW01y+TprD4OKuHLALG0cEtzslpZVabsMEcw5WYugEEl/V0T6bqr59gi43EDgQbDo7+3x2TNPD5By6FXacgmm8Czgb+EEfMrpz3tw4Yy9WpZg5Tu48gBeeo5qTDUw9nsXzqaQWjifD1HgUwOXxN7kAGOQ2aOQ+ZTTs2xUX4/aKKGXlCXK8qZh2aadz+t/En7LjEsBKbV6MCAlGKqhhDRd59BzKDzNhOIiHGUBULmQREQYI3E/dAgvYdL/I805rzrcdg4CPFur7pVXxYmHm3AnqJj0I8kNrnEkXS4yj0jE9tQGwylLucyPQSk2KzmtW950N/tEgem62/DBsRdF4TKpMvH/r91E7E0P10KDyCZZl79bXiNImZ6jh1Vhb3RcxzlYGxsoa+HG9R0ecBKt+PAw0m8kdTGyYa3V5LVU1NNmX6Oj6rX81osEAk+AJW6Wcsdt6kA+qqmvCJf8AQX1KtWYI0no2/wAeKBxNBxOxVhfjD/YT5goHEVXE2aR4hHjhLhFci/LtTDAbJPMbefBN8TiAKZLiBIiOc8kKcaWDql1eq53eJn6dOie02idzU3wl+Zm63XRqTguX+hY8opsqYanIDvZHSZvpcx2ppv8A4lpCY47ANfe45gEw7xAVPyLNjh6ziZdSeAHt5gfqb/k3eOIkK05U99VxBqsqUxIpkAS4CCLiNgbtMEFV+pUOMt/gU0c98cZK77Bzc4Y8s/puw7WMdwlrtTh49ORChydhq4urSaRDi6o2Zi5BMRzkfBaz/FOa+qHO11LtbtFNrhvw7xadwLeYhTlebmhiG1gNTQNJ4SNIBjkbSPAJumiU6HldrgFbOMblh9dl/p9mKvGtwjj+yZ0cAKY3LnEQXOufDoOikyjNGV6YqMMg/EcwRwKJe0LFUEpYa5Hc8cAj4HFCVKrefojKtBpQ7qDQEdJFXkR5jgywmrR98NiDsR0HAoNmLqVAGmx4x63TXE5pSbbUD0b3vlZVTP8AtVWAIo0tA/vdBd5N2HqmIwk/BTcl5CO0vaBmEpwO9VI7rf8A9O6fNUzL81cXFzjLjck9UofVfVeS4lx94kmT+8IvD4CrEim4jnBhaFMIRjyKXOTkPcXnA0qp5niC919uXx+6IxTy2zgQeRSys4koqpjHkrGcpHvLMrIMuqH880U+qwbkfEIPFdjqzTMh45CZ+BSgAk6AI4QN/BefWPB6VNT8jGrmD3u0URB/uPr0ClpdnQb1HF58TH3P5ZTZTRZTt+o3KbBqFJfYhzxwhccpaBa3gAkWPy0M9+IO1QCL8nAfNWyobJJnVdum+xsfOfkrJpLLJg23gqpqvpuI5cvzbw5prQq+0EtdIHvA7ieo3HUoVmCe8AECRsZ4crbhF16DMPSI1B1V9pGzRxj8+CLWvVkoLyVvmqoOT8AlapInrZRPvZbaO6FjmzYbleqhFQjtXg8bNuctzAcMHRaDH6SY/wCJ4FW7BOdh8D7Roa3US57XtkkPIZAExNm/DhNl+TZJTu551Q4ATZsxO3G/yRfajOJpOYKcNp6J5SXNgN2kAQZ24LF+oXK1+jHw+TW0VDilY/PRrtF2afWvrAfoBhtqZ0lwgk3sIAJ2A8xU6gABYRBFiOII39QrsM5a+m0vlp0SCLi4E2PySPG4NpeXa5LryGgfc/BX0N+F6U+/BXV6eXNkVwJ+z+cOpVXN1Fs2FzwVpOfVxtUDvHSf3VZzDLmv70w9t9Xnx5jqmmS4Y1CWyAWwZPVMX1R/G0Apsb9qDqvaHEGwLW9dMn4XXdDLalXvV3ucODSbeJAt6JjSwYbfc8ysOKvCUaWPYhrn/szkUgwQ0ADohcTSDmnUAR1RGIq+irmZ5gXGxgDgiU1ZKTngmyjs1QpOfUAlxJgm+kH9IHxuj8Q4DwS7J8xF2O8QUVi6wSGpTjNpjFcsxyhXmmXU6o7zQevH4pBR7PU2OJ97kDwT3E4kRZKn4yChq6aWEy2xN5we+vuqn2pwIY9tYCJ7rvE7HxVnYbJZ2jAOHqTy9eCBGXkLXLbJFNweIOq1yT9U/o1osd0my+zZtJR1OtzRXnHI9IJxVTu+R+SqmY1e4PH6FWSu6RHRVfMqndaPE+gQbOWkgtXBBhnusJMKPGuv4I+hThqWYnc+K2vplPLmY31a/KVaCqJ7oW6LBJINvkhWYn+mY3CAZjSHEgxMytnazCHtXG6WG8NPLeZkQFJQxj6lNwfQdpP63BwAAIO2mN+vHinHYmnqEkS0lses/RWjtK5rcLWc4gNDbk+IXntS4wtnxls3NPOUoQWcJf5PNMywld1NmmmSyPeHHcc4PDZD0K7oLXfpgGdwZ2+CtWHxbqtKmAIY1o9eJ6qq458VH9Xlx/4tA+Xqo0eLrU/hE6m111yhnt/3ORiiW9QY+crrshmBbiTTO2w6A8PCQISXC4kw/wAQ4eoUuWVdNcH8sZWzat0WjJr9ssnpeIrgDqg6E3J2CIGHJvwXGKNoCzIJJbUaEvkU42vZyr9Yym+NO/VLKtOy0I4QpLkjwbrnz+S6q4wkRxCjoC/x9VuoyxCxtfJK1f0NDSr2AdfFx8YQ+uTZS1MNe+yynTAS0fd0HeEe5NxEiQb9Uh7SYl06T7sA+JnmspY8tdzECQpc2qB7B+bKtb8ForbJMTM90RwH+1216habBbBkgbfl1djhI6rAJ5hIsQNT+g/Pqm2MxAa0kxJsBwEcY6CEmqYyDABJPJOabR+ricuhDU670cwj2EPd5BK8W8TYox4c4XYP/Y/ZRezA3jwaI9dytuqCgsRRg22Sse6TFzMO9/ug/RY/CspjvkF/BgPHgCi6uLe7uUR4u/SOd+JROEwDKI1O7z9y93Dwnb5q8pS8ERwuy75XiaNOiwlzRb3bzPXzUeYZ3h6n/de57bHQ1ndsZ/VuqHi89N/ZiR/cR8ggG5k55u8NPWwWd/AQbzJtjS1M8cJF0zPtNT06KVOGjmbnxj7qnZjULqjnWOqJZPIRLTwMBR1Mue6+ou8HWS/EZNF+809ZKNXRCr8CBuxzfuZkBrxGxt8eB6yFmHfFVviotRPddaoBb/IDYjqFNhhqqNI6n4fujvo5Lk9My/FzRZz0gHyt9FHiHQCVrLMLppNB5fnzQ+a14Efn5ss2ON2EPNYiLMRUBJ6IKo5EEWQdUJmIuzWEbL/ifT/SIrUl1ltKznHw+/0UlRY+sip2jtHtiLKlMoV74KZ12WSz2clDrq/8COZ6Y+iQd5QuPxMQOn58kf7S99kHm9IaWkcTHx2VYQaeQsJpvDAGvUuHZaSN9vD8+S7pZeTzd/4gn1TzLsmmHPECLM5cp+yrKaTGnJJCHFZUa2kNkuvYcfsgq+TVWW0hsc916LRaG2a0AdFmKc3QS4Ajqj1a+cY7YmZdp4TluZ47mDiwy7UfQLVBrn8dLDv/AHHz4DqrB2mY2WwIDjMG8RH1+SreZZj7MQPePFbektssgpSMu+MYy2xD340MhoF+DQoP4ZzzqqGb2aNvE8ykOCxZD9Zv9VYqeIkxxTgu1g7dQbEaR8FXs1ow8x5fZWB7wElx1UOceIC46PDAsBmDqZjds3H16J5hcwY/YweR/LquOZ3o6wn+AoMA2BPOFQLPHZHmOUBzbHvAyDyK12VwmrFMbUgGTvsT4cyQPNTY6qWixHgfvwS3LMc+piKbGCH62wS7aDPLohWr2vBats9UqZe6LQfRV/McsravcMcxBV1BWp8152OslF9Gy6kzzmq0jcERzQTzcr0LN8tFRhAaNUW8ecqgY2kaLtNQFp8LfHZadGoViE7K3Fh+VPa5pYdwSd95hTOwgSKnWghzTcFPWYgOaHDj+FKaqtKW9eQ1M+NrB6mGCFfhwiK9VBurXQIyCtHoIaJujsM+nOk6S4Xg8ICDzfENp2aO96KvOJLtWogzPVWcUkWqrk+S/ArYKquHzqo2JM/NTVM8eLj1SM68dl5ZjwWJ5PBDY7CueNx4cEh/+TPnZvqsqdqniO6Bz/OCErF0RtYs7UYQs0EjifoqH2g95vh9Vfc0zT+IGkgCLiOapWdYUkA8v9/Qr0/0y1Tq2rwZOqg42bn5FmCdeTs0E/D8CnwONLqoJP6vmg2mGHqQPqfoo8LWh3WQtPIvtzljX+ZEvN7XH2/OqDqkyVF7SH+ZXeKdseYXZISwzis4z5fJMsLW7oPRKajpb4f7W6OJIbfZVJayiXG44vdHBcZZXNPE0njg4fb5FBU33UmHqRUaeX+kC7/jk/sw9ccSSPT39vYju+PRRDtzVe7RRp6nHYRP4PFUIvkzuPE3+ytOQdtqVDuOohsn3mxPnO/xXksSj0bHDLSKuOc24pNJ4SbfD7pFnGGxNjX0ubsC3YE8DKudHEte0OaQQ4SD0PFcVqQcCHAEHgr1XyhJNlJ1prCPM62DAILbXmOB5po10MbAtBnx4qwYvs9SItLT4z6FcDAsY2InxTl18bI4WQUIOL5KpiMSULTxJJM2VlxWFYf0hJK+FANkCARnsVXCMeIcAUE/s7R5HyJQBzBwNip6WbkETccUZoFG1rolPZyj/l/yRAyWlpiD8TP2QFfMr90lc080cN7obLOzPYrzfJvZv3sRI9fgQqhiM4Oq02MTtPVXvMcb7UXEEbfY9FTc+wrPZlwbBaRMciQD48EvKCTzgmNmeARmLBJdqvN+SCzSpDSfAhLn1y38/JXdHEmoDTdcAEzx/JWjoJOq37PgDqoKcM/Avr1tRsI3t4oanU7ylxdLQ5C8V6BtiMVwF1XXUtQyPJD1DsVtz+6uyRtNzYhDVKx0qUnUOo38EJU5KkmXiiWlss1wQfzw9VscAiqOGmD0+f7QldXYoVNfIamOZ5ORWmVJQwxcdvO6OoZde6aU2NbA4eq85K1LhGlGtyOcJSr6WhpcANjqtb6K1YPNajGAOOogXJSyniG+Xn9l0MSEeME+RSdnhDJ+bOO8ITE5ib226qD2ghC4hxItHBEcfgrCfPJ2c0HEwlmMzET3bldvpWNkLTpiVZQL+pzwei1K11gr8eSXnF81GcYokAyMnYoBabjBzSt2IWNrjiQhNJErL6GZxASHOapAcALn0upK+OtDbc+aWYrEiCOP5dC5Y3CnyxNXwx3gwPtKkwtOGSd3X8uA+vmpRX4fm0brTnLa+n05bmxPXTwtiFuaAQOaVOsmeYbjwQL2LUkL1fhOmiV2xghQUjClc8qIteS7RhZBtZR4miPeHmpPaSuC5c2jkjnB09ZA/LKwUcH3dkkwWJ9m/byVh/jgWAi35xWJ9R3trHQ1ThGGpFlx7UT9fJC1KtytVPBZUYJPLNBybjiI3BnYqf25GyV0HGPmiRVT8cPoy2mnhk7a9jz5eq4dXnjHkhnOuFs1By9FLRUIeRFpPkhG+9dSDHBoMDfggWV5cuLLsub3iOqge6fz85+ixYqSkQjTfqjMFkNSsZ91nMz8QFtYhMLT2M29jacd57z4QPuknafs22iwPp6i2YdJFuR2WLFfTv8AmxT+Q1rarbTKs5y0VixeoXwYLfkHrUQ7f4oGrQIPPyWLFzQWE2iP2U9CuCCFpYhtcZGUyWjSLiABJJAAG5J2A6yisdlFWk6H03gna0ieUtm6xYszVamVU1FIaqqU45YsqDluPyFYuy+W1X1mtdQqOpvIklr2hoN9eqwFlixTqJ+zDXZFceS5V+wVCbF7Tz1T80tx3YVw/wC1UDujxHqPPgsWLzrlKL7Hl0K6mSV6Jl7O7xgyOXBdTA/OKxYm9NY5xyxW/tED6h5fnNcvrmLQfzksWJxdgAV4nZDkQ7itLFDRZH//2Q=="/>
          <p:cNvSpPr>
            <a:spLocks noChangeAspect="1" noChangeArrowheads="1"/>
          </p:cNvSpPr>
          <p:nvPr/>
        </p:nvSpPr>
        <p:spPr bwMode="auto">
          <a:xfrm>
            <a:off x="1200151" y="-72628"/>
            <a:ext cx="1364456" cy="18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utoShape 4" descr="data:image/jpg;base64,/9j/4AAQSkZJRgABAQAAAQABAAD/2wCEAAkGBhQSERUUExQWFRQWGBgXGBcYFxccFxodFRcXFxcXGhcYHCYeFxojGhcYHy8gIycpLCwsFR8xNTAqNSYrLCkBCQoKDgwOGg8PGiwkHyQsKSksLCwsLCwsLCwsLCwsLCwsLCwsLCwsLCwsLCwsLCwsLCwsLCwsLCwsLCksKSwsLP/AABEIAQgAvwMBIgACEQEDEQH/xAAcAAACAgMBAQAAAAAAAAAAAAAEBQMGAAECBwj/xAA8EAABAwIEAwUHAgYBBAMAAAABAAIRAyEEBRIxQVFhBiJxgaETMpGxwdHwQuEUFSNSYvGSBzNyghaywv/EABoBAAIDAQEAAAAAAAAAAAAAAAMEAQIFAAb/xAAvEQACAgEEAQMCBAYDAAAAAAAAAQIDEQQSITFBEyJRBWEyobHwFCNxwdHxM0KR/9oADAMBAAIRAxEAPwC2t7Snmo6/awtbPHgFXKriGz68B4oAPc82FuHVZnqyXYxtTLTR7UvLonxTejn54/BVTB4OILt0fRpF7ob8eAQJ6mWeC2xFipZ455gf6R/8ygJXhcK2m23mea1WqT4KrvsXZRpPoOdnJXDs8KVVHwoCi1avnkpKA6/n5W255JhK6TGkXsfO6FxDnMcC1siYINifAzY+S0oQnZHMWgDmo8MstPMSVx/NDEi6U4Wv7QaQdLoMkbt4A/lkHic3p0A1j3XNm296ImOqF6d7jnHOfyLepDP2Hjs7iyjGedUjLy50uETsINvhv+yJ0ADrwt95hGdVkVltEKyL6Q2/my5OapMFp5WfO+SfAdRGxzNcnMgUnc9QvqKFqpHOIZjc0LUnq9oSHRb4reJqyCCqlm1Am4NwiLUM5RLJU7RN5oLEdoGzEqj4rGO3nxQ9CqXGSboytkTtRdKudtPFC1M3HNVSvWI2ULcUZRVZkq4np1YF8Se6LkcPNFYchqWuJJAB7o9T9Uww9IndZ17zILXHCGGF7zgL3MWVjwuHDRAEfnNL8my+Ic4eA4pjXq8kvFJcs6by8I1VqcEO4rZKjKWsm5MhYNFRuYpBfZTU6cb7qsE5Ms2kiKjhuLtuSDx+E1S5pLXDYzx5X4JndQV2rRr1DqfseALgp9i7DYvENmWsZt3okG9xAcIn8CCqsrPraqbWvaHSS6O53REczummKaXCAJshsDTLBewMHzWx/Ev0XPK3fAr6eJ7fB1TwTruc7UfBTNeEbTuELiKEXCzbNTOX4mMRrS6OZWnOXLXLoj4JNvcHInod4RL0PUCtFJFGCVUgzZulpKf1glmYYT2jCOatlZOR55jW780HRxOk7J1j8K5pIcIcJ8DO5SWthiE3BolhFauI8UFxsoS+CpWVgi7Wjkz2XA4CeHgrDgcrAu74fm6lw+HawW3UrqpWa/lkufwTPqRYKIlchy6lVXPRRsjJXBuunpVmfavD4QxVf3gJ0NGp3SeDekkLoadzZXfgdMZp3H5C7BVap/8AUXC1gI9oLxenYdTpJgdU/o1w4BzSCCLEbFM2wVa4RWOW+SVzkO9SucoBuk+3kYS4NOUTONuJUrhZR09z+cVK7OZJRqRZSbqAbqXUrz5fJXJCaF7JgMMIjcIR+Np0u89wHKUK7PKjqeulSLrkXIhMU055wUlIlxOEi4uPkg4Qj+09RrgKopsHEgmR5SRHWUdVqscA9jgQfrsrTo2vKOU8rAFiGIB4TR6Be26FjkkSZplwqN5HgVVsVlZFnBXisEtxTJRkjkzz3H4Ig2QDd1Zs2wh1FJ3YaExGWFyW7Po/WNgQSuC1LOzuFLiahOxTkiN1lyIccPBwGrRpzZdOWU6kKK5c4IkuBN20zV2Ew4FOPb1naKc7Dm63KQPFwVTyfLaTwNcvq1SbucbniT7pIEKzdusY1misQXGmx0DqT6bC/wDik3/T7BF1WrWrFvtCAKcXaxh71p2kuG60eo8f7IjEtGF7IYWiA5tMl0e8SfkIA+CQYXEOwuP9iHF1HEantab+zewDVB5OkE9fV5/CVm+1e6q0nQ4Uw01C2Wtc4Oc1ziJmNhsOqquRNrfx9E1yKgbSe6dRJ74gEk7SWzpG3kqbeHlln0XZ6ja1duM9FopCQSJHVFlpn3+akdcDguJA+vxUx7KPowBaAm3VQ1cTLS7bgBIBJNrA7xPyWsM+GgnePz86K0lyQuERx7SpUoyGj2Y1ARJBJbJ5G2+9wu3YAUqZAJLReOJ3tZVvGsrsxU0H6fatgufGnUJcBOkwI5gzKIzU4sksZXpgBjdUgt7xaNTgQDLd+6fitCEsYwym3INmuLolkgt0/wCWsC97cdW5jiEnyPNqbawGpsA7gu59ZJUWaZfVDP6Jc4AgapDWuIBJ7p3aOg5qLJsN/UBqOhwggta0Cb30xBvF+oTilFw5YJxafB6DXg3HFLq+6OmwkyY38kDXKzHgOBVkvrI6qga5UqWUdgWYyhKQ4vBQU/xmIDRJSLEYnWURZOR9A5fg202QFxU3RXs0NWGkrPfRcic2yiIU5K4FInYIST3cHPoQdpcJ7VsE9zSQ60j9Uz5H0VT7G1XYWi6oQXUPbOa63ujS0tfe+kz5W5q1YrsxjKz4e/2VNxJOkgmCY0i1rXkFNMPgHUtVIs7gaAHWIdYNgjnAFlqqTitskQsdoTZ1mZdQc6kDpG1Rru83m6TbTuCLk3VSyDEVRmBaILRDXEWaNDb6QdhqJt1TvPsiDGONEOiQ5tJs6Q6w23LYm21yqh2ezAsrMMaSXP1wCA50lx8gCABwRZYdb2kLlnrsLmoVzhMQHMDmxcTvPlIXL3rI2vsu3g299kK9267qOU+Ey3U0vcYbw6/srxWSj+BdmhcKDHNJHegiBe5In4BB0MxEBpMQBJPE8hx5nyC77QZq1u2zbAcJPEIXJ+ztSt/UqOLGG9vedPADZo6n4cU7p9N6q3S4X76K22bUorsZ03te1zg32mn9Inc7bj7+aXVcBiGvfUr0A5hiSx7nPYBMaQ73mi02HEwSrdh8OyhS002gASeJvuSTuTbdI6Xayk6sWGoJDRIkQdW0c7fMJyNCXCXAJSaBsbh2PpRGkCdJaIgxNvEE2/yKrNHtDTwbzSq0nVI2qgtLodBAIMHpc8IVzq95rodLXEwACIgbfPZef55lk1zfcSTaRPD0KZr08ZpxYKVjjyXDBZxTxDNdMyNoiCDyI4LmqFR6WbOww00dv7Se7PnxTvIO1bcTLHNLKo3bMg9QUhfpJ1PPgPXapr7jCsEvrhM6yX4hqDswi+StZySSB5pSRBT7Mad56JJUZdXLxPdf58Z4RygrjGdpqTWy8kcdj89vVK8lqtJLgQWgbgg8Ry2sCUY3KXVqjWwNJ7rpEgBgAJ8xsltmXyNyhAYdnapxYNQAtogwD+p55DkBxO6sj2NYw2EclzleEp0qTWUxDGiB8TJ+MofMMWHCG3WhTXGC4M+2WXwE0aPdBHETHBbqUQQbKXCmWNPRR1X8EdxXkHliJ+Vd4uBsZty4FeTZ3lvssVWDfdGIBH/uwF3/AN48l7WRb4ryjPnirWe7+5+q3QjT5wAqzjGMcJdh9MnKTbO8hzJ1N8E9x1iORNgQrQ6rKplBkEdIPwuru3FMYxrpkOE9b9IKVWm9WeEE1L24kdYLCa3gOsNyOMD1ROY15YQNoty3suMBDgXNaRwktjxiN9lx/Ly1rxuC5xG9gYdG3MlGenhWsCe5vlCqjhabqB9qyQagH+QsWmDuCC5PKjw2h/T/AEQIN9o+l/NV7HYJ4p1wZAdWpvpnwYzUPDUw2/yKbU3END9xGh48Jg+I+R6JmqvbBJHb8ybZ3iMS9zQBAAVEznsQ33muhxJkm4J4co+H73YPltthwQ1UuJB/QZnnbb6orajFyZTnOCn5RnFeiBRr0zoHdD5tyEHjaE1xeAYXEjZw3B6D4bJpiMLLrOETJEHpET7t55yocDhTLi7g50bbTbZDruy8EygUTM8EWVNJ2nj1/dIqhLHhzCQ5uxHS8dV6N2two0B36tQA85P0VNz/AAWh9rahP3T+5WQ5ARWyXBZez2cDFUg7Zws9vI/YqevSLnHkqHkeYHD1tQnSbPHMfcL0H24c2WmWm4PisS+r0n9h6L3CfG0xBCreLp3VnxJkpRjaCUhLloL0elZDgGUyW06QAN3QP7eJ8JTwNcwnvSalqYAvJGkjqIg32uic1ezCUmtpiC+e9xMRcnzQ2QAg+1cZ0/HvfKwK6UXvUfIxKacXLwMMVW0tFJnutAE84UdNsNlcYwgPcBzXNXuho4kj7rTUV0ZmW22O2WaB0WtKiwlWQV1Uq8Auw8lkC5jV00nHjpcR4wSPVeWU6QLnTtt9JXovaCtFF3hpHnuvOMadLNI9550+R3PwQbXlpD2lWIuRHSqDfgR85Kddn6XtHBpuGmY6Wt8T6pG8gFo2EgeW31TLKcSKVXvHukEO+/kYKqp7ZZQa2vfDaehUcPaDaPKP2UD8ZR29qyZ21j4TKq9bMX4lz3vcW4amQIbPeuGiB+t73WaDtI6op+UYo03PZRwjbDRSewudxnVVJHeiPXZMWVxhh2S5fheDIhOUs7Vx9xpjmkH+5p+AB4g/3eCW4LEaappzLSYI494WJ9FXcJm7sP3od7OQ2tQLpNJzpgsJ/SYMHjBBuATDSx7n4guAjUT5fkJhQxDdnKx2Rv5w1yWagYL+UwhO0WP0sFNl38On+R68h58FjsQ53ui525GNzHPjyQtDC/1CXgzz+6D6q28BGssU5Ph6jQ4PB0t0ho8zPXkrgxogRsoX4UOAA2IgfNS0IaTT5CR4E7eSHu3LKOSwIe1YkUxzePkkHaqjIZzkx4fnyT3Pa4OIpNNmsMk+O3y9UTjcubUIcdgE5CeyCyC25bPN62UkAGIkb7KfLsyfh2w7v0/G7eccwpc+zI1axp0gXBvdECbg38kI/La+mDTN99gqXJS9swsPlFgNcPaHN2KW42mXWFlFldOpS7jxDTtcGD+6MebrIlXslwM54PX8/wD6jWGLNd6EfcKPLqhlzeBaPQ2+qJxR1sgCCDJHNDUKBbJ4n9/um3X/ADNwvvbjtJSYdJ4JZXzIPxFOJgahM2kjgPIX6ofOM3plwY0l55NPd83cfJQZbl2qrre+AIMAXkf5GwHqjqUcEuqUVlouWEdDPX4rp9WB1S6vm7WbAuMfpGr12Vbz/tu9lP8Ap0KjXGQXPabeHAeKG7YrgtGmbGXajHta0MnYSR1JsqGyoalRzzsO60fP7fFCNfWrmXuhpvY9432lHsYGDaAPziguXOTSrrxFIgx15jgPkJ+aLZV1QeYB9JQbnE2H55I/B5bUDCSIABN99l1ai5RT+V+p1zahJx+GMsmdUfiKVLSCxtL+J6GrUcWsn/xpiB1JPG1uOPqim5xbfUAwOAaTJAuA47TzEwqPjcwOGrYCvc06jGUKltp7zHW46ifIK45i9z9GkSzUC52qANJDrjSeIGx5qddn1W2ZlGNiSKZ2houdiWamub7WniKZBbpJNNntmO06jA1M58FrIMDOhwuXtEDkTv8AJdZljTXzfCU/0NDqpPEjvMjwkeqn7N0Rp0OdGl1Rk9WuMK7nKOl4+f1LQjGV3u+P0HeHoae67SYJgg3aeMgwY8kYMDrFhIPL7hC1MnJZBd3rSbjUfmJ5iY8ETg2YedIFSk+1g51+sgkEdUtW01y+TprD4OKuHLALG0cEtzslpZVabsMEcw5WYugEEl/V0T6bqr59gi43EDgQbDo7+3x2TNPD5By6FXacgmm8Czgb+EEfMrpz3tw4Yy9WpZg5Tu48gBeeo5qTDUw9nsXzqaQWjifD1HgUwOXxN7kAGOQ2aOQ+ZTTs2xUX4/aKKGXlCXK8qZh2aadz+t/En7LjEsBKbV6MCAlGKqhhDRd59BzKDzNhOIiHGUBULmQREQYI3E/dAgvYdL/I805rzrcdg4CPFur7pVXxYmHm3AnqJj0I8kNrnEkXS4yj0jE9tQGwylLucyPQSk2KzmtW950N/tEgem62/DBsRdF4TKpMvH/r91E7E0P10KDyCZZl79bXiNImZ6jh1Vhb3RcxzlYGxsoa+HG9R0ecBKt+PAw0m8kdTGyYa3V5LVU1NNmX6Oj6rX81osEAk+AJW6Wcsdt6kA+qqmvCJf8AQX1KtWYI0no2/wAeKBxNBxOxVhfjD/YT5goHEVXE2aR4hHjhLhFci/LtTDAbJPMbefBN8TiAKZLiBIiOc8kKcaWDql1eq53eJn6dOie02idzU3wl+Zm63XRqTguX+hY8opsqYanIDvZHSZvpcx2ppv8A4lpCY47ANfe45gEw7xAVPyLNjh6ziZdSeAHt5gfqb/k3eOIkK05U99VxBqsqUxIpkAS4CCLiNgbtMEFV+pUOMt/gU0c98cZK77Bzc4Y8s/puw7WMdwlrtTh49ORChydhq4urSaRDi6o2Zi5BMRzkfBaz/FOa+qHO11LtbtFNrhvw7xadwLeYhTlebmhiG1gNTQNJ4SNIBjkbSPAJumiU6HldrgFbOMblh9dl/p9mKvGtwjj+yZ0cAKY3LnEQXOufDoOikyjNGV6YqMMg/EcwRwKJe0LFUEpYa5Hc8cAj4HFCVKrefojKtBpQ7qDQEdJFXkR5jgywmrR98NiDsR0HAoNmLqVAGmx4x63TXE5pSbbUD0b3vlZVTP8AtVWAIo0tA/vdBd5N2HqmIwk/BTcl5CO0vaBmEpwO9VI7rf8A9O6fNUzL81cXFzjLjck9UofVfVeS4lx94kmT+8IvD4CrEim4jnBhaFMIRjyKXOTkPcXnA0qp5niC919uXx+6IxTy2zgQeRSys4koqpjHkrGcpHvLMrIMuqH880U+qwbkfEIPFdjqzTMh45CZ+BSgAk6AI4QN/BefWPB6VNT8jGrmD3u0URB/uPr0ClpdnQb1HF58TH3P5ZTZTRZTt+o3KbBqFJfYhzxwhccpaBa3gAkWPy0M9+IO1QCL8nAfNWyobJJnVdum+xsfOfkrJpLLJg23gqpqvpuI5cvzbw5prQq+0EtdIHvA7ieo3HUoVmCe8AECRsZ4crbhF16DMPSI1B1V9pGzRxj8+CLWvVkoLyVvmqoOT8AlapInrZRPvZbaO6FjmzYbleqhFQjtXg8bNuctzAcMHRaDH6SY/wCJ4FW7BOdh8D7Roa3US57XtkkPIZAExNm/DhNl+TZJTu551Q4ATZsxO3G/yRfajOJpOYKcNp6J5SXNgN2kAQZ24LF+oXK1+jHw+TW0VDilY/PRrtF2afWvrAfoBhtqZ0lwgk3sIAJ2A8xU6gABYRBFiOII39QrsM5a+m0vlp0SCLi4E2PySPG4NpeXa5LryGgfc/BX0N+F6U+/BXV6eXNkVwJ+z+cOpVXN1Fs2FzwVpOfVxtUDvHSf3VZzDLmv70w9t9Xnx5jqmmS4Y1CWyAWwZPVMX1R/G0Apsb9qDqvaHEGwLW9dMn4XXdDLalXvV3ucODSbeJAt6JjSwYbfc8ysOKvCUaWPYhrn/szkUgwQ0ADohcTSDmnUAR1RGIq+irmZ5gXGxgDgiU1ZKTngmyjs1QpOfUAlxJgm+kH9IHxuj8Q4DwS7J8xF2O8QUVi6wSGpTjNpjFcsxyhXmmXU6o7zQevH4pBR7PU2OJ97kDwT3E4kRZKn4yChq6aWEy2xN5we+vuqn2pwIY9tYCJ7rvE7HxVnYbJZ2jAOHqTy9eCBGXkLXLbJFNweIOq1yT9U/o1osd0my+zZtJR1OtzRXnHI9IJxVTu+R+SqmY1e4PH6FWSu6RHRVfMqndaPE+gQbOWkgtXBBhnusJMKPGuv4I+hThqWYnc+K2vplPLmY31a/KVaCqJ7oW6LBJINvkhWYn+mY3CAZjSHEgxMytnazCHtXG6WG8NPLeZkQFJQxj6lNwfQdpP63BwAAIO2mN+vHinHYmnqEkS0lses/RWjtK5rcLWc4gNDbk+IXntS4wtnxls3NPOUoQWcJf5PNMywld1NmmmSyPeHHcc4PDZD0K7oLXfpgGdwZ2+CtWHxbqtKmAIY1o9eJ6qq458VH9Xlx/4tA+Xqo0eLrU/hE6m111yhnt/3ORiiW9QY+crrshmBbiTTO2w6A8PCQISXC4kw/wAQ4eoUuWVdNcH8sZWzat0WjJr9ssnpeIrgDqg6E3J2CIGHJvwXGKNoCzIJJbUaEvkU42vZyr9Yym+NO/VLKtOy0I4QpLkjwbrnz+S6q4wkRxCjoC/x9VuoyxCxtfJK1f0NDSr2AdfFx8YQ+uTZS1MNe+yynTAS0fd0HeEe5NxEiQb9Uh7SYl06T7sA+JnmspY8tdzECQpc2qB7B+bKtb8ForbJMTM90RwH+1216habBbBkgbfl1djhI6rAJ5hIsQNT+g/Pqm2MxAa0kxJsBwEcY6CEmqYyDABJPJOabR+ricuhDU670cwj2EPd5BK8W8TYox4c4XYP/Y/ZRezA3jwaI9dytuqCgsRRg22Sse6TFzMO9/ug/RY/CspjvkF/BgPHgCi6uLe7uUR4u/SOd+JROEwDKI1O7z9y93Dwnb5q8pS8ERwuy75XiaNOiwlzRb3bzPXzUeYZ3h6n/de57bHQ1ndsZ/VuqHi89N/ZiR/cR8ggG5k55u8NPWwWd/AQbzJtjS1M8cJF0zPtNT06KVOGjmbnxj7qnZjULqjnWOqJZPIRLTwMBR1Mue6+ou8HWS/EZNF+809ZKNXRCr8CBuxzfuZkBrxGxt8eB6yFmHfFVviotRPddaoBb/IDYjqFNhhqqNI6n4fujvo5Lk9My/FzRZz0gHyt9FHiHQCVrLMLppNB5fnzQ+a14Efn5ss2ON2EPNYiLMRUBJ6IKo5EEWQdUJmIuzWEbL/ifT/SIrUl1ltKznHw+/0UlRY+sip2jtHtiLKlMoV74KZ12WSz2clDrq/8COZ6Y+iQd5QuPxMQOn58kf7S99kHm9IaWkcTHx2VYQaeQsJpvDAGvUuHZaSN9vD8+S7pZeTzd/4gn1TzLsmmHPECLM5cp+yrKaTGnJJCHFZUa2kNkuvYcfsgq+TVWW0hsc916LRaG2a0AdFmKc3QS4Ajqj1a+cY7YmZdp4TluZ47mDiwy7UfQLVBrn8dLDv/AHHz4DqrB2mY2WwIDjMG8RH1+SreZZj7MQPePFbektssgpSMu+MYy2xD340MhoF+DQoP4ZzzqqGb2aNvE8ykOCxZD9Zv9VYqeIkxxTgu1g7dQbEaR8FXs1ow8x5fZWB7wElx1UOceIC46PDAsBmDqZjds3H16J5hcwY/YweR/LquOZ3o6wn+AoMA2BPOFQLPHZHmOUBzbHvAyDyK12VwmrFMbUgGTvsT4cyQPNTY6qWixHgfvwS3LMc+piKbGCH62wS7aDPLohWr2vBats9UqZe6LQfRV/McsravcMcxBV1BWp8152OslF9Gy6kzzmq0jcERzQTzcr0LN8tFRhAaNUW8ecqgY2kaLtNQFp8LfHZadGoViE7K3Fh+VPa5pYdwSd95hTOwgSKnWghzTcFPWYgOaHDj+FKaqtKW9eQ1M+NrB6mGCFfhwiK9VBurXQIyCtHoIaJujsM+nOk6S4Xg8ICDzfENp2aO96KvOJLtWogzPVWcUkWqrk+S/ArYKquHzqo2JM/NTVM8eLj1SM68dl5ZjwWJ5PBDY7CueNx4cEh/+TPnZvqsqdqniO6Bz/OCErF0RtYs7UYQs0EjifoqH2g95vh9Vfc0zT+IGkgCLiOapWdYUkA8v9/Qr0/0y1Tq2rwZOqg42bn5FmCdeTs0E/D8CnwONLqoJP6vmg2mGHqQPqfoo8LWh3WQtPIvtzljX+ZEvN7XH2/OqDqkyVF7SH+ZXeKdseYXZISwzis4z5fJMsLW7oPRKajpb4f7W6OJIbfZVJayiXG44vdHBcZZXNPE0njg4fb5FBU33UmHqRUaeX+kC7/jk/sw9ccSSPT39vYju+PRRDtzVe7RRp6nHYRP4PFUIvkzuPE3+ytOQdtqVDuOohsn3mxPnO/xXksSj0bHDLSKuOc24pNJ4SbfD7pFnGGxNjX0ubsC3YE8DKudHEte0OaQQ4SD0PFcVqQcCHAEHgr1XyhJNlJ1prCPM62DAILbXmOB5po10MbAtBnx4qwYvs9SItLT4z6FcDAsY2InxTl18bI4WQUIOL5KpiMSULTxJJM2VlxWFYf0hJK+FANkCARnsVXCMeIcAUE/s7R5HyJQBzBwNip6WbkETccUZoFG1rolPZyj/l/yRAyWlpiD8TP2QFfMr90lc080cN7obLOzPYrzfJvZv3sRI9fgQqhiM4Oq02MTtPVXvMcb7UXEEbfY9FTc+wrPZlwbBaRMciQD48EvKCTzgmNmeARmLBJdqvN+SCzSpDSfAhLn1y38/JXdHEmoDTdcAEzx/JWjoJOq37PgDqoKcM/Avr1tRsI3t4oanU7ylxdLQ5C8V6BtiMVwF1XXUtQyPJD1DsVtz+6uyRtNzYhDVKx0qUnUOo38EJU5KkmXiiWlss1wQfzw9VscAiqOGmD0+f7QldXYoVNfIamOZ5ORWmVJQwxcdvO6OoZde6aU2NbA4eq85K1LhGlGtyOcJSr6WhpcANjqtb6K1YPNajGAOOogXJSyniG+Xn9l0MSEeME+RSdnhDJ+bOO8ITE5ib226qD2ghC4hxItHBEcfgrCfPJ2c0HEwlmMzET3bldvpWNkLTpiVZQL+pzwei1K11gr8eSXnF81GcYokAyMnYoBabjBzSt2IWNrjiQhNJErL6GZxASHOapAcALn0upK+OtDbc+aWYrEiCOP5dC5Y3CnyxNXwx3gwPtKkwtOGSd3X8uA+vmpRX4fm0brTnLa+n05bmxPXTwtiFuaAQOaVOsmeYbjwQL2LUkL1fhOmiV2xghQUjClc8qIteS7RhZBtZR4miPeHmpPaSuC5c2jkjnB09ZA/LKwUcH3dkkwWJ9m/byVh/jgWAi35xWJ9R3trHQ1ThGGpFlx7UT9fJC1KtytVPBZUYJPLNBybjiI3BnYqf25GyV0HGPmiRVT8cPoy2mnhk7a9jz5eq4dXnjHkhnOuFs1By9FLRUIeRFpPkhG+9dSDHBoMDfggWV5cuLLsub3iOqge6fz85+ixYqSkQjTfqjMFkNSsZ91nMz8QFtYhMLT2M29jacd57z4QPuknafs22iwPp6i2YdJFuR2WLFfTv8AmxT+Q1rarbTKs5y0VixeoXwYLfkHrUQ7f4oGrQIPPyWLFzQWE2iP2U9CuCCFpYhtcZGUyWjSLiABJJAAG5J2A6yisdlFWk6H03gna0ieUtm6xYszVamVU1FIaqqU45YsqDluPyFYuy+W1X1mtdQqOpvIklr2hoN9eqwFlixTqJ+zDXZFceS5V+wVCbF7Tz1T80tx3YVw/wC1UDujxHqPPgsWLzrlKL7Hl0K6mSV6Jl7O7xgyOXBdTA/OKxYm9NY5xyxW/tED6h5fnNcvrmLQfzksWJxdgAV4nZDkQ7itLFDRZH//2Q=="/>
          <p:cNvSpPr>
            <a:spLocks noChangeAspect="1" noChangeArrowheads="1"/>
          </p:cNvSpPr>
          <p:nvPr/>
        </p:nvSpPr>
        <p:spPr bwMode="auto">
          <a:xfrm>
            <a:off x="1314451" y="41672"/>
            <a:ext cx="1364456" cy="18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491855" y="6453832"/>
            <a:ext cx="4482206" cy="369332"/>
          </a:xfrm>
          <a:prstGeom prst="rect">
            <a:avLst/>
          </a:prstGeom>
          <a:solidFill>
            <a:srgbClr val="004F0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Texto de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Lectio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Divina:  Padre César Chávez 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Alva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(Chuno)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C.ongregación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de la Misión.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Power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Point :  Sor Pilar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Caycho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Vela  - Hija de la Caridad de San Vicente de </a:t>
            </a:r>
            <a:r>
              <a:rPr kumimoji="0" lang="es-PE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Paúl</a:t>
            </a:r>
            <a:endParaRPr kumimoji="0" lang="es-PE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or Richard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261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l sembrador es el título de la reflexión homilética para el domingo 15 del  tiempo ordinario, A, (16-7-2017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" t="2099" r="16376" b="1416"/>
          <a:stretch/>
        </p:blipFill>
        <p:spPr bwMode="auto">
          <a:xfrm>
            <a:off x="509179" y="453263"/>
            <a:ext cx="8082371" cy="593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85379" y="453263"/>
            <a:ext cx="3919946" cy="50013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Bookman Old Style" panose="02050604050505020204" pitchFamily="18" charset="0"/>
              </a:rPr>
              <a:t>1.- Oración </a:t>
            </a:r>
            <a:r>
              <a:rPr kumimoji="0" lang="es-ES_tradnl" sz="28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Bookman Old Style" panose="02050604050505020204" pitchFamily="18" charset="0"/>
              </a:rPr>
              <a:t>inicial</a:t>
            </a:r>
            <a:endParaRPr kumimoji="0" lang="es-PE" sz="28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Bookman Old Style" panose="020506040505050202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23478" y="995302"/>
            <a:ext cx="521534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Señor, gracias por darme tu palabra, gracias porque esta es la brújula que conduce mi vida, y sin ella estoy extraviado</a:t>
            </a: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889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889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Tú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eres Señor, el 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889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sembrador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 dueño de la tierra, 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889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en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ti, Señor, encuentro la 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889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      semilla que debe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germinar 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889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                   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889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 corazón, 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889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para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poder ser fuerte como un árbol 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889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donde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puedan anidar los pájaros.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Arranca de mi corazón la cizaña que en el descuido he dejado crecer en mi espíritu, 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889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dame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fuerza Señor, 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889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para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infundir tu palabra </a:t>
            </a:r>
            <a:endParaRPr kumimoji="0" lang="es-PE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88900">
                  <a:prstClr val="black">
                    <a:lumMod val="95000"/>
                    <a:lumOff val="5000"/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889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todos los lugares donde </a:t>
            </a:r>
            <a:endParaRPr kumimoji="0" lang="es-PE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88900">
                  <a:prstClr val="black">
                    <a:lumMod val="95000"/>
                    <a:lumOff val="5000"/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889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envíes.</a:t>
            </a:r>
          </a:p>
        </p:txBody>
      </p:sp>
    </p:spTree>
    <p:extLst>
      <p:ext uri="{BB962C8B-B14F-4D97-AF65-F5344CB8AC3E}">
        <p14:creationId xmlns:p14="http://schemas.microsoft.com/office/powerpoint/2010/main" val="62614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tholic.net - Salió el sembrador a sembr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466724"/>
            <a:ext cx="8145146" cy="59086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97205" y="545523"/>
            <a:ext cx="357949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Señor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gracias por explicarnos las escrituras, gracias por revelarnos los secretos para poder llegar a ti y no ser quemados como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la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cizaña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63500">
                  <a:prstClr val="black"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429251" y="3611561"/>
            <a:ext cx="319740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Danos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 espíritu fuerte como el tuyo, Señor, para poder estar alertas a las invitaciones del maligno. </a:t>
            </a:r>
            <a:endParaRPr kumimoji="0" lang="es-PE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Amén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s-PE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37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564x/c6/c9/57/c6c9574d24162c3b84e26fc6f53406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7" y="469217"/>
            <a:ext cx="8124288" cy="59411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382893" y="4349025"/>
            <a:ext cx="8218182" cy="201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pPr marL="257175" marR="0" lvl="0" indent="-25717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3A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Frente </a:t>
            </a:r>
            <a:r>
              <a:rPr kumimoji="0" lang="es-PE" sz="24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3A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quienes esperaban a un Mesías que instaurase </a:t>
            </a:r>
            <a:r>
              <a:rPr kumimoji="0" lang="es-PE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3A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su </a:t>
            </a:r>
            <a:r>
              <a:rPr kumimoji="0" lang="es-PE" sz="24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3A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Reino eliminando a los malvados y reuniendo una comunidad de perfectos, Jesús invita a ser prudentes </a:t>
            </a:r>
            <a:r>
              <a:rPr kumimoji="0" lang="es-PE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3A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y </a:t>
            </a:r>
            <a:r>
              <a:rPr kumimoji="0" lang="es-PE" sz="24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3A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tener paciencia ante las contradicciones humanas.   Escuchemos. </a:t>
            </a:r>
            <a:endParaRPr kumimoji="0" lang="es-ES_tradnl" sz="24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3A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marR="0" lvl="0" indent="-25717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3A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marR="0" lvl="0" indent="-25717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3A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7"/>
          <a:stretch/>
        </p:blipFill>
        <p:spPr>
          <a:xfrm>
            <a:off x="495837" y="469217"/>
            <a:ext cx="2999232" cy="1235758"/>
          </a:xfrm>
          <a:prstGeom prst="round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54214" y="1849784"/>
            <a:ext cx="2103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i="1" kern="0" dirty="0">
                <a:solidFill>
                  <a:prstClr val="white"/>
                </a:solidFill>
                <a:effectLst>
                  <a:glow rad="101600">
                    <a:srgbClr val="3A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Motivación: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8627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"/>
          <a:stretch/>
        </p:blipFill>
        <p:spPr>
          <a:xfrm>
            <a:off x="441864" y="451104"/>
            <a:ext cx="8190548" cy="5952684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97027" y="4860149"/>
            <a:ext cx="788022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En aquel tiempo, </a:t>
            </a:r>
            <a:r>
              <a:rPr kumimoji="0" lang="es-E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Jesús 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propuso otra parábola a la gente</a:t>
            </a:r>
            <a:r>
              <a:rPr kumimoji="0" lang="es-ES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kumimoji="0" lang="es-PE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kumimoji="0" lang="es-PE" sz="3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“El reino de los cielos </a:t>
            </a:r>
            <a:r>
              <a:rPr kumimoji="0" lang="es-PE" sz="30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se </a:t>
            </a:r>
            <a:r>
              <a:rPr kumimoji="0" lang="es-PE" sz="3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parece a un hombre que sembró buena semilla en su campo; </a:t>
            </a:r>
            <a:endParaRPr kumimoji="0" lang="es-ES" sz="3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92215" y="451104"/>
            <a:ext cx="48028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San Mateo </a:t>
            </a:r>
            <a:r>
              <a:rPr kumimoji="0" lang="es-ES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 </a:t>
            </a:r>
            <a:r>
              <a:rPr kumimoji="0" lang="es-E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13, 24 - 43</a:t>
            </a:r>
          </a:p>
        </p:txBody>
      </p:sp>
    </p:spTree>
    <p:extLst>
      <p:ext uri="{BB962C8B-B14F-4D97-AF65-F5344CB8AC3E}">
        <p14:creationId xmlns:p14="http://schemas.microsoft.com/office/powerpoint/2010/main" val="186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" b="1"/>
          <a:stretch/>
        </p:blipFill>
        <p:spPr>
          <a:xfrm>
            <a:off x="503754" y="520113"/>
            <a:ext cx="8130396" cy="5912223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07750" y="4676652"/>
            <a:ext cx="79266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pero</a:t>
            </a:r>
            <a:r>
              <a:rPr kumimoji="0" lang="es-E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mientras la gente dormía, su enemigo fue y sembró cizaña en medio del trigo y se marchó. </a:t>
            </a:r>
            <a:r>
              <a:rPr kumimoji="0" lang="es-ES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Cuando </a:t>
            </a:r>
            <a:r>
              <a:rPr kumimoji="0" lang="es-E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empezaba a verdear y se formaba la espiga apareció también la cizaña.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8053" y="5385813"/>
            <a:ext cx="84782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6" name="Conector recto 5"/>
          <p:cNvCxnSpPr/>
          <p:nvPr/>
        </p:nvCxnSpPr>
        <p:spPr>
          <a:xfrm>
            <a:off x="2800350" y="31623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952" y="3425952"/>
            <a:ext cx="6096" cy="60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952" y="3425952"/>
            <a:ext cx="6096" cy="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2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utoUpdateAnimBg="0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</TotalTime>
  <Words>1701</Words>
  <Application>Microsoft Office PowerPoint</Application>
  <PresentationFormat>Presentación en pantalla (4:3)</PresentationFormat>
  <Paragraphs>109</Paragraphs>
  <Slides>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68" baseType="lpstr">
      <vt:lpstr>Adobe Fan Heiti Std B</vt:lpstr>
      <vt:lpstr>Adobe Gothic Std B</vt:lpstr>
      <vt:lpstr>Aharoni</vt:lpstr>
      <vt:lpstr>Aparajita</vt:lpstr>
      <vt:lpstr>Arial</vt:lpstr>
      <vt:lpstr>Arial Narrow</vt:lpstr>
      <vt:lpstr>Arial Rounded MT Bold</vt:lpstr>
      <vt:lpstr>Arial Unicode MS</vt:lpstr>
      <vt:lpstr>Bahnschrift SemiBold SemiConden</vt:lpstr>
      <vt:lpstr>Bodoni Bd BT</vt:lpstr>
      <vt:lpstr>Bookman Old Style</vt:lpstr>
      <vt:lpstr>Broadway</vt:lpstr>
      <vt:lpstr>Calibri</vt:lpstr>
      <vt:lpstr>Calibri Light</vt:lpstr>
      <vt:lpstr>Cambria Math</vt:lpstr>
      <vt:lpstr>Candara</vt:lpstr>
      <vt:lpstr>Comic Sans MS</vt:lpstr>
      <vt:lpstr>Franklin Gothic Demi</vt:lpstr>
      <vt:lpstr>Monotype Corsiva</vt:lpstr>
      <vt:lpstr>MS Reference Sans Serif</vt:lpstr>
      <vt:lpstr>Poor Richard</vt:lpstr>
      <vt:lpstr>Swis721 Blk BT</vt:lpstr>
      <vt:lpstr>Tekton Pro</vt:lpstr>
      <vt:lpstr>Tekton Pro Cond</vt:lpstr>
      <vt:lpstr>Times New Roman</vt:lpstr>
      <vt:lpstr>Wingdings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HP</cp:lastModifiedBy>
  <cp:revision>47</cp:revision>
  <dcterms:created xsi:type="dcterms:W3CDTF">2020-07-13T17:18:39Z</dcterms:created>
  <dcterms:modified xsi:type="dcterms:W3CDTF">2023-07-17T21:37:15Z</dcterms:modified>
</cp:coreProperties>
</file>