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9" r:id="rId9"/>
  </p:sldMasterIdLst>
  <p:notesMasterIdLst>
    <p:notesMasterId r:id="rId45"/>
  </p:notesMasterIdLst>
  <p:sldIdLst>
    <p:sldId id="29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95" r:id="rId39"/>
    <p:sldId id="296" r:id="rId40"/>
    <p:sldId id="287" r:id="rId41"/>
    <p:sldId id="288" r:id="rId42"/>
    <p:sldId id="294" r:id="rId43"/>
    <p:sldId id="289" r:id="rId4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A7"/>
    <a:srgbClr val="FFFF93"/>
    <a:srgbClr val="700000"/>
    <a:srgbClr val="000000"/>
    <a:srgbClr val="18BA0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3548" autoAdjust="0"/>
  </p:normalViewPr>
  <p:slideViewPr>
    <p:cSldViewPr snapToGrid="0">
      <p:cViewPr varScale="1">
        <p:scale>
          <a:sx n="61" d="100"/>
          <a:sy n="61" d="100"/>
        </p:scale>
        <p:origin x="1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89506-27C4-4288-9FCE-7FB561ED3D98}" type="datetimeFigureOut">
              <a:rPr lang="es-PE" smtClean="0"/>
              <a:t>19/06/2023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7BC11-BC33-45C7-8A4E-DAE722B3BA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687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6787-44B1-4ED8-AE52-7BC85B2633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4521-5701-446C-8039-2796EB3301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ABB7-77A1-4C98-872B-53AFA11C1E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8AFAC-2C69-4241-80B5-21847B3403D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1C1C-4B81-4BA0-962C-25C1AE7CFA2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4543-D8D1-4A9C-92F1-736216E72E29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3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1EC3-D0E6-4A69-9F74-24F1DC41D45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E2A0-043F-4CB9-8E44-E00F8721B0A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B2883-F448-4397-B24D-45A49965168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E11CB-765A-48A6-B62C-B8977213DB3A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0B4E6-891A-4B58-834D-B6A8021D23B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0A73-CBC1-4CE5-B83F-EA75CB49F4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0116-1FC0-44AD-81D0-23EB85133F1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E7B29-83A5-4CD4-896F-62594906642D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0450-F2FE-44AA-83F6-076051795928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4352-CDEF-4BC6-AFBA-88A2A4F8323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5FF4-40E8-4311-9F8E-CC374F7E1B4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240B-6138-4898-B836-3B131E70924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D361-0322-4D5C-8F4B-5170B148420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E6DE-0E21-4F8E-BB0D-5D12156D69B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760C-7800-4C5C-93E8-0B34A616024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706E-BA8D-4B85-9355-844707049DD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8D6-8915-4946-9642-DD22D1157E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6DD5-3D4C-4190-96B0-17EC3D0380A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D1D9-50C5-4848-8199-BDB5BA2087B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8B9B-DCF8-406C-9F18-8F28463E06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B02E-F0DD-41DF-BE59-8C8C0BF49A9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2893-3EB9-4F63-BA10-9F3FD4F8C4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8AF8-8FD4-4E92-9D2C-2B9357F8CF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C598-94A4-4A41-8861-CC0ABCAB14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9CE5-CB6D-482B-9A01-D2D24D8758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A996-3697-4262-9FD4-D8E99DCD36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A43B-C227-4E44-BBD9-525214A66E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300E-5464-4B20-B3C6-A4960568A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62DE-D909-4D44-9E1E-FAF50E15E61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8423-D3FE-420F-B8EF-1985755F57B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C5E3-C56B-44E1-9FCC-C93AC727660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8BFB-B7E0-4322-A5FE-D659ACD984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0867-5E45-40F9-AD4F-86A8643FA1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4FD0-40CE-4C6A-807B-9E4468BEFE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5F56-22C8-4568-8297-339A07BCFE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7882-2D93-4AB3-8AE9-55272F59D7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959-4333-4EF7-8812-ED67AD2DD0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53BF-6680-4257-B3F1-5406DB4E9F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1C32-3FB8-4D71-9DFE-F9DFD489D6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4D5D-7647-41DE-A1E4-9FD54D3658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2296-1033-454F-B402-6801956A0A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D2CE-BA46-4C50-A740-C98615DD4D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3552-37BA-4B64-9545-F72B7AE12C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F658-6A29-4CA3-A308-460F06B24F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8EDB-2762-4F88-A693-B457FA5926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5541-6DAA-4F95-903B-0B4CD5E031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1C56-68E4-44F8-882C-32809EE0EF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E849-500B-4683-A5E2-EA96AA733E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8903-DF23-4915-B279-4BEFCD5B7E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DC7F-0A48-49ED-949C-A0BFFD8204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C0AF-8110-4E9A-806E-C80BE430DF4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29FD-2E20-4AD7-97EA-1D1316D260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460A-BF2A-490E-BC1A-9D92FBCB70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1898-5973-42F2-A6CB-74F83D7AFAD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45B7-9728-46C9-8A60-B2905C98653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135F-3296-46ED-B690-7D4FC5AF6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C403-4B45-44D8-B577-CDA3B912D5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7E1E-FCA0-4210-9B3F-F5B746AD3B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F32F-5558-4AEE-8BA7-E02B48D3E6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A74C-2031-4576-8F6B-AFCB8EC73F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8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9C48F6-029B-4522-B794-8C3B81FCE07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4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6134E-6BAC-4A60-8174-DA984D654C3B}" type="slidenum">
              <a:rPr lang="fr-CA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ADEF7D-A1D1-4CB4-8C7F-F0F57C4020E8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24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32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227EB-DF2F-4D50-8DDC-54F93FC7D70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5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676AF-6D4C-4870-9F1B-0D91FC2AF965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02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2B7DE-A67A-4EC7-855D-84E7846DDF2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4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73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D6D62-0496-4F49-BE83-C70EC3ADEE5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8" y="506021"/>
            <a:ext cx="8040414" cy="5810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" name="009. Quien es hijo de D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0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2" y="514631"/>
            <a:ext cx="8143310" cy="5791199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58180" y="1231822"/>
            <a:ext cx="3054898" cy="4093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</a:rPr>
              <a:t>No tengan miedo a los que matan el cuerpo, pero no pueden matar el alma.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</a:rPr>
              <a:t>No, teman más bien al que puede destruir con el fuego alma y cuerpo. </a:t>
            </a:r>
            <a:endParaRPr lang="es-ES" sz="2600" b="1" dirty="0">
              <a:solidFill>
                <a:srgbClr val="7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91981" y="941736"/>
            <a:ext cx="187220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13500000" algn="br" rotWithShape="0">
                  <a:srgbClr val="C000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7" y="553895"/>
            <a:ext cx="7959274" cy="576282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69553" y="1148606"/>
            <a:ext cx="2930618" cy="40934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¿No se venden un par de gorriones por unas moneditas? Y, sin embargo, ninguno de ellos cae al suelo sin que el Padre de ustedes lo disponga. </a:t>
            </a:r>
            <a:endParaRPr lang="es-ES" sz="2600" b="1" dirty="0">
              <a:solidFill>
                <a:srgbClr val="70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3" y="570395"/>
            <a:ext cx="7977668" cy="579887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68962" y="1224806"/>
            <a:ext cx="305288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En cuanto a ustedes hasta los cabellos de la cabeza él los tiene contados, </a:t>
            </a:r>
            <a:endParaRPr lang="es-PE" sz="2600" b="1" dirty="0" smtClean="0">
              <a:solidFill>
                <a:srgbClr val="70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 smtClean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Por </a:t>
            </a: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eso, no tengan miedo; no hay comparación entre ustedes y los gorriones.</a:t>
            </a:r>
            <a:endParaRPr lang="es-ES" sz="2600" b="1" dirty="0">
              <a:solidFill>
                <a:srgbClr val="70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32769"/>
            <a:ext cx="7956900" cy="5773438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011814" y="1055677"/>
            <a:ext cx="289406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Si uno se pone de mi parte ante los hombres, yo también me pondré de su parte delante de mi Padre que está en el cielo. </a:t>
            </a:r>
            <a:endParaRPr lang="es-ES" sz="2800" b="1" dirty="0">
              <a:solidFill>
                <a:srgbClr val="70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2" y="449177"/>
            <a:ext cx="8046930" cy="5920092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941931" y="1048722"/>
            <a:ext cx="268677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Y si uno me niega ante los hombres, </a:t>
            </a:r>
            <a:r>
              <a:rPr lang="es-PE" sz="2800" b="1" dirty="0" smtClean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              yo </a:t>
            </a:r>
            <a:r>
              <a:rPr lang="es-PE" sz="2800" b="1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también lo negaré delante de mi Padre que está en el cielo.</a:t>
            </a:r>
            <a:endParaRPr lang="es-ES" sz="2800" b="1" dirty="0">
              <a:solidFill>
                <a:srgbClr val="70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1" y="533669"/>
            <a:ext cx="8114721" cy="584611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75039" y="585710"/>
            <a:ext cx="7672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b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anose="02060903040505020403" pitchFamily="18" charset="0"/>
              </a:rPr>
              <a:t>Preguntas </a:t>
            </a:r>
            <a:r>
              <a:rPr lang="es-ES_tradnl" sz="3200" b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Rockwell Extra Bold" panose="02060903040505020403" pitchFamily="18" charset="0"/>
              </a:rPr>
              <a:t>para</a:t>
            </a:r>
            <a:r>
              <a:rPr lang="es-ES_tradnl" sz="3200" b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anose="02060903040505020403" pitchFamily="18" charset="0"/>
              </a:rPr>
              <a:t> la lectura:</a:t>
            </a:r>
            <a:endParaRPr lang="es-ES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50363" y="4230172"/>
            <a:ext cx="7594551" cy="1981442"/>
          </a:xfrm>
          <a:prstGeom prst="rect">
            <a:avLst/>
          </a:prstGeom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* ¿Cuál es la expresión que más se repite en este texto?                     ¿Qué actitud pretende, Jesús, suscitar en los discípulos con esta expresión?</a:t>
            </a:r>
            <a:endParaRPr lang="es-ES_tradnl" sz="3200" b="1" kern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12825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9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9" y="571898"/>
            <a:ext cx="8143204" cy="5807881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46386" y="927913"/>
            <a:ext cx="6763103" cy="15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	*  ¿Cuáles son los </a:t>
            </a:r>
            <a:r>
              <a:rPr lang="es-PE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                     motivos 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por los que los </a:t>
            </a:r>
            <a:r>
              <a:rPr lang="es-PE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                    testigos 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del Evangelio no deben tener miedo? </a:t>
            </a:r>
            <a:r>
              <a:rPr lang="es-PE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                               ¿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A quién se le debe temer?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                             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9" y="546539"/>
            <a:ext cx="8192753" cy="6006662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32351" y="4280339"/>
            <a:ext cx="7301310" cy="156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>
                <a:ln w="6600">
                  <a:solidFill>
                    <a:srgbClr val="24110A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 *  ¿Quiénes serán reconocidos por Jesús ante Dios como sus seguidores? ¿Por qué?</a:t>
            </a:r>
            <a:endParaRPr lang="es-ES" sz="3200" b="1" dirty="0">
              <a:ln w="6600">
                <a:solidFill>
                  <a:srgbClr val="24110A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9" y="537754"/>
            <a:ext cx="8008828" cy="577595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16697" y="722910"/>
            <a:ext cx="7221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* ¿Qué pasará con los que 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NO 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digan a los demás que son seguidores de Jesús?</a:t>
            </a:r>
          </a:p>
        </p:txBody>
      </p:sp>
    </p:spTree>
    <p:extLst>
      <p:ext uri="{BB962C8B-B14F-4D97-AF65-F5344CB8AC3E}">
        <p14:creationId xmlns:p14="http://schemas.microsoft.com/office/powerpoint/2010/main" val="10975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stá escrito” — BIBLIOTECA EN LÍNEA Watch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8" y="578525"/>
            <a:ext cx="7969125" cy="57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38029" y="1790163"/>
            <a:ext cx="3780205" cy="71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</a:rPr>
              <a:t>Motivación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</a:rPr>
              <a:t>:</a:t>
            </a:r>
            <a:endParaRPr lang="es-ES" sz="2800" i="1" dirty="0">
              <a:solidFill>
                <a:srgbClr val="FFFFFF"/>
              </a:solidFill>
              <a:effectLst>
                <a:glow rad="101600">
                  <a:srgbClr val="2200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81587" y="4615805"/>
            <a:ext cx="7969125" cy="129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i="1" dirty="0" smtClean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</a:rPr>
              <a:t>El </a:t>
            </a:r>
            <a:r>
              <a:rPr lang="es-PE" sz="3200" i="1" dirty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</a:rPr>
              <a:t>evangelio de hoy nos ofrece un seguro de vida a todo riesgo: el amor providente de Dios Padre.</a:t>
            </a:r>
            <a:endParaRPr lang="es-ES" sz="3200" i="1" dirty="0">
              <a:solidFill>
                <a:srgbClr val="FFFFFF"/>
              </a:solidFill>
              <a:effectLst>
                <a:glow rad="101600">
                  <a:srgbClr val="220000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8" y="578525"/>
            <a:ext cx="3523488" cy="11765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2297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orleonordesantamaria.com/wp-content/uploads/2019/06/Jes%C3%BAs-discipulos-696x4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0"/>
          <a:stretch/>
        </p:blipFill>
        <p:spPr bwMode="auto">
          <a:xfrm>
            <a:off x="540086" y="544531"/>
            <a:ext cx="8063827" cy="57937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30531" y="584294"/>
            <a:ext cx="32075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</a:pPr>
            <a:r>
              <a:rPr lang="es-ES_tradnl" sz="2800" b="1" spc="50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Mateo 10, </a:t>
            </a: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26 - 33</a:t>
            </a:r>
            <a:endParaRPr lang="es-PE" sz="2800" b="1" spc="50" dirty="0">
              <a:ln w="11430"/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  <a:ea typeface="Times New Roman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295423" y="3175328"/>
            <a:ext cx="4427030" cy="8682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es-PE" sz="2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No TENGAN MIEDO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84877" y="5722746"/>
            <a:ext cx="3219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 Junio 2023</a:t>
            </a:r>
            <a:endParaRPr lang="es-ES" sz="2400" b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158"/>
          <p:cNvGrpSpPr>
            <a:grpSpLocks/>
          </p:cNvGrpSpPr>
          <p:nvPr/>
        </p:nvGrpSpPr>
        <p:grpSpPr bwMode="auto">
          <a:xfrm>
            <a:off x="597444" y="577714"/>
            <a:ext cx="3911494" cy="643890"/>
            <a:chOff x="692" y="612"/>
            <a:chExt cx="5957" cy="1014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692" y="923"/>
              <a:ext cx="5957" cy="703"/>
            </a:xfrm>
            <a:prstGeom prst="rect">
              <a:avLst/>
            </a:prstGeom>
            <a:gradFill rotWithShape="0">
              <a:gsLst>
                <a:gs pos="0">
                  <a:srgbClr val="A8D08D"/>
                </a:gs>
                <a:gs pos="50000">
                  <a:srgbClr val="70AD47"/>
                </a:gs>
                <a:gs pos="100000">
                  <a:srgbClr val="A8D08D"/>
                </a:gs>
              </a:gsLst>
              <a:lin ang="5400000" scaled="1"/>
            </a:gra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1458" y="622"/>
              <a:ext cx="4917" cy="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400" b="1" dirty="0">
                  <a:solidFill>
                    <a:srgbClr val="38562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imes New Roman" panose="02020603050405020304" pitchFamily="18" charset="0"/>
                </a:rPr>
                <a:t>LECTIO DIVINA –DOMINGO 12º TO. - “A”</a:t>
              </a:r>
              <a:endParaRPr lang="en-US" sz="1400" b="1" dirty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  <a:p>
              <a:pPr indent="19050">
                <a:spcAft>
                  <a:spcPts val="0"/>
                </a:spcAft>
              </a:pPr>
              <a:r>
                <a:rPr lang="es-ES_tradnl" sz="1400" b="1" dirty="0" smtClean="0">
                  <a:solidFill>
                    <a:srgbClr val="5381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imes New Roman" panose="02020603050405020304" pitchFamily="18" charset="0"/>
                </a:rPr>
                <a:t>                NO </a:t>
              </a:r>
              <a:r>
                <a:rPr lang="es-ES_tradnl" sz="1400" b="1" dirty="0">
                  <a:solidFill>
                    <a:srgbClr val="5381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imes New Roman" panose="02020603050405020304" pitchFamily="18" charset="0"/>
                </a:rPr>
                <a:t>TENGAN MIEDO</a:t>
              </a:r>
              <a:endParaRPr lang="en-US" sz="1400" b="1" dirty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157" descr="BIBLIA06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" y="612"/>
              <a:ext cx="774" cy="101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81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ágenes de Cara De Miedo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7" y="551066"/>
            <a:ext cx="8079836" cy="57656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947" y="907601"/>
            <a:ext cx="31699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• No tengan miedo. </a:t>
            </a:r>
            <a:endParaRPr lang="es-PE" sz="4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1907" y="551066"/>
            <a:ext cx="3169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¿</a:t>
            </a:r>
            <a:r>
              <a:rPr lang="es-P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Hasta </a:t>
            </a:r>
            <a:r>
              <a:rPr lang="es-P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qué punto tenemos miedo de expresar públicamente nuestra fe?</a:t>
            </a:r>
            <a:endParaRPr lang="es-E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"/>
          <a:stretch/>
        </p:blipFill>
        <p:spPr>
          <a:xfrm>
            <a:off x="561108" y="551985"/>
            <a:ext cx="8025843" cy="575402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87103" y="579815"/>
            <a:ext cx="30730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• </a:t>
            </a:r>
            <a:r>
              <a:rPr lang="es-PE" sz="36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No teman: ustedes </a:t>
            </a:r>
            <a:r>
              <a:rPr lang="es-PE" sz="36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           valen </a:t>
            </a:r>
            <a:r>
              <a:rPr lang="es-PE" sz="36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más </a:t>
            </a:r>
            <a:r>
              <a:rPr lang="es-PE" sz="36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                  que </a:t>
            </a:r>
            <a:r>
              <a:rPr lang="es-PE" sz="36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todos </a:t>
            </a:r>
            <a:r>
              <a:rPr lang="es-PE" sz="36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                los </a:t>
            </a:r>
            <a:r>
              <a:rPr lang="es-PE" sz="36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pájaros. </a:t>
            </a:r>
            <a:r>
              <a:rPr lang="es-PE" sz="36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                                         </a:t>
            </a:r>
            <a:endParaRPr lang="es-ES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5513946" y="579815"/>
            <a:ext cx="30730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PE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Cuáles son tus miedos más habituales</a:t>
            </a:r>
            <a:r>
              <a:rPr lang="es-PE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?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PE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¿Cómo te ayuda Dios a superarlos</a:t>
            </a:r>
            <a:r>
              <a:rPr lang="es-PE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?.</a:t>
            </a:r>
            <a:endParaRPr lang="es-ES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deas para orar: ¿Oración espontáne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8" y="569083"/>
            <a:ext cx="8074023" cy="57778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86499" y="591385"/>
            <a:ext cx="363033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•  No tengan miedo a los que matan el cuerpo. </a:t>
            </a:r>
            <a:r>
              <a:rPr lang="es-PE" sz="32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      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Somos conscientes de que vivimos rodeados de cosas que os cuidan el cuerpo y nos pueden               matar por dentro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?,                ¿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Qué podemos hacer?</a:t>
            </a:r>
            <a:endParaRPr lang="es-ES" sz="32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4" y="536027"/>
            <a:ext cx="8035027" cy="577017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41414" y="1113457"/>
            <a:ext cx="336421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 ¿Soy consciente que mi misión depende de la fuerza y la protección que me da Dios?</a:t>
            </a:r>
            <a:endParaRPr lang="es-E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r qué Dios permite el sufrimiento o la depresió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8" y="570241"/>
            <a:ext cx="8041617" cy="57464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44434" y="792756"/>
            <a:ext cx="31175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•  </a:t>
            </a:r>
            <a:r>
              <a:rPr lang="es-PE" sz="32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Si alguno declara a mi favor… </a:t>
            </a:r>
            <a:r>
              <a:rPr lang="es-PE" sz="32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PE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En qué medida las decisiones que tomo en mi vida están iluminadas por los criterios de Dios?</a:t>
            </a:r>
            <a:endParaRPr lang="es-ES" sz="32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8" y="559961"/>
            <a:ext cx="8144771" cy="579729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48776" y="1395375"/>
            <a:ext cx="32703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i="1" dirty="0" smtClean="0">
                <a:ea typeface="Times New Roman" panose="02020603050405020304" pitchFamily="18" charset="0"/>
              </a:rPr>
              <a:t>Para </a:t>
            </a:r>
            <a:r>
              <a:rPr lang="es-ES" sz="2000" b="1" i="1" dirty="0">
                <a:ea typeface="Times New Roman" panose="02020603050405020304" pitchFamily="18" charset="0"/>
              </a:rPr>
              <a:t>vencer las </a:t>
            </a:r>
            <a:r>
              <a:rPr lang="es-ES" sz="2000" b="1" i="1" dirty="0" smtClean="0">
                <a:ea typeface="Times New Roman" panose="02020603050405020304" pitchFamily="18" charset="0"/>
              </a:rPr>
              <a:t>dificultades  que </a:t>
            </a:r>
            <a:r>
              <a:rPr lang="es-ES" sz="2000" b="1" i="1" dirty="0">
                <a:ea typeface="Times New Roman" panose="02020603050405020304" pitchFamily="18" charset="0"/>
              </a:rPr>
              <a:t>encontramos en nuestra vida cristiana </a:t>
            </a:r>
            <a:r>
              <a:rPr lang="es-ES" sz="2000" b="1" i="1" dirty="0" smtClean="0">
                <a:ea typeface="Times New Roman" panose="02020603050405020304" pitchFamily="18" charset="0"/>
              </a:rPr>
              <a:t>es </a:t>
            </a:r>
            <a:r>
              <a:rPr lang="es-ES" sz="2000" b="1" i="1" dirty="0">
                <a:ea typeface="Times New Roman" panose="02020603050405020304" pitchFamily="18" charset="0"/>
              </a:rPr>
              <a:t>fundamental sabernos hijos amados de  </a:t>
            </a:r>
            <a:r>
              <a:rPr lang="es-ES" sz="2000" b="1" i="1" dirty="0" smtClean="0">
                <a:ea typeface="Times New Roman" panose="02020603050405020304" pitchFamily="18" charset="0"/>
              </a:rPr>
              <a:t>un </a:t>
            </a:r>
            <a:r>
              <a:rPr lang="es-ES" sz="2000" b="1" i="1" dirty="0">
                <a:ea typeface="Times New Roman" panose="02020603050405020304" pitchFamily="18" charset="0"/>
              </a:rPr>
              <a:t>Dios Padre que cuida hasta </a:t>
            </a:r>
            <a:r>
              <a:rPr lang="es-ES" sz="2000" b="1" i="1" dirty="0" smtClean="0">
                <a:ea typeface="Times New Roman" panose="02020603050405020304" pitchFamily="18" charset="0"/>
              </a:rPr>
              <a:t>   de </a:t>
            </a:r>
            <a:r>
              <a:rPr lang="es-ES" sz="2000" b="1" i="1" dirty="0">
                <a:ea typeface="Times New Roman" panose="02020603050405020304" pitchFamily="18" charset="0"/>
              </a:rPr>
              <a:t>los detalles más insignificantes de su creación. Esta certeza de fe la alimentamos en la oración, en el encuentro personal con ese Padre </a:t>
            </a:r>
            <a:r>
              <a:rPr lang="es-ES" sz="2000" b="1" i="1" dirty="0" smtClean="0">
                <a:ea typeface="Times New Roman" panose="02020603050405020304" pitchFamily="18" charset="0"/>
              </a:rPr>
              <a:t>Providente</a:t>
            </a:r>
            <a:r>
              <a:rPr lang="es-ES" sz="2000" b="1" i="1" dirty="0">
                <a:ea typeface="Times New Roman" panose="02020603050405020304" pitchFamily="18" charset="0"/>
              </a:rPr>
              <a:t>.</a:t>
            </a:r>
            <a:endParaRPr lang="es-PE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51833" y="889230"/>
            <a:ext cx="3554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Motivación</a:t>
            </a:r>
            <a:r>
              <a:rPr lang="es-ES_tradnl" sz="28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:</a:t>
            </a:r>
            <a:endParaRPr lang="es-PE" sz="28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76715" y="1651315"/>
            <a:ext cx="5499082" cy="231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PE" sz="2400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6" y="559961"/>
            <a:ext cx="2913888" cy="96403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3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" y="476672"/>
            <a:ext cx="8326674" cy="595896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86104" y="5130452"/>
            <a:ext cx="822344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•   Luego de un tiempo de oración personal, compartimos nuestra oración. Se puede, también, recitar el Salmo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68.</a:t>
            </a:r>
            <a:endParaRPr lang="es-PE" sz="25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0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ctos y cultos de la Hermandad de Nuestro Padre Jesús Flagelado -  SALAMANCArtv AL DÍA - Noticias de Salaman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8" y="578069"/>
            <a:ext cx="8078224" cy="571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51671" y="442357"/>
            <a:ext cx="23791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F6D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68 </a:t>
            </a:r>
            <a:endParaRPr lang="ca-E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9571" y="1439619"/>
            <a:ext cx="387072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600" b="1" i="1" dirty="0" smtClean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Por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ti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he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aguantado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afrentas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la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verguenza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cubrió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mi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rostro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Soy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un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extraño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para mis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hermanos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un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extranjero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para los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hijos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de mi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madre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; porque me devora el celo de tu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templo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y las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afrentas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con que te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afrentan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caen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sobre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mí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919443" y="3930871"/>
            <a:ext cx="3667509" cy="158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 me </a:t>
            </a:r>
            <a:r>
              <a:rPr lang="ca-ES" sz="31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escuche</a:t>
            </a:r>
            <a:r>
              <a:rPr lang="ca-ES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 </a:t>
            </a:r>
            <a:r>
              <a:rPr lang="ca-ES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gran </a:t>
            </a:r>
            <a:r>
              <a:rPr lang="ca-ES" sz="31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bondad</a:t>
            </a:r>
            <a:r>
              <a:rPr lang="ca-ES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ca-ES" sz="31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Señor</a:t>
            </a:r>
            <a:endParaRPr lang="ca-ES" sz="3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 sombra del hombre rezando y pensando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9" y="545374"/>
            <a:ext cx="8005362" cy="5766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995" y="5069902"/>
            <a:ext cx="50579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Que me </a:t>
            </a:r>
            <a:r>
              <a:rPr lang="es-PE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escuche </a:t>
            </a:r>
            <a:r>
              <a:rPr lang="es-PE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tu  gran bondad, Señor</a:t>
            </a:r>
            <a:endParaRPr lang="ca-ES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226968" y="545374"/>
            <a:ext cx="43144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Pero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mi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oración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se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dirige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a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ti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Dios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mío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, el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día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de tu favor; que me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escuche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tu gran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bondad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, que tu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fidelidad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me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ayude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.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Respóndeme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, Señor, con la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bondad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de tu gracia; por tu gran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compasión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vuélvete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hacia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mí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4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obre Enfermo De Túnica Sosteniendo La Vela Y Rezando Dios Pidiendo Ayuda  Creencia Foto de stock y más banco de imágenes de Adulto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8" y="578070"/>
            <a:ext cx="7988299" cy="57806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7018" y="1298197"/>
            <a:ext cx="40989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ca-E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Mirenlo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, los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humildes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, y </a:t>
            </a:r>
            <a:r>
              <a:rPr lang="ca-E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 </a:t>
            </a:r>
            <a:r>
              <a:rPr lang="ca-E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alégrense</a:t>
            </a:r>
            <a:r>
              <a:rPr lang="ca-E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busquen </a:t>
            </a:r>
            <a:r>
              <a:rPr lang="ca-E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       al 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Señor, y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revivirá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su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corazón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. Que el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Señor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ca-E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             </a:t>
            </a:r>
            <a:r>
              <a:rPr lang="ca-E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escucha</a:t>
            </a:r>
            <a:r>
              <a:rPr lang="ca-E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sus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pobres, no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desprecia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a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sus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cautivos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.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Alábenlo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el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cielo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y la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tierra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, las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aguas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y </a:t>
            </a:r>
            <a:r>
              <a:rPr lang="ca-E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                                               </a:t>
            </a:r>
            <a:r>
              <a:rPr lang="ca-E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cuanto</a:t>
            </a:r>
            <a:r>
              <a:rPr lang="ca-E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ca-ES" sz="2800" b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bulle</a:t>
            </a:r>
            <a:r>
              <a:rPr lang="ca-E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en ellas.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59972" y="3163614"/>
            <a:ext cx="311567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 me </a:t>
            </a:r>
            <a:r>
              <a:rPr lang="es-PE" sz="32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escuche </a:t>
            </a:r>
            <a:r>
              <a:rPr lang="es-PE" sz="32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  gran bondad, Señor</a:t>
            </a:r>
            <a:endParaRPr lang="ca-ES" sz="3200" b="1" i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9" y="536140"/>
            <a:ext cx="8064520" cy="582074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36520" y="5917250"/>
            <a:ext cx="8144895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s-PE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Cantos sugeridos: Ya no temo, Señor; Si vienes conmigo.</a:t>
            </a:r>
            <a:endParaRPr lang="es-ES_tradnl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89505" y="498850"/>
            <a:ext cx="8291909" cy="14181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</a:pPr>
            <a:r>
              <a:rPr lang="es-ES_tradnl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s-PE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Ambientación: Cartel con la frase: </a:t>
            </a:r>
            <a:r>
              <a:rPr lang="es-PE" sz="2400" b="1" i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“No tengan miedo”</a:t>
            </a:r>
            <a:r>
              <a:rPr lang="es-PE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Al lado, en una bandeja, una tarjeta por cada participante con esta frase: </a:t>
            </a:r>
            <a:r>
              <a:rPr lang="es-PE" sz="2400" b="1" i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“No </a:t>
            </a:r>
            <a:r>
              <a:rPr lang="es-PE" sz="2400" b="1" i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temas: tú vales más que todos los pájaros”. </a:t>
            </a:r>
            <a:r>
              <a:rPr lang="es-PE" sz="24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Esta </a:t>
            </a:r>
            <a:r>
              <a:rPr lang="es-PE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tarjeta se entrega al final como recuerdo y compromiso.</a:t>
            </a: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</a:pPr>
            <a:endParaRPr lang="es-PE" sz="24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45434" y="2636912"/>
            <a:ext cx="268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903740" y="532592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6251" y="3738591"/>
            <a:ext cx="2646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10768" y="463342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549212" y="361529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41863" y="4396426"/>
            <a:ext cx="94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2" name="Rectángulo 1"/>
          <p:cNvSpPr/>
          <p:nvPr/>
        </p:nvSpPr>
        <p:spPr>
          <a:xfrm>
            <a:off x="3985042" y="2941072"/>
            <a:ext cx="29855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PE" sz="5000" b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wis721 Blk BT" panose="020B0904030502020204" pitchFamily="34" charset="0"/>
              </a:rPr>
              <a:t>“No tengan miedo”.</a:t>
            </a:r>
            <a:endParaRPr lang="es-PE" sz="50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Swis721 Blk BT" panose="020B0904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25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4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9" y="566192"/>
            <a:ext cx="8026862" cy="57610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0" y="566192"/>
            <a:ext cx="2761488" cy="852326"/>
          </a:xfrm>
          <a:prstGeom prst="round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53990" y="1102516"/>
            <a:ext cx="51630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5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Motivación: </a:t>
            </a:r>
            <a:r>
              <a:rPr lang="es-PE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                                      San </a:t>
            </a:r>
            <a:r>
              <a:rPr lang="es-PE" sz="25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Vicente a los misioneros, sobre la confianza en Dios</a:t>
            </a:r>
            <a:r>
              <a:rPr lang="es-PE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</a:t>
            </a:r>
            <a:endParaRPr lang="es-PE" sz="25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39230" y="2115765"/>
            <a:ext cx="64900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5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El </a:t>
            </a:r>
            <a:r>
              <a:rPr lang="es-ES" sz="25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verdadero misionero no tiene que preocuparse de los bienes de este mundo, sino poner toda su confianza en la providencia del Señor, seguro de que, mientras permanezca en la caridad y se apoye en esta confianza, estará siempre bajo la protección de Dios; por consiguiente, no le sucederá nada malo ni le faltará bien alguno, aunque piense que según lo que aparece todo está a </a:t>
            </a:r>
            <a:r>
              <a:rPr lang="es-ES" sz="25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punto </a:t>
            </a:r>
            <a:r>
              <a:rPr lang="es-ES" sz="25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de fracasar</a:t>
            </a:r>
            <a:r>
              <a:rPr lang="es-ES" sz="25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…</a:t>
            </a:r>
            <a:endParaRPr lang="es-ES" sz="25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0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533400"/>
            <a:ext cx="8101584" cy="57912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60811" y="1621376"/>
            <a:ext cx="5062653" cy="337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eso, hermanos míos, han de esperar que, mientras permanezcan firmes en esta confianza, no sólo se verán libres de todos los males y de todos los accidentes molestos, sino que se verán colmados de toda clase </a:t>
            </a:r>
            <a:r>
              <a:rPr lang="es-ES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de </a:t>
            </a:r>
            <a:r>
              <a:rPr lang="es-E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bienes. </a:t>
            </a:r>
            <a:r>
              <a:rPr lang="es-ES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(San Vicente de Paul                           XI</a:t>
            </a:r>
            <a:r>
              <a:rPr lang="es-E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732</a:t>
            </a:r>
            <a:r>
              <a:rPr lang="es-ES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2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c3/55/09/c355093b9b96964f74a43707529f4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7" y="542693"/>
            <a:ext cx="801959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2055223" y="1273779"/>
            <a:ext cx="4556173" cy="166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PE" sz="27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009918" y="727353"/>
            <a:ext cx="3819085" cy="71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4000" b="1" kern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Adobe Gothic Std B" pitchFamily="34" charset="-128"/>
              </a:rPr>
              <a:t>Compromiso:</a:t>
            </a:r>
            <a:endParaRPr lang="es-ES" sz="4000" b="1" kern="0" dirty="0">
              <a:ln w="66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Adobe Gothic Std B" pitchFamily="34" charset="-128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376815" y="1082929"/>
            <a:ext cx="2789676" cy="259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2700" b="1" kern="0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 Tomar </a:t>
            </a:r>
            <a:r>
              <a:rPr lang="es-PE" sz="2700" b="1" kern="0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conciencia de tantas veces que Dios ha actuado como Padre Providente a mi favor; </a:t>
            </a:r>
            <a:endParaRPr lang="es-PE" sz="2700" b="1" kern="0" dirty="0" smtClean="0">
              <a:solidFill>
                <a:schemeClr val="bg1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5553307" y="1405871"/>
            <a:ext cx="2652000" cy="236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es-PE" sz="2700" b="1" kern="0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compartir </a:t>
            </a:r>
            <a:r>
              <a:rPr lang="es-PE" sz="2700" b="1" kern="0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estas experiencias con alguna persona desanimada</a:t>
            </a:r>
            <a:r>
              <a:rPr lang="es-PE" sz="2700" b="1" kern="0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2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29/c1/1b/29c11bd0589cfc98fdc00bb90e9f325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t="7665" r="7321" b="8444"/>
          <a:stretch/>
        </p:blipFill>
        <p:spPr bwMode="auto">
          <a:xfrm>
            <a:off x="538103" y="544659"/>
            <a:ext cx="8081790" cy="58152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482023" y="544660"/>
            <a:ext cx="3291628" cy="60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6600">
                  <a:solidFill>
                    <a:srgbClr val="7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Oración Final</a:t>
            </a:r>
            <a:endParaRPr lang="es-PE" sz="3200" b="1" dirty="0">
              <a:ln w="6600">
                <a:solidFill>
                  <a:srgbClr val="7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630468" y="2042424"/>
            <a:ext cx="3105191" cy="148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Dios Padre nuestro, que, </a:t>
            </a:r>
            <a:r>
              <a:rPr lang="es-ES" sz="2800" b="1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en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Jesucristo, </a:t>
            </a:r>
            <a:r>
              <a:rPr lang="es-ES" sz="2800" b="1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el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Señor, nos </a:t>
            </a:r>
            <a:r>
              <a:rPr lang="es-ES" sz="2800" b="1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has llenado</a:t>
            </a:r>
            <a:endParaRPr lang="es-PE" sz="2800" b="1" i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07788" y="62068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99615" y="4868027"/>
            <a:ext cx="7557684" cy="149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i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538103" y="3830731"/>
            <a:ext cx="8081790" cy="27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b="1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todos los bienes y nos llamas a no tener miedo en la tarea de llevar a las gentes tu Buena Noticia; ayúdanos en los momentos de duda y dificultad, Tú que nos conoces bien, y haznos ser testigos fieles de tu amor en medio del mundo, este mundo nuestro tan falto de amor, de paz, de esperanza y de justicia.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i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RACIONES A LOS SANTOS: ORACION PARA PROSPERIDAD Y BENDICION DEL NEGOCIO, EL TRABAJO, LAS VE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3" y="482367"/>
            <a:ext cx="8196688" cy="59034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669073" y="3508380"/>
            <a:ext cx="7883912" cy="240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b="1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Señor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 tu amor sale a nuestro encuentro en miles de situaciones diarias, en las que Tú nos das todo aquello que necesitamos para vivir como hijos tuyos, como hermanos de todos; por eso queremos expresarte ahora nuestra gratitud, por todo lo que somos y tenemos, pues todo nos llega de tus manos generosas de Padre bueno. AMÉN.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i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07788" y="62068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4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41" y="405658"/>
            <a:ext cx="8156448" cy="5975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AutoShape 2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76200" y="-12398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228600" y="-10874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52675" y="6381541"/>
            <a:ext cx="4752528" cy="415498"/>
          </a:xfrm>
          <a:prstGeom prst="rect">
            <a:avLst/>
          </a:prstGeom>
          <a:solidFill>
            <a:srgbClr val="03570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</a:t>
            </a:r>
            <a:r>
              <a:rPr lang="es-PE" sz="10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10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semilla de cada dia: Seguir a Jesús no será para nosotros una carga  pesada porque nos hace caminar por caminos de verdadera libertad que son  los caminos del a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0" y="537378"/>
            <a:ext cx="8076229" cy="58114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92525" y="516798"/>
            <a:ext cx="34060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anose="02060903040505020403" pitchFamily="18" charset="0"/>
              </a:rPr>
              <a:t>AMBIENTACIÓN</a:t>
            </a:r>
            <a:r>
              <a:rPr lang="es-ES_tradnl" sz="2400" b="1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anose="04040A07060A02020202" pitchFamily="82" charset="0"/>
              </a:rPr>
              <a:t>:  </a:t>
            </a:r>
            <a:endParaRPr lang="es-PE" sz="24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357686" y="642918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468414" y="811625"/>
            <a:ext cx="51335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</a:pPr>
            <a:r>
              <a:rPr lang="es-ES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Dios se ocupa de nosotros. </a:t>
            </a: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             El </a:t>
            </a:r>
            <a:r>
              <a:rPr lang="es-ES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destino del discípulo de Jesús </a:t>
            </a: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 será </a:t>
            </a:r>
            <a:r>
              <a:rPr lang="es-ES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el mismo que el del maestro: persecución y cruz; pero, también como él, resurrección </a:t>
            </a: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             y </a:t>
            </a:r>
            <a:r>
              <a:rPr lang="es-ES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gloria</a:t>
            </a: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. Dios </a:t>
            </a:r>
            <a:r>
              <a:rPr lang="es-ES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nos guarda donde las personas no pueden contra nosotros: en la gracia y la eternidad. </a:t>
            </a: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       Hoy, el </a:t>
            </a:r>
            <a:r>
              <a:rPr lang="es-ES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evangelio de Mateo quiere recordar al discípulo que </a:t>
            </a: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Dios </a:t>
            </a:r>
          </a:p>
          <a:p>
            <a:pPr algn="r" fontAlgn="base">
              <a:spcBef>
                <a:spcPct val="0"/>
              </a:spcBef>
            </a:pP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le ama y provee, que estamos siempre en sus manos porque </a:t>
            </a:r>
          </a:p>
          <a:p>
            <a:pPr algn="r" fontAlgn="base">
              <a:spcBef>
                <a:spcPct val="0"/>
              </a:spcBef>
            </a:pP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nos </a:t>
            </a:r>
            <a:r>
              <a:rPr lang="es-ES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Arial Rounded MT Bold" panose="020F0704030504030204" pitchFamily="34" charset="0"/>
              </a:rPr>
              <a:t>ama. </a:t>
            </a:r>
            <a:endParaRPr lang="es-PE" sz="2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srgbClr val="700000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ptiembre 2017 – Dios está con nosotr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9" y="569512"/>
            <a:ext cx="8062317" cy="57787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38060" y="459943"/>
            <a:ext cx="3483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PE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Oración </a:t>
            </a:r>
            <a:r>
              <a:rPr lang="es-PE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inicial</a:t>
            </a:r>
            <a:endParaRPr lang="es-PE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96640" y="1085269"/>
            <a:ext cx="495517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Señor, tú nos has dicho,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¡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no tengan miedo!,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Tú nos has prometido estar a nuestro lado en toda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adversidad,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Hoy siento que es difícil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ser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un signo de tu amor,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Muchas veces caigo en el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error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de no serte fiel,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Necesito de tu fuerza Señor para poder seguir,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Necesito de tu Espíritu para ser más fuerte ante la tentación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s-ES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vangelio de San Juan 15,9-11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8"/>
          <a:stretch/>
        </p:blipFill>
        <p:spPr bwMode="auto">
          <a:xfrm>
            <a:off x="515154" y="525516"/>
            <a:ext cx="8104389" cy="58017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43732" y="433694"/>
            <a:ext cx="78758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Oh Jesús que me has llamado para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ser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uno </a:t>
            </a: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de tus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seguidores,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Dame valentía para anunciar tus maravillas,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Guíame con tu luz para sobrepasar                                las adversidades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,</a:t>
            </a: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Préndeme de tu poder y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así </a:t>
            </a: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no tener más miedo,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Dame un corazón como el </a:t>
            </a:r>
            <a:r>
              <a:rPr lang="es-PE" sz="2600" b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tuyo,Señor</a:t>
            </a: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. Amén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s-PE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714" r="3852" b="3304"/>
          <a:stretch/>
        </p:blipFill>
        <p:spPr>
          <a:xfrm>
            <a:off x="525517" y="552719"/>
            <a:ext cx="8029904" cy="5763997"/>
          </a:xfrm>
          <a:prstGeom prst="rect">
            <a:avLst/>
          </a:prstGeom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693683" y="1779558"/>
            <a:ext cx="2955252" cy="46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Motivación</a:t>
            </a:r>
            <a:r>
              <a:rPr lang="es-PE" sz="2800" i="1" kern="0" dirty="0" smtClean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:</a:t>
            </a:r>
            <a:endParaRPr lang="es-ES_tradnl" sz="2800" i="1" kern="0" dirty="0">
              <a:solidFill>
                <a:srgbClr val="FFFFFF"/>
              </a:solidFill>
              <a:effectLst>
                <a:glow rad="101600">
                  <a:srgbClr val="2A0000">
                    <a:alpha val="6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525517" y="2847003"/>
            <a:ext cx="3363664" cy="494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Aft>
                <a:spcPct val="0"/>
              </a:spcAft>
              <a:defRPr/>
            </a:pPr>
            <a:r>
              <a:rPr lang="es-PE" sz="2600" b="1" i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Los </a:t>
            </a:r>
            <a:r>
              <a:rPr lang="es-PE" sz="2600" b="1" i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discípulos, que han sido enviados </a:t>
            </a:r>
            <a:r>
              <a:rPr lang="es-PE" sz="2600" b="1" i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a </a:t>
            </a:r>
            <a:r>
              <a:rPr lang="es-PE" sz="2600" b="1" i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anunciar el Evangelio, encuentran dificultades y tienen miedo.  </a:t>
            </a:r>
            <a:endParaRPr lang="es-ES_tradnl" sz="2600" b="1" i="1" kern="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FF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5117212" y="2511974"/>
            <a:ext cx="3363664" cy="35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spcAft>
                <a:spcPct val="0"/>
              </a:spcAft>
              <a:defRPr/>
            </a:pPr>
            <a:r>
              <a:rPr lang="es-PE" sz="2600" b="1" i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 </a:t>
            </a:r>
            <a:r>
              <a:rPr lang="es-PE" sz="2600" b="1" i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el pasaje de hoy, Jesús les ofrece apoyo, consuelo y ánimo para que no decaigan en su tarea evangelizadora. Escuchemos: </a:t>
            </a:r>
            <a:endParaRPr lang="es-ES_tradnl" sz="2600" b="1" i="1" kern="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FF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505045"/>
            <a:ext cx="2944368" cy="11948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5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775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8" y="510149"/>
            <a:ext cx="8133053" cy="5859119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029571" y="728366"/>
            <a:ext cx="280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Mateo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26-33</a:t>
            </a:r>
            <a:endParaRPr lang="es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960878" y="1431312"/>
            <a:ext cx="3171097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i="1" baseline="30000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 </a:t>
            </a:r>
            <a:r>
              <a:rPr lang="es-PE" sz="3600" b="1" baseline="30000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En aquel tiempo, dijo Jesús a sus apóstoles: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baseline="30000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- No tengan miedo a los hombres, porque no hay nada secreto que no llegue a descubrirse; ni nada escondido que no llegue a saberse.</a:t>
            </a:r>
            <a:endParaRPr lang="es-ES" sz="3600" b="1" dirty="0">
              <a:solidFill>
                <a:srgbClr val="7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1" y="574810"/>
            <a:ext cx="8020760" cy="5752417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76987" y="1234123"/>
            <a:ext cx="2629987" cy="4093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</a:rPr>
              <a:t>Lo que les digo de noche díganlo ustedes en pleno día, y lo que escuchen al oído pregónenlo desde la azotea.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91981" y="941736"/>
            <a:ext cx="187220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13500000" algn="br" rotWithShape="0">
                  <a:srgbClr val="C000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theme/theme1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1817</TotalTime>
  <Words>1389</Words>
  <Application>Microsoft Office PowerPoint</Application>
  <PresentationFormat>Presentación en pantalla (4:3)</PresentationFormat>
  <Paragraphs>90</Paragraphs>
  <Slides>35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35</vt:i4>
      </vt:variant>
    </vt:vector>
  </HeadingPairs>
  <TitlesOfParts>
    <vt:vector size="61" baseType="lpstr">
      <vt:lpstr>Adobe Gothic Std B</vt:lpstr>
      <vt:lpstr>Aparajita</vt:lpstr>
      <vt:lpstr>Arial</vt:lpstr>
      <vt:lpstr>Arial Black</vt:lpstr>
      <vt:lpstr>Arial Narrow</vt:lpstr>
      <vt:lpstr>Arial Rounded MT Bold</vt:lpstr>
      <vt:lpstr>Arial Unicode MS</vt:lpstr>
      <vt:lpstr>Calibri</vt:lpstr>
      <vt:lpstr>Comic Sans MS</vt:lpstr>
      <vt:lpstr>Poor Richard</vt:lpstr>
      <vt:lpstr>Rockwell Extra Bold</vt:lpstr>
      <vt:lpstr>Segoe UI Black</vt:lpstr>
      <vt:lpstr>Segoe UI Semibold</vt:lpstr>
      <vt:lpstr>Snap ITC</vt:lpstr>
      <vt:lpstr>Swis721 Blk BT</vt:lpstr>
      <vt:lpstr>Tekton Pro</vt:lpstr>
      <vt:lpstr>Times New Roman</vt:lpstr>
      <vt:lpstr>9_Diseño predeterminado</vt:lpstr>
      <vt:lpstr>Modèle par défaut</vt:lpstr>
      <vt:lpstr>2_Default Design</vt:lpstr>
      <vt:lpstr>2_Diseño predeterminado</vt:lpstr>
      <vt:lpstr>5_Diseño predeterminado</vt:lpstr>
      <vt:lpstr>3_Diseño predeterminado</vt:lpstr>
      <vt:lpstr>1_Diseño predeterminado</vt:lpstr>
      <vt:lpstr>7_Diseño predeterminado</vt:lpstr>
      <vt:lpstr>4_Diseño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183</cp:revision>
  <dcterms:created xsi:type="dcterms:W3CDTF">2017-06-19T17:50:04Z</dcterms:created>
  <dcterms:modified xsi:type="dcterms:W3CDTF">2023-06-19T22:08:50Z</dcterms:modified>
</cp:coreProperties>
</file>