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1" r:id="rId9"/>
    <p:sldMasterId id="2147483806" r:id="rId10"/>
    <p:sldMasterId id="2147483830" r:id="rId11"/>
  </p:sldMasterIdLst>
  <p:notesMasterIdLst>
    <p:notesMasterId r:id="rId50"/>
  </p:notesMasterIdLst>
  <p:sldIdLst>
    <p:sldId id="302" r:id="rId12"/>
    <p:sldId id="304" r:id="rId13"/>
    <p:sldId id="258" r:id="rId14"/>
    <p:sldId id="259" r:id="rId15"/>
    <p:sldId id="260" r:id="rId16"/>
    <p:sldId id="311" r:id="rId17"/>
    <p:sldId id="263" r:id="rId18"/>
    <p:sldId id="264" r:id="rId19"/>
    <p:sldId id="265" r:id="rId20"/>
    <p:sldId id="303" r:id="rId21"/>
    <p:sldId id="296" r:id="rId22"/>
    <p:sldId id="268" r:id="rId23"/>
    <p:sldId id="269" r:id="rId24"/>
    <p:sldId id="270" r:id="rId25"/>
    <p:sldId id="297" r:id="rId26"/>
    <p:sldId id="271" r:id="rId27"/>
    <p:sldId id="273" r:id="rId28"/>
    <p:sldId id="274" r:id="rId29"/>
    <p:sldId id="309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5" r:id="rId39"/>
    <p:sldId id="286" r:id="rId40"/>
    <p:sldId id="287" r:id="rId41"/>
    <p:sldId id="288" r:id="rId42"/>
    <p:sldId id="289" r:id="rId43"/>
    <p:sldId id="290" r:id="rId44"/>
    <p:sldId id="292" r:id="rId45"/>
    <p:sldId id="293" r:id="rId46"/>
    <p:sldId id="299" r:id="rId47"/>
    <p:sldId id="298" r:id="rId48"/>
    <p:sldId id="312" r:id="rId4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2A47-0DAD-49A9-9DE8-FEF8C41AE9AE}" type="datetimeFigureOut">
              <a:rPr lang="es-PE" smtClean="0"/>
              <a:t>2/05/2023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FDFD-7B66-444C-BCD4-9AD93E4EDA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19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a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4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87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6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035"/>
      </p:ext>
    </p:extLst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99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44404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6092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828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724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39886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3054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68957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8742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5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1836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1508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29998"/>
      </p:ext>
    </p:extLst>
  </p:cSld>
  <p:clrMapOvr>
    <a:masterClrMapping/>
  </p:clrMapOvr>
  <p:transition spd="slow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3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711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63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9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0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691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1333"/>
      </p:ext>
    </p:extLst>
  </p:cSld>
  <p:clrMapOvr>
    <a:masterClrMapping/>
  </p:clrMapOvr>
  <p:transition spd="med">
    <p:pull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166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827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12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20509"/>
      </p:ext>
    </p:extLst>
  </p:cSld>
  <p:clrMapOvr>
    <a:masterClrMapping/>
  </p:clrMapOvr>
  <p:transition spd="med"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87106"/>
      </p:ext>
    </p:extLst>
  </p:cSld>
  <p:clrMapOvr>
    <a:masterClrMapping/>
  </p:clrMapOvr>
  <p:transition spd="med">
    <p:pull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815"/>
      </p:ext>
    </p:extLst>
  </p:cSld>
  <p:clrMapOvr>
    <a:masterClrMapping/>
  </p:clrMapOvr>
  <p:transition spd="med">
    <p:pull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75396"/>
      </p:ext>
    </p:extLst>
  </p:cSld>
  <p:clrMapOvr>
    <a:masterClrMapping/>
  </p:clrMapOvr>
  <p:transition spd="med">
    <p:pull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1391"/>
      </p:ext>
    </p:extLst>
  </p:cSld>
  <p:clrMapOvr>
    <a:masterClrMapping/>
  </p:clrMapOvr>
  <p:transition spd="med">
    <p:pull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470"/>
      </p:ext>
    </p:extLst>
  </p:cSld>
  <p:clrMapOvr>
    <a:masterClrMapping/>
  </p:clrMapOvr>
  <p:transition spd="med">
    <p:pull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3510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78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6878"/>
      </p:ext>
    </p:extLst>
  </p:cSld>
  <p:clrMapOvr>
    <a:masterClrMapping/>
  </p:clrMapOvr>
  <p:transition spd="med">
    <p:pull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2143"/>
      </p:ext>
    </p:extLst>
  </p:cSld>
  <p:clrMapOvr>
    <a:masterClrMapping/>
  </p:clrMapOvr>
  <p:transition spd="med">
    <p:pull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94737"/>
      </p:ext>
    </p:extLst>
  </p:cSld>
  <p:clrMapOvr>
    <a:masterClrMapping/>
  </p:clrMapOvr>
  <p:transition spd="med">
    <p:pull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436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35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22673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791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7687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40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502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1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28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6821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8822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301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75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7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71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81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3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9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37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49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0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1872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5724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8972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3517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634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75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5888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8410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38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21373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944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54807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5C1-30DC-4BFB-89A0-BE872A41F8C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46058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7CD9-1C77-4399-898F-BC9059D32D0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58130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31AE-F106-4AF0-B4B0-EA35DB94E21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2780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ACC6-41FA-4CBC-BA7B-F198F22989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964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67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0D06-CA84-44CD-B750-AAD8913132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0826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3360-5DB1-4213-929E-AD95735795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81709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1935F-CCF4-4F6D-B845-8644FCB8100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75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AC7D-7E22-43A9-B4E3-A3CC4F7A9E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28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1432-8B66-4804-8023-B2F7EB1AE77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0310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5838-2EED-4019-8A22-5847FB847B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749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BADA1-2CED-483E-BC7C-0F79A684D8E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42428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53EA-FEBF-45D9-94CC-0BFB063D6C3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7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4B9A-938B-4CC9-B893-66AD7DDD5AD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0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1D53-0538-4BA7-8CC4-CB17EEA1C24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661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EF9C-17BB-4F13-9B7D-680606D0937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16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CA68-2461-4454-A11A-31DB6F5D0DC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5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EBD-7695-418B-8FAB-040E4DA820F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1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62DB-15BE-42F3-A925-BE9849C0217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00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CB86-8CF3-4982-9488-659CFC9DE5A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78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9F37-0448-4696-9667-311E2873EC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5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2C2C-C72F-4EAB-A757-6595C66DA5B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81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E4ED-2E7E-45B9-A66B-B1D9B8EF882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7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29164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12723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31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2422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11635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4549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15208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64645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8945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30950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03412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64274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53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43136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17192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23714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3382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03099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73523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2978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5441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5706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7555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4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57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6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0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1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9B658-FD79-430C-A2E2-6C3D41F7C50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16B976-722D-4EE4-9E01-FC1FA5B39B80}" type="slidenum">
              <a:rPr lang="ca-E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50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9" y="500742"/>
            <a:ext cx="8339328" cy="583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7363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Mendelssohn -En alas de la canción 144.wav"/>
          </p:stSnd>
        </p:sndAc>
      </p:transition>
    </mc:Choice>
    <mc:Fallback xmlns="">
      <p:transition spd="slow">
        <p:fade/>
        <p:sndAc>
          <p:stSnd loop="1">
            <p:snd r:embed="rId4" name="Mendelssohn -En alas de la canción 144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5" y="471179"/>
            <a:ext cx="8425722" cy="58350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71065" y="943722"/>
            <a:ext cx="36905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Cuando </a:t>
            </a:r>
            <a:r>
              <a:rPr lang="es-PE" sz="3200" b="1" dirty="0">
                <a:latin typeface="Bodoni MT" panose="02070603080606020203" pitchFamily="18" charset="0"/>
              </a:rPr>
              <a:t>vaya y les prepare sitio, </a:t>
            </a:r>
            <a:endParaRPr lang="es-PE" sz="3200" b="1" dirty="0" smtClean="0">
              <a:latin typeface="Bodoni MT" panose="02070603080606020203" pitchFamily="18" charset="0"/>
            </a:endParaRPr>
          </a:p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volveré </a:t>
            </a:r>
            <a:r>
              <a:rPr lang="es-PE" sz="3200" b="1" dirty="0">
                <a:latin typeface="Bodoni MT" panose="02070603080606020203" pitchFamily="18" charset="0"/>
              </a:rPr>
              <a:t>y los llevaré conmigo</a:t>
            </a:r>
            <a:r>
              <a:rPr lang="es-PE" sz="3200" b="1" dirty="0" smtClean="0">
                <a:latin typeface="Bodoni MT" panose="02070603080606020203" pitchFamily="18" charset="0"/>
              </a:rPr>
              <a:t>,</a:t>
            </a:r>
          </a:p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 </a:t>
            </a:r>
            <a:r>
              <a:rPr lang="es-PE" sz="3200" b="1" dirty="0">
                <a:latin typeface="Bodoni MT" panose="02070603080606020203" pitchFamily="18" charset="0"/>
              </a:rPr>
              <a:t>para que donde </a:t>
            </a:r>
            <a:endParaRPr lang="es-PE" sz="3200" b="1" dirty="0" smtClean="0">
              <a:latin typeface="Bodoni MT" panose="02070603080606020203" pitchFamily="18" charset="0"/>
            </a:endParaRPr>
          </a:p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estoy </a:t>
            </a:r>
            <a:r>
              <a:rPr lang="es-PE" sz="3200" b="1" dirty="0">
                <a:latin typeface="Bodoni MT" panose="02070603080606020203" pitchFamily="18" charset="0"/>
              </a:rPr>
              <a:t>yo, </a:t>
            </a:r>
            <a:endParaRPr lang="es-PE" sz="3200" b="1" dirty="0" smtClean="0">
              <a:latin typeface="Bodoni MT" panose="02070603080606020203" pitchFamily="18" charset="0"/>
            </a:endParaRPr>
          </a:p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estén </a:t>
            </a:r>
            <a:r>
              <a:rPr lang="es-PE" sz="3200" b="1" dirty="0">
                <a:latin typeface="Bodoni MT" panose="02070603080606020203" pitchFamily="18" charset="0"/>
              </a:rPr>
              <a:t>también ustedes. </a:t>
            </a:r>
            <a:endParaRPr lang="es-PE" sz="3200" b="1" dirty="0" smtClean="0">
              <a:latin typeface="Bodoni MT" panose="02070603080606020203" pitchFamily="18" charset="0"/>
            </a:endParaRPr>
          </a:p>
          <a:p>
            <a:pPr algn="ctr"/>
            <a:r>
              <a:rPr lang="es-PE" sz="3200" b="1" dirty="0" smtClean="0">
                <a:latin typeface="Bodoni MT" panose="02070603080606020203" pitchFamily="18" charset="0"/>
              </a:rPr>
              <a:t>Y </a:t>
            </a:r>
            <a:r>
              <a:rPr lang="es-PE" sz="3200" b="1" dirty="0">
                <a:latin typeface="Bodoni MT" panose="02070603080606020203" pitchFamily="18" charset="0"/>
              </a:rPr>
              <a:t>adonde yo voy, </a:t>
            </a:r>
            <a:r>
              <a:rPr lang="es-PE" sz="3200" b="1" dirty="0" smtClean="0">
                <a:latin typeface="Bodoni MT" panose="02070603080606020203" pitchFamily="18" charset="0"/>
              </a:rPr>
              <a:t> ya </a:t>
            </a:r>
            <a:r>
              <a:rPr lang="es-PE" sz="3200" b="1" dirty="0">
                <a:latin typeface="Bodoni MT" panose="02070603080606020203" pitchFamily="18" charset="0"/>
              </a:rPr>
              <a:t>saben el camino</a:t>
            </a:r>
            <a:r>
              <a:rPr lang="es-PE" sz="3200" b="1" dirty="0" smtClean="0">
                <a:latin typeface="Bodoni MT" panose="02070603080606020203" pitchFamily="18" charset="0"/>
              </a:rPr>
              <a:t>”</a:t>
            </a:r>
            <a:endParaRPr lang="es-PE" sz="3200" b="1" dirty="0">
              <a:latin typeface="Bodoni MT" panose="02070603080606020203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539472" y="682112"/>
            <a:ext cx="303785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2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9" y="502604"/>
            <a:ext cx="8327977" cy="582462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46595" y="1872927"/>
            <a:ext cx="3245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Tomás </a:t>
            </a:r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le dice: </a:t>
            </a: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      - Señor</a:t>
            </a:r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, no sabemos adónde vas, ¿cómo podemos saber el camino</a:t>
            </a: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?.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497559"/>
            <a:ext cx="8177259" cy="5871709"/>
          </a:xfrm>
          <a:prstGeom prst="rect">
            <a:avLst/>
          </a:prstGeom>
        </p:spPr>
      </p:pic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4477407" y="975949"/>
            <a:ext cx="374168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-Jesús le responde: </a:t>
            </a: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   </a:t>
            </a:r>
            <a:r>
              <a:rPr lang="es-P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- Yo </a:t>
            </a:r>
            <a:r>
              <a:rPr lang="es-P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soy el camino, y la verdad, y la vida. Nadie va al Padre, sino por mí. </a:t>
            </a:r>
            <a:r>
              <a:rPr lang="es-P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         Si </a:t>
            </a:r>
            <a:r>
              <a:rPr lang="es-P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me conocieran a mí, conocerían también a mi Padre. Ahora ya lo conocen y lo han </a:t>
            </a:r>
            <a:r>
              <a:rPr lang="es-P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visto.</a:t>
            </a:r>
            <a:endParaRPr lang="es-PE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2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4" y="448582"/>
            <a:ext cx="8427404" cy="5878646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19296" y="820923"/>
            <a:ext cx="358299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Bodoni MT" panose="02070603080606020203" pitchFamily="18" charset="0"/>
              </a:rPr>
              <a:t>Felipe </a:t>
            </a:r>
            <a:r>
              <a:rPr lang="es-ES" sz="3200" b="1" dirty="0">
                <a:latin typeface="Bodoni MT" panose="02070603080606020203" pitchFamily="18" charset="0"/>
              </a:rPr>
              <a:t>le dice</a:t>
            </a:r>
            <a:r>
              <a:rPr lang="es-ES" sz="3200" b="1" dirty="0" smtClean="0">
                <a:latin typeface="Bodoni MT" panose="02070603080606020203" pitchFamily="18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Bodoni MT" panose="02070603080606020203" pitchFamily="18" charset="0"/>
              </a:rPr>
              <a:t>-</a:t>
            </a:r>
            <a:r>
              <a:rPr lang="es-ES" sz="3200" b="1" i="1" dirty="0" smtClean="0">
                <a:latin typeface="Bodoni MT" panose="02070603080606020203" pitchFamily="18" charset="0"/>
              </a:rPr>
              <a:t>Señor</a:t>
            </a:r>
            <a:r>
              <a:rPr lang="es-ES" sz="3200" b="1" i="1" dirty="0">
                <a:latin typeface="Bodoni MT" panose="02070603080606020203" pitchFamily="18" charset="0"/>
              </a:rPr>
              <a:t>, muéstranos al Padre y nos </a:t>
            </a:r>
            <a:r>
              <a:rPr lang="es-ES" sz="3200" b="1" i="1" dirty="0" smtClean="0">
                <a:latin typeface="Bodoni MT" panose="02070603080606020203" pitchFamily="18" charset="0"/>
              </a:rPr>
              <a:t>basta.</a:t>
            </a:r>
            <a:endParaRPr lang="es-ES" sz="3200" b="1" baseline="30000" dirty="0">
              <a:latin typeface="Bodoni MT" panose="02070603080606020203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baseline="30000" dirty="0" smtClean="0">
                <a:latin typeface="Bodoni MT" panose="02070603080606020203" pitchFamily="18" charset="0"/>
              </a:rPr>
              <a:t> </a:t>
            </a:r>
            <a:r>
              <a:rPr lang="es-ES" sz="3200" b="1" dirty="0" smtClean="0">
                <a:latin typeface="Bodoni MT" panose="02070603080606020203" pitchFamily="18" charset="0"/>
              </a:rPr>
              <a:t>Jesús le contesta.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Bodoni MT" panose="02070603080606020203" pitchFamily="18" charset="0"/>
              </a:rPr>
              <a:t>-Hace tanto que estoy con ustedes, ¿y todavía no me conoces, Felipe?</a:t>
            </a:r>
            <a:endParaRPr lang="es-ES" sz="32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8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7" y="464396"/>
            <a:ext cx="8287407" cy="5858044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67538" y="800789"/>
            <a:ext cx="351729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Q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uien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me ha visto a mí ha visto al Padre. ¿Cómo dices tú: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Muéstranos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al Padre?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¿No crees que yo estoy en el Padre y el Padre en mí? Lo que yo les digo no lo hablo por cuenta propia.</a:t>
            </a:r>
            <a:endParaRPr lang="es-E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2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-1"/>
          <a:stretch/>
        </p:blipFill>
        <p:spPr>
          <a:xfrm>
            <a:off x="409903" y="397711"/>
            <a:ext cx="8345213" cy="599257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04386" y="1612393"/>
            <a:ext cx="303092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Padre, que permanece en mí, él mismo hace sus obras.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Créanme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: yo estoy en el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Padre, 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y el Padre 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mí.</a:t>
            </a:r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endPara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8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9" y="441435"/>
            <a:ext cx="8266807" cy="592783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930661" y="1638217"/>
            <a:ext cx="277910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atin typeface="Bodoni MT" panose="02070603080606020203" pitchFamily="18" charset="0"/>
              </a:rPr>
              <a:t>Si no, crean a las </a:t>
            </a:r>
            <a:r>
              <a:rPr lang="es-ES" sz="3600" b="1" dirty="0" smtClean="0">
                <a:latin typeface="Bodoni MT" panose="02070603080606020203" pitchFamily="18" charset="0"/>
              </a:rPr>
              <a:t>obras que yo hago, y aún mayores. Porque </a:t>
            </a:r>
            <a:r>
              <a:rPr lang="es-ES" sz="3600" b="1" dirty="0">
                <a:latin typeface="Bodoni MT" panose="02070603080606020203" pitchFamily="18" charset="0"/>
              </a:rPr>
              <a:t>yo me voy al </a:t>
            </a:r>
            <a:r>
              <a:rPr lang="es-ES" sz="3600" b="1" dirty="0" smtClean="0">
                <a:latin typeface="Bodoni MT" panose="02070603080606020203" pitchFamily="18" charset="0"/>
              </a:rPr>
              <a:t>Padre.</a:t>
            </a:r>
            <a:endParaRPr lang="es-ES" sz="36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8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5" y="498189"/>
            <a:ext cx="8265148" cy="5860570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22784" y="802746"/>
            <a:ext cx="7010400" cy="392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vv. 1-4: ¿A dónde va Jesús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? ¿Cómo describe ese lugar? ¿Para qué va allí?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¿Qué pide a sus discípulos durante su ausencia?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Lucida Sans" panose="020B0602030504020204" pitchFamily="34" charset="0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Lucida Sans" panose="020B0602030504020204" pitchFamily="34" charset="0"/>
              </a:rPr>
              <a:t> 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83668" y="49818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PREGUNTAS PARA LA LECTURA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27984" y="4091827"/>
            <a:ext cx="4068452" cy="107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ura MT Script Capitals" panose="03020802060602070202" pitchFamily="66" charset="0"/>
              </a:rPr>
              <a:t> </a:t>
            </a:r>
            <a:endParaRPr lang="es-PE" sz="28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FF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5661248"/>
            <a:ext cx="82449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28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FF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59632" y="2667267"/>
            <a:ext cx="5472608" cy="5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32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FF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" y="510698"/>
            <a:ext cx="8388831" cy="5816529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588948" y="5565215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¿Qué quiere decir con ello?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34967" y="370572"/>
            <a:ext cx="7067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¿Qué le pregunta Tomás a Jesús? ¿Cómo le responde?                   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" y="465619"/>
            <a:ext cx="8280545" cy="586261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93683" y="5741331"/>
            <a:ext cx="8303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spc="3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¿Qué le responde el Señor</a:t>
            </a:r>
            <a:r>
              <a:rPr lang="es-PE" sz="3600" b="1" spc="3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es-PE" sz="3600" b="1" spc="3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83796" y="394393"/>
            <a:ext cx="70238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¿Qué le pide </a:t>
            </a:r>
            <a:r>
              <a:rPr lang="es-P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Felipe</a:t>
            </a:r>
            <a:r>
              <a:rPr lang="es-P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 a Jesús? </a:t>
            </a:r>
          </a:p>
        </p:txBody>
      </p:sp>
    </p:spTree>
    <p:extLst>
      <p:ext uri="{BB962C8B-B14F-4D97-AF65-F5344CB8AC3E}">
        <p14:creationId xmlns:p14="http://schemas.microsoft.com/office/powerpoint/2010/main" val="14781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72183" y="518714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Juan 14</a:t>
            </a:r>
            <a:r>
              <a:rPr lang="es-ES" sz="2800" b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1-12</a:t>
            </a:r>
            <a:endParaRPr lang="es-ES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39426" y="1440842"/>
            <a:ext cx="4179663" cy="3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  <a:ea typeface="Times New Roman"/>
              </a:rPr>
              <a:t>Yo SOY </a:t>
            </a:r>
            <a:r>
              <a:rPr lang="es-ES_tradnl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  <a:ea typeface="Times New Roman"/>
              </a:rPr>
              <a:t>EL CAMINO Y </a:t>
            </a:r>
            <a:r>
              <a:rPr lang="es-ES_tradnl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  <a:ea typeface="Times New Roman"/>
              </a:rPr>
              <a:t>            LA </a:t>
            </a:r>
            <a:r>
              <a:rPr lang="es-ES_tradnl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  <a:ea typeface="Times New Roman"/>
              </a:rPr>
              <a:t>VERDAD Y LA VIDA…</a:t>
            </a:r>
            <a:endParaRPr lang="ca-ES" sz="4000" b="1" i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84385" y="5982376"/>
            <a:ext cx="313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mayo 2023</a:t>
            </a:r>
            <a:endParaRPr lang="es-PE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26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00"/>
                            </p:stCondLst>
                            <p:childTnLst>
                              <p:par>
                                <p:cTn id="40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>
          <a:xfrm>
            <a:off x="536027" y="440804"/>
            <a:ext cx="8271642" cy="587109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20277" y="440804"/>
            <a:ext cx="6742106" cy="11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¿Cuál es la </a:t>
            </a:r>
            <a:r>
              <a:rPr lang="es-P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relación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00795" y="5611515"/>
            <a:ext cx="6742106" cy="52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entre </a:t>
            </a:r>
            <a:r>
              <a:rPr lang="es-PE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Jesús y el Padre?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3" y="485994"/>
            <a:ext cx="8331558" cy="5851744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7969" y="5242410"/>
            <a:ext cx="8032862" cy="10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40013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3600" b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40013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atestiguan </a:t>
            </a:r>
            <a:r>
              <a:rPr lang="es-PE" sz="36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40013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que Jesús es el enviado del Padre?</a:t>
            </a:r>
            <a:endParaRPr lang="es-ES" sz="36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40013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8828" y="485994"/>
            <a:ext cx="7044034" cy="7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40013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	¿Cuáles son las obras </a:t>
            </a:r>
            <a:r>
              <a:rPr lang="es-PE" sz="3600" b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40013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que</a:t>
            </a:r>
            <a:endParaRPr lang="es-ES" sz="36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40013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523383"/>
            <a:ext cx="8398611" cy="5793333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9435" y="354646"/>
            <a:ext cx="7401825" cy="10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spc="3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3200" spc="3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¿Qué otras obras </a:t>
            </a:r>
            <a:r>
              <a:rPr lang="es-PE" sz="3200" spc="3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podrán</a:t>
            </a:r>
            <a:endParaRPr lang="es-ES" sz="3200" spc="3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1835" y="5775741"/>
            <a:ext cx="7401825" cy="6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spc="3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3200" spc="3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hacer </a:t>
            </a:r>
            <a:r>
              <a:rPr lang="es-PE" sz="3200" spc="3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sus seguidores?</a:t>
            </a:r>
            <a:endParaRPr lang="es-ES" sz="3200" spc="3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42152" y="574279"/>
            <a:ext cx="4136566" cy="6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Harrington" panose="04040505050A02020702" pitchFamily="82" charset="0"/>
              </a:rPr>
              <a:t>Motivación</a:t>
            </a:r>
            <a:r>
              <a:rPr lang="es-P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Harrington" panose="04040505050A02020702" pitchFamily="82" charset="0"/>
              </a:rPr>
              <a:t>:</a:t>
            </a:r>
            <a:endParaRPr lang="es-E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42153" y="1171277"/>
            <a:ext cx="4538382" cy="44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creyentes conocemos la meta que perseguimos y sabemos que el camino que conduce hasta ella no está hecho de leyes y normas, sino que es una persona: Jesús. Si creemos en sus palabras y continuamos su obra, Él nos encaminará hacia el encuentro con el Padre.</a:t>
            </a:r>
            <a:endParaRPr lang="es-ES" sz="2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3"/>
          <a:stretch/>
        </p:blipFill>
        <p:spPr>
          <a:xfrm>
            <a:off x="509950" y="478972"/>
            <a:ext cx="3249168" cy="10776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" y="488777"/>
            <a:ext cx="8294883" cy="5848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9324" y="476077"/>
            <a:ext cx="82122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Señor Jesús, tú me pides que confíe </a:t>
            </a:r>
            <a:r>
              <a:rPr lang="es-PE" sz="30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                   en </a:t>
            </a: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Ti</a:t>
            </a:r>
            <a:r>
              <a:rPr lang="es-PE" sz="30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.                                                                                         ¿</a:t>
            </a: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Hasta dónde está mi </a:t>
            </a:r>
            <a:r>
              <a:rPr lang="es-PE" sz="30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	confianza </a:t>
            </a: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en Jesús</a:t>
            </a:r>
            <a:r>
              <a:rPr lang="es-PE" sz="30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?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30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0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		</a:t>
            </a:r>
            <a:endParaRPr lang="es-PE" sz="300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0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00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80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8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Cuáles son las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cosas                                                            que me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preocupan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es-ES" sz="30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beabcn.com/wp-content/uploads/2010/09/varios-caminos2.jpg?v=13105910065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59423"/>
            <a:ext cx="8242300" cy="58869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0573" y="410047"/>
            <a:ext cx="7743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¿Cuál es el camino que debo tomar para entonces entrar en la casa del Padre? 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8924" y="3131987"/>
            <a:ext cx="33575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¿En qué cosas me estoy desviando de este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camino?</a:t>
            </a:r>
            <a:endParaRPr lang="ca-ES" sz="32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9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" y="504991"/>
            <a:ext cx="8300575" cy="585226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494314" y="504991"/>
            <a:ext cx="51124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¿Soy consciente que muchas veces busco la verdad fuera de Jesús? 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4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74596" y="4787597"/>
            <a:ext cx="5468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¿Soy consciente que seguir a Jesús implica también otras renuncias?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4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" y="490654"/>
            <a:ext cx="8311078" cy="5843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7 CuadroTexto"/>
          <p:cNvSpPr txBox="1"/>
          <p:nvPr/>
        </p:nvSpPr>
        <p:spPr>
          <a:xfrm>
            <a:off x="576775" y="4007801"/>
            <a:ext cx="76437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Adobe Heiti Std R" panose="020B0400000000000000" pitchFamily="34" charset="-128"/>
              </a:rPr>
              <a:t>¿Busco la vida en Plenitud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Adobe Heiti Std R" panose="020B0400000000000000" pitchFamily="34" charset="-128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Adobe Heiti Std R" panose="020B0400000000000000" pitchFamily="34" charset="-128"/>
              </a:rPr>
              <a:t>¿Cuáles son los actos que atentan contra la vida, sea mía o de mi prójimo que Jesús me pide cambiar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Adobe Heiti Std R" panose="020B0400000000000000" pitchFamily="34" charset="-128"/>
              </a:rPr>
              <a:t>?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86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dice la Biblia que nadie ha visto a Dios? -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9" y="489858"/>
            <a:ext cx="8285837" cy="58347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44691" y="489858"/>
            <a:ext cx="3400951" cy="4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Motivación</a:t>
            </a:r>
            <a:r>
              <a:rPr lang="es-PE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  <a:endParaRPr lang="es-PE" sz="28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481227" y="4653136"/>
            <a:ext cx="4128937" cy="186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2126" y="4070801"/>
            <a:ext cx="8458201" cy="17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Pidamos </a:t>
            </a:r>
            <a:r>
              <a:rPr lang="es-P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 Jesús que nos muestre al Padre, que nos ayude a caminar por su camino, a mirarle, a conocerle, a creer en él y a descubrir en sus palabras y en sus obras el auténtico rostro de Dios.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8"/>
          <a:stretch/>
        </p:blipFill>
        <p:spPr>
          <a:xfrm>
            <a:off x="528672" y="489858"/>
            <a:ext cx="2505456" cy="12432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8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6" y="442251"/>
            <a:ext cx="8327877" cy="5904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1065" y="442252"/>
            <a:ext cx="7907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Luego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tiempo de oración personal, compartimos nuestra oración. Se puede, también, recitar el Salmo 32.</a:t>
            </a:r>
          </a:p>
        </p:txBody>
      </p:sp>
    </p:spTree>
    <p:extLst>
      <p:ext uri="{BB962C8B-B14F-4D97-AF65-F5344CB8AC3E}">
        <p14:creationId xmlns:p14="http://schemas.microsoft.com/office/powerpoint/2010/main" val="245111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8" y="525662"/>
            <a:ext cx="8370593" cy="5822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08" b="98954" l="9942" r="89766">
                        <a14:foregroundMark x1="31213" y1="67974" x2="37281" y2="71373"/>
                        <a14:foregroundMark x1="31360" y1="64706" x2="40936" y2="72418"/>
                        <a14:foregroundMark x1="31360" y1="69935" x2="31360" y2="69935"/>
                        <a14:foregroundMark x1="29240" y1="65621" x2="38596" y2="73856"/>
                        <a14:foregroundMark x1="32529" y1="72157" x2="45249" y2="78039"/>
                        <a14:foregroundMark x1="42544" y1="78954" x2="74854" y2="91242"/>
                        <a14:foregroundMark x1="79020" y1="86144" x2="77047" y2="94118"/>
                        <a14:foregroundMark x1="80994" y1="87190" x2="75585" y2="93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62240" r="16013"/>
          <a:stretch/>
        </p:blipFill>
        <p:spPr>
          <a:xfrm>
            <a:off x="3580845" y="4050015"/>
            <a:ext cx="5150068" cy="195752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778099" y="2248307"/>
            <a:ext cx="4755560" cy="203498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>
              <a:defRPr/>
            </a:pPr>
            <a:r>
              <a:rPr lang="es-PE" sz="2400" b="1" kern="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Yo soy el camino.</a:t>
            </a:r>
            <a:endParaRPr lang="es-PE" sz="2400" kern="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Times New Roman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535110"/>
            <a:ext cx="7776864" cy="58963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s-ES_tradnl" sz="24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Ambientación</a:t>
            </a:r>
            <a:r>
              <a:rPr lang="es-ES_tradnl" sz="2400" b="1" kern="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Camino con páginas de revistas que tengan muchos rostros; al final un rostro de Jesús con la frase: Yo soy el camino.</a:t>
            </a:r>
            <a:endParaRPr lang="es-PE" sz="2400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6" name="Picture 4" descr="http://www.camuchaescobar.com.ar/images/0158.png?crc=378757927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7231">
            <a:off x="10855758" y="10490511"/>
            <a:ext cx="171748" cy="1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231" y="10110148"/>
            <a:ext cx="302638" cy="1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43503" y="5745928"/>
            <a:ext cx="618741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8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Cantos </a:t>
            </a:r>
            <a:r>
              <a:rPr lang="es-ES_tradnl" sz="2800" b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sugeridos: Camino</a:t>
            </a:r>
            <a:r>
              <a:rPr lang="es-ES_tradnl" sz="28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verdad y vida </a:t>
            </a:r>
          </a:p>
        </p:txBody>
      </p:sp>
    </p:spTree>
    <p:extLst>
      <p:ext uri="{BB962C8B-B14F-4D97-AF65-F5344CB8AC3E}">
        <p14:creationId xmlns:p14="http://schemas.microsoft.com/office/powerpoint/2010/main" val="38884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0" y="482381"/>
            <a:ext cx="8280017" cy="5853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09864" y="602119"/>
            <a:ext cx="2654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32 </a:t>
            </a:r>
            <a:endParaRPr lang="ca-ES" sz="6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09864" y="1270203"/>
            <a:ext cx="7232650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Aclamen , justos, al Señor, que merece la alabanza de los buenos. Den gracias al Señor con la cítara, toquen en su honor el arpa de diez cuerdas</a:t>
            </a:r>
            <a:r>
              <a:rPr lang="ca-E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.</a:t>
            </a:r>
            <a:endParaRPr lang="ca-E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09864" y="3270577"/>
            <a:ext cx="7308850" cy="10772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El </a:t>
            </a:r>
            <a:r>
              <a:rPr lang="ca-ES" sz="3200" b="1" i="1" dirty="0" err="1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es </a:t>
            </a:r>
            <a:r>
              <a:rPr lang="ca-ES" sz="3200" b="1" i="1" dirty="0" err="1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compasivo</a:t>
            </a:r>
            <a:r>
              <a:rPr lang="ca-ES" sz="32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ca-ES" sz="3200" b="1" i="1" dirty="0" err="1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misericordioso</a:t>
            </a:r>
            <a:r>
              <a:rPr lang="ca-ES" sz="32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ca-ES" sz="48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3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to contiene una imagen de: Firman Tuhan Harian - &quot;Hakikat Kristus adalah Ketaatan pada Kehendak Bapa Surgawi&quot; - Kutipan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2589"/>
            <a:ext cx="8259082" cy="5822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51655" y="5005241"/>
            <a:ext cx="730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El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es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compasivo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y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misericordioso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33058" y="512589"/>
            <a:ext cx="631371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000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000" b="1" i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Que la palabra del Señor es sincera</a:t>
            </a:r>
            <a:r>
              <a:rPr lang="es-ES" sz="30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y </a:t>
            </a:r>
            <a:r>
              <a:rPr lang="es-ES" sz="3000" b="1" i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todas sus acciones son leales; él ama la justicia y el derecho, y su misericordia llena la tierra.</a:t>
            </a:r>
            <a:endParaRPr lang="ca-ES" sz="3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c8/9f/ae/c89faeebb00d002e7597f9afb2af3e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549728"/>
            <a:ext cx="8251372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45332" y="1993171"/>
            <a:ext cx="76676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i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Los ojos del Señor están puestos en </a:t>
            </a:r>
            <a:endParaRPr lang="es-ES" sz="3200" b="1" i="1" dirty="0" smtClean="0">
              <a:solidFill>
                <a:schemeClr val="bg1"/>
              </a:solidFill>
              <a:effectLst>
                <a:glow rad="101600">
                  <a:srgbClr val="221100">
                    <a:alpha val="60000"/>
                  </a:srgbClr>
                </a:glow>
                <a:outerShdw blurRad="50800" dist="38100" algn="l" rotWithShape="0">
                  <a:srgbClr val="3219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sus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fieles, en los que esperan en su misericordia, para librar sus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Vidas de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la muerte y reanimarlos en tiempo de hambre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srgbClr val="321900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45332" y="5632044"/>
            <a:ext cx="8298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b="1" i="1" dirty="0">
                <a:solidFill>
                  <a:srgbClr val="BBE0E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ca-ES" sz="2800" b="1" i="1" dirty="0">
              <a:solidFill>
                <a:srgbClr val="BBE0E3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1655" y="5005241"/>
            <a:ext cx="730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El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es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compasivo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y </a:t>
            </a:r>
            <a:r>
              <a:rPr lang="ca-ES" sz="36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misericordioso</a:t>
            </a:r>
            <a:r>
              <a:rPr lang="ca-ES" sz="36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1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5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" y="499363"/>
            <a:ext cx="8262460" cy="5847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16429" y="1324933"/>
            <a:ext cx="7299156" cy="43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s-PE" sz="2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PE" sz="2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conferencia a </a:t>
            </a:r>
            <a:r>
              <a:rPr lang="es-PE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misioneros, San </a:t>
            </a:r>
            <a:r>
              <a:rPr lang="es-PE" sz="2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Vicente </a:t>
            </a:r>
            <a:r>
              <a:rPr lang="es-PE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habla de la identificación de Jesús con el </a:t>
            </a:r>
            <a:r>
              <a:rPr lang="es-PE" sz="2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Padre,y</a:t>
            </a:r>
            <a:r>
              <a:rPr lang="es-PE" sz="2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la propone como modelo: </a:t>
            </a:r>
            <a:r>
              <a:rPr lang="es-PE" sz="2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100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21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Pues Dios es una fuente inagotable de sabiduría, de luz y de amor… hay que salir de sí mismos para entrar en Dios; hay que consultarle para aprender su lenguaje y pedirle que hable él mismo en nosotros y por medio de nosotros. De esta forma él llevará a cabo su obra, sin que nosotros la estropeemos. Nuestro Señor, cuando trataba con los hombres, no hablaba por </a:t>
            </a:r>
            <a:r>
              <a:rPr lang="es-PE" sz="2100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sí </a:t>
            </a:r>
            <a:r>
              <a:rPr lang="es-PE" sz="21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mismo: "Mi ciencia, decía, no es mía, sino de mi Padre; las palabras que os digo no son mías, sino de Dios" </a:t>
            </a:r>
            <a:r>
              <a:rPr lang="es-PE" sz="14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1400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14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14,10).</a:t>
            </a:r>
            <a:r>
              <a:rPr lang="es-PE" sz="21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Esto nos demuestra cómo hemos de acudir a Dios, a fin </a:t>
            </a:r>
            <a:r>
              <a:rPr lang="es-PE" sz="2100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de </a:t>
            </a:r>
            <a:r>
              <a:rPr lang="es-PE" sz="21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no seamos nosotros los que hablemos ni los </a:t>
            </a:r>
            <a:r>
              <a:rPr lang="es-PE" sz="2100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que </a:t>
            </a:r>
            <a:r>
              <a:rPr lang="es-PE" sz="21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actuemos, sino que sea Dios.” </a:t>
            </a:r>
            <a:r>
              <a:rPr lang="es-PE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(XI, 332-333)</a:t>
            </a:r>
          </a:p>
          <a:p>
            <a:pPr algn="ctr" fontAlgn="base">
              <a:spcAft>
                <a:spcPct val="0"/>
              </a:spcAft>
            </a:pPr>
            <a:endParaRPr lang="es-ES" sz="21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s-PE" sz="21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9748" y="553793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i="1" dirty="0">
                <a:solidFill>
                  <a:schemeClr val="bg1"/>
                </a:solidFill>
              </a:rPr>
              <a:t>Motivación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19" y="4005064"/>
            <a:ext cx="8528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8" y="532021"/>
            <a:ext cx="3352800" cy="6654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4c/70/4a/4c704a1755f8961209f22a4f0abf57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427" r="3637" b="3735"/>
          <a:stretch/>
        </p:blipFill>
        <p:spPr bwMode="auto">
          <a:xfrm>
            <a:off x="446314" y="511630"/>
            <a:ext cx="8305800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410759" y="603662"/>
            <a:ext cx="637690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kern="0" spc="50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Compromiso personal:</a:t>
            </a:r>
            <a:endParaRPr lang="es-ES" sz="3600" b="1" kern="0" spc="50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ea typeface="Adobe Gothic Std B" pitchFamily="34" charset="-128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61999" y="1488417"/>
            <a:ext cx="7297412" cy="331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500" b="1" kern="0" dirty="0" smtClean="0"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Hacer </a:t>
            </a:r>
            <a:r>
              <a:rPr lang="es-PE" sz="2500" b="1" kern="0" dirty="0"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una lista de las cosas que me preocupan y llevarlas a la oración para pedirle al Señor que me enseñe a confiar en Él en todas estas cosas</a:t>
            </a:r>
            <a:r>
              <a:rPr lang="es-PE" sz="2500" b="1" kern="0" dirty="0" smtClean="0"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.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500" b="1" kern="0" dirty="0" smtClean="0"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Teniendo </a:t>
            </a:r>
            <a:r>
              <a:rPr lang="es-PE" sz="2500" b="1" kern="0" dirty="0"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Symbol" panose="020B0502040204020203" pitchFamily="34" charset="0"/>
              </a:rPr>
              <a:t>en cuenta que el Señor es camino, verdad y vida, ¿de qué manera debo acercarme más a Él para vivir lo que Él nos propone y asumir su estilo de vida?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500" b="1" kern="0" dirty="0"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4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459938"/>
            <a:ext cx="8285842" cy="58755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24199" y="459939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42901" y="921604"/>
            <a:ext cx="8126186" cy="225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Señor Jesús, Tú que eres camino, verdad y vida,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que nos has hecho ver la relación de comunión y unión,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que existe entre el Padre y Tú,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hasta tal punto, que quien te ve, 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                                                    ve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al Padre,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estando Tú en Él y Él en ti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.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Tekton Pro Cond" panose="020F06060202080209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351515" y="4200707"/>
            <a:ext cx="3265715" cy="179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Te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pedimos que nos ayudes a conocerte más vivencialmente,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para que así conociéndote a ti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,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Tekton Pro Cond" panose="020F0606020208020904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5594372" y="4065774"/>
            <a:ext cx="3108562" cy="206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podamos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conocer al Padre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y así vivir de acuerdo a lo que nos pides,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identificándonos contigo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Tekton Pro Cond" panose="020F0606020208020904" pitchFamily="34" charset="0"/>
              </a:rPr>
              <a:t>,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7" y="485056"/>
            <a:ext cx="8280856" cy="58504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513680" y="2306347"/>
            <a:ext cx="3216663" cy="350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y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así realizar y manifestar,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la obra que Tú ya la hiciste.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Ayúdanos Señor, a seguirte y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así encontrar en ti,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la vida y la salvación,  </a:t>
            </a:r>
            <a:endParaRPr lang="es-PE" sz="2800" b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siendo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Tú nuestro Dios y Señor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.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Amén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                            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49487" y="2149282"/>
            <a:ext cx="3425827" cy="38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buscando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tener tus mismos sentimientos,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para actualizar en nosotros,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las actitudes y disposiciones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 del Padre que Tú has venido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a revelarnos,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para dar testimonio de tu amor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anose="020F0606020208020904" pitchFamily="34" charset="0"/>
              </a:rPr>
              <a:t>,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512567"/>
            <a:ext cx="8305800" cy="5812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Rectángulo 7"/>
          <p:cNvSpPr/>
          <p:nvPr/>
        </p:nvSpPr>
        <p:spPr>
          <a:xfrm>
            <a:off x="4577443" y="2045222"/>
            <a:ext cx="3927183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Festividad de: 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Santa Luisa      de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Marillac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80008" y="1214225"/>
            <a:ext cx="2884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9 de Mayo</a:t>
            </a:r>
          </a:p>
        </p:txBody>
      </p:sp>
    </p:spTree>
    <p:extLst>
      <p:ext uri="{BB962C8B-B14F-4D97-AF65-F5344CB8AC3E}">
        <p14:creationId xmlns:p14="http://schemas.microsoft.com/office/powerpoint/2010/main" val="25728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458220"/>
            <a:ext cx="8335928" cy="588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65134" y="6339547"/>
            <a:ext cx="4938056" cy="369332"/>
          </a:xfrm>
          <a:prstGeom prst="rect">
            <a:avLst/>
          </a:prstGeom>
          <a:solidFill>
            <a:srgbClr val="8E500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5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754" r="770" b="9055"/>
          <a:stretch/>
        </p:blipFill>
        <p:spPr>
          <a:xfrm>
            <a:off x="404536" y="504499"/>
            <a:ext cx="8343927" cy="5801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7544" y="4043403"/>
            <a:ext cx="8073971" cy="89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s-ES_tradnl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504499"/>
            <a:ext cx="337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ln w="66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AMBIENTACIÓN: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512" y="5085184"/>
            <a:ext cx="85689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583224" y="2537792"/>
            <a:ext cx="52980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El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Evangelio de hoy nos presenta el primer discurso de despedida de Jesús. Él quiere preparar a los discípulos para el momento en que no esté físicamente con ellos, </a:t>
            </a:r>
          </a:p>
        </p:txBody>
      </p:sp>
      <p:sp>
        <p:nvSpPr>
          <p:cNvPr id="11" name="2 Rectángulo"/>
          <p:cNvSpPr/>
          <p:nvPr/>
        </p:nvSpPr>
        <p:spPr>
          <a:xfrm>
            <a:off x="409038" y="4780800"/>
            <a:ext cx="8190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es-PE" sz="2400" b="1" dirty="0">
                <a:ln w="66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manera que puedan continuar la obra que él comenzó sin dejar de reconocerle como el único mediador que hace posible el encuentro con el </a:t>
            </a:r>
            <a:r>
              <a:rPr lang="es-PE" sz="2400" b="1" dirty="0" smtClean="0">
                <a:ln w="66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Padre</a:t>
            </a:r>
            <a:endParaRPr lang="es-PE" sz="2400" b="1" dirty="0">
              <a:ln w="6600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ús está sentado en la roca jesús, Fondo de pantalla HD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" y="513968"/>
            <a:ext cx="8293866" cy="57814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580826" y="482684"/>
            <a:ext cx="22349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Oración inicial</a:t>
            </a:r>
            <a:endParaRPr lang="es-PE" sz="2400" b="1" spc="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0924" y="1163147"/>
            <a:ext cx="52761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Creo Señor en Ti.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Creo que Tú eres el enviado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del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Padre para salvarnos.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Creo que Tú eres el único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camino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creo que Tú eres la única                       verdad que salva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 que eres la Vida Verdadera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b="1" i="1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fe está puesta en Ti Señor.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Oye mi oración de súplica para que pueda creer más en todo                lo que Tú me propones.</a:t>
            </a:r>
          </a:p>
        </p:txBody>
      </p:sp>
    </p:spTree>
    <p:extLst>
      <p:ext uri="{BB962C8B-B14F-4D97-AF65-F5344CB8AC3E}">
        <p14:creationId xmlns:p14="http://schemas.microsoft.com/office/powerpoint/2010/main" val="81028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ús está sentado en la roca jesús, Fondo de pantalla HD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" y="514215"/>
            <a:ext cx="8293866" cy="57814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0924" y="879368"/>
            <a:ext cx="521313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Señor, para imitarte a Ti, necesito tus fuerzas, dámelas para que también pueda hacer las obras que Tú me indiques y           que haga siempre tu voluntad,           aunque no la entienda,                             porque eso es creer.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también a través de las obras que Tú me pides hacer, sea un verdadero </a:t>
            </a:r>
            <a:r>
              <a:rPr lang="es-PE" sz="2400" b="1" i="1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testimonio         para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los demás también crean en Ti</a:t>
            </a:r>
            <a:r>
              <a:rPr lang="es-PE" sz="2400" b="1" i="1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Amén</a:t>
            </a:r>
            <a:endParaRPr lang="es-PE" sz="24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▷ ¡Las Mejores 100 Imágenes Cristianas de Jesús! Gratis ❤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5" y="491521"/>
            <a:ext cx="8287311" cy="5846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40022" y="642918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00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299579" y="1166138"/>
            <a:ext cx="2111731" cy="4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 Motivación</a:t>
            </a:r>
            <a:r>
              <a:rPr lang="es-PE" sz="24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:</a:t>
            </a:r>
            <a:endParaRPr lang="es-ES_tradnl" sz="24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/>
        </p:blipFill>
        <p:spPr>
          <a:xfrm>
            <a:off x="457296" y="533560"/>
            <a:ext cx="3267456" cy="1265156"/>
          </a:xfrm>
          <a:prstGeom prst="roundRect">
            <a:avLst/>
          </a:prstGeom>
        </p:spPr>
      </p:pic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70944" y="2097322"/>
            <a:ext cx="5840366" cy="37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En medio de las dificultades, dudas y desalientos suenan los ánimos de Jesús: </a:t>
            </a: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“</a:t>
            </a:r>
            <a:r>
              <a:rPr lang="es-PE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Que no tiemble su corazón”.  Crean, confíen, sigan. Tenemos un camino personal y vivo. Siguiéndolo haremos realidad lo que nuestra vida busca </a:t>
            </a: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         con </a:t>
            </a:r>
            <a:r>
              <a:rPr lang="es-PE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tanto anhelo.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kern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s-ES_tradnl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3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"/>
          <a:stretch/>
        </p:blipFill>
        <p:spPr>
          <a:xfrm>
            <a:off x="413581" y="477065"/>
            <a:ext cx="8383577" cy="582213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28781" y="825267"/>
            <a:ext cx="3316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Georgia" pitchFamily="18" charset="0"/>
              </a:rPr>
              <a:t>Juan </a:t>
            </a:r>
            <a:r>
              <a:rPr lang="es-ES" sz="3200" b="1" dirty="0">
                <a:latin typeface="Georgia" pitchFamily="18" charset="0"/>
              </a:rPr>
              <a:t>14, 1- 12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7122" y="1699241"/>
            <a:ext cx="38600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600" b="1" dirty="0">
                <a:latin typeface="Bodoni MT" panose="02070603080606020203" pitchFamily="18" charset="0"/>
              </a:rPr>
              <a:t>En aquel tiempo, dijo Jesús a sus discípulos</a:t>
            </a:r>
            <a:r>
              <a:rPr lang="es-PE" sz="3600" b="1" i="1" dirty="0" smtClean="0">
                <a:latin typeface="Bodoni MT" panose="02070603080606020203" pitchFamily="18" charset="0"/>
              </a:rPr>
              <a:t>: “No </a:t>
            </a:r>
            <a:r>
              <a:rPr lang="es-ES" sz="3600" b="1" i="1" dirty="0" smtClean="0">
                <a:latin typeface="Bodoni MT" panose="02070603080606020203" pitchFamily="18" charset="0"/>
              </a:rPr>
              <a:t>se </a:t>
            </a:r>
            <a:r>
              <a:rPr lang="es-ES" sz="3600" b="1" i="1" dirty="0">
                <a:latin typeface="Bodoni MT" panose="02070603080606020203" pitchFamily="18" charset="0"/>
              </a:rPr>
              <a:t>angustien; crean en Dios y crean también en mí. </a:t>
            </a:r>
            <a:endParaRPr lang="es-ES" sz="3600" b="1" i="1" dirty="0">
              <a:latin typeface="Bodoni MT" panose="02070603080606020203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65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410849" y="461508"/>
            <a:ext cx="8344268" cy="585039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71692" y="1681655"/>
            <a:ext cx="3258207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latin typeface="Bodoni MT" panose="02070603080606020203" pitchFamily="18" charset="0"/>
              </a:rPr>
              <a:t>En </a:t>
            </a:r>
            <a:r>
              <a:rPr lang="es-ES" sz="3200" b="1" i="1" dirty="0">
                <a:latin typeface="Bodoni MT" panose="02070603080606020203" pitchFamily="18" charset="0"/>
              </a:rPr>
              <a:t>la casa de mi Padre hay lugar para todos; si no fuera así, ¿les habría dicho que voy a prepararles sitio? </a:t>
            </a:r>
          </a:p>
        </p:txBody>
      </p:sp>
    </p:spTree>
    <p:extLst>
      <p:ext uri="{BB962C8B-B14F-4D97-AF65-F5344CB8AC3E}">
        <p14:creationId xmlns:p14="http://schemas.microsoft.com/office/powerpoint/2010/main" val="351710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</TotalTime>
  <Words>1466</Words>
  <Application>Microsoft Office PowerPoint</Application>
  <PresentationFormat>Presentación en pantalla (4:3)</PresentationFormat>
  <Paragraphs>137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38</vt:i4>
      </vt:variant>
    </vt:vector>
  </HeadingPairs>
  <TitlesOfParts>
    <vt:vector size="74" baseType="lpstr">
      <vt:lpstr>Adobe Gothic Std B</vt:lpstr>
      <vt:lpstr>Adobe Heiti Std R</vt:lpstr>
      <vt:lpstr>Algerian</vt:lpstr>
      <vt:lpstr>Arial</vt:lpstr>
      <vt:lpstr>Arial Black</vt:lpstr>
      <vt:lpstr>Arial Rounded MT Bold</vt:lpstr>
      <vt:lpstr>Arial Unicode MS</vt:lpstr>
      <vt:lpstr>Bodoni MT</vt:lpstr>
      <vt:lpstr>Calibri</vt:lpstr>
      <vt:lpstr>Century Gothic</vt:lpstr>
      <vt:lpstr>Comic Sans MS</vt:lpstr>
      <vt:lpstr>Courier New</vt:lpstr>
      <vt:lpstr>Georgia</vt:lpstr>
      <vt:lpstr>Harrington</vt:lpstr>
      <vt:lpstr>Kristen ITC</vt:lpstr>
      <vt:lpstr>Lucida Sans</vt:lpstr>
      <vt:lpstr>Matura MT Script Capitals</vt:lpstr>
      <vt:lpstr>Poor Richard</vt:lpstr>
      <vt:lpstr>Rockwell Extra Bold</vt:lpstr>
      <vt:lpstr>Script MT Bold</vt:lpstr>
      <vt:lpstr>Segoe UI Symbol</vt:lpstr>
      <vt:lpstr>Tekton Pro Cond</vt:lpstr>
      <vt:lpstr>Times</vt:lpstr>
      <vt:lpstr>Times New Roman</vt:lpstr>
      <vt:lpstr>Wingdings</vt:lpstr>
      <vt:lpstr>Modèle par défaut</vt:lpstr>
      <vt:lpstr>2_Default Design</vt:lpstr>
      <vt:lpstr>2_Diseño predeterminado</vt:lpstr>
      <vt:lpstr>5_Diseño predeterminado</vt:lpstr>
      <vt:lpstr>1_Diseño predeterminado</vt:lpstr>
      <vt:lpstr>11_Diseño predeterminado</vt:lpstr>
      <vt:lpstr>En blanco</vt:lpstr>
      <vt:lpstr>7_Diseño predeterminado</vt:lpstr>
      <vt:lpstr>12_Diseño predeterminado</vt:lpstr>
      <vt:lpstr>3_Diseño predeterminado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143</cp:revision>
  <dcterms:created xsi:type="dcterms:W3CDTF">2017-05-08T02:11:15Z</dcterms:created>
  <dcterms:modified xsi:type="dcterms:W3CDTF">2023-05-02T17:37:16Z</dcterms:modified>
</cp:coreProperties>
</file>