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5" r:id="rId7"/>
    <p:sldMasterId id="2147483757" r:id="rId8"/>
  </p:sldMasterIdLst>
  <p:notesMasterIdLst>
    <p:notesMasterId r:id="rId48"/>
  </p:notes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D"/>
    <a:srgbClr val="7A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3AE84-D078-40A6-BDDC-044661E3E993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E20A4-2499-48B8-B189-A71F6B6E41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FF4C0-624F-407B-BD09-A1B93397BEA8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2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8AFAC-2C69-4241-80B5-21847B3403D3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5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E7B29-83A5-4CD4-896F-62594906642D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38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0450-F2FE-44AA-83F6-076051795928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5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D4352-CDEF-4BC6-AFBA-88A2A4F8323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1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95FF4-40E8-4311-9F8E-CC374F7E1B4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27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2240B-6138-4898-B836-3B131E70924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9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7D361-0322-4D5C-8F4B-5170B148420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95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EE6DE-0E21-4F8E-BB0D-5D12156D69B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16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E760C-7800-4C5C-93E8-0B34A616024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3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0706E-BA8D-4B85-9355-844707049DD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74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0C6DD5-3D4C-4190-96B0-17EC3D0380A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5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B1C1C-4B81-4BA0-962C-25C1AE7CFA23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3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DD1D9-50C5-4848-8199-BDB5BA2087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18B9B-DCF8-406C-9F18-8F28463E061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7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8B02E-F0DD-41DF-BE59-8C8C0BF49A9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2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8AF14-9B06-44D7-80BA-4155DA0B16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736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08BB1-0ECD-409F-90EF-B610C6196BA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78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47138-FC51-417D-9B98-8501C904A63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67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4AF71-0CC7-4745-9066-2B84F8FD52B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68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82EC3-3021-4D2B-888F-5C2ED4C898D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22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14523-0FCD-486E-92DD-1FA530B1CEE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962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61F6B-5DE5-47A8-BC33-5373726D939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99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3A4543-D8D1-4A9C-92F1-736216E72E29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0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3F090-0BE4-45DF-9994-ED1376AFB33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424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DE82F-31BC-4FC6-922E-BE20C51F11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1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61F3-7E3B-4437-BA42-36E4968713B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691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5AAB0-1634-4D06-B397-D637070D1BA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1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18AF8-8FD4-4E92-9D2C-2B9357F8CF8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3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6C598-94A4-4A41-8861-CC0ABCAB149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6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29CE5-CB6D-482B-9A01-D2D24D87586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33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3A996-3697-4262-9FD4-D8E99DCD364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04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1A43B-C227-4E44-BBD9-525214A66EA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08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762DE-D909-4D44-9E1E-FAF50E15E61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8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4E1EC3-D0E6-4A69-9F74-24F1DC41D452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6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B8423-D3FE-420F-B8EF-1985755F57B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1C5E3-C56B-44E1-9FCC-C93AC727660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9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98BFB-B7E0-4322-A5FE-D659ACD984C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2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20867-5E45-40F9-AD4F-86A8643FA18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4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64FD0-40CE-4C6A-807B-9E4468BEFE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41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45F56-22C8-4568-8297-339A07BCFE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334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07882-2D93-4AB3-8AE9-55272F59D75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268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614959-4333-4EF7-8812-ED67AD2DD04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85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453BF-6680-4257-B3F1-5406DB4E9FE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29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54D5D-7647-41DE-A1E4-9FD54D3658F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1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1E2A0-043F-4CB9-8E44-E00F8721B0A3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832296-1033-454F-B402-6801956A0A0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27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1D2CE-BA46-4C50-A740-C98615DD4DF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42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13552-37BA-4B64-9545-F72B7AE12C0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798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2F658-6A29-4CA3-A308-460F06B24FD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15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A8EDB-2762-4F88-A693-B457FA5926A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47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35541-6DAA-4F95-903B-0B4CD5E031B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00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E20BF-5D62-4912-B5B7-8A7E0E8DB40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04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91F7C-F6D8-45A5-91B6-523661CF1DB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6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100C5-05FF-4A7A-9D72-E86B9CC5C93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10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50D28-1F3A-4A94-9855-A1105987FF3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6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B2883-F448-4397-B24D-45A49965168F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0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3FD2B-942B-4D8C-B5C8-0D114BFAAF6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A6105-F9EA-4365-88F6-4C0A9E58FDE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20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759C-5A91-47CD-8F5A-33088D0421A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02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EF70B-CD79-4A5B-BC57-2572FBA5C0E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87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DC49E-8F6A-4FB1-9B14-4C98D11D7FA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353A0-9FEB-4739-9668-79BAED03494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9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63861-D2D6-4087-A8CC-BA69F373BD5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2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92D1B-D383-4F42-B338-B6810545ECA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88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EB413-DC56-4B6E-BA45-95DD48064B68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9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F3E22-CD88-4B6C-A51D-2100E3C17182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6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E11CB-765A-48A6-B62C-B8977213DB3A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1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6A59E-A63E-4989-A903-D49C3911C3DF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73EB8-A655-471B-AC5B-84EE0BC6C3A1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4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FFCBA-59CC-49D9-A3DB-4781F24BC151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37D6-D3EF-41FA-90AF-EBDB8F16C46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3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611DD-2617-4FE6-94B4-868862DC3667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1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EF5E3-01F1-4D7C-B9B3-8E11D25C9DB4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5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BA53C-FD8B-4706-94DF-CC44D7B7543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8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C3AC-2B06-49F4-8C40-22C83F5E7A72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2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C92CE-100F-42D7-B981-65E6D129F566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5EA49-8411-40EA-8CC9-106C1074033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0B4E6-891A-4B58-834D-B6A8021D23BF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5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AC4C5-244C-45D5-9B12-328D669DAB5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4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91C09-1C3B-4BEA-81F8-629B3765AA9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18E6-14F5-4B04-B5C7-86D86F6E418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5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C82B3-6E38-40D1-B09D-4F3BDB6F201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20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4ABEF-15AA-48D4-9611-F5BC5B7520A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4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AE21D-8382-45F0-959A-816E821B3C3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9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E17A5-D4C7-4287-B9FC-971F9530103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8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A77F6-FC67-4149-8BE8-559EECEBC5B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6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D80AFA-D458-47B3-AE5C-56914A77BBD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7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8C9E2-44BA-4117-BC73-54DA1F56E45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29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5F0116-1FC0-44AD-81D0-23EB85133F12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5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6134E-6BAC-4A60-8174-DA984D654C3B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28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DEF7D-A1D1-4CB4-8C7F-F0F57C4020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14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1942C9-379C-49A7-8F02-95B5540CE9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428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5227EB-DF2F-4D50-8DDC-54F93FC7D7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34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E676AF-6D4C-4870-9F1B-0D91FC2AF96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799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E2BCC-B8EA-4BFE-BB74-5912C697CCD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3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FE4068-FD6D-42DB-8329-0E96F3A5B5A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8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D6D62-0496-4F49-BE83-C70EC3ADEE5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62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6" y="437862"/>
            <a:ext cx="8184105" cy="59629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21" y="6014335"/>
            <a:ext cx="2089246" cy="1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94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3" name="01 Dances with lobos.wav"/>
          </p:stSnd>
        </p:sndAc>
      </p:transition>
    </mc:Choice>
    <mc:Fallback xmlns="">
      <p:transition spd="slow">
        <p:fade/>
        <p:sndAc>
          <p:stSnd loop="1">
            <p:snd r:embed="rId6" name="01 Dances with lobo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2" y="453915"/>
            <a:ext cx="8146992" cy="59153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18538" y="544512"/>
            <a:ext cx="356300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Él les dijo</a:t>
            </a:r>
            <a:r>
              <a:rPr lang="es-ES" sz="32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: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                                         - </a:t>
            </a:r>
            <a:r>
              <a:rPr lang="es-ES" sz="32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¿Qué es lo que vienen conversando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                      </a:t>
            </a:r>
            <a:r>
              <a:rPr lang="es-ES" sz="32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por el camino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?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6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935" y="441435"/>
            <a:ext cx="8221162" cy="5927834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12935" y="331327"/>
            <a:ext cx="80824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60606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Ellos se detuvieron preocupados. Y uno de ellos, que se llamaba Cleofás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60606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,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60606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le replicó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60606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: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5669" y="2829839"/>
            <a:ext cx="283779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glow rad="101600">
                    <a:srgbClr val="060606"/>
                  </a:glow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-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60606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¿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60606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Eres tú el único forastero en Jerusalén,  que no sabes lo que ha pasado allí estos días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60606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6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4" y="451942"/>
            <a:ext cx="8142051" cy="592783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00974" y="966917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Él les preguntó: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-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¿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Qué ha pasado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?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3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7" y="441435"/>
            <a:ext cx="8139637" cy="591732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56501" y="2793016"/>
            <a:ext cx="78158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Ellos </a:t>
            </a:r>
            <a:r>
              <a:rPr kumimoji="0" lang="es-ES" sz="2800" b="1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le</a:t>
            </a:r>
            <a:r>
              <a:rPr kumimoji="0" lang="es-ES" sz="2800" b="1" i="0" u="none" strike="noStrike" kern="1200" normalizeH="0" noProof="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contestaron</a:t>
            </a:r>
            <a:r>
              <a:rPr kumimoji="0" lang="es-ES" sz="2800" b="1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:  - </a:t>
            </a:r>
            <a:r>
              <a:rPr kumimoji="0" lang="es-ES" sz="2800" b="1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Lo </a:t>
            </a:r>
            <a:r>
              <a:rPr kumimoji="0" lang="es-ES" sz="2800" b="1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de Jesús, el Nazareno, que fue un profeta poderoso en obras y palabras, ante Dios y ante todo el pueblo. </a:t>
            </a:r>
            <a:endParaRPr kumimoji="0" lang="es-ES" sz="2800" b="1" i="0" u="none" strike="noStrike" kern="1200" normalizeH="0" baseline="0" noProof="0" dirty="0" smtClean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92116" y="4542877"/>
            <a:ext cx="75446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Los </a:t>
            </a:r>
            <a:r>
              <a:rPr kumimoji="0" lang="es-ES" sz="2800" b="1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sumos  sacerdotes y nuestros  jefes lo  entregaron para que lo condenaran a muerte</a:t>
            </a:r>
            <a:r>
              <a:rPr kumimoji="0" lang="es-ES" sz="2800" b="1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y lo crucificaron.  Nosotros esperábamos                                             que él fuera el futuro liberador de Israel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.</a:t>
            </a:r>
            <a:r>
              <a:rPr kumimoji="0" lang="es-ES" sz="2800" b="1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84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6" y="409302"/>
            <a:ext cx="8121088" cy="6026331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24067" y="3403240"/>
            <a:ext cx="78364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Y ya ves: hace dos días que sucedió esto. Es verdad que algunas mujeres de nuestro  grupo nos han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desconcertado: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pues  fueron muy de mañana  al sepulcro, no encontraron su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cuerpo, 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incluso vinieron diciendo  que habían visto una aparición de ángeles,  que les habían dicho  que estaba vivo. </a:t>
            </a:r>
          </a:p>
        </p:txBody>
      </p:sp>
    </p:spTree>
    <p:extLst>
      <p:ext uri="{BB962C8B-B14F-4D97-AF65-F5344CB8AC3E}">
        <p14:creationId xmlns:p14="http://schemas.microsoft.com/office/powerpoint/2010/main" val="3971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MINGO DE RESURRECCIÓN: “¡ALELUYA! ¡Ha resucitado el Señor!” - MVC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221" y="408662"/>
            <a:ext cx="8064139" cy="59290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1221" y="482236"/>
            <a:ext cx="79922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Algunos de los nuestros fueron también al sepulcro y lo encontraron como habían dicho las mujeres;  pero a él no lo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vieron.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0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5" y="428023"/>
            <a:ext cx="8230471" cy="5955357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025014" y="598256"/>
            <a:ext cx="592155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Entonces </a:t>
            </a:r>
            <a:r>
              <a:rPr kumimoji="0" lang="es-ES" sz="2600" b="1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Jesús les dijo</a:t>
            </a:r>
            <a:r>
              <a:rPr kumimoji="0" lang="es-ES" sz="2600" b="1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:</a:t>
            </a:r>
            <a:endParaRPr kumimoji="0" lang="es-ES" sz="2600" b="1" i="0" u="none" strike="noStrike" kern="1200" normalizeH="0" baseline="0" noProof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4372" y="3925708"/>
            <a:ext cx="776777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  </a:t>
            </a:r>
            <a:r>
              <a:rPr kumimoji="0" lang="es-ES" sz="2600" b="1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- </a:t>
            </a:r>
            <a:r>
              <a:rPr kumimoji="0" lang="es-ES" sz="2600" b="1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¡</a:t>
            </a:r>
            <a:r>
              <a:rPr kumimoji="0" lang="es-ES" sz="2600" b="1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Qué necios y  torpes son ustedes para creer lo que anunciaron los profetas! </a:t>
            </a:r>
            <a:r>
              <a:rPr kumimoji="0" lang="es-PE" sz="2600" b="1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¿No era necesario  que el Mesías padeciera esto  para entrar en su gloria? Y, comenzando por Moisés y siguiendo por  los profetas, les explicó lo que se refería a él en toda la </a:t>
            </a:r>
            <a:r>
              <a:rPr kumimoji="0" lang="es-PE" sz="2600" b="1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Escritura. </a:t>
            </a:r>
            <a:endParaRPr kumimoji="0" lang="es-ES" sz="2600" b="1" i="0" u="none" strike="noStrike" kern="1200" normalizeH="0" baseline="0" noProof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3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404812"/>
            <a:ext cx="8220075" cy="604837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2577" y="584162"/>
            <a:ext cx="45058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Ya cerca del pueblo  donde iban, él hizo ademán de seguir adelante;  pero ellos le insistieron, diciendo: </a:t>
            </a:r>
            <a:r>
              <a:rPr kumimoji="0" lang="es-PE" sz="2800" b="1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                     </a:t>
            </a:r>
            <a:r>
              <a:rPr kumimoji="0" lang="es-ES" sz="2800" b="1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- Quédate </a:t>
            </a:r>
            <a:r>
              <a:rPr kumimoji="0" lang="es-ES" sz="2800" b="1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con nosotros, porque ya atardece  y está </a:t>
            </a:r>
            <a:r>
              <a:rPr kumimoji="0" lang="es-ES" sz="2800" b="1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anocheciendo.</a:t>
            </a:r>
            <a:r>
              <a:rPr kumimoji="0" lang="es-ES" sz="2800" b="1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/>
            </a:r>
            <a:br>
              <a:rPr kumimoji="0" lang="es-ES" sz="2800" b="1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</a:br>
            <a:r>
              <a:rPr kumimoji="0" lang="es-ES" sz="2800" b="1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Y entró para </a:t>
            </a:r>
            <a:r>
              <a:rPr kumimoji="0" lang="es-ES" sz="2800" b="1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quedarse                  </a:t>
            </a:r>
            <a:r>
              <a:rPr kumimoji="0" lang="es-ES" sz="2800" b="1" i="0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con ellos. </a:t>
            </a:r>
          </a:p>
        </p:txBody>
      </p:sp>
    </p:spTree>
    <p:extLst>
      <p:ext uri="{BB962C8B-B14F-4D97-AF65-F5344CB8AC3E}">
        <p14:creationId xmlns:p14="http://schemas.microsoft.com/office/powerpoint/2010/main" val="10554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222" y="445089"/>
            <a:ext cx="8108281" cy="5892649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1222" y="4952743"/>
            <a:ext cx="82579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Sentado a la mesa con ellos, tomó el pan, 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                pronunció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la bendición,  lo partió y se lo dio.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                     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A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ellos  se les abrieron los ojos y lo reconocieron. 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C0C0C0"/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475" y="453540"/>
            <a:ext cx="8208579" cy="5936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Rectángulo"/>
          <p:cNvSpPr/>
          <p:nvPr/>
        </p:nvSpPr>
        <p:spPr>
          <a:xfrm>
            <a:off x="700576" y="485070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/>
                  </a:glo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Pero él  desapareció.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Ellos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comentaron: -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¿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No ardía nuestro corazón mientras nos hablaba por el camino y nos explicaba las Escrituras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?.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9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1" y="455430"/>
            <a:ext cx="8176733" cy="5911291"/>
          </a:xfrm>
          <a:prstGeom prst="rect">
            <a:avLst/>
          </a:prstGeom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62283" y="5905057"/>
            <a:ext cx="2947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23 de abril 2023</a:t>
            </a:r>
            <a:r>
              <a:rPr kumimoji="0" lang="es-ES" sz="2400" b="1" i="0" u="none" strike="noStrike" kern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 Black" panose="020B0A04020102020204" pitchFamily="34" charset="0"/>
              </a:rPr>
              <a:t>  </a:t>
            </a:r>
            <a:endParaRPr kumimoji="0" lang="es-ES" sz="2400" b="1" i="0" u="none" strike="noStrike" kern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2" name="WordArt 7" descr="b24"/>
          <p:cNvSpPr>
            <a:spLocks noChangeArrowheads="1" noChangeShapeType="1" noTextEdit="1"/>
          </p:cNvSpPr>
          <p:nvPr/>
        </p:nvSpPr>
        <p:spPr bwMode="auto">
          <a:xfrm>
            <a:off x="2143876" y="3609066"/>
            <a:ext cx="4813931" cy="669429"/>
          </a:xfrm>
          <a:prstGeom prst="rect">
            <a:avLst/>
          </a:prstGeom>
        </p:spPr>
        <p:txBody>
          <a:bodyPr wrap="none" fromWordArt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0" b="1" i="1" u="none" strike="noStrike" kern="1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/>
                <a:ea typeface="+mn-ea"/>
                <a:cs typeface="+mn-cs"/>
              </a:rPr>
              <a:t>Quédate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0" b="1" i="1" u="none" strike="noStrike" kern="1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/>
                <a:ea typeface="+mn-ea"/>
                <a:cs typeface="+mn-cs"/>
              </a:rPr>
              <a:t>Con nosotros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319269" y="455431"/>
            <a:ext cx="3286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Lucas </a:t>
            </a:r>
            <a:r>
              <a:rPr kumimoji="0" lang="es-ES" sz="2800" b="1" i="0" u="none" strike="noStrike" kern="120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24, 13-35</a:t>
            </a:r>
            <a:endParaRPr kumimoji="0" lang="es-ES" sz="2800" b="1" i="0" u="none" strike="noStrike" kern="120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5" y="356549"/>
            <a:ext cx="4404643" cy="70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1" y="445759"/>
            <a:ext cx="8058150" cy="59235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24772" y="424739"/>
            <a:ext cx="77486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Y , levantándose al momento, se volvieron  a Jerusalén, donde encontraron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reunidos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 a los Once con sus compañeros, que estaban diciendo: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36412" y="2516517"/>
            <a:ext cx="25058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- Era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verdad, ha resucitado el Señor y se ha aparecido a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Simón.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59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27" y="430926"/>
            <a:ext cx="8086725" cy="591732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34875" y="586026"/>
            <a:ext cx="276997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Estrangelo Edessa" pitchFamily="66" charset="0"/>
              </a:rPr>
              <a:t>Y ellos contaban lo que les había pasado por el camino y cómo lo habían reconocido al partir el pan.</a:t>
            </a:r>
          </a:p>
        </p:txBody>
      </p:sp>
    </p:spTree>
    <p:extLst>
      <p:ext uri="{BB962C8B-B14F-4D97-AF65-F5344CB8AC3E}">
        <p14:creationId xmlns:p14="http://schemas.microsoft.com/office/powerpoint/2010/main" val="2789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6" y="447777"/>
            <a:ext cx="8183729" cy="5921491"/>
          </a:xfrm>
          <a:prstGeom prst="rect">
            <a:avLst/>
          </a:prstGeom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600279" y="4768276"/>
            <a:ext cx="7907383" cy="144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211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cs typeface="Times New Roman"/>
              </a:rPr>
              <a:t> vv. 13-24: ¿Dónde se produce el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211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cs typeface="Times New Roman"/>
              </a:rPr>
              <a:t>encuentro entre Jesús y los dos discípulos? ¿Quién lo hace posible? ¿De qué hablan?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221100">
                    <a:alpha val="60000"/>
                  </a:srgbClr>
                </a:glow>
              </a:effectLst>
              <a:uLnTx/>
              <a:uFillTx/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 rot="21311309">
            <a:off x="324931" y="4941168"/>
            <a:ext cx="417947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221100">
                    <a:alpha val="60000"/>
                  </a:srgbClr>
                </a:glow>
              </a:effectLst>
              <a:uLnTx/>
              <a:uFillTx/>
              <a:latin typeface="Stencil" pitchFamily="82" charset="0"/>
              <a:ea typeface="+mn-ea"/>
              <a:cs typeface="Times New Roman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937378">
            <a:off x="4922136" y="5222506"/>
            <a:ext cx="4301811" cy="79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 w="900" cmpd="sng">
                <a:solidFill>
                  <a:srgbClr val="00CC99">
                    <a:satMod val="190000"/>
                    <a:alpha val="55000"/>
                  </a:srgbClr>
                </a:solidFill>
                <a:prstDash val="solid"/>
              </a:ln>
              <a:solidFill>
                <a:srgbClr val="00CC99">
                  <a:satMod val="200000"/>
                  <a:tint val="3000"/>
                </a:srgbClr>
              </a:solidFill>
              <a:effectLst>
                <a:innerShdw blurRad="101600" dist="76200" dir="5400000">
                  <a:srgbClr val="00CC99">
                    <a:satMod val="190000"/>
                    <a:tint val="100000"/>
                    <a:alpha val="74000"/>
                  </a:srgbClr>
                </a:innerShdw>
              </a:effectLst>
              <a:uLnTx/>
              <a:uFillTx/>
              <a:latin typeface="Stencil" pitchFamily="82" charset="0"/>
              <a:ea typeface="+mn-ea"/>
              <a:cs typeface="Times New Roman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25859" y="458288"/>
            <a:ext cx="5405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/>
              </a:rPr>
              <a:t>Preguntas para la lectura:</a:t>
            </a:r>
            <a:endParaRPr kumimoji="0" lang="es-PE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72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1" y="447637"/>
            <a:ext cx="8046720" cy="5911121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71502" y="478962"/>
            <a:ext cx="7363900" cy="97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</a:rPr>
              <a:t> vv. 25-27: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</a:rPr>
              <a:t>¿ Qué dice Jesús a los dos de Emaús ?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079418" y="2516939"/>
            <a:ext cx="318963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7A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¿Qué hace para ayudarles a superar su ceguera?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1" i="0" u="none" strike="noStrike" kern="120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7A0000"/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7A0000"/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" y="403672"/>
            <a:ext cx="8086725" cy="599712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426720"/>
            <a:ext cx="7889966" cy="100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2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</a:rPr>
              <a:t> vv.  28-32: </a:t>
            </a:r>
            <a:r>
              <a:rPr kumimoji="0" lang="es-PE" sz="3200" b="1" i="1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</a:rPr>
              <a:t>¿En qué momento se abren los ojos de los de </a:t>
            </a:r>
            <a:r>
              <a:rPr kumimoji="0" lang="es-PE" sz="3200" b="1" i="1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</a:rPr>
              <a:t>Emaús</a:t>
            </a:r>
            <a:r>
              <a:rPr kumimoji="0" lang="es-PE" sz="3200" b="1" i="1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</a:rPr>
              <a:t>? </a:t>
            </a:r>
            <a:endParaRPr kumimoji="0" lang="es-ES" sz="3200" b="1" i="1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18879" y="4869160"/>
            <a:ext cx="7488832" cy="95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</a:rPr>
              <a:t>¿A qué recuerdan los gestos que Jesús realiza delante de ellos?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6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8" y="430920"/>
            <a:ext cx="8182434" cy="59741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8858" y="701652"/>
            <a:ext cx="7939605" cy="191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20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90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9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PE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9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vv. 33-35: ¿Qué hacen los discípulos de Emaús después de reconocer a Jesús?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PE" sz="2400" b="1" spc="300" dirty="0">
              <a:solidFill>
                <a:srgbClr val="FFFFFF"/>
              </a:solidFill>
              <a:effectLst>
                <a:glow rad="190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89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2400" b="1" i="0" u="none" strike="noStrike" kern="1200" cap="none" spc="30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90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89000"/>
                  </a:prstClr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s-ES" sz="2400" b="1" spc="300" dirty="0">
              <a:solidFill>
                <a:srgbClr val="FFFFFF"/>
              </a:solidFill>
              <a:effectLst>
                <a:glow rad="190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89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2400" b="1" i="0" u="none" strike="noStrike" kern="1200" cap="none" spc="30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90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89000"/>
                  </a:prstClr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9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¿</a:t>
            </a:r>
            <a:r>
              <a:rPr kumimoji="0" lang="es-ES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9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A quiénes </a:t>
            </a:r>
            <a:r>
              <a:rPr kumimoji="0" lang="es-ES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9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                                         encuentran </a:t>
            </a:r>
            <a:r>
              <a:rPr kumimoji="0" lang="es-ES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9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al volver </a:t>
            </a:r>
            <a:r>
              <a:rPr kumimoji="0" lang="es-ES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9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                                             a </a:t>
            </a:r>
            <a:r>
              <a:rPr kumimoji="0" lang="es-ES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9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Jerusalén</a:t>
            </a:r>
            <a:r>
              <a:rPr kumimoji="0" lang="es-ES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9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?                                                  ¿</a:t>
            </a:r>
            <a:r>
              <a:rPr kumimoji="0" lang="es-ES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9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De qué hablan </a:t>
            </a:r>
            <a:endParaRPr kumimoji="0" lang="es-ES" sz="2400" b="1" i="0" u="none" strike="noStrike" kern="1200" cap="none" spc="30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90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89000"/>
                  </a:prstClr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9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con </a:t>
            </a:r>
            <a:r>
              <a:rPr kumimoji="0" lang="es-ES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9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</a:rPr>
              <a:t>ellos?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90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89000"/>
                  </a:prstClr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PE" sz="2400" b="1" i="0" u="none" strike="noStrike" kern="1200" cap="none" spc="30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90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89000"/>
                  </a:prstClr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PE" sz="2400" b="1" i="0" u="none" strike="noStrike" kern="1200" cap="none" spc="30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90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89000"/>
                  </a:prstClr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PE" sz="2400" b="1" i="0" u="none" strike="noStrike" kern="1200" cap="none" spc="30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90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89000"/>
                  </a:prstClr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30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90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89000"/>
                  </a:prstClr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000" b="1" i="0" u="none" strike="noStrike" kern="1200" cap="none" spc="30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90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89000"/>
                  </a:prst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63" y="441433"/>
            <a:ext cx="8145440" cy="5917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6 Rectángulo"/>
          <p:cNvSpPr/>
          <p:nvPr/>
        </p:nvSpPr>
        <p:spPr>
          <a:xfrm>
            <a:off x="494064" y="1304370"/>
            <a:ext cx="80751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Rockwell" pitchFamily="18" charset="0"/>
                <a:ea typeface="+mn-ea"/>
                <a:cs typeface="+mn-cs"/>
              </a:rPr>
              <a:t>Motivación</a:t>
            </a:r>
            <a:r>
              <a:rPr kumimoji="0" lang="es-ES_tradnl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Rockwell" pitchFamily="18" charset="0"/>
                <a:ea typeface="+mn-ea"/>
                <a:cs typeface="+mn-cs"/>
              </a:rPr>
              <a:t>: 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Caminando hacia Emaús hemos aprendido que el Resucitado nos sigue saliendo al  paso en el camino de la vida, en la escucha de la Palabra, en la acogida del otro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, en la fracción del Pan y en la comunidad de los discípulos donde se proclama que él sigue vivo.   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62" y="471511"/>
            <a:ext cx="3249168" cy="80278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81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2" y="430924"/>
            <a:ext cx="8133804" cy="5938645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53493" y="3306224"/>
            <a:ext cx="60337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2800" b="1" i="0" u="none" strike="noStrike" kern="120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6000"/>
                    </a:prstClr>
                  </a:outerShdw>
                </a:effectLst>
                <a:uLnTx/>
                <a:uFillTx/>
                <a:latin typeface="AR CENA" panose="02000000000000000000" pitchFamily="2" charset="0"/>
                <a:cs typeface="Times New Roman"/>
              </a:rPr>
              <a:t>Se le abrieron  los ojos y lo reconocieron. </a:t>
            </a:r>
            <a:r>
              <a:rPr kumimoji="0" lang="es-PE" sz="2800" b="1" i="0" u="none" strike="noStrike" kern="120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6000"/>
                    </a:prstClr>
                  </a:outerShdw>
                </a:effectLst>
                <a:uLnTx/>
                <a:uFillTx/>
                <a:latin typeface="AR CENA" panose="02000000000000000000" pitchFamily="2" charset="0"/>
                <a:cs typeface="Times New Roman"/>
              </a:rPr>
              <a:t>¿</a:t>
            </a:r>
            <a:r>
              <a:rPr kumimoji="0" lang="es-PE" sz="2800" b="1" i="0" u="none" strike="noStrike" kern="120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6000"/>
                    </a:prstClr>
                  </a:outerShdw>
                </a:effectLst>
                <a:uLnTx/>
                <a:uFillTx/>
                <a:latin typeface="AR CENA" panose="02000000000000000000" pitchFamily="2" charset="0"/>
                <a:cs typeface="Times New Roman"/>
              </a:rPr>
              <a:t>Qué semejanzas hay entre el proceso de fe de los </a:t>
            </a:r>
            <a:endParaRPr kumimoji="0" lang="es-PE" sz="2800" b="1" i="0" u="none" strike="noStrike" kern="1200" normalizeH="0" baseline="0" noProof="0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86000"/>
                  </a:prstClr>
                </a:outerShdw>
              </a:effectLst>
              <a:uLnTx/>
              <a:uFillTx/>
              <a:latin typeface="AR CENA" panose="02000000000000000000" pitchFamily="2" charset="0"/>
              <a:cs typeface="Times New Roman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PE" sz="2800" b="1" i="0" u="none" strike="noStrike" kern="120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6000"/>
                    </a:prstClr>
                  </a:outerShdw>
                </a:effectLst>
                <a:uLnTx/>
                <a:uFillTx/>
                <a:latin typeface="AR CENA" panose="02000000000000000000" pitchFamily="2" charset="0"/>
                <a:cs typeface="Times New Roman"/>
              </a:rPr>
              <a:t>discípulos de Emaús </a:t>
            </a:r>
            <a:r>
              <a:rPr kumimoji="0" lang="es-PE" sz="2800" b="1" i="0" u="none" strike="noStrike" kern="120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6000"/>
                    </a:prstClr>
                  </a:outerShdw>
                </a:effectLst>
                <a:uLnTx/>
                <a:uFillTx/>
                <a:latin typeface="AR CENA" panose="02000000000000000000" pitchFamily="2" charset="0"/>
                <a:cs typeface="Times New Roman"/>
              </a:rPr>
              <a:t>y </a:t>
            </a:r>
            <a:r>
              <a:rPr kumimoji="0" lang="es-PE" sz="2800" b="1" i="0" u="none" strike="noStrike" kern="120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6000"/>
                    </a:prstClr>
                  </a:outerShdw>
                </a:effectLst>
                <a:uLnTx/>
                <a:uFillTx/>
                <a:latin typeface="AR CENA" panose="02000000000000000000" pitchFamily="2" charset="0"/>
                <a:cs typeface="Times New Roman"/>
              </a:rPr>
              <a:t>el </a:t>
            </a:r>
            <a:r>
              <a:rPr kumimoji="0" lang="es-PE" sz="2800" b="1" i="0" u="none" strike="noStrike" kern="120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6000"/>
                    </a:prstClr>
                  </a:outerShdw>
                </a:effectLst>
                <a:uLnTx/>
                <a:uFillTx/>
                <a:latin typeface="AR CENA" panose="02000000000000000000" pitchFamily="2" charset="0"/>
                <a:cs typeface="Times New Roman"/>
              </a:rPr>
              <a:t>tuyo</a:t>
            </a:r>
            <a:r>
              <a:rPr kumimoji="0" lang="es-PE" sz="2800" b="1" i="0" u="none" strike="noStrike" kern="120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6000"/>
                    </a:prstClr>
                  </a:outerShdw>
                </a:effectLst>
                <a:uLnTx/>
                <a:uFillTx/>
                <a:latin typeface="AR CENA" panose="02000000000000000000" pitchFamily="2" charset="0"/>
                <a:cs typeface="Times New Roman"/>
              </a:rPr>
              <a:t>? ¿</a:t>
            </a:r>
            <a:r>
              <a:rPr kumimoji="0" lang="es-PE" sz="2800" b="1" i="0" u="none" strike="noStrike" kern="120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6000"/>
                    </a:prstClr>
                  </a:outerShdw>
                </a:effectLst>
                <a:uLnTx/>
                <a:uFillTx/>
                <a:latin typeface="AR CENA" panose="02000000000000000000" pitchFamily="2" charset="0"/>
                <a:cs typeface="Times New Roman"/>
              </a:rPr>
              <a:t>Dónde reconoces la presencia del Resucitado? </a:t>
            </a:r>
            <a:r>
              <a:rPr kumimoji="0" lang="es-PE" sz="2800" b="1" i="0" u="none" strike="noStrike" kern="120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6000"/>
                    </a:prstClr>
                  </a:outerShdw>
                </a:effectLst>
                <a:uLnTx/>
                <a:uFillTx/>
                <a:latin typeface="AR CENA" panose="02000000000000000000" pitchFamily="2" charset="0"/>
                <a:cs typeface="Times New Roman"/>
              </a:rPr>
              <a:t>               ¿</a:t>
            </a:r>
            <a:r>
              <a:rPr kumimoji="0" lang="es-PE" sz="2800" b="1" i="0" u="none" strike="noStrike" kern="120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6000"/>
                    </a:prstClr>
                  </a:outerShdw>
                </a:effectLst>
                <a:uLnTx/>
                <a:uFillTx/>
                <a:latin typeface="AR CENA" panose="02000000000000000000" pitchFamily="2" charset="0"/>
                <a:cs typeface="Times New Roman"/>
              </a:rPr>
              <a:t>En qué situaciones te cuesta </a:t>
            </a:r>
            <a:r>
              <a:rPr kumimoji="0" lang="es-PE" sz="2800" b="1" i="0" u="none" strike="noStrike" kern="120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6000"/>
                    </a:prstClr>
                  </a:outerShdw>
                </a:effectLst>
                <a:uLnTx/>
                <a:uFillTx/>
                <a:latin typeface="AR CENA" panose="02000000000000000000" pitchFamily="2" charset="0"/>
                <a:cs typeface="Times New Roman"/>
              </a:rPr>
              <a:t>reconocerle en </a:t>
            </a:r>
            <a:r>
              <a:rPr kumimoji="0" lang="es-PE" sz="2800" b="1" i="0" u="none" strike="noStrike" kern="120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86000"/>
                    </a:prstClr>
                  </a:outerShdw>
                </a:effectLst>
                <a:uLnTx/>
                <a:uFillTx/>
                <a:latin typeface="AR CENA" panose="02000000000000000000" pitchFamily="2" charset="0"/>
                <a:cs typeface="Times New Roman"/>
              </a:rPr>
              <a:t>tu camino?</a:t>
            </a:r>
          </a:p>
        </p:txBody>
      </p:sp>
    </p:spTree>
    <p:extLst>
      <p:ext uri="{BB962C8B-B14F-4D97-AF65-F5344CB8AC3E}">
        <p14:creationId xmlns:p14="http://schemas.microsoft.com/office/powerpoint/2010/main" val="38618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elebremos la Misa: la fracción del Pan y el Cordero de Dios | tengo sed de  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6" y="415213"/>
            <a:ext cx="8137087" cy="59540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25245" y="327097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lvl="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600" b="1" i="1" spc="-150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Lo reconocieron al partir el pan</a:t>
            </a:r>
            <a:r>
              <a:rPr lang="es-PE" sz="3600" b="1" i="1" spc="-150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.</a:t>
            </a:r>
            <a:endParaRPr lang="es-PE" sz="3600" b="1" i="1" spc="-150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39551" y="4431387"/>
            <a:ext cx="7704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egoe UI Semibold" pitchFamily="34" charset="0"/>
                <a:ea typeface="+mn-ea"/>
                <a:cs typeface="Times New Roman"/>
              </a:rPr>
              <a:t>¿</a:t>
            </a: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egoe UI Semibold" pitchFamily="34" charset="0"/>
                <a:ea typeface="+mn-ea"/>
                <a:cs typeface="Times New Roman"/>
              </a:rPr>
              <a:t>De qué manera deberíamos celebrar la Eucaristía para poder reconocer en ella la presencia del Señor?</a:t>
            </a:r>
            <a:endParaRPr kumimoji="0" lang="es-ES" sz="3600" b="1" i="0" u="none" strike="noStrike" kern="1200" cap="none" spc="-15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99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8" y="441437"/>
            <a:ext cx="8215097" cy="59383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7 CuadroTexto"/>
          <p:cNvSpPr txBox="1"/>
          <p:nvPr/>
        </p:nvSpPr>
        <p:spPr>
          <a:xfrm>
            <a:off x="902370" y="397080"/>
            <a:ext cx="73432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Miriam" panose="020B0502050101010101" pitchFamily="34" charset="-79"/>
                <a:ea typeface="+mn-ea"/>
                <a:cs typeface="Miriam" panose="020B0502050101010101" pitchFamily="34" charset="-79"/>
              </a:rPr>
              <a:t>Nosotros esperábamos…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Miriam" panose="020B0502050101010101" pitchFamily="34" charset="-79"/>
                <a:ea typeface="+mn-ea"/>
                <a:cs typeface="Miriam" panose="020B0502050101010101" pitchFamily="34" charset="-79"/>
              </a:rPr>
              <a:t>¿Cómo reaccionas cuando se frustran tus expectativas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Miriam" panose="020B0502050101010101" pitchFamily="34" charset="-79"/>
                <a:ea typeface="+mn-ea"/>
                <a:cs typeface="Miriam" panose="020B0502050101010101" pitchFamily="34" charset="-79"/>
              </a:rPr>
              <a:t>?, 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Miriam" panose="020B0502050101010101" pitchFamily="34" charset="-79"/>
                <a:ea typeface="+mn-ea"/>
                <a:cs typeface="Miriam" panose="020B0502050101010101" pitchFamily="34" charset="-79"/>
              </a:rPr>
              <a:t>¿Cómo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Miriam" panose="020B0502050101010101" pitchFamily="34" charset="-79"/>
                <a:ea typeface="+mn-ea"/>
                <a:cs typeface="Miriam" panose="020B0502050101010101" pitchFamily="34" charset="-79"/>
              </a:rPr>
              <a:t>te ayuda el camino de Emaús a encontrar motivos de verdadera esperanza?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C00000"/>
                </a:outerShdw>
              </a:effectLst>
              <a:uLnTx/>
              <a:uFillTx/>
              <a:latin typeface="Miriam" panose="020B0502050101010101" pitchFamily="34" charset="-79"/>
              <a:ea typeface="+mn-ea"/>
              <a:cs typeface="Miriam" panose="020B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17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9" y="404699"/>
            <a:ext cx="8183590" cy="59756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7 Rectángulo"/>
          <p:cNvSpPr/>
          <p:nvPr/>
        </p:nvSpPr>
        <p:spPr>
          <a:xfrm>
            <a:off x="5119083" y="2785414"/>
            <a:ext cx="3323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Ravie" panose="04040805050809020602" pitchFamily="82" charset="0"/>
                <a:ea typeface="Segoe UI Black" panose="020B0A02040204020203" pitchFamily="34" charset="0"/>
              </a:rPr>
              <a:t>nosotros</a:t>
            </a:r>
            <a:endParaRPr kumimoji="0" lang="es-PE" sz="40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Ravie" panose="04040805050809020602" pitchFamily="82" charset="0"/>
              <a:ea typeface="Segoe UI Black" panose="020B0A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47872" y="2041752"/>
            <a:ext cx="30547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Ravie" panose="04040805050809020602" pitchFamily="82" charset="0"/>
                <a:ea typeface="Segoe UI Black" panose="020B0A02040204020203" pitchFamily="34" charset="0"/>
              </a:rPr>
              <a:t>Quédate </a:t>
            </a:r>
            <a:r>
              <a:rPr kumimoji="0" lang="es-PE" sz="4000" b="1" i="0" u="none" strike="noStrike" kern="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Ravie" panose="04040805050809020602" pitchFamily="82" charset="0"/>
                <a:ea typeface="Segoe UI Black" panose="020B0A02040204020203" pitchFamily="34" charset="0"/>
              </a:rPr>
              <a:t>con</a:t>
            </a:r>
            <a:endParaRPr kumimoji="0" lang="es-PE" sz="40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Ravie" panose="04040805050809020602" pitchFamily="82" charset="0"/>
              <a:ea typeface="Segoe UI Black" panose="020B0A02040204020203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25631" y="5980219"/>
            <a:ext cx="7920518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</a:rPr>
              <a:t>Cantos sugeridos: Quédate, Señor</a:t>
            </a: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</a:rPr>
              <a:t>; Por </a:t>
            </a: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</a:rPr>
              <a:t>los caminos de Emaús 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725631" y="404699"/>
            <a:ext cx="7488832" cy="72416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99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Ambientación: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99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Un cirio grande, dos más pequeños, un pan partido en dos y la frase: Quédate con nosotros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99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99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99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99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99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99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19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adio Paz 98.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3" y="428241"/>
            <a:ext cx="8147991" cy="59515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689131" y="428241"/>
            <a:ext cx="505269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/>
              </a:rPr>
              <a:t>Una vez que reconocieron al Señor, los discípulos vuelven a Jerusalén, en mi caso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Times New Roman"/>
              </a:rPr>
              <a:t>, 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¿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doy testimonio de lo que creo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?,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48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Stencil" pitchFamily="82" charset="0"/>
              <a:ea typeface="+mn-ea"/>
              <a:cs typeface="Times New Roman"/>
            </a:endParaRPr>
          </a:p>
        </p:txBody>
      </p:sp>
      <p:sp>
        <p:nvSpPr>
          <p:cNvPr id="5" name="7 CuadroTexto"/>
          <p:cNvSpPr txBox="1"/>
          <p:nvPr/>
        </p:nvSpPr>
        <p:spPr>
          <a:xfrm>
            <a:off x="582241" y="5000774"/>
            <a:ext cx="798755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¿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transmito con mi vida aquello que el Señor hizo en mi?,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haroni" pitchFamily="2" charset="-79"/>
              </a:rPr>
              <a:t> 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¿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ayudo a que otros conozcan, sigan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y así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encuentren vida en el Señor?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tencil" pitchFamily="82" charset="0"/>
                <a:ea typeface="+mn-ea"/>
                <a:cs typeface="Times New Roman"/>
              </a:rPr>
              <a:t> 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48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Stencil" pitchFamily="82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77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.pinimg.com/564x/60/95/15/60951589c19cda0891638bbcd18ced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8" y="440608"/>
            <a:ext cx="8115469" cy="59181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211645" y="646873"/>
            <a:ext cx="3523968" cy="50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Miriam" panose="020B0502050101010101" pitchFamily="34" charset="-79"/>
              </a:rPr>
              <a:t> Motivación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Miriam" panose="020B0502050101010101" pitchFamily="34" charset="-79"/>
              </a:rPr>
              <a:t>:</a:t>
            </a:r>
            <a:endParaRPr kumimoji="0" lang="es-PE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cs typeface="Miriam" panose="020B0502050101010101" pitchFamily="34" charset="-79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52631" y="3356992"/>
            <a:ext cx="7920880" cy="191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nap ITC" pitchFamily="82" charset="0"/>
                <a:ea typeface="+mn-ea"/>
                <a:cs typeface="+mn-cs"/>
              </a:rPr>
              <a:t> 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89689" y="1595497"/>
            <a:ext cx="8158688" cy="150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Miriam" panose="020B0502050101010101" pitchFamily="34" charset="-79"/>
              </a:rPr>
              <a:t>Quédate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Miriam" panose="020B0502050101010101" pitchFamily="34" charset="-79"/>
              </a:rPr>
              <a:t>con nosotros, Señor. Hazte nuestro compañero. Continúa saliendo al paso de nuestras decepciones y abandonos. No dejes de iluminarnos con tu Palabra ni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Miriam" panose="020B0502050101010101" pitchFamily="34" charset="-79"/>
              </a:rPr>
              <a:t>de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Miriam" panose="020B0502050101010101" pitchFamily="34" charset="-79"/>
              </a:rPr>
              <a:t>alimentarnos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Miriam" panose="020B0502050101010101" pitchFamily="34" charset="-79"/>
              </a:rPr>
              <a:t>con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Miriam" panose="020B0502050101010101" pitchFamily="34" charset="-79"/>
              </a:rPr>
              <a:t>tu pan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Miriam" panose="020B0502050101010101" pitchFamily="34" charset="-79"/>
              </a:rPr>
              <a:t>. </a:t>
            </a:r>
            <a:endParaRPr kumimoji="0" lang="es-PE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cs typeface="Miriam" panose="020B0502050101010101" pitchFamily="34" charset="-79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cs typeface="Miriam" panose="020B0502050101010101" pitchFamily="34" charset="-79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52631" y="5039036"/>
            <a:ext cx="8158688" cy="114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Miriam" panose="020B0502050101010101" pitchFamily="34" charset="-79"/>
              </a:rPr>
              <a:t>Enciende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Miriam" panose="020B0502050101010101" pitchFamily="34" charset="-79"/>
              </a:rPr>
              <a:t>nuestros corazones y ábrenos los ojos para reconocer tu presencia en medio de la comunidad que anuncia que estás vivo.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cs typeface="Miriam" panose="020B0502050101010101" pitchFamily="34" charset="-79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cs typeface="Miriam" panose="020B0502050101010101" pitchFamily="34" charset="-79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7" y="443353"/>
            <a:ext cx="3535680" cy="115214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4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625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JESUS EN EMA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8" y="485819"/>
            <a:ext cx="8117569" cy="587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95208" y="485820"/>
            <a:ext cx="82046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/>
              </a:rPr>
              <a:t>•	Luego de un tiempo de oración personal, compartimos nuestra oración. Se puede, también, recitar el Salmo 15.</a:t>
            </a:r>
            <a:endParaRPr kumimoji="0" lang="es-PE" sz="2000" b="1" i="0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76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3a/20/e1/3a20e1933bfa006c71a17ce7e8abe7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0" y="446669"/>
            <a:ext cx="8217393" cy="59225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11802" y="446669"/>
            <a:ext cx="22958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Salmo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15 </a:t>
            </a:r>
            <a:endParaRPr kumimoji="0" lang="ca-ES" sz="4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76363" y="992389"/>
            <a:ext cx="79509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152400" dir="6000000" algn="l" rotWithShape="0">
                    <a:srgbClr val="001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152400" dir="6000000" algn="l" rotWithShape="0">
                    <a:srgbClr val="001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Protégeme, Dios mío, que me refugio en ti;</a:t>
            </a:r>
            <a:b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152400" dir="6000000" algn="l" rotWithShape="0">
                    <a:srgbClr val="001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</a:b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152400" dir="6000000" algn="l" rotWithShape="0">
                    <a:srgbClr val="001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yo digo al Señor: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152400" dir="6000000" algn="l" rotWithShape="0">
                    <a:srgbClr val="001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“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152400" dir="6000000" algn="l" rotWithShape="0">
                    <a:srgbClr val="001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Tú eres mi bien”.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152400" dir="6000000" algn="l" rotWithShape="0">
                    <a:srgbClr val="001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El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01600" dist="152400" dir="6000000" algn="l" rotWithShape="0">
                    <a:srgbClr val="001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Señor es la parte de mi herencia y mi copa; mi suerte está en tu mano.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152400" dir="6000000" algn="l" rotWithShape="0">
                  <a:srgbClr val="00100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552" y="5693094"/>
            <a:ext cx="8227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101600" dist="101600" dir="4800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Señor, me enseñarás la senda de la vida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101600" dist="101600" dir="4800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868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9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i.pinimg.com/564x/bc/25/52/bc2552673a899171093cd79aa5f8fe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2" y="445497"/>
            <a:ext cx="8207812" cy="59226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2711" y="350904"/>
            <a:ext cx="513879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1" u="none" strike="noStrike" kern="1200" cap="none" spc="0" normalizeH="0" baseline="0" noProof="0" dirty="0">
                <a:ln>
                  <a:noFill/>
                </a:ln>
                <a:solidFill>
                  <a:srgbClr val="003548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003548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Bendeciré al Señor que me aconseja,  hasta de noche me instruye internamente.</a:t>
            </a:r>
            <a:b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003548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</a:b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003548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Tengo siempre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548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                   presente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003548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al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548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                                   Señor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003548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; 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548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con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003548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él a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548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                                      mi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003548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derecha no vacilaré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003548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</a:rPr>
              <a:t> 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003548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2711" y="5167788"/>
            <a:ext cx="5843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1" u="none" strike="noStrike" kern="1200" cap="none" spc="0" normalizeH="0" baseline="0" noProof="0" dirty="0">
                <a:ln>
                  <a:noFill/>
                </a:ln>
                <a:solidFill>
                  <a:srgbClr val="FFFF7D"/>
                </a:solidFill>
                <a:effectLst>
                  <a:outerShdw blurRad="101600" dist="101600" dir="4800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Señor, me enseñarás la senda de la vida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FF7D"/>
                </a:solidFill>
                <a:effectLst>
                  <a:outerShdw blurRad="101600" dist="101600" dir="4800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95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56/f8/ca/56f8cae6a95a77fefc0e2af081667a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3" y="405133"/>
            <a:ext cx="8105557" cy="59220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4602" y="509052"/>
            <a:ext cx="794221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27000" dist="76200" dir="54000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charset="0"/>
              </a:rPr>
              <a:t>Por eso se me alegra el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27000" dist="76200" dir="54000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charset="0"/>
              </a:rPr>
              <a:t>corazón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27000" dist="76200" dir="54000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charset="0"/>
              </a:rPr>
              <a:t>, se gozan mis entrañas, y mi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27000" dist="76200" dir="54000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charset="0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27000" dist="76200" dir="54000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charset="0"/>
              </a:rPr>
              <a:t>carne descansa serena.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27000" dist="76200" dir="54000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charset="0"/>
              </a:rPr>
              <a:t>Porque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27000" dist="76200" dir="54000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charset="0"/>
              </a:rPr>
              <a:t>no me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27000" dist="76200" dir="54000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charset="0"/>
              </a:rPr>
              <a:t>entregarás a la muerte,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27000" dist="76200" dir="54000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charset="0"/>
              </a:rPr>
              <a:t>ni dejarás a tu fiel </a:t>
            </a:r>
            <a:endParaRPr kumimoji="0" lang="es-ES" sz="28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127000" dist="76200" dir="5400000" algn="l" rotWithShape="0">
                  <a:prstClr val="black"/>
                </a:outerShdw>
              </a:effectLst>
              <a:uLnTx/>
              <a:uFillTx/>
              <a:latin typeface="Arial Narrow" pitchFamily="34" charset="0"/>
              <a:ea typeface="+mn-ea"/>
              <a:cs typeface="Times New Roman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i="1" dirty="0">
                <a:solidFill>
                  <a:srgbClr val="FFFFFF"/>
                </a:solidFill>
                <a:effectLst>
                  <a:outerShdw blurRad="127000" dist="76200" dir="5400000" algn="l" rotWithShape="0">
                    <a:prstClr val="black"/>
                  </a:outerShdw>
                </a:effectLst>
                <a:latin typeface="Arial Narrow" pitchFamily="34" charset="0"/>
                <a:cs typeface="Times New Roman" charset="0"/>
              </a:rPr>
              <a:t>c</a:t>
            </a:r>
            <a:r>
              <a:rPr kumimoji="0" lang="es-E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127000" dist="76200" dir="54000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charset="0"/>
              </a:rPr>
              <a:t>onocer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27000" dist="76200" dir="54000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charset="0"/>
              </a:rPr>
              <a:t> la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27000" dist="76200" dir="54000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charset="0"/>
              </a:rPr>
              <a:t>corrupción.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27000" dist="76200" dir="5400000" algn="l" rotWithShape="0">
                  <a:prstClr val="black"/>
                </a:outerShdw>
              </a:effectLst>
              <a:uLnTx/>
              <a:uFillTx/>
              <a:latin typeface="Arial Narrow" pitchFamily="34" charset="0"/>
              <a:ea typeface="+mn-ea"/>
              <a:cs typeface="Times New Roman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4000" y="4622555"/>
            <a:ext cx="40824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101600" dist="101600" dir="4800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Señor, me enseñarás la </a:t>
            </a:r>
            <a:endParaRPr kumimoji="0" lang="es-E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101600" dist="101600" dir="48000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101600" dist="101600" dir="4800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senda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101600" dist="101600" dir="4800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de la vida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101600" dist="101600" dir="4800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813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8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5c/ca/8a/5cca8a8c4e44d715d07f4e6c911bac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2" y="445498"/>
            <a:ext cx="8132311" cy="59237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721340" y="1433052"/>
            <a:ext cx="41008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165100" dist="127000" dir="8400000" algn="l" rotWithShape="0">
                    <a:srgbClr val="140A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Me enseñarás el sendero de la vida,</a:t>
            </a:r>
            <a:b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165100" dist="127000" dir="8400000" algn="l" rotWithShape="0">
                    <a:srgbClr val="140A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</a:b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165100" dist="127000" dir="8400000" algn="l" rotWithShape="0">
                    <a:srgbClr val="140A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me saciarás de gozo en tu presencia,</a:t>
            </a:r>
            <a:b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165100" dist="127000" dir="8400000" algn="l" rotWithShape="0">
                    <a:srgbClr val="140A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</a:b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165100" dist="127000" dir="8400000" algn="l" rotWithShape="0">
                    <a:srgbClr val="140A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de alegría perpetua a tu derecha.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333399">
                    <a:satMod val="175000"/>
                    <a:alpha val="40000"/>
                  </a:srgbClr>
                </a:glow>
                <a:outerShdw blurRad="165100" dist="127000" dir="8400000" algn="l" rotWithShape="0">
                  <a:srgbClr val="140A00"/>
                </a:outerShdw>
              </a:effectLst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440839" y="5145220"/>
            <a:ext cx="55890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101600" dist="101600" dir="4800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Señor, me enseñarás la senda de la vida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101600" dist="101600" dir="48000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7304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6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564x/2c/08/b7/2c08b735c86f3b3f1a3cb87fd51aeb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2" y="420413"/>
            <a:ext cx="8178441" cy="59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283162" y="964586"/>
            <a:ext cx="3139322" cy="730831"/>
          </a:xfrm>
          <a:prstGeom prst="roundRect">
            <a:avLst>
              <a:gd name="adj" fmla="val 16667"/>
            </a:avLst>
          </a:prstGeom>
          <a:solidFill>
            <a:srgbClr val="E0BD4C"/>
          </a:solidFill>
          <a:ln w="127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80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80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¿Qué me lleva a hacer el texto?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080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651641" y="1716437"/>
            <a:ext cx="7598980" cy="37813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i="0" u="none" strike="noStrike" kern="0" normalizeH="0" baseline="0" noProof="0" dirty="0" smtClean="0"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kumimoji="0" lang="es-PE" sz="2400" i="0" u="none" strike="noStrike" kern="0" normalizeH="0" baseline="0" noProof="0" dirty="0"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Eucaristía, el discípulo encuentra la fuerza para su labor misionera. San Vicente exhortaba a vivirla, interiorizarla y celebrarla intensamente. En una conferencia a las Hijas de la Caridad les dice: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i="0" u="none" strike="noStrike" kern="0" normalizeH="0" baseline="0" noProof="0" dirty="0"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s-PE" sz="2400" i="1" u="none" strike="noStrike" kern="0" normalizeH="0" baseline="0" noProof="0" dirty="0"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Hermanas mías, la Hija de la Caridad que ha comulgado bien no hará nada que no sea agradable a Dios; porque hará las acciones del mismo Dios…Así pues, cuando vean a una Hija de la Caridad servir a los pobres con amor, con mansedumbre, con desvelo, pueden decir sin reparo alguno: Esta </a:t>
            </a:r>
            <a:r>
              <a:rPr kumimoji="0" lang="es-PE" sz="2400" i="1" u="none" strike="noStrike" kern="0" normalizeH="0" baseline="0" noProof="0" dirty="0" smtClean="0"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hermana </a:t>
            </a:r>
            <a:r>
              <a:rPr kumimoji="0" lang="es-PE" sz="2400" i="1" u="none" strike="noStrike" kern="0" normalizeH="0" baseline="0" noProof="0" dirty="0"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 comulgado bien”</a:t>
            </a:r>
            <a:r>
              <a:rPr kumimoji="0" lang="es-PE" sz="2400" i="0" u="none" strike="noStrike" kern="0" normalizeH="0" baseline="0" noProof="0" dirty="0"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PE" sz="1600" i="0" u="none" strike="noStrike" kern="0" normalizeH="0" baseline="0" noProof="0" dirty="0"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s-PE" sz="1600" i="0" u="none" strike="noStrike" kern="0" normalizeH="0" baseline="0" noProof="0" dirty="0" smtClean="0"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San Vicente de Paul  </a:t>
            </a:r>
            <a:r>
              <a:rPr kumimoji="0" lang="es-PE" sz="1600" i="0" u="none" strike="noStrike" kern="0" normalizeH="0" baseline="0" noProof="0" dirty="0"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IX, 331-333)</a:t>
            </a:r>
            <a:endParaRPr kumimoji="0" lang="es-PE" sz="2400" i="0" u="none" strike="noStrike" kern="0" normalizeH="0" baseline="0" noProof="0" dirty="0">
              <a:solidFill>
                <a:schemeClr val="bg1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i="0" u="none" strike="noStrike" kern="0" normalizeH="0" baseline="0" noProof="0" dirty="0">
              <a:solidFill>
                <a:schemeClr val="bg1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971600" y="1279020"/>
            <a:ext cx="7128792" cy="85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28600">
                  <a:srgbClr val="FFFFFF"/>
                </a:glo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131840" y="2132856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22484" y="115192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Motivación: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088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3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i crees en dios entra... te gustara - Solidar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6" y="433540"/>
            <a:ext cx="8147597" cy="59147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8"/>
          <p:cNvSpPr txBox="1">
            <a:spLocks noChangeArrowheads="1"/>
          </p:cNvSpPr>
          <p:nvPr/>
        </p:nvSpPr>
        <p:spPr bwMode="auto">
          <a:xfrm>
            <a:off x="2894016" y="325842"/>
            <a:ext cx="4469982" cy="83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Compromiso personal: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420331" y="896640"/>
            <a:ext cx="6543824" cy="174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¿Qué puedo hacer para ser más sensible a la presencia del Señor, tanto junto a mí, como en los acontecimientos y circunstancias de la vida?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1758340" y="4762891"/>
            <a:ext cx="6741334" cy="150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88900" dist="76200" dir="4800000" algn="tl" rotWithShape="0">
                    <a:srgbClr val="580000"/>
                  </a:outerShdw>
                </a:effectLst>
                <a:uLnTx/>
                <a:uFillTx/>
                <a:latin typeface="Arial Narrow" panose="020B0606020202030204" pitchFamily="34" charset="0"/>
              </a:rPr>
              <a:t>¿Qué puedo hacer para que más que “recibir” la comunión, me comprometa           a “compartir” la comunión?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88900" dist="76200" dir="4800000" algn="tl" rotWithShape="0">
                  <a:srgbClr val="580000"/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7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9" y="440217"/>
            <a:ext cx="8130758" cy="59700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359727" y="6410291"/>
            <a:ext cx="4938056" cy="369332"/>
          </a:xfrm>
          <a:prstGeom prst="rect">
            <a:avLst/>
          </a:prstGeom>
          <a:solidFill>
            <a:srgbClr val="8E500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Padre César Chávez 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Alva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(Chuno)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Caycho Vela  - Hija de la Caridad de San Vicente de </a:t>
            </a:r>
            <a:r>
              <a:rPr kumimoji="0" lang="es-P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Paúl</a:t>
            </a:r>
            <a:endParaRPr kumimoji="0" lang="es-P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98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9" y="407717"/>
            <a:ext cx="8192375" cy="59531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24904" y="3600904"/>
            <a:ext cx="7377062" cy="275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presencia </a:t>
            </a:r>
            <a:r>
              <a:rPr kumimoji="0" lang="es-ES" sz="2800" b="1" i="0" u="none" strike="noStrike" kern="120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del Resucitado en el camino de cada día. Un camino que se transformará en </a:t>
            </a:r>
            <a:r>
              <a:rPr kumimoji="0" lang="es-ES" sz="2800" b="1" i="0" u="none" strike="noStrike" kern="120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“</a:t>
            </a:r>
            <a:r>
              <a:rPr kumimoji="0" lang="es-ES" sz="2800" b="1" i="0" u="none" strike="noStrike" kern="120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la senda de la vida” si nuestra fe y nuestra esperanza reposan en ese Dios Padre que liberó a Jesús de las ataduras de la muerte.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0" u="none" strike="noStrike" kern="120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20397" y="709644"/>
            <a:ext cx="8087272" cy="106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La experiencia de los dos discípulos de Emaús nos ayudará a reconocer </a:t>
            </a:r>
            <a:r>
              <a:rPr kumimoji="0" lang="es-ES" sz="2800" b="1" i="0" u="none" strike="noStrike" kern="120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la</a:t>
            </a:r>
            <a:endParaRPr kumimoji="0" lang="es-ES_tradnl" sz="2800" b="1" i="0" u="none" strike="noStrike" kern="120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61975" y="407717"/>
            <a:ext cx="26388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 w="11430"/>
                <a:solidFill>
                  <a:srgbClr val="FFFFFF"/>
                </a:solidFill>
                <a:effectLst>
                  <a:glow rad="63500">
                    <a:srgbClr val="00CC99">
                      <a:lumMod val="50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howcard Gothic" pitchFamily="82" charset="0"/>
                <a:ea typeface="+mn-ea"/>
                <a:cs typeface="+mn-cs"/>
              </a:rPr>
              <a:t>AMBIENTACIÓN:  </a:t>
            </a:r>
            <a:endParaRPr kumimoji="0" lang="es-PE" sz="2400" b="1" i="0" u="none" strike="noStrike" kern="1200" cap="none" spc="0" normalizeH="0" baseline="0" noProof="0" dirty="0">
              <a:ln w="11430"/>
              <a:solidFill>
                <a:srgbClr val="FFFFFF"/>
              </a:solidFill>
              <a:effectLst>
                <a:glow rad="63500">
                  <a:srgbClr val="00CC99">
                    <a:lumMod val="50000"/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howcard Gothic" pitchFamily="82" charset="0"/>
              <a:ea typeface="+mn-ea"/>
              <a:cs typeface="+mn-cs"/>
            </a:endParaRPr>
          </a:p>
        </p:txBody>
      </p:sp>
      <p:sp>
        <p:nvSpPr>
          <p:cNvPr id="3" name="AutoShape 2" descr="data:image/jpeg;base64,/9j/4AAQSkZJRgABAQAAAQABAAD/2wCEAAkGBxQSEhUUEhQVFRUUFRQVFRcVFxQUFBgYFBUWFhQUFxYYHCghGBwlHRYUITEhJSkrLjAuFx8zODMsNygtLisBCgoKDg0OFxAQGiscHBwsLCwsLCwsMCwsLCwsLCwsLCwsLCwsLCwsLCwsLCwsLCwsLCwsLCwsLCwsLCwsLCw3LP/AABEIALcBEwMBIgACEQEDEQH/xAAcAAABBQEBAQAAAAAAAAAAAAAAAQIDBAYFBwj/xABHEAABAwIDBAYHBAgDCAMAAAABAAIRAyEEMUESUWFxBQYigZGhBxMUMkKx8HKCwdEWM1JikrLh8VNjcxUXI0NEg6LCJLPS/8QAGQEBAQEBAQEAAAAAAAAAAAAAAAECAwQF/8QAIxEBAQACAQMFAQEBAAAAAAAAAAECEQMEITESExRBUTJhQv/aAAwDAQACEQMRAD8A9shOAQlUAlQlQIlQhUCEIQCEIQCEIQCEIQCEIQCEIQCEIQCEIQCEIQIhKhAiEqRAiROQqhhCaQpCE0hAwhNIUhCaQqiOEJ8IRU6EJVhQhCFQIQhAIQka6UCoUeIfDSRoFWZiXHKLCe1N55ILqFS9pO8RwmbXOm7VNNU5F5OVwAI42QXiYUYxLP2gqbn5+8fvCLd24JDUls5b7iYg2ug6LXTcJVym55gHKbmYzytu13JzHvGR2u+d+miDpoVWniwc87/Xz8FYBQOQklDnAZ2QKhQHFs3+RTX4sad02GccUFlCqjF7wN1j+YCsNqA5EeIQOQhCAQhCASJUIESQnJEQ2E0hPSKoZCE6EIqRCEKKEIQgEjnRms3011gcMZRwNARVqsdVqVDBFKk2bhur3EQJsJkzkum0QY2nO3lxmY1gWHcAs5ZaWTaxUqTbRWGCyrUW3VtZw791y7dlbGkwAN/0FUbAN7XEniDbLLVTYx42gDoJ3fQUDXEZHS2hysbcxotspNnP3jpZv1CcG67JtvcAdfrwUJqEix5Akk3jjwPilNI5QRc3AJ+tUDjbLYGeZP4Hikq5AQDxBt55p3qjc7JJ4mJ36WSVswI3WziI1jKQqIZgknTIZnObiOaBGWRGUX3GSN/ekcM9DJ/eJA+vIdysYTG652Zgm0Sqh7ja9xo7Xv37lJRxQaCDoYHFQRB7M8tRG8ajJc7Efrae47f/AK2VI6jsbNpgX+vrzSGodQC6QL8DB4KrSdnzP5TP1kp5zFzawseOedr2WFSGsd5gzlaM5EZ7ko2tNo5j4jkf7KIi3AZEc4E2yt5p9J0kHaEDOYEic/wViHiSCCD3zMDco3DPdPkdIjiE6mwwQXT35RyyvGiaM455XGdp5wqhQ4jIkZbx9aKdmIIjtCdx+UhQscbRPLTluKHHe0HyJ14cVRYNZ1ufwkX8ZV1cohp7JBGeoPfv/uujRdLRyUqwoqXjVPVPHiIIVSl040VmUao2HVdr1LpltQsEuaP2XgX2TmMibxFddCEIESJUIhsIToSKhyEIUUIQuR1t6U9lwdevrTpuLftEbLB/EQoMr1Jd7T0h0jjjdrXjC0T+7SgOI4EtYfvLYsC4HUHoz2bo3DsPvvb61857VTtX4gFo7loWjL6zXHPy6YzssUGqZMpiyKzoB0+rLrhNRi+XPqk7RgnMRrr5iyVtSwIDTAztMzpPd4KGJ132IFshwnx0T2tvpwjM3tG++vNVErMRkD39rZg6iAAmmqMiLRedp2d85IMBML7SbkTE5DjOvzTXWynS4voREXtKBTUJuGsJMjshs8RfgUV/fyJyGYA94/Xcj1vaABAJPETcDQ/RQ520YkfCLknSCI4ybKhjQBYReI1MdqJ7+KaG5kZi+WrTv1zTgZEwdncOyOzM3z/v4McBvuZiwAzvA5A3VRIKmh7jeRE6/hK5uMEVaf3sssm5K647zGvLO1u/6CoYv36XN3mP6KkXGOgnmbKUGQRnlHjb5jW8qMDtHnaL58Jzy8CpQNZEHmBvnleLZcVhRT3gXvIGcXEwnhzYvM778P3bf3SNpkmWgxpyNjskWtGRUgpuByMW1bu0k28wqBr2k/F8xv3aqOIsRl8PyE5Gbqx6jKzjFwZbuytdV6ud/PIDeBrmPDmqhHOjjH8O+QpNoi2145aZTyPimPGRP525DgU4GLZ85J8srqocH3HZHgRN/BW8C4QQBEaTOaqEjKD3Qeck656qfCEB2czmI15/mdEomxbJasR6QMO52DdVp/rcI9mKpnjSPbHLZJ8FvXCy41WmDLXCWuBa4b2uEEeBKxe123F/onHNr0adZhltVjXjk4Aq0sP6K6xp0q+Cee3gq76YnM03kvpu5XdHABbhVkIQhAIQhAqEIRQsH6T3+vfgsAP+prh9Qf5VCHP8yD91bxYHor/5XTWKrG7MFRZhmbtt8uqEcR2x4KUa0aDwUrBJTGhT0GrzzvXW9k4Cr451gN5+X9YVlRVqhGk99/kvS5OfTaTlnfI8OJUvs7jNt9zBv+SmFd37PmoqhOZeBu7UDPgoCnhXXmOEF24X5pfYd5By0g2Frgpopi/a53e6wg69ycw7WTnHkNnPmgU4aL7Rte0RqclWxDoJOVtHAajKfPv4K0GZzt95bFzGQKpl8TFiSIjYEb9/DzVCNF5iwjeSYme06IyOtkriDw3fEDJy3nknev1Ia7s2sDnAI2rAT2k12zkQWnLV3DW/gqhr6cQRcSBPhHfa/MBc3Hnt0j+/H/ifyXSewtyIIvfhkAR4iOG9c3pL3qZH+IP5X25Ki5k526xynj3f2Uwzi837zFgb6kcio3CXRyNokQOXE+KkFMuyE5C0ajwA4FYUpqE53JOROX3SYIyuOKBDXHhOYIBsY7rC6lbRa0dtwb+7LYMkaGYy0KmbTYcpIsc3AbxH9FRTYBnYjIQCTB1BI0tfjxUla7o3jI3zMDgLq2cM02v3OdvneoMV2YygQYMDIAbuCqI25i0RO1Ge4y7uSAz3zG7dc+Kf60ixIMWuM43DPTOdUbYMy2/A30yBy0VQ1rReTa3LKxjVS02wQZtM3ltsso5+KYAJzvxbJFhNxYHu1QKUzBB3XBdwF8rDyQdRczHU4K6FE2E5qDHNssWNRhqtT2XpmhVyp4+kaFTd66j7hPEjZHevQl5/6Q8C6pgnvp/rcK9mKpHcaR7Xlf7q2fQvSLcTQpV2e7VpteOG0JI7slZ4L5XkiVCBEIQiFQhCiqvSuObQo1Kz/dpU31HcmNLj8lkfRng3MwAqv/WYuo/EP/7h7PdAB7070rV3OwtPCsMPxtelQEZ7O0HPPKGgH7S0zaIY1lNghrGta0cGiB5ALGd7NY+TmhWqTbKBoVpoWOOd1ypVy6zGl7nbNyACS0GNkkNcOPaPluXRrOhpPBc9xN5k2EWnvsefG67sG5DlkYIzzsEgdxsOLh2dOy4RmhzMwRfKwdORi83j5RuTog6923oRz3GyimxMmBFyLNcJBtkZyKa87IMfEJuSL5TcW5KQUCdCc7ggzM3uBbTNOfh3GIAsMp2YOWhI/ugSns3gns/6cC+0Yi/ioSbWImZg7NmkfujMyFYjZBcYM5jaJBsQchZQvHZ+KSY+KIPPZhEMeDaPPOJNpfc5i4CSnTJJuNqBYztEEcbkX4QkZvFs3WGkkGzeW9BZFwZa2CSIjPQW3DMkrQCSN4N89eEbr8r2kyuf0oP1ZH+I3u7D/wC66AfAAdlu3atgm+saW0XO6VNmH/MbzycIKqOqykJ2nG1rdysbYLYs1gMEk7MRBtHBU31QHNEfDJPIHZbHGCZ4cU4NJAIJOUi5NySCNwvxHALDSU7DbSbxOyGtHDPPI+aXbblsGQcu3fjZsFMpN92LwO1s3G6LWJiyVmGcDLWiRlYXHc4ccwiJHb/Vm/GocweH1KZUjZ1EHUx4GJgyntovyExbUk20B2rTdIdobUzrExYbrStIiFhz4xN8t5REED+g1MQLuTW34GLDKbk3Ek6pxJBsd9ryJmJiTNjeVUKHxpuAkSJsY2QOeaeagkAtGmpGRv2bhRn53gW1IyF/NOjSQMszsk2/vqgu4F4iBIjQx8hkpqzZBVTCsLXZWI4Rw4q6pVcV7QZa4S0y1w3tcII8Cs96K6xpNxOAeZdg67g2czSqEupu/m8lp8ayCVjOkKnsnTGFxGVPG0zhqu71jY9WTx9weKzPxb4ekISIVAhCEQqEJlaqGtLnGA0Ek7gBJKisRXPtXTjW50+j6Bed3rq9gDx2YPctbMmVkfRowvoV8a8dvG4ipUE5im0ltNvcJWuaFx5PxvGdktIKwoqIUq3xzsmXlFiDbTvMZfQVAtncIGfY5/iBzV+tTBznXLimCnGW0eZP4rbKnsi5gZ5Q0zIuLORs2sLyDbgDJkHerbg76KY0utnnBz/JFQOBO8i37cRF7XvnzhHqDJMXB7J2QDAFpMDTLirDC7ODyMxlyCkk/sHxCCoWw2DDc89kT7p0MbxdREXaBBuTaM8tGkj5RCvj7B5W7/rgo3saR2qZ8Jz5KoqxIA2htQIBsQAJOc3uDkEx9KCCZFontGNJ2hJAyMS1SuY05GJMxfURca5blCCQezvyy4xqAI4DJUR1DodJtFtBnlHjmJOiodLgbIiY9Y3PfJC6bnj4szqBnkRI1/pouZ0yIb96mbZe8PzVR0XPgtgCS3OJOoI5QT9RKi4kA2MkTJbvztOs2Ns96SSGAagfU/XIp9EzczMcBkO0QRrO7jYSsNFpgyNnPuHdcgxfKTEJ/sx1IvltO2r77g/NRb78bgybAuaY0+6nOFw1reIFpEwSADs2F0DnYcDMsztOxlcge5xUrKRBJOud+OZEAZJnqnbpM558I9++/wDBR06ZlstO4zfhYyTktRklMSDAj4oGUai0DXfdLTbaBob7ssobbTenkmSctSY0sYBmMuCHYgkaO5gO4XyAQNZ4C/5xDczz3pWC50JnOG8dLp3rQbkA8QTBPISAMs0jQ0nN28ixnP8AZPzVQppubBjLdG/UiSV0wVzBT7RuMjYHZ5WAt4q9hp2ROf1xUqoOkGarF+kDo81sDU2P1lAtxFI6h1K7o+6XeAW8rslpXFcBMOEgyCN4NiPBYva7ai51a6UGKwtGuP8AmU2uPAx2h3GQukvPvRbVNB2L6Pcb4WsXU+NKr2m+cn7y9BWmQhCEAsn6UOkDSwFRjP1mJLcPTGpNUwY+7tLWLC9YHe09MYShmzCU3Yqpu23HZpA8QQD95RWlwGBbh6FGg3KlTYznsgCe8ye9W2hMJlyU1QM+a89vfddZFtgTlx8Z001otc7lx6nSjju8JV9/DEnFlWtdWaM3AcyFGcWz9od1/ksg7Hu3+EBQvxbj8R8Vi9Xi17NbM49m8/wu/JMPSTN5WI9oM3Kca31ZZvWRfYbN3S1Ia/JM/wBtUt58FjRUR636lZ+avsNiem6W8+CezpikfijmsYHo21PmnsN22ox4sWu8D5JlXBtOVuWXgViBUKtYbpaozJxI3G4810x63C+WbwX6aiphrDXyK4fTlPZpRmNqmQf+40R9fmrOF6yMcdmoNg7829+5L1lH/AJ/ep//AGMXswzmU3K43G43ukDjssicsr5/jpv5aqZlMuBIsDMyCAZORM3H8Sk6PZLG2GWqv+qGt+agoU6IJIJk7m3sc5mxmc9lSezbmu7nbIsNAIiVaq12MHac1o4kBUqvTlBvxzyBKbkNWpjRJMlpH33fgeaX2bPO/wC+78ZVL9JMP+0f4Snt6wYf/EHeHfknqn6em/iw/CyZiIJmIk9/9VF7GefMXnndOZ0xQOVRvyVmnimOye08iFdpYomk6ZME8574MQRyUTqcWI1yOXnA8tV1n0wcwmCgBkT4rW0UJnI65mcotcQO5T9HiCbWOtvw71YOGGseASeovP4keUoidcfHU4K7Co9JU7Ss2dmowXTNT2TpTB4vJmJBwlbdtW9UT/4j7q9JBWC679GnE4KsxvvsHrqZGYfS7VuMSO9aPqf0wMXg6NfV7BtcHCzx4gpO8L5dtCbKFUPJWC6ij11TG44/9RXLKZ/yqHYYRwJ/lXf69491Do/E1GAlwpODY0Luztd0z3LK9X+s2CpdHYdjcTRpllNrXNe9jHh0S8EE57RJXHO6xtbwm62FbFhsgETGuS42KxxOvfKx/SHXzCDKuwxucXfyAlcWt6RMOMi53BlJ/wA37K+flOXPxK9M9OP23bnTqmF683xHpLb8FGqftGnTH/uuXifSNWPu0mt+1Uc7yaGrM6Xlq+7hHre0mPrNGZA5kLxp/XLHPswgfYpvd5uJVV+M6RqfFiPugU/5YWp0Wf3ZE9/F6/isQw3DgeRlc89LU2XcWjnYea8qd0LjanvNqO/1HuPzKczqdiDm1gW50OP3kfJv1HpZ634ee1Xpjk5h+RTanX3BtyqT5/Jees6k1tXNHcFM3qO/V48vyW/hcX7Wbz536btvpAwR/wCYfAj5q/hOtuGqWZUaTuBaT4Akrzj9CD+39eCR3Ub97z/opej4v2p72f49Wb0tSPxjvkfNJV6YpN+LwleWDoTG0P1VUVGj4HGRyh39Fb6H6fl/qqrTTqAwab5LTvLHG7d8G3Fcs+i1N43bpjzS3WUel4fpBlSdkzCu0+kXeqfScZB2SzhD2kjlE+CyOCxVMAVWGGH3iZ2YIJkeCujpiiS0iowgH9rcRIPiPFceDky48/vTryYTKPSB0qzD0m7ZlxEhozP5Dis/j+tlZxOydgbm5/xLPVukG1CXGo0k3JkLJ9NdcKVIlrCazhow9nvfkO6V6Zz8vNlZh2jl7eHHN5NfiOlpMvffeTJ81SrdOU2/H4ELzHHdba9QnYDGfZbtu7y63kuXUOIqm/rHcyQPAWXWdNf+snO80+o9b/SKl+0Un6QUj8RXk9PoKu74T5lTN6u1hvHKVr42P6nvX8er0+lqZyqeNvmp6HS7ZgVAvJB0PiBk54/iTtjGM+Inm0H5hT435kvvf49rpdKVW+7UcOTir2H604hvxz9oArwyj07jKfwiOG0PkfwVtnXSqD22PHEO/At/FT2uaeMj3OO+Y93pdcqg95jD4hXKfXRvxUj3OBXh+D9IDPiDu9v/AOSfkuxhuuuGfnUaOcj+YBT1dRj9bNcVexU+t9A5h47gfkU6t1loOENJniCF5XR6eou9yow8nNPyKvU8Y05H5p8jlnnE9rD6re0sS1xkeHBZ70dVfZcXjOjyey1/r6H+nUiQOUt8Sudhekdk2Kr9ZsaaGIwPSAtFT2er+9TfcHjEu8l6OHl9XZy5MNPXZSqFlSQDvQuzmmxFFr2ljwHNcCHA3BBsQQvO+kPQ7gXvLmGpTn4WuBaJ3SCR4r0hIsq8u/3PYUfE883H8CnD0U4UfCDzk/Mr04tTCxZ7tR5s30a4duVKn/A0qVnUmm33WtHJrR+C9C9WmlgUaYP9FwP7Jv6OcVvDRC5XTPSdLD7PrA47UxsgHKM5I3rOWUxm61jjcrqMuer3FNPV9dKp1qoaU6h57I/EqlX61fs0gPtOJ+QC5XqeKfbpOn5L9If9gJjugo1UT+mMTV9wH7jJ87pn+xcZVzZUP2zH8xXO9VL/ABja3Ons/rKQyrgqTbF7e6/ySO6PZsl21krtLqbiDnsDm78AD81cpdTKsQ6qAP3W/nKxcuoz8T0tenhx+9sk1zZ92fFWMLT/AOI1wpNMWktbMc81ssN1Qa3NxK6dDoVrclqdNlf7yS8+M/nF5j091UxOLp+qpubSYX7byQSTnstm0AT8u/js9D+IGWNA3w18fzL3BuEA0S+zr1YYTGajzZ5eq7rxL/dHix/1rT9pjjv3k7z4q1g/RO2mBtu9YR91vgvZfUJjsOtRnUeY0upLWe6xg7gp/wBGXDIeAXoZwyb7MtaR56erbk09WnL0T2YI9mCaNvOD1Zemnqu9elezBL7ME0jzF3VN50Cgf1Jcfgb4BerezDcj2cbldDx6r6O9rOm1VKnotJybH3l7eKA3JRQ4JoeC1PRJVPumO8FRj0S4xv6t4HeR8ivoAUVIKaqPAGejbpZvu1Xd1d7V3OhPRv0jVrUjj6+1RpODg11R1ZxgzsiRDZteV7M1ikATQaxkABIpEIiwhCFFCQhKhA2EhanoTS7ROYuR0p1dZiHBzy6wgAeK7iSFjLjxymq1jncbuM/R6pYZubC77Tj8hC6FDomiz3aVMfdE+K6EJIUnDhPEjV5cr5qMM3I2VJCIW9MbRwlhPhEJo2Zso2U+EsJo2j2EbCkhEJo2i2E0sU8IhXRtVNNN9WrRak2VUVvVpPVqzso2UFf1aX1an2UbKIg9Wl9Wp9lJCoi2EbClhJCIZsohPhIgbCVCEAhIhBZQhCyoQhCoEqEIBIhCBUiVCBEIQgEIQgEIQgEIQgEIQgEIQgEiEIBCEKgSIQgQpEIRCFIUIQNKQoQgahCFB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AutoShape 4" descr="data:image/jpeg;base64,/9j/4AAQSkZJRgABAQAAAQABAAD/2wCEAAkGBxQSEhUUEhQVFRUUFRQVFRcVFxQUFBgYFBUWFhQUFxYYHCghGBwlHRYUITEhJSkrLjAuFx8zODMsNygtLisBCgoKDg0OFxAQGiscHBwsLCwsLCwsMCwsLCwsLCwsLCwsLCwsLCwsLCwsLCwsLCwsLCwsLCwsLCwsLCwsLCw3LP/AABEIALcBEwMBIgACEQEDEQH/xAAcAAABBQEBAQAAAAAAAAAAAAAAAQIDBAYFBwj/xABHEAABAwIDBAYHBAgDCAMAAAABAAIRAyEEMUESUWFxBQYigZGhBxMUMkKx8HKCwdEWM1JikrLh8VNjcxUXI0NEg6LCJLPS/8QAGQEBAQEBAQEAAAAAAAAAAAAAAAECAwQF/8QAIxEBAQACAQMFAQEBAAAAAAAAAAECEQMEITESExRBUTJhQv/aAAwDAQACEQMRAD8A9shOAQlUAlQlQIlQhUCEIQCEIQCEIQCEIQCEIQCEIQCEIQCEIQCEIQIhKhAiEqRAiROQqhhCaQpCE0hAwhNIUhCaQqiOEJ8IRU6EJVhQhCFQIQhAIQka6UCoUeIfDSRoFWZiXHKLCe1N55ILqFS9pO8RwmbXOm7VNNU5F5OVwAI42QXiYUYxLP2gqbn5+8fvCLd24JDUls5b7iYg2ug6LXTcJVym55gHKbmYzytu13JzHvGR2u+d+miDpoVWniwc87/Xz8FYBQOQklDnAZ2QKhQHFs3+RTX4sad02GccUFlCqjF7wN1j+YCsNqA5EeIQOQhCAQhCASJUIESQnJEQ2E0hPSKoZCE6EIqRCEKKEIQgEjnRms3011gcMZRwNARVqsdVqVDBFKk2bhur3EQJsJkzkum0QY2nO3lxmY1gWHcAs5ZaWTaxUqTbRWGCyrUW3VtZw791y7dlbGkwAN/0FUbAN7XEniDbLLVTYx42gDoJ3fQUDXEZHS2hysbcxotspNnP3jpZv1CcG67JtvcAdfrwUJqEix5Akk3jjwPilNI5QRc3AJ+tUDjbLYGeZP4Hikq5AQDxBt55p3qjc7JJ4mJ36WSVswI3WziI1jKQqIZgknTIZnObiOaBGWRGUX3GSN/ekcM9DJ/eJA+vIdysYTG652Zgm0Sqh7ja9xo7Xv37lJRxQaCDoYHFQRB7M8tRG8ajJc7Efrae47f/AK2VI6jsbNpgX+vrzSGodQC6QL8DB4KrSdnzP5TP1kp5zFzawseOedr2WFSGsd5gzlaM5EZ7ko2tNo5j4jkf7KIi3AZEc4E2yt5p9J0kHaEDOYEic/wViHiSCCD3zMDco3DPdPkdIjiE6mwwQXT35RyyvGiaM455XGdp5wqhQ4jIkZbx9aKdmIIjtCdx+UhQscbRPLTluKHHe0HyJ14cVRYNZ1ufwkX8ZV1cohp7JBGeoPfv/uujRdLRyUqwoqXjVPVPHiIIVSl040VmUao2HVdr1LpltQsEuaP2XgX2TmMibxFddCEIESJUIhsIToSKhyEIUUIQuR1t6U9lwdevrTpuLftEbLB/EQoMr1Jd7T0h0jjjdrXjC0T+7SgOI4EtYfvLYsC4HUHoz2bo3DsPvvb61857VTtX4gFo7loWjL6zXHPy6YzssUGqZMpiyKzoB0+rLrhNRi+XPqk7RgnMRrr5iyVtSwIDTAztMzpPd4KGJ132IFshwnx0T2tvpwjM3tG++vNVErMRkD39rZg6iAAmmqMiLRedp2d85IMBML7SbkTE5DjOvzTXWynS4voREXtKBTUJuGsJMjshs8RfgUV/fyJyGYA94/Xcj1vaABAJPETcDQ/RQ520YkfCLknSCI4ybKhjQBYReI1MdqJ7+KaG5kZi+WrTv1zTgZEwdncOyOzM3z/v4McBvuZiwAzvA5A3VRIKmh7jeRE6/hK5uMEVaf3sssm5K647zGvLO1u/6CoYv36XN3mP6KkXGOgnmbKUGQRnlHjb5jW8qMDtHnaL58Jzy8CpQNZEHmBvnleLZcVhRT3gXvIGcXEwnhzYvM778P3bf3SNpkmWgxpyNjskWtGRUgpuByMW1bu0k28wqBr2k/F8xv3aqOIsRl8PyE5Gbqx6jKzjFwZbuytdV6ud/PIDeBrmPDmqhHOjjH8O+QpNoi2145aZTyPimPGRP525DgU4GLZ85J8srqocH3HZHgRN/BW8C4QQBEaTOaqEjKD3Qeck656qfCEB2czmI15/mdEomxbJasR6QMO52DdVp/rcI9mKpnjSPbHLZJ8FvXCy41WmDLXCWuBa4b2uEEeBKxe123F/onHNr0adZhltVjXjk4Aq0sP6K6xp0q+Cee3gq76YnM03kvpu5XdHABbhVkIQhAIQhAqEIRQsH6T3+vfgsAP+prh9Qf5VCHP8yD91bxYHor/5XTWKrG7MFRZhmbtt8uqEcR2x4KUa0aDwUrBJTGhT0GrzzvXW9k4Cr451gN5+X9YVlRVqhGk99/kvS5OfTaTlnfI8OJUvs7jNt9zBv+SmFd37PmoqhOZeBu7UDPgoCnhXXmOEF24X5pfYd5By0g2Frgpopi/a53e6wg69ycw7WTnHkNnPmgU4aL7Rte0RqclWxDoJOVtHAajKfPv4K0GZzt95bFzGQKpl8TFiSIjYEb9/DzVCNF5iwjeSYme06IyOtkriDw3fEDJy3nknev1Ia7s2sDnAI2rAT2k12zkQWnLV3DW/gqhr6cQRcSBPhHfa/MBc3Hnt0j+/H/ifyXSewtyIIvfhkAR4iOG9c3pL3qZH+IP5X25Ki5k526xynj3f2Uwzi837zFgb6kcio3CXRyNokQOXE+KkFMuyE5C0ajwA4FYUpqE53JOROX3SYIyuOKBDXHhOYIBsY7rC6lbRa0dtwb+7LYMkaGYy0KmbTYcpIsc3AbxH9FRTYBnYjIQCTB1BI0tfjxUla7o3jI3zMDgLq2cM02v3OdvneoMV2YygQYMDIAbuCqI25i0RO1Ge4y7uSAz3zG7dc+Kf60ixIMWuM43DPTOdUbYMy2/A30yBy0VQ1rReTa3LKxjVS02wQZtM3ltsso5+KYAJzvxbJFhNxYHu1QKUzBB3XBdwF8rDyQdRczHU4K6FE2E5qDHNssWNRhqtT2XpmhVyp4+kaFTd66j7hPEjZHevQl5/6Q8C6pgnvp/rcK9mKpHcaR7Xlf7q2fQvSLcTQpV2e7VpteOG0JI7slZ4L5XkiVCBEIQiFQhCiqvSuObQo1Kz/dpU31HcmNLj8lkfRng3MwAqv/WYuo/EP/7h7PdAB7070rV3OwtPCsMPxtelQEZ7O0HPPKGgH7S0zaIY1lNghrGta0cGiB5ALGd7NY+TmhWqTbKBoVpoWOOd1ypVy6zGl7nbNyACS0GNkkNcOPaPluXRrOhpPBc9xN5k2EWnvsefG67sG5DlkYIzzsEgdxsOLh2dOy4RmhzMwRfKwdORi83j5RuTog6923oRz3GyimxMmBFyLNcJBtkZyKa87IMfEJuSL5TcW5KQUCdCc7ggzM3uBbTNOfh3GIAsMp2YOWhI/ugSns3gns/6cC+0Yi/ioSbWImZg7NmkfujMyFYjZBcYM5jaJBsQchZQvHZ+KSY+KIPPZhEMeDaPPOJNpfc5i4CSnTJJuNqBYztEEcbkX4QkZvFs3WGkkGzeW9BZFwZa2CSIjPQW3DMkrQCSN4N89eEbr8r2kyuf0oP1ZH+I3u7D/wC66AfAAdlu3atgm+saW0XO6VNmH/MbzycIKqOqykJ2nG1rdysbYLYs1gMEk7MRBtHBU31QHNEfDJPIHZbHGCZ4cU4NJAIJOUi5NySCNwvxHALDSU7DbSbxOyGtHDPPI+aXbblsGQcu3fjZsFMpN92LwO1s3G6LWJiyVmGcDLWiRlYXHc4ccwiJHb/Vm/GocweH1KZUjZ1EHUx4GJgyntovyExbUk20B2rTdIdobUzrExYbrStIiFhz4xN8t5REED+g1MQLuTW34GLDKbk3Ek6pxJBsd9ryJmJiTNjeVUKHxpuAkSJsY2QOeaeagkAtGmpGRv2bhRn53gW1IyF/NOjSQMszsk2/vqgu4F4iBIjQx8hkpqzZBVTCsLXZWI4Rw4q6pVcV7QZa4S0y1w3tcII8Cs96K6xpNxOAeZdg67g2czSqEupu/m8lp8ayCVjOkKnsnTGFxGVPG0zhqu71jY9WTx9weKzPxb4ekISIVAhCEQqEJlaqGtLnGA0Ek7gBJKisRXPtXTjW50+j6Bed3rq9gDx2YPctbMmVkfRowvoV8a8dvG4ipUE5im0ltNvcJWuaFx5PxvGdktIKwoqIUq3xzsmXlFiDbTvMZfQVAtncIGfY5/iBzV+tTBznXLimCnGW0eZP4rbKnsi5gZ5Q0zIuLORs2sLyDbgDJkHerbg76KY0utnnBz/JFQOBO8i37cRF7XvnzhHqDJMXB7J2QDAFpMDTLirDC7ODyMxlyCkk/sHxCCoWw2DDc89kT7p0MbxdREXaBBuTaM8tGkj5RCvj7B5W7/rgo3saR2qZ8Jz5KoqxIA2htQIBsQAJOc3uDkEx9KCCZFontGNJ2hJAyMS1SuY05GJMxfURca5blCCQezvyy4xqAI4DJUR1DodJtFtBnlHjmJOiodLgbIiY9Y3PfJC6bnj4szqBnkRI1/pouZ0yIb96mbZe8PzVR0XPgtgCS3OJOoI5QT9RKi4kA2MkTJbvztOs2Ns96SSGAagfU/XIp9EzczMcBkO0QRrO7jYSsNFpgyNnPuHdcgxfKTEJ/sx1IvltO2r77g/NRb78bgybAuaY0+6nOFw1reIFpEwSADs2F0DnYcDMsztOxlcge5xUrKRBJOud+OZEAZJnqnbpM558I9++/wDBR06ZlstO4zfhYyTktRklMSDAj4oGUai0DXfdLTbaBob7ssobbTenkmSctSY0sYBmMuCHYgkaO5gO4XyAQNZ4C/5xDczz3pWC50JnOG8dLp3rQbkA8QTBPISAMs0jQ0nN28ixnP8AZPzVQppubBjLdG/UiSV0wVzBT7RuMjYHZ5WAt4q9hp2ROf1xUqoOkGarF+kDo81sDU2P1lAtxFI6h1K7o+6XeAW8rslpXFcBMOEgyCN4NiPBYva7ai51a6UGKwtGuP8AmU2uPAx2h3GQukvPvRbVNB2L6Pcb4WsXU+NKr2m+cn7y9BWmQhCEAsn6UOkDSwFRjP1mJLcPTGpNUwY+7tLWLC9YHe09MYShmzCU3Yqpu23HZpA8QQD95RWlwGBbh6FGg3KlTYznsgCe8ye9W2hMJlyU1QM+a89vfddZFtgTlx8Z001otc7lx6nSjju8JV9/DEnFlWtdWaM3AcyFGcWz9od1/ksg7Hu3+EBQvxbj8R8Vi9Xi17NbM49m8/wu/JMPSTN5WI9oM3Kca31ZZvWRfYbN3S1Ia/JM/wBtUt58FjRUR636lZ+avsNiem6W8+CezpikfijmsYHo21PmnsN22ox4sWu8D5JlXBtOVuWXgViBUKtYbpaozJxI3G4810x63C+WbwX6aiphrDXyK4fTlPZpRmNqmQf+40R9fmrOF6yMcdmoNg7829+5L1lH/AJ/ep//AGMXswzmU3K43G43ukDjssicsr5/jpv5aqZlMuBIsDMyCAZORM3H8Sk6PZLG2GWqv+qGt+agoU6IJIJk7m3sc5mxmc9lSezbmu7nbIsNAIiVaq12MHac1o4kBUqvTlBvxzyBKbkNWpjRJMlpH33fgeaX2bPO/wC+78ZVL9JMP+0f4Snt6wYf/EHeHfknqn6em/iw/CyZiIJmIk9/9VF7GefMXnndOZ0xQOVRvyVmnimOye08iFdpYomk6ZME8574MQRyUTqcWI1yOXnA8tV1n0wcwmCgBkT4rW0UJnI65mcotcQO5T9HiCbWOtvw71YOGGseASeovP4keUoidcfHU4K7Co9JU7Ss2dmowXTNT2TpTB4vJmJBwlbdtW9UT/4j7q9JBWC679GnE4KsxvvsHrqZGYfS7VuMSO9aPqf0wMXg6NfV7BtcHCzx4gpO8L5dtCbKFUPJWC6ij11TG44/9RXLKZ/yqHYYRwJ/lXf69491Do/E1GAlwpODY0Luztd0z3LK9X+s2CpdHYdjcTRpllNrXNe9jHh0S8EE57RJXHO6xtbwm62FbFhsgETGuS42KxxOvfKx/SHXzCDKuwxucXfyAlcWt6RMOMi53BlJ/wA37K+flOXPxK9M9OP23bnTqmF683xHpLb8FGqftGnTH/uuXifSNWPu0mt+1Uc7yaGrM6Xlq+7hHre0mPrNGZA5kLxp/XLHPswgfYpvd5uJVV+M6RqfFiPugU/5YWp0Wf3ZE9/F6/isQw3DgeRlc89LU2XcWjnYea8qd0LjanvNqO/1HuPzKczqdiDm1gW50OP3kfJv1HpZ634ee1Xpjk5h+RTanX3BtyqT5/Jees6k1tXNHcFM3qO/V48vyW/hcX7Wbz536btvpAwR/wCYfAj5q/hOtuGqWZUaTuBaT4Akrzj9CD+39eCR3Ub97z/opej4v2p72f49Wb0tSPxjvkfNJV6YpN+LwleWDoTG0P1VUVGj4HGRyh39Fb6H6fl/qqrTTqAwab5LTvLHG7d8G3Fcs+i1N43bpjzS3WUel4fpBlSdkzCu0+kXeqfScZB2SzhD2kjlE+CyOCxVMAVWGGH3iZ2YIJkeCujpiiS0iowgH9rcRIPiPFceDky48/vTryYTKPSB0qzD0m7ZlxEhozP5Dis/j+tlZxOydgbm5/xLPVukG1CXGo0k3JkLJ9NdcKVIlrCazhow9nvfkO6V6Zz8vNlZh2jl7eHHN5NfiOlpMvffeTJ81SrdOU2/H4ELzHHdba9QnYDGfZbtu7y63kuXUOIqm/rHcyQPAWXWdNf+snO80+o9b/SKl+0Un6QUj8RXk9PoKu74T5lTN6u1hvHKVr42P6nvX8er0+lqZyqeNvmp6HS7ZgVAvJB0PiBk54/iTtjGM+Inm0H5hT435kvvf49rpdKVW+7UcOTir2H604hvxz9oArwyj07jKfwiOG0PkfwVtnXSqD22PHEO/At/FT2uaeMj3OO+Y93pdcqg95jD4hXKfXRvxUj3OBXh+D9IDPiDu9v/AOSfkuxhuuuGfnUaOcj+YBT1dRj9bNcVexU+t9A5h47gfkU6t1loOENJniCF5XR6eou9yow8nNPyKvU8Y05H5p8jlnnE9rD6re0sS1xkeHBZ70dVfZcXjOjyey1/r6H+nUiQOUt8Sudhekdk2Kr9ZsaaGIwPSAtFT2er+9TfcHjEu8l6OHl9XZy5MNPXZSqFlSQDvQuzmmxFFr2ljwHNcCHA3BBsQQvO+kPQ7gXvLmGpTn4WuBaJ3SCR4r0hIsq8u/3PYUfE883H8CnD0U4UfCDzk/Mr04tTCxZ7tR5s30a4duVKn/A0qVnUmm33WtHJrR+C9C9WmlgUaYP9FwP7Jv6OcVvDRC5XTPSdLD7PrA47UxsgHKM5I3rOWUxm61jjcrqMuer3FNPV9dKp1qoaU6h57I/EqlX61fs0gPtOJ+QC5XqeKfbpOn5L9If9gJjugo1UT+mMTV9wH7jJ87pn+xcZVzZUP2zH8xXO9VL/ABja3Ons/rKQyrgqTbF7e6/ySO6PZsl21krtLqbiDnsDm78AD81cpdTKsQ6qAP3W/nKxcuoz8T0tenhx+9sk1zZ92fFWMLT/AOI1wpNMWktbMc81ssN1Qa3NxK6dDoVrclqdNlf7yS8+M/nF5j091UxOLp+qpubSYX7byQSTnstm0AT8u/js9D+IGWNA3w18fzL3BuEA0S+zr1YYTGajzZ5eq7rxL/dHix/1rT9pjjv3k7z4q1g/RO2mBtu9YR91vgvZfUJjsOtRnUeY0upLWe6xg7gp/wBGXDIeAXoZwyb7MtaR56erbk09WnL0T2YI9mCaNvOD1Zemnqu9elezBL7ME0jzF3VN50Cgf1Jcfgb4BerezDcj2cbldDx6r6O9rOm1VKnotJybH3l7eKA3JRQ4JoeC1PRJVPumO8FRj0S4xv6t4HeR8ivoAUVIKaqPAGejbpZvu1Xd1d7V3OhPRv0jVrUjj6+1RpODg11R1ZxgzsiRDZteV7M1ikATQaxkABIpEIiwhCFFCQhKhA2EhanoTS7ROYuR0p1dZiHBzy6wgAeK7iSFjLjxymq1jncbuM/R6pYZubC77Tj8hC6FDomiz3aVMfdE+K6EJIUnDhPEjV5cr5qMM3I2VJCIW9MbRwlhPhEJo2Zso2U+EsJo2j2EbCkhEJo2i2E0sU8IhXRtVNNN9WrRak2VUVvVpPVqzso2UFf1aX1an2UbKIg9Wl9Wp9lJCoi2EbClhJCIZsohPhIgbCVCEAhIhBZQhCyoQhCoEqEIBIhCBUiVCBEIQgEIQgEIQgEIQgEIQgEIQgEiEIBCEKgSIQgQpEIRCFIUIQNKQoQgahCFB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6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9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a2/a7/e5/a2a7e5123c3593c4eb95a5ae1294ff4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046" y="445013"/>
            <a:ext cx="8185717" cy="5924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39046" y="332070"/>
            <a:ext cx="30668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Oración inicial</a:t>
            </a:r>
            <a:endParaRPr kumimoji="0" lang="es-PE" sz="3200" b="1" i="0" u="none" strike="noStrike" kern="120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0609" y="1103358"/>
            <a:ext cx="829415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Señor </a:t>
            </a:r>
            <a:r>
              <a:rPr kumimoji="0" lang="es-ES" sz="2400" b="1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Jesús, Tú </a:t>
            </a:r>
            <a:r>
              <a:rPr kumimoji="0" lang="es-ES" sz="2400" b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que saliste al </a:t>
            </a:r>
            <a:r>
              <a:rPr kumimoji="0" lang="es-ES" sz="2400" b="1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 encuentro                                                    de </a:t>
            </a:r>
            <a:r>
              <a:rPr kumimoji="0" lang="es-ES" sz="2400" b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esos discípulos,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que cabizbajos y frustrados </a:t>
            </a:r>
            <a:r>
              <a:rPr kumimoji="0" lang="es-ES" sz="2400" b="1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volvían a </a:t>
            </a:r>
            <a:r>
              <a:rPr kumimoji="0" lang="es-ES" sz="2400" b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su aldea</a:t>
            </a:r>
            <a:r>
              <a:rPr kumimoji="0" lang="es-ES" sz="2400" b="1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,                       y </a:t>
            </a:r>
            <a:r>
              <a:rPr kumimoji="0" lang="es-ES" sz="2400" b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ahí les ayudaste a </a:t>
            </a:r>
            <a:r>
              <a:rPr kumimoji="0" lang="es-ES" sz="2400" b="1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encontrar un sentido a </a:t>
            </a:r>
            <a:r>
              <a:rPr kumimoji="0" lang="es-ES" sz="2400" b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todo lo que </a:t>
            </a:r>
            <a:r>
              <a:rPr kumimoji="0" lang="es-ES" sz="2400" b="1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Tú </a:t>
            </a:r>
            <a:r>
              <a:rPr kumimoji="0" lang="es-ES" sz="2400" b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habías vivido, </a:t>
            </a:r>
            <a:r>
              <a:rPr kumimoji="0" lang="es-ES" sz="2400" b="1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te </a:t>
            </a:r>
            <a:r>
              <a:rPr kumimoji="0" lang="es-ES" sz="2400" b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pedimos que de la </a:t>
            </a:r>
            <a:r>
              <a:rPr kumimoji="0" lang="es-ES" sz="2400" b="1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misma </a:t>
            </a:r>
            <a:r>
              <a:rPr kumimoji="0" lang="es-ES" sz="2400" b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manera,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u="none" strike="noStrike" kern="1200" normalizeH="0" baseline="0" noProof="0" dirty="0" smtClean="0">
              <a:solidFill>
                <a:schemeClr val="bg1"/>
              </a:solidFill>
              <a:effectLst>
                <a:glow rad="101600">
                  <a:schemeClr val="accent4">
                    <a:lumMod val="95000"/>
                    <a:lumOff val="5000"/>
                    <a:alpha val="60000"/>
                  </a:schemeClr>
                </a:glow>
              </a:effectLst>
              <a:uLnTx/>
              <a:uFillTx/>
              <a:latin typeface="Eras Demi ITC" panose="020B0805030504020804" pitchFamily="34" charset="0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chemeClr val="bg1"/>
              </a:solidFill>
              <a:effectLst>
                <a:glow rad="101600">
                  <a:schemeClr val="accent4">
                    <a:lumMod val="95000"/>
                    <a:lumOff val="5000"/>
                    <a:alpha val="60000"/>
                  </a:schemeClr>
                </a:glow>
              </a:effectLst>
              <a:latin typeface="Eras Demi ITC" panose="020B0805030504020804" pitchFamily="34" charset="0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1" u="none" strike="noStrike" kern="1200" normalizeH="0" baseline="0" noProof="0" dirty="0" smtClean="0">
              <a:solidFill>
                <a:schemeClr val="bg1"/>
              </a:solidFill>
              <a:effectLst>
                <a:glow rad="101600">
                  <a:schemeClr val="accent4">
                    <a:lumMod val="95000"/>
                    <a:lumOff val="5000"/>
                    <a:alpha val="60000"/>
                  </a:schemeClr>
                </a:glow>
              </a:effectLst>
              <a:uLnTx/>
              <a:uFillTx/>
              <a:latin typeface="Comic Sans MS" pitchFamily="66" charset="0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2400" b="1" i="1" dirty="0">
              <a:solidFill>
                <a:schemeClr val="bg1"/>
              </a:solidFill>
              <a:effectLst>
                <a:glow rad="101600">
                  <a:schemeClr val="accent4">
                    <a:lumMod val="95000"/>
                    <a:lumOff val="5000"/>
                    <a:alpha val="60000"/>
                  </a:schemeClr>
                </a:glow>
              </a:effectLst>
              <a:latin typeface="Comic Sans MS" pitchFamily="66" charset="0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u="none" strike="noStrike" kern="1200" normalizeH="0" baseline="0" noProof="0" dirty="0" smtClean="0">
              <a:solidFill>
                <a:schemeClr val="bg1"/>
              </a:solidFill>
              <a:effectLst>
                <a:glow rad="101600">
                  <a:schemeClr val="accent4">
                    <a:lumMod val="95000"/>
                    <a:lumOff val="5000"/>
                    <a:alpha val="60000"/>
                  </a:schemeClr>
                </a:glow>
              </a:effectLst>
              <a:uLnTx/>
              <a:uFillTx/>
              <a:latin typeface="Eras Demi ITC" panose="020B0805030504020804" pitchFamily="34" charset="0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Tú </a:t>
            </a:r>
            <a:r>
              <a:rPr kumimoji="0" lang="es-ES" sz="2400" b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vengas a </a:t>
            </a:r>
            <a:r>
              <a:rPr kumimoji="0" lang="es-ES" sz="2400" b="1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nuestro encuentro</a:t>
            </a:r>
            <a:r>
              <a:rPr kumimoji="0" lang="es-ES" sz="2400" b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que camines con nosotros, </a:t>
            </a:r>
            <a:r>
              <a:rPr kumimoji="0" lang="es-ES" sz="2400" b="1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que </a:t>
            </a:r>
            <a:r>
              <a:rPr kumimoji="0" lang="es-ES" sz="2400" b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nos alientes y fortalezcas, para ser </a:t>
            </a:r>
            <a:r>
              <a:rPr kumimoji="0" lang="es-ES" sz="2400" b="1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capaces </a:t>
            </a:r>
            <a:r>
              <a:rPr kumimoji="0" lang="es-ES" sz="2400" b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de dar </a:t>
            </a:r>
            <a:r>
              <a:rPr kumimoji="0" lang="es-ES" sz="2400" b="1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                                       testimonio de </a:t>
            </a:r>
            <a:r>
              <a:rPr kumimoji="0" lang="es-ES" sz="2400" b="1" u="none" strike="noStrike" kern="1200" normalizeH="0" baseline="0" noProof="0" dirty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ti</a:t>
            </a:r>
            <a:r>
              <a:rPr kumimoji="0" lang="es-ES" sz="2400" b="1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Eras Demi ITC" panose="020B0805030504020804" pitchFamily="34" charset="0"/>
                <a:cs typeface="Times New Roman"/>
              </a:rPr>
              <a:t>,</a:t>
            </a:r>
            <a:endParaRPr kumimoji="0" lang="ca-ES" sz="2400" b="1" u="none" strike="noStrike" kern="1200" normalizeH="0" baseline="0" noProof="0" dirty="0">
              <a:solidFill>
                <a:schemeClr val="bg1"/>
              </a:solidFill>
              <a:effectLst>
                <a:glow rad="101600">
                  <a:schemeClr val="accent4">
                    <a:lumMod val="95000"/>
                    <a:lumOff val="5000"/>
                    <a:alpha val="60000"/>
                  </a:schemeClr>
                </a:glow>
              </a:effectLst>
              <a:uLnTx/>
              <a:uFillTx/>
              <a:latin typeface="Eras Demi ITC" panose="020B08050305040208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426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498" y="426964"/>
            <a:ext cx="8124496" cy="5963325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4497" y="409389"/>
            <a:ext cx="6001407" cy="47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5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mostrando que Tú estás vivo, </a:t>
            </a:r>
            <a:r>
              <a:rPr kumimoji="0" lang="es-ES" sz="235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                                                 que </a:t>
            </a:r>
            <a:r>
              <a:rPr kumimoji="0" lang="es-ES" sz="235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estás a nuestro lado,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5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que nos acompañas, que nos alientas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5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y fortaleces con tu presencia y </a:t>
            </a:r>
            <a:r>
              <a:rPr kumimoji="0" lang="es-ES" sz="235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tu </a:t>
            </a:r>
            <a:r>
              <a:rPr kumimoji="0" lang="es-ES" sz="235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Palabra</a:t>
            </a:r>
            <a:r>
              <a:rPr kumimoji="0" lang="es-ES" sz="235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5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Ayúdanos </a:t>
            </a:r>
            <a:r>
              <a:rPr kumimoji="0" lang="es-ES" sz="235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a comprender lo que nos </a:t>
            </a:r>
            <a:r>
              <a:rPr kumimoji="0" lang="es-ES" sz="235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transmites en </a:t>
            </a:r>
            <a:r>
              <a:rPr kumimoji="0" lang="es-ES" sz="235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tu Palabra, </a:t>
            </a:r>
            <a:r>
              <a:rPr lang="es-ES" sz="235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para que </a:t>
            </a:r>
            <a:r>
              <a:rPr lang="es-ES" sz="235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             cada </a:t>
            </a:r>
            <a:r>
              <a:rPr lang="es-ES" sz="235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vez más seamos </a:t>
            </a:r>
            <a:r>
              <a:rPr lang="es-ES" sz="235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sensibles</a:t>
            </a:r>
            <a:endParaRPr lang="es-ES" sz="235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1143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Eras Demi ITC" panose="020B08050305040208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5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y dóciles a </a:t>
            </a:r>
            <a:r>
              <a:rPr kumimoji="0" lang="es-ES" sz="235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tu acción en nuestra vida, </a:t>
            </a:r>
            <a:r>
              <a:rPr kumimoji="0" lang="es-ES" sz="235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                                siendo </a:t>
            </a:r>
            <a:r>
              <a:rPr kumimoji="0" lang="es-ES" sz="235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instrumentos tuyos,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5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dándote a conocer con todo lo que hacemos </a:t>
            </a:r>
            <a:r>
              <a:rPr kumimoji="0" lang="es-ES" sz="235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y decimos</a:t>
            </a:r>
            <a:r>
              <a:rPr kumimoji="0" lang="es-ES" sz="235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5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Que así </a:t>
            </a:r>
            <a:r>
              <a:rPr kumimoji="0" lang="es-ES" sz="235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ras Demi ITC" panose="020B0805030504020804" pitchFamily="34" charset="0"/>
              </a:rPr>
              <a:t>sea</a:t>
            </a:r>
            <a:endParaRPr kumimoji="0" lang="es-ES" sz="2350" u="none" strike="noStrike" kern="1200" cap="none" spc="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1143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2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8" y="447576"/>
            <a:ext cx="8126356" cy="59216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2770829" y="447576"/>
            <a:ext cx="6015819" cy="299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 </a:t>
            </a: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 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Motivación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: </a:t>
            </a:r>
            <a:r>
              <a:rPr kumimoji="0" lang="es-E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El 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evangelista Lucas </a:t>
            </a:r>
            <a:r>
              <a:rPr kumimoji="0" lang="es-E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nos 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narra el encuentro de Jesús </a:t>
            </a:r>
            <a:r>
              <a:rPr kumimoji="0" lang="es-E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                             Resucitado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, </a:t>
            </a:r>
            <a:r>
              <a:rPr kumimoji="0" lang="es-E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con 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dos </a:t>
            </a:r>
            <a:r>
              <a:rPr kumimoji="0" lang="es-E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                             discípulos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, que, </a:t>
            </a:r>
            <a:r>
              <a:rPr kumimoji="0" lang="es-E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                              bajo el 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signo del </a:t>
            </a:r>
            <a:r>
              <a:rPr kumimoji="0" lang="es-E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                                     fracaso 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y desconcierto, </a:t>
            </a:r>
            <a:r>
              <a:rPr kumimoji="0" lang="es-E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                               vuelven a su aldea de Emaús. </a:t>
            </a:r>
            <a:endParaRPr kumimoji="0" lang="es-ES_tradnl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114300" dist="101600" dir="6000000" algn="tl" rotWithShape="0">
                  <a:srgbClr val="3A1D00"/>
                </a:outerShdw>
              </a:effectLst>
              <a:uLnTx/>
              <a:uFillTx/>
              <a:latin typeface="Adobe Gothic Std B"/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326284" y="3515663"/>
            <a:ext cx="8271171" cy="238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Jesucristo </a:t>
            </a:r>
            <a:r>
              <a:rPr kumimoji="0" lang="es-E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habla con 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ellos, les explica las Escrituras, y parte el Pan. </a:t>
            </a:r>
            <a:r>
              <a:rPr kumimoji="0" lang="es-E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Los 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discípulos lo reconocen, y </a:t>
            </a:r>
            <a:r>
              <a:rPr kumimoji="0" lang="es-E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uelven</a:t>
            </a:r>
            <a:r>
              <a:rPr kumimoji="0" lang="es-E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 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a Jerusalén a comunicar a los demás hermanos lo que les ha sucedido. También hoy se repite este encuentro nuestro con Cristo Resucitado: la Palabra, </a:t>
            </a:r>
            <a:r>
              <a:rPr kumimoji="0" lang="es-E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la 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Eucaristía</a:t>
            </a:r>
            <a:r>
              <a:rPr kumimoji="0" lang="es-E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, la 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114300" dist="101600" dir="6000000" algn="tl" rotWithShape="0">
                    <a:srgbClr val="3A1D00"/>
                  </a:outerShdw>
                </a:effectLst>
                <a:uLnTx/>
                <a:uFillTx/>
                <a:latin typeface="Adobe Gothic Std B"/>
              </a:rPr>
              <a:t>Comunidad reunida en nombre del Señor.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114300" dist="101600" dir="6000000" algn="tl" rotWithShape="0">
                  <a:srgbClr val="3A1D00"/>
                </a:outerShdw>
              </a:effectLst>
              <a:uLnTx/>
              <a:uFillTx/>
              <a:latin typeface="Adobe Gothic Std B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148" y="468597"/>
            <a:ext cx="2627376" cy="99234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20389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6" y="445168"/>
            <a:ext cx="8239328" cy="5967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4 Rectángulo"/>
          <p:cNvSpPr/>
          <p:nvPr/>
        </p:nvSpPr>
        <p:spPr>
          <a:xfrm>
            <a:off x="838201" y="479840"/>
            <a:ext cx="293261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Lucas </a:t>
            </a:r>
            <a:r>
              <a:rPr kumimoji="0" lang="es-ES" sz="2400" b="0" i="0" u="none" strike="noStrike" kern="1200" cap="none" spc="50" normalizeH="0" baseline="0" noProof="0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24</a:t>
            </a:r>
            <a:r>
              <a:rPr kumimoji="0" lang="es-ES_tradnl" sz="1800" b="0" i="0" u="none" strike="noStrike" kern="1200" cap="none" spc="50" normalizeH="0" baseline="0" noProof="0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, </a:t>
            </a:r>
            <a:r>
              <a:rPr kumimoji="0" lang="es-ES_tradnl" sz="2400" b="0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13-35</a:t>
            </a:r>
            <a:endParaRPr kumimoji="0" lang="es-ES" sz="2400" b="0" i="0" u="none" strike="noStrike" kern="1200" cap="none" spc="50" normalizeH="0" baseline="0" noProof="0" dirty="0">
              <a:ln w="1143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15874" y="1106733"/>
            <a:ext cx="3500843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Dos discípulos de Jesús iban andando aquel mismo día, </a:t>
            </a:r>
            <a:r>
              <a:rPr kumimoji="0" lang="es-E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            el </a:t>
            </a:r>
            <a:r>
              <a:rPr kumimoji="0" lang="es-ES" sz="2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primero de la semana, a un pueblo llamado Emaús, distante unos once kilómetros de Jerusalén; iban comentando todo lo que había sucedido. </a:t>
            </a:r>
          </a:p>
        </p:txBody>
      </p:sp>
    </p:spTree>
    <p:extLst>
      <p:ext uri="{BB962C8B-B14F-4D97-AF65-F5344CB8AC3E}">
        <p14:creationId xmlns:p14="http://schemas.microsoft.com/office/powerpoint/2010/main" val="367186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409903"/>
            <a:ext cx="8105775" cy="59644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83136" y="566356"/>
            <a:ext cx="292337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Mientras conversaban y discutían, Jesús en persona se acercó y se puso a caminar con ellos. Pero sus ojos no eran capaces de reconocerlo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6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</TotalTime>
  <Words>1556</Words>
  <Application>Microsoft Office PowerPoint</Application>
  <PresentationFormat>Presentación en pantalla (4:3)</PresentationFormat>
  <Paragraphs>112</Paragraphs>
  <Slides>39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26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39</vt:i4>
      </vt:variant>
    </vt:vector>
  </HeadingPairs>
  <TitlesOfParts>
    <vt:vector size="73" baseType="lpstr">
      <vt:lpstr>Adobe Gothic Std B</vt:lpstr>
      <vt:lpstr>Aharoni</vt:lpstr>
      <vt:lpstr>AR CENA</vt:lpstr>
      <vt:lpstr>Arial</vt:lpstr>
      <vt:lpstr>Arial Black</vt:lpstr>
      <vt:lpstr>Arial Narrow</vt:lpstr>
      <vt:lpstr>Calibri</vt:lpstr>
      <vt:lpstr>Comic Sans MS</vt:lpstr>
      <vt:lpstr>Eras Demi ITC</vt:lpstr>
      <vt:lpstr>Estrangelo Edessa</vt:lpstr>
      <vt:lpstr>Franklin Gothic Book</vt:lpstr>
      <vt:lpstr>Franklin Gothic Demi</vt:lpstr>
      <vt:lpstr>Miriam</vt:lpstr>
      <vt:lpstr>Poor Richard</vt:lpstr>
      <vt:lpstr>Ravie</vt:lpstr>
      <vt:lpstr>Rockwell</vt:lpstr>
      <vt:lpstr>Segoe UI Black</vt:lpstr>
      <vt:lpstr>Segoe UI Semibold</vt:lpstr>
      <vt:lpstr>Showcard Gothic</vt:lpstr>
      <vt:lpstr>Snap ITC</vt:lpstr>
      <vt:lpstr>Stencil</vt:lpstr>
      <vt:lpstr>Tahoma</vt:lpstr>
      <vt:lpstr>Tekton Pro</vt:lpstr>
      <vt:lpstr>Times</vt:lpstr>
      <vt:lpstr>Times New Roman</vt:lpstr>
      <vt:lpstr>Wingdings</vt:lpstr>
      <vt:lpstr>Modèle par défaut</vt:lpstr>
      <vt:lpstr>2_Default Design</vt:lpstr>
      <vt:lpstr>2_Diseño predeterminado</vt:lpstr>
      <vt:lpstr>5_Diseño predeterminado</vt:lpstr>
      <vt:lpstr>3_Diseño predeterminado</vt:lpstr>
      <vt:lpstr>7_Diseño predeterminado</vt:lpstr>
      <vt:lpstr>2_En blanco</vt:lpstr>
      <vt:lpstr>4_Diseño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HP</cp:lastModifiedBy>
  <cp:revision>78</cp:revision>
  <dcterms:created xsi:type="dcterms:W3CDTF">2020-04-20T14:26:48Z</dcterms:created>
  <dcterms:modified xsi:type="dcterms:W3CDTF">2023-04-17T17:03:32Z</dcterms:modified>
</cp:coreProperties>
</file>