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9" r:id="rId9"/>
    <p:sldMasterId id="2147483781" r:id="rId10"/>
    <p:sldMasterId id="2147483793" r:id="rId11"/>
  </p:sldMasterIdLst>
  <p:notesMasterIdLst>
    <p:notesMasterId r:id="rId47"/>
  </p:notesMasterIdLst>
  <p:sldIdLst>
    <p:sldId id="298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94" r:id="rId42"/>
    <p:sldId id="296" r:id="rId43"/>
    <p:sldId id="289" r:id="rId44"/>
    <p:sldId id="290" r:id="rId45"/>
    <p:sldId id="29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9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F9ED5-284B-4D9E-A8F0-FE44D94E60D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3D9AA-3C4F-48AC-9BF3-FE3C5B0E05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845EA-A218-4BB3-899A-D3E98955B459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24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845EA-A218-4BB3-899A-D3E98955B459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39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845EA-A218-4BB3-899A-D3E98955B459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16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845EA-A218-4BB3-899A-D3E98955B459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97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386787-44B1-4ED8-AE52-7BC85B26335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5673733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884521-5701-446C-8039-2796EB33016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7727955"/>
      </p:ext>
    </p:extLst>
  </p:cSld>
  <p:clrMapOvr>
    <a:masterClrMapping/>
  </p:clrMapOvr>
  <p:transition spd="slow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828D9-2375-4E5F-A9B7-B80226CF411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552226"/>
      </p:ext>
    </p:extLst>
  </p:cSld>
  <p:clrMapOvr>
    <a:masterClrMapping/>
  </p:clrMapOvr>
  <p:transition spd="slow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45F56-22C8-4568-8297-339A07BCFE0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0687487"/>
      </p:ext>
    </p:extLst>
  </p:cSld>
  <p:clrMapOvr>
    <a:masterClrMapping/>
  </p:clrMapOvr>
  <p:transition spd="slow"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407882-2D93-4AB3-8AE9-55272F59D75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7007988"/>
      </p:ext>
    </p:extLst>
  </p:cSld>
  <p:clrMapOvr>
    <a:masterClrMapping/>
  </p:clrMapOvr>
  <p:transition spd="slow"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614959-4333-4EF7-8812-ED67AD2DD04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733888"/>
      </p:ext>
    </p:extLst>
  </p:cSld>
  <p:clrMapOvr>
    <a:masterClrMapping/>
  </p:clrMapOvr>
  <p:transition spd="slow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0453BF-6680-4257-B3F1-5406DB4E9FE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3419199"/>
      </p:ext>
    </p:extLst>
  </p:cSld>
  <p:clrMapOvr>
    <a:masterClrMapping/>
  </p:clrMapOvr>
  <p:transition spd="slow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54D5D-7647-41DE-A1E4-9FD54D3658F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084212"/>
      </p:ext>
    </p:extLst>
  </p:cSld>
  <p:clrMapOvr>
    <a:masterClrMapping/>
  </p:clrMapOvr>
  <p:transition spd="slow"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32296-1033-454F-B402-6801956A0A0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0405418"/>
      </p:ext>
    </p:extLst>
  </p:cSld>
  <p:clrMapOvr>
    <a:masterClrMapping/>
  </p:clrMapOvr>
  <p:transition spd="slow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1D2CE-BA46-4C50-A740-C98615DD4DF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9210008"/>
      </p:ext>
    </p:extLst>
  </p:cSld>
  <p:clrMapOvr>
    <a:masterClrMapping/>
  </p:clrMapOvr>
  <p:transition spd="slow"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513552-37BA-4B64-9545-F72B7AE12C0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2406522"/>
      </p:ext>
    </p:extLst>
  </p:cSld>
  <p:clrMapOvr>
    <a:masterClrMapping/>
  </p:clrMapOvr>
  <p:transition spd="slow"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C2F658-6A29-4CA3-A308-460F06B24FD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990169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43ABB7-77A1-4C98-872B-53AFA11C1E6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2134889"/>
      </p:ext>
    </p:extLst>
  </p:cSld>
  <p:clrMapOvr>
    <a:masterClrMapping/>
  </p:clrMapOvr>
  <p:transition spd="slow"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4A8EDB-2762-4F88-A693-B457FA5926A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4802038"/>
      </p:ext>
    </p:extLst>
  </p:cSld>
  <p:clrMapOvr>
    <a:masterClrMapping/>
  </p:clrMapOvr>
  <p:transition spd="slow"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35541-6DAA-4F95-903B-0B4CD5E031B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5774577"/>
      </p:ext>
    </p:extLst>
  </p:cSld>
  <p:clrMapOvr>
    <a:masterClrMapping/>
  </p:clrMapOvr>
  <p:transition spd="slow"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85EA49-8411-40EA-8CC9-106C1074033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1830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DAC4C5-244C-45D5-9B12-328D669DAB5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2241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D91C09-1C3B-4BEA-81F8-629B3765AA9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0477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0B18E6-14F5-4B04-B5C7-86D86F6E418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9481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FC82B3-6E38-40D1-B09D-4F3BDB6F201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38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44ABEF-15AA-48D4-9611-F5BC5B7520A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977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0AE21D-8382-45F0-959A-816E821B3C3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7161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0E17A5-D4C7-4287-B9FC-971F9530103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948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38AFAC-2C69-4241-80B5-21847B3403D3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8334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1A77F6-FC67-4149-8BE8-559EECEBC5B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4385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D80AFA-D458-47B3-AE5C-56914A77BBD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295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08C9E2-44BA-4117-BC73-54DA1F56E45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064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B1C1C-4B81-4BA0-962C-25C1AE7CFA23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155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3A4543-D8D1-4A9C-92F1-736216E72E29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02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4E1EC3-D0E6-4A69-9F74-24F1DC41D452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63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F1E2A0-043F-4CB9-8E44-E00F8721B0A3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664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5B2883-F448-4397-B24D-45A49965168F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940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1E11CB-765A-48A6-B62C-B8977213DB3A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305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0B4E6-891A-4B58-834D-B6A8021D23BF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29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350A73-CBC1-4CE5-B83F-EA75CB49F45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3893097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5F0116-1FC0-44AD-81D0-23EB85133F12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625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7E7B29-83A5-4CD4-896F-62594906642D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315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00450-F2FE-44AA-83F6-076051795928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56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AD4352-CDEF-4BC6-AFBA-88A2A4F8323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808321"/>
      </p:ext>
    </p:extLst>
  </p:cSld>
  <p:clrMapOvr>
    <a:masterClrMapping/>
  </p:clrMapOvr>
  <p:transition spd="med">
    <p:pull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95FF4-40E8-4311-9F8E-CC374F7E1B4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40630"/>
      </p:ext>
    </p:extLst>
  </p:cSld>
  <p:clrMapOvr>
    <a:masterClrMapping/>
  </p:clrMapOvr>
  <p:transition spd="med">
    <p:pull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2240B-6138-4898-B836-3B131E70924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295156"/>
      </p:ext>
    </p:extLst>
  </p:cSld>
  <p:clrMapOvr>
    <a:masterClrMapping/>
  </p:clrMapOvr>
  <p:transition spd="med">
    <p:pull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D7D361-0322-4D5C-8F4B-5170B148420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208034"/>
      </p:ext>
    </p:extLst>
  </p:cSld>
  <p:clrMapOvr>
    <a:masterClrMapping/>
  </p:clrMapOvr>
  <p:transition spd="med">
    <p:pull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EE6DE-0E21-4F8E-BB0D-5D12156D69B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02073"/>
      </p:ext>
    </p:extLst>
  </p:cSld>
  <p:clrMapOvr>
    <a:masterClrMapping/>
  </p:clrMapOvr>
  <p:transition spd="med">
    <p:pull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1E760C-7800-4C5C-93E8-0B34A616024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74584"/>
      </p:ext>
    </p:extLst>
  </p:cSld>
  <p:clrMapOvr>
    <a:masterClrMapping/>
  </p:clrMapOvr>
  <p:transition spd="med">
    <p:pull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50706E-BA8D-4B85-9355-844707049DD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008741"/>
      </p:ext>
    </p:extLst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6768D6-8915-4946-9642-DD22D1157EE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7079106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0C6DD5-3D4C-4190-96B0-17EC3D0380A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58748"/>
      </p:ext>
    </p:extLst>
  </p:cSld>
  <p:clrMapOvr>
    <a:masterClrMapping/>
  </p:clrMapOvr>
  <p:transition spd="med">
    <p:pull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5DD1D9-50C5-4848-8199-BDB5BA2087B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890310"/>
      </p:ext>
    </p:extLst>
  </p:cSld>
  <p:clrMapOvr>
    <a:masterClrMapping/>
  </p:clrMapOvr>
  <p:transition spd="med">
    <p:pull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18B9B-DCF8-406C-9F18-8F28463E061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078737"/>
      </p:ext>
    </p:extLst>
  </p:cSld>
  <p:clrMapOvr>
    <a:masterClrMapping/>
  </p:clrMapOvr>
  <p:transition spd="med">
    <p:pull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48B02E-F0DD-41DF-BE59-8C8C0BF49A9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163175"/>
      </p:ext>
    </p:extLst>
  </p:cSld>
  <p:clrMapOvr>
    <a:masterClrMapping/>
  </p:clrMapOvr>
  <p:transition spd="med">
    <p:pull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8AF14-9B06-44D7-80BA-4155DA0B169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9044875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408BB1-0ECD-409F-90EF-B610C6196BA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6408455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F47138-FC51-417D-9B98-8501C904A63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8895834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54AF71-0CC7-4745-9066-2B84F8FD52B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957103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182EC3-3021-4D2B-888F-5C2ED4C898D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2955647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214523-0FCD-486E-92DD-1FA530B1CEE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701616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102893-3EB9-4F63-BA10-9F3FD4F8C41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0827796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761F6B-5DE5-47A8-BC33-5373726D939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5713238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43F090-0BE4-45DF-9994-ED1376AFB33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1821011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BDE82F-31BC-4FC6-922E-BE20C51F11C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3090939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661F3-7E3B-4437-BA42-36E4968713B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0144314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25AAB0-1634-4D06-B397-D637070D1BA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6587503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A18AF8-8FD4-4E92-9D2C-2B9357F8CF8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6190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6C598-94A4-4A41-8861-CC0ABCAB149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0377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429CE5-CB6D-482B-9A01-D2D24D87586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7375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3A996-3697-4262-9FD4-D8E99DCD364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9159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C1A43B-C227-4E44-BBD9-525214A66EA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60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D5300E-5464-4B20-B3C6-A4960568AB5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6539292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2762DE-D909-4D44-9E1E-FAF50E15E61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1229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9B8423-D3FE-420F-B8EF-1985755F57B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78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31C5E3-C56B-44E1-9FCC-C93AC727660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915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98BFB-B7E0-4322-A5FE-D659ACD984C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666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A20867-5E45-40F9-AD4F-86A8643FA18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236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64FD0-40CE-4C6A-807B-9E4468BEFEC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6138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3C1C56-68E4-44F8-882C-32809EE0EFE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493385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ABE849-500B-4683-A5E2-EA96AA733E0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397013"/>
      </p:ext>
    </p:extLst>
  </p:cSld>
  <p:clrMapOvr>
    <a:masterClrMapping/>
  </p:clrMapOvr>
  <p:transition spd="slow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158903-DF23-4915-B279-4BEFCD5B7EE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999160"/>
      </p:ext>
    </p:extLst>
  </p:cSld>
  <p:clrMapOvr>
    <a:masterClrMapping/>
  </p:clrMapOvr>
  <p:transition spd="slow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5EC0AF-8110-4E9A-806E-C80BE430DF4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21030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901C32-3FB8-4D71-9DFE-F9DFD489D66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4168468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7E29FD-2E20-4AD7-97EA-1D1316D2600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062591"/>
      </p:ext>
    </p:extLst>
  </p:cSld>
  <p:clrMapOvr>
    <a:masterClrMapping/>
  </p:clrMapOvr>
  <p:transition spd="slow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D3460A-BF2A-490E-BC1A-9D92FBCB703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86618"/>
      </p:ext>
    </p:extLst>
  </p:cSld>
  <p:clrMapOvr>
    <a:masterClrMapping/>
  </p:clrMapOvr>
  <p:transition spd="slow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C81898-5973-42F2-A6CB-74F83D7AFAD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647921"/>
      </p:ext>
    </p:extLst>
  </p:cSld>
  <p:clrMapOvr>
    <a:masterClrMapping/>
  </p:clrMapOvr>
  <p:transition spd="slow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2245B7-9728-46C9-8A60-B2905C98653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54869"/>
      </p:ext>
    </p:extLst>
  </p:cSld>
  <p:clrMapOvr>
    <a:masterClrMapping/>
  </p:clrMapOvr>
  <p:transition spd="slow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E3135F-3296-46ED-B690-7D4FC5AF682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795367"/>
      </p:ext>
    </p:extLst>
  </p:cSld>
  <p:clrMapOvr>
    <a:masterClrMapping/>
  </p:clrMapOvr>
  <p:transition spd="slow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DC403-4B45-44D8-B577-CDA3B912D56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796280"/>
      </p:ext>
    </p:extLst>
  </p:cSld>
  <p:clrMapOvr>
    <a:masterClrMapping/>
  </p:clrMapOvr>
  <p:transition spd="slow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5B7E1E-FCA0-4210-9B3F-F5B746AD3B5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2531"/>
      </p:ext>
    </p:extLst>
  </p:cSld>
  <p:clrMapOvr>
    <a:masterClrMapping/>
  </p:clrMapOvr>
  <p:transition spd="slow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386787-44B1-4ED8-AE52-7BC85B26335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7873643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350A73-CBC1-4CE5-B83F-EA75CB49F45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7990572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6768D6-8915-4946-9642-DD22D1157EE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5777584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EFDC7F-0A48-49ED-949C-A0BFFD8204C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9236159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102893-3EB9-4F63-BA10-9F3FD4F8C41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6130346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D5300E-5464-4B20-B3C6-A4960568AB5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9031799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901C32-3FB8-4D71-9DFE-F9DFD489D66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517819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EFDC7F-0A48-49ED-949C-A0BFFD8204C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6995935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ACF32F-5558-4AEE-8BA7-E02B48D3E62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53841"/>
      </p:ext>
    </p:extLst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A2A74C-2031-4576-8F6B-AFCB8EC73F4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4835171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884521-5701-446C-8039-2796EB33016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2630446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43ABB7-77A1-4C98-872B-53AFA11C1E6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9472181"/>
      </p:ext>
    </p:extLst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CE20BF-5D62-4912-B5B7-8A7E0E8DB40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752542"/>
      </p:ext>
    </p:extLst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291F7C-F6D8-45A5-91B6-523661CF1DB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734127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ACF32F-5558-4AEE-8BA7-E02B48D3E62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4205405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100C5-05FF-4A7A-9D72-E86B9CC5C93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317704"/>
      </p:ext>
    </p:extLst>
  </p:cSld>
  <p:clrMapOvr>
    <a:masterClrMapping/>
  </p:clrMapOvr>
  <p:transition spd="slow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050D28-1F3A-4A94-9855-A1105987FF3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559640"/>
      </p:ext>
    </p:extLst>
  </p:cSld>
  <p:clrMapOvr>
    <a:masterClrMapping/>
  </p:clrMapOvr>
  <p:transition spd="slow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F3FD2B-942B-4D8C-B5C8-0D114BFAAF6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495147"/>
      </p:ext>
    </p:extLst>
  </p:cSld>
  <p:clrMapOvr>
    <a:masterClrMapping/>
  </p:clrMapOvr>
  <p:transition spd="slow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9A6105-F9EA-4365-88F6-4C0A9E58FDE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453928"/>
      </p:ext>
    </p:extLst>
  </p:cSld>
  <p:clrMapOvr>
    <a:masterClrMapping/>
  </p:clrMapOvr>
  <p:transition spd="slow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08759C-5A91-47CD-8F5A-33088D0421A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299819"/>
      </p:ext>
    </p:extLst>
  </p:cSld>
  <p:clrMapOvr>
    <a:masterClrMapping/>
  </p:clrMapOvr>
  <p:transition spd="slow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5EF70B-CD79-4A5B-BC57-2572FBA5C0E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591728"/>
      </p:ext>
    </p:extLst>
  </p:cSld>
  <p:clrMapOvr>
    <a:masterClrMapping/>
  </p:clrMapOvr>
  <p:transition spd="slow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CDC49E-8F6A-4FB1-9B14-4C98D11D7FA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63704"/>
      </p:ext>
    </p:extLst>
  </p:cSld>
  <p:clrMapOvr>
    <a:masterClrMapping/>
  </p:clrMapOvr>
  <p:transition spd="slow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A353A0-9FEB-4739-9668-79BAED03494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535822"/>
      </p:ext>
    </p:extLst>
  </p:cSld>
  <p:clrMapOvr>
    <a:masterClrMapping/>
  </p:clrMapOvr>
  <p:transition spd="slow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63861-D2D6-4087-A8CC-BA69F373BD5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09221"/>
      </p:ext>
    </p:extLst>
  </p:cSld>
  <p:clrMapOvr>
    <a:masterClrMapping/>
  </p:clrMapOvr>
  <p:transition spd="slow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92D1B-D383-4F42-B338-B6810545ECA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4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A2A74C-2031-4576-8F6B-AFCB8EC73F4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1961676"/>
      </p:ext>
    </p:extLst>
  </p:cSld>
  <p:clrMapOvr>
    <a:masterClrMapping/>
  </p:clrMapOvr>
  <p:transition spd="slow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74C4B8-6A1D-4617-88AD-B7783B68D41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06178"/>
      </p:ext>
    </p:extLst>
  </p:cSld>
  <p:clrMapOvr>
    <a:masterClrMapping/>
  </p:clrMapOvr>
  <p:transition spd="slow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C25C87-E367-4544-A4BF-2C3DE964C29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758651"/>
      </p:ext>
    </p:extLst>
  </p:cSld>
  <p:clrMapOvr>
    <a:masterClrMapping/>
  </p:clrMapOvr>
  <p:transition spd="slow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3368E-7EE5-46FF-900C-8281CF1EBD6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071526"/>
      </p:ext>
    </p:extLst>
  </p:cSld>
  <p:clrMapOvr>
    <a:masterClrMapping/>
  </p:clrMapOvr>
  <p:transition spd="slow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765899-1223-424C-BE38-EC2F1B90F2F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000955"/>
      </p:ext>
    </p:extLst>
  </p:cSld>
  <p:clrMapOvr>
    <a:masterClrMapping/>
  </p:clrMapOvr>
  <p:transition spd="slow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50C4C3-5C44-466F-9148-320A3F46BA8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075976"/>
      </p:ext>
    </p:extLst>
  </p:cSld>
  <p:clrMapOvr>
    <a:masterClrMapping/>
  </p:clrMapOvr>
  <p:transition spd="slow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7651CF-F858-4313-AD8D-CABAF78580A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865518"/>
      </p:ext>
    </p:extLst>
  </p:cSld>
  <p:clrMapOvr>
    <a:masterClrMapping/>
  </p:clrMapOvr>
  <p:transition spd="slow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EBACE-170C-41AB-A0E2-16BA2BF4FCF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142968"/>
      </p:ext>
    </p:extLst>
  </p:cSld>
  <p:clrMapOvr>
    <a:masterClrMapping/>
  </p:clrMapOvr>
  <p:transition spd="slow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3259C9-4DEC-4357-B8B4-956CB0880CF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640907"/>
      </p:ext>
    </p:extLst>
  </p:cSld>
  <p:clrMapOvr>
    <a:masterClrMapping/>
  </p:clrMapOvr>
  <p:transition spd="slow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C1538-C2C6-4EAB-B48E-7E44DE12068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418556"/>
      </p:ext>
    </p:extLst>
  </p:cSld>
  <p:clrMapOvr>
    <a:masterClrMapping/>
  </p:clrMapOvr>
  <p:transition spd="slow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5E3FB-3000-4A3A-84A6-1F946A09F90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05497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C48F6-029B-4522-B794-8C3B81FCE07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78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E676AF-6D4C-4870-9F1B-0D91FC2AF96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820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D6D62-0496-4F49-BE83-C70EC3ADEE5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6134E-6BAC-4A60-8174-DA984D654C3B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17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DEF7D-A1D1-4CB4-8C7F-F0F57C4020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84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pull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1942C9-379C-49A7-8F02-95B5540CE9E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407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5227EB-DF2F-4D50-8DDC-54F93FC7D70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27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2B7DE-A67A-4EC7-855D-84E7846DDF2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77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C48F6-029B-4522-B794-8C3B81FCE07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941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E2BCC-B8EA-4BFE-BB74-5912C697CCD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28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17289-3DA3-472A-A55E-B79AEFB5F3C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60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8" y="590997"/>
            <a:ext cx="7936133" cy="5725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109. El Señor es mi fuerz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4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844" y="588578"/>
            <a:ext cx="7933026" cy="57207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55576" y="1258201"/>
            <a:ext cx="3185803" cy="212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74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y él va llamando por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74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su nombre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74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a las ovejas y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74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las saca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74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fuera.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74000"/>
                  </a:prst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61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61577" y="476672"/>
            <a:ext cx="79272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Cuando ha sacado todas las suyas, y las ovejas lo siguen, porque conocen su voz;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a un extraño no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lo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07976" y="557064"/>
            <a:ext cx="79272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Times New Roman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61577" y="5301208"/>
            <a:ext cx="79272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seguirán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, sino que huirán de él, porque no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       conocen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la voz de los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extraños.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144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" presetID="23" presetClass="entr" presetSubtype="27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77" y="599668"/>
            <a:ext cx="7850202" cy="56855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11560" y="620688"/>
            <a:ext cx="39604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Jesús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les puso esta comparación, pero ellos no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entendieron de  qué les hablaba.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Times New Roman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560" y="3961007"/>
            <a:ext cx="436161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Por eso añadió                      Jesús: - Les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aseguro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 que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yo soy la puerta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             de las ovejas.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38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3534"/>
            <a:ext cx="7829550" cy="56769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14788" y="622513"/>
            <a:ext cx="280831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Todos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los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que han venido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antes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de mí son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ladrones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y bandidos; pero las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ovejas no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los escucharon.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46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7965"/>
            <a:ext cx="7924800" cy="572207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66432" y="419547"/>
            <a:ext cx="65331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Yo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soy la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puerta: quien entra por mí se salvará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y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podrá entrar y salir,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E0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Times New Roma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66431" y="4660464"/>
            <a:ext cx="51562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/>
              </a:rPr>
              <a:t>y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encontrará pastos.                El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ladrón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no entra sino para robar y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matar y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destruir;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E0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992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833" y="567431"/>
            <a:ext cx="7909526" cy="57282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82834" y="567431"/>
            <a:ext cx="319707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y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o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he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venido para que tengan  vida y la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tengan en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abundancia.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Times New Roman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78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vangelio del Buen Pastor | Ovalle H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21" y="1060864"/>
            <a:ext cx="7840137" cy="52129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756155" y="1060864"/>
            <a:ext cx="7841307" cy="156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¿Qué da a entender cuando nos dice que Él es pastor (</a:t>
            </a:r>
            <a:r>
              <a:rPr kumimoji="0" lang="es-PE" sz="2800" b="1" i="0" u="none" strike="noStrike" kern="1200" cap="none" spc="0" normalizeH="0" baseline="0" noProof="0" dirty="0" err="1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Jn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 10,2),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que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es cuidador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(</a:t>
            </a:r>
            <a:r>
              <a:rPr kumimoji="0" lang="es-PE" sz="2800" b="1" i="0" u="none" strike="noStrike" kern="1200" cap="none" spc="0" normalizeH="0" baseline="0" noProof="0" dirty="0" err="1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Jn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 10,3),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que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las ovejas escuchan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                                                                 su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voz </a:t>
            </a:r>
            <a:endParaRPr kumimoji="0" lang="es-PE" sz="2800" b="1" i="0" u="none" strike="noStrike" kern="1200" cap="none" spc="0" normalizeH="0" baseline="0" noProof="0" dirty="0" smtClean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(</a:t>
            </a:r>
            <a:r>
              <a:rPr kumimoji="0" lang="es-PE" sz="2800" b="1" i="0" u="none" strike="noStrike" kern="1200" cap="none" spc="0" normalizeH="0" baseline="0" noProof="0" dirty="0" err="1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Jn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 10,3),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PE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PE" sz="2800" b="1" i="0" u="none" strike="noStrike" kern="1200" cap="none" spc="0" normalizeH="0" baseline="0" noProof="0" dirty="0" smtClean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PE" sz="2800" b="1" i="0" u="none" strike="noStrike" kern="1200" cap="none" spc="0" normalizeH="0" baseline="0" noProof="0" dirty="0" smtClean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514699">
            <a:off x="4259959" y="3280141"/>
            <a:ext cx="4875695" cy="52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0" i="0" u="none" strike="noStrike" kern="1200" cap="none" spc="0" normalizeH="0" baseline="0" noProof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127000" dist="76200" dir="4800000" algn="tl" rotWithShape="0">
                  <a:srgbClr val="C00000"/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  <a:cs typeface="Times New Roman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19672" y="5679762"/>
            <a:ext cx="6264696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600" b="0" i="0" u="none" strike="noStrike" kern="1200" cap="none" spc="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165100" dist="127000" dir="36000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49444" y="463872"/>
            <a:ext cx="5216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/>
              </a:rPr>
              <a:t>Preguntas para la lectura:</a:t>
            </a:r>
            <a:endParaRPr kumimoji="0" lang="es-PE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52222" y="4916036"/>
            <a:ext cx="7892688" cy="106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que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las conoce por su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nombre                       (</a:t>
            </a:r>
            <a:r>
              <a:rPr kumimoji="0" lang="es-PE" sz="2800" b="1" i="0" u="none" strike="noStrike" kern="1200" cap="none" spc="0" normalizeH="0" baseline="0" noProof="0" dirty="0" err="1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Jn</a:t>
            </a:r>
            <a:r>
              <a:rPr lang="es-PE" sz="28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Times New Roman"/>
              </a:rPr>
              <a:t>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10,3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),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que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camina delante de ellas 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       (</a:t>
            </a:r>
            <a:r>
              <a:rPr kumimoji="0" lang="es-PE" sz="2800" b="1" i="0" u="none" strike="noStrike" kern="1200" cap="none" spc="0" normalizeH="0" baseline="0" noProof="0" dirty="0" err="1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Jn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 10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, 4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)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?</a:t>
            </a:r>
            <a:endParaRPr kumimoji="0" lang="es-PE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PE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PE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PE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PE" sz="2800" b="1" i="0" u="none" strike="noStrike" kern="1200" cap="none" spc="0" normalizeH="0" baseline="0" noProof="0" dirty="0" smtClean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PE" sz="2800" b="1" i="0" u="none" strike="noStrike" kern="1200" cap="none" spc="0" normalizeH="0" baseline="0" noProof="0" dirty="0" smtClean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069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l buen Pa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35" y="545872"/>
            <a:ext cx="7813082" cy="572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6151" y="214290"/>
            <a:ext cx="5080759" cy="241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FFFF6D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16215" y="4736030"/>
            <a:ext cx="7386614" cy="12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68000"/>
                    </a:prstClr>
                  </a:outerShdw>
                </a:effectLst>
                <a:uLnTx/>
                <a:uFillTx/>
                <a:latin typeface="Candara" panose="020E0502030303020204" pitchFamily="34" charset="0"/>
              </a:rPr>
              <a:t>  </a:t>
            </a: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68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</a:rPr>
              <a:t>¿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68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</a:rPr>
              <a:t>cómo es su relación y </a:t>
            </a: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68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</a:rPr>
              <a:t>su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68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</a:rPr>
              <a:t> comportamiento 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68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</a:rPr>
              <a:t>con las ovejas?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algn="l" rotWithShape="0">
                  <a:prstClr val="black">
                    <a:alpha val="68000"/>
                  </a:prst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08557" y="535362"/>
            <a:ext cx="44153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3200" b="0" i="0" u="none" strike="noStrike" kern="1200" cap="none" spc="0" normalizeH="0" baseline="0" noProof="0" dirty="0" smtClean="0">
                <a:ln>
                  <a:solidFill>
                    <a:srgbClr val="2D2DB9">
                      <a:lumMod val="60000"/>
                      <a:lumOff val="40000"/>
                    </a:srgbClr>
                  </a:solidFill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</a:rPr>
              <a:t>En </a:t>
            </a:r>
            <a:r>
              <a:rPr kumimoji="0" lang="es-PE" sz="3200" b="0" i="0" u="none" strike="noStrike" kern="1200" cap="none" spc="0" normalizeH="0" baseline="0" noProof="0" dirty="0">
                <a:ln>
                  <a:solidFill>
                    <a:srgbClr val="2D2DB9">
                      <a:lumMod val="60000"/>
                      <a:lumOff val="40000"/>
                    </a:srgbClr>
                  </a:solidFill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</a:rPr>
              <a:t>contraste los </a:t>
            </a:r>
            <a:r>
              <a:rPr kumimoji="0" lang="es-PE" sz="3200" b="0" i="0" u="none" strike="noStrike" kern="1200" cap="none" spc="0" normalizeH="0" baseline="0" noProof="0" dirty="0" smtClean="0">
                <a:ln>
                  <a:solidFill>
                    <a:srgbClr val="2D2DB9">
                      <a:lumMod val="60000"/>
                      <a:lumOff val="40000"/>
                    </a:srgbClr>
                  </a:solidFill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</a:rPr>
              <a:t>         ladrones</a:t>
            </a:r>
            <a:r>
              <a:rPr kumimoji="0" lang="es-PE" sz="3200" b="0" i="0" u="none" strike="noStrike" kern="1200" cap="none" spc="0" normalizeH="0" baseline="0" noProof="0" dirty="0">
                <a:ln>
                  <a:solidFill>
                    <a:srgbClr val="2D2DB9">
                      <a:lumMod val="60000"/>
                      <a:lumOff val="40000"/>
                    </a:srgbClr>
                  </a:solidFill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</a:rPr>
              <a:t>, </a:t>
            </a:r>
            <a:r>
              <a:rPr kumimoji="0" lang="es-PE" sz="3200" b="0" i="0" u="none" strike="noStrike" kern="1200" cap="none" spc="0" normalizeH="0" baseline="0" noProof="0" dirty="0" smtClean="0">
                <a:ln>
                  <a:solidFill>
                    <a:srgbClr val="2D2DB9">
                      <a:lumMod val="60000"/>
                      <a:lumOff val="40000"/>
                    </a:srgbClr>
                  </a:solidFill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</a:rPr>
              <a:t>                    salteadores                           y  </a:t>
            </a:r>
            <a:r>
              <a:rPr kumimoji="0" lang="es-PE" sz="3200" b="0" i="0" u="none" strike="noStrike" kern="1200" cap="none" spc="0" normalizeH="0" baseline="0" noProof="0" dirty="0">
                <a:ln>
                  <a:solidFill>
                    <a:srgbClr val="2D2DB9">
                      <a:lumMod val="60000"/>
                      <a:lumOff val="40000"/>
                    </a:srgbClr>
                  </a:solidFill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</a:rPr>
              <a:t>extraños…</a:t>
            </a:r>
          </a:p>
        </p:txBody>
      </p:sp>
    </p:spTree>
    <p:extLst>
      <p:ext uri="{BB962C8B-B14F-4D97-AF65-F5344CB8AC3E}">
        <p14:creationId xmlns:p14="http://schemas.microsoft.com/office/powerpoint/2010/main" val="214816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3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l Pastor ama con un amor total - Jn 10, 1-10 - Bienvenido/a a Paulinas.e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389" y="635261"/>
            <a:ext cx="7787480" cy="56423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83474" y="624751"/>
            <a:ext cx="69629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2800" b="0" i="0" u="none" strike="noStrike" kern="1200" cap="none" spc="0" normalizeH="0" baseline="0" noProof="0" dirty="0" smtClean="0">
                <a:ln>
                  <a:solidFill>
                    <a:srgbClr val="996633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vv</a:t>
            </a:r>
            <a:r>
              <a:rPr kumimoji="0" lang="es-PE" sz="2800" b="0" i="0" u="none" strike="noStrike" kern="1200" cap="none" spc="0" normalizeH="0" baseline="0" noProof="0" dirty="0">
                <a:ln>
                  <a:solidFill>
                    <a:srgbClr val="996633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.  7-9: ¿Por qué se identifica Jesús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solidFill>
                    <a:srgbClr val="996633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                                                                                  con </a:t>
            </a:r>
            <a:r>
              <a:rPr kumimoji="0" lang="es-PE" sz="2800" b="0" i="0" u="none" strike="noStrike" kern="1200" cap="none" spc="0" normalizeH="0" baseline="0" noProof="0" dirty="0">
                <a:ln>
                  <a:solidFill>
                    <a:srgbClr val="996633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la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solidFill>
                    <a:srgbClr val="996633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                                                                         “</a:t>
            </a:r>
            <a:r>
              <a:rPr kumimoji="0" lang="es-PE" sz="2800" b="0" i="0" u="none" strike="noStrike" kern="1200" cap="none" spc="0" normalizeH="0" baseline="0" noProof="0" dirty="0">
                <a:ln>
                  <a:solidFill>
                    <a:srgbClr val="996633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puerta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solidFill>
                    <a:srgbClr val="996633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                                                                       de las                                                                       ovejas</a:t>
            </a:r>
            <a:r>
              <a:rPr kumimoji="0" lang="es-PE" sz="2800" b="0" i="0" u="none" strike="noStrike" kern="1200" cap="none" spc="0" normalizeH="0" baseline="0" noProof="0" dirty="0">
                <a:ln>
                  <a:solidFill>
                    <a:srgbClr val="996633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”?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108027" y="3647090"/>
            <a:ext cx="32092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200" cap="none" spc="0" normalizeH="0" baseline="0" noProof="0" dirty="0">
                <a:ln>
                  <a:solidFill>
                    <a:srgbClr val="996633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¿Qué quiere decir con ello?</a:t>
            </a:r>
          </a:p>
        </p:txBody>
      </p:sp>
    </p:spTree>
    <p:extLst>
      <p:ext uri="{BB962C8B-B14F-4D97-AF65-F5344CB8AC3E}">
        <p14:creationId xmlns:p14="http://schemas.microsoft.com/office/powerpoint/2010/main" val="355769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emas Juveniles – DIOS TE QUIERE MADURO Y LIBRE | Desafio Jo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4" y="624106"/>
            <a:ext cx="7872245" cy="56400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8066" y="1653192"/>
            <a:ext cx="43924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 w="19050">
                  <a:solidFill>
                    <a:srgbClr val="2D2DB9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</a:rPr>
              <a:t>¿</a:t>
            </a:r>
            <a:r>
              <a:rPr kumimoji="0" lang="es-PE" sz="3600" b="1" i="0" u="none" strike="noStrike" kern="1200" cap="none" spc="0" normalizeH="0" baseline="0" noProof="0" dirty="0">
                <a:ln w="19050">
                  <a:solidFill>
                    <a:srgbClr val="2D2DB9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</a:rPr>
              <a:t>Qué tipo de vida ofrece </a:t>
            </a:r>
            <a:r>
              <a:rPr kumimoji="0" lang="es-PE" sz="3600" b="1" i="0" u="none" strike="noStrike" kern="1200" cap="none" spc="0" normalizeH="0" baseline="0" noProof="0" dirty="0" smtClean="0">
                <a:ln w="19050">
                  <a:solidFill>
                    <a:srgbClr val="2D2DB9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</a:rPr>
              <a:t>Jesús?</a:t>
            </a:r>
            <a:endParaRPr kumimoji="0" lang="es-ES" sz="3600" b="1" i="0" u="none" strike="noStrike" kern="1200" cap="none" spc="0" normalizeH="0" baseline="0" noProof="0" dirty="0">
              <a:ln w="19050">
                <a:solidFill>
                  <a:srgbClr val="2D2DB9">
                    <a:lumMod val="60000"/>
                    <a:lumOff val="4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4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7/7b/07/b77b07fa1e21b95070ead6131858ee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7" y="579814"/>
            <a:ext cx="7955088" cy="57387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752214" y="743516"/>
            <a:ext cx="26946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Juan 10</a:t>
            </a:r>
            <a:r>
              <a:rPr kumimoji="0" lang="es-ES" sz="24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1-10</a:t>
            </a: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772817" y="4461753"/>
            <a:ext cx="2778457" cy="15127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Times New Roman"/>
              </a:rPr>
              <a:t>VINE PARA </a:t>
            </a:r>
            <a:endParaRPr kumimoji="0" lang="es-PE" sz="4000" b="1" i="0" u="none" strike="noStrike" kern="10" cap="none" spc="0" normalizeH="0" baseline="0" noProof="0" dirty="0" smtClean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Gloucester MT Extra Condensed" panose="02030808020601010101" pitchFamily="18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Times New Roman"/>
              </a:rPr>
              <a:t>QUE TENGAN</a:t>
            </a:r>
            <a:endParaRPr kumimoji="0" lang="es-PE" sz="4000" b="1" i="0" u="none" strike="noStrike" kern="1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Gloucester MT Extra Condensed" panose="02030808020601010101" pitchFamily="18" charset="0"/>
              <a:ea typeface="+mn-ea"/>
              <a:cs typeface="Times New Roman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292476" y="5949280"/>
            <a:ext cx="2154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Text" panose="02000505000000020004" pitchFamily="2" charset="0"/>
                <a:ea typeface="+mn-ea"/>
                <a:cs typeface="Times New Roman"/>
              </a:rPr>
              <a:t>30 de Abril 2023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tka Text" panose="02000505000000020004" pitchFamily="2" charset="0"/>
              <a:ea typeface="+mn-ea"/>
              <a:cs typeface="Times New Roman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3613535" y="5089055"/>
            <a:ext cx="4029739" cy="84344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Times New Roman"/>
              </a:rPr>
              <a:t>VIDA </a:t>
            </a:r>
            <a:r>
              <a:rPr kumimoji="0" lang="es-PE" sz="4000" b="1" i="0" u="none" strike="noStrike" kern="1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Times New Roman"/>
              </a:rPr>
              <a:t>Y VIDA </a:t>
            </a:r>
            <a:r>
              <a:rPr kumimoji="0" lang="es-PE" sz="4000" b="1" i="0" u="none" strike="noStrike" kern="1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Times New Roman"/>
              </a:rPr>
              <a:t>EN  </a:t>
            </a:r>
            <a:r>
              <a:rPr kumimoji="0" lang="es-PE" sz="4000" b="1" i="0" u="none" strike="noStrike" kern="1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Times New Roman"/>
              </a:rPr>
              <a:t>ABUNDANCIA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Gloucester MT Extra Condensed" panose="02030808020601010101" pitchFamily="18" charset="0"/>
                <a:ea typeface="+mn-ea"/>
                <a:cs typeface="Times New Roman"/>
              </a:rPr>
              <a:t> </a:t>
            </a:r>
            <a:endParaRPr kumimoji="0" lang="es-PE" sz="4000" b="1" i="0" u="none" strike="noStrike" kern="1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Gloucester MT Extra Condensed" panose="02030808020601010101" pitchFamily="18" charset="0"/>
              <a:ea typeface="+mn-ea"/>
              <a:cs typeface="Times New Roman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6" y="632364"/>
            <a:ext cx="4074205" cy="683970"/>
          </a:xfrm>
          <a:prstGeom prst="roundRect">
            <a:avLst>
              <a:gd name="adj" fmla="val 25302"/>
            </a:avLst>
          </a:prstGeom>
        </p:spPr>
      </p:pic>
    </p:spTree>
    <p:extLst>
      <p:ext uri="{BB962C8B-B14F-4D97-AF65-F5344CB8AC3E}">
        <p14:creationId xmlns:p14="http://schemas.microsoft.com/office/powerpoint/2010/main" val="1481280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6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as ovejas de Dios oyen la voz de Dios #Jesús #Evangelio #Cordero #MisteriosDelaBiblia #NombreDeDios  #LosÚltimosDías #LaVenidaDeCristo #Reino #Cielo #Salvado #Gra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2" y="693682"/>
            <a:ext cx="7918846" cy="55599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15358" y="1378496"/>
            <a:ext cx="7884010" cy="246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este mundo, en el que muchos andan como “ovejas sin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pastor”, a merced de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tantos ladrones 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salteadores, los creyentes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somos privilegiados en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860032" y="4005064"/>
            <a:ext cx="374821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33408" y="539134"/>
            <a:ext cx="2781792" cy="731906"/>
          </a:xfrm>
          <a:prstGeom prst="roundRect">
            <a:avLst>
              <a:gd name="adj" fmla="val 16667"/>
            </a:avLst>
          </a:prstGeom>
          <a:solidFill>
            <a:srgbClr val="C2AA68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¿Qué ME dice el texto?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94064" y="4547710"/>
            <a:ext cx="8094640" cy="161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seguir a Jesús que es a la vez “pastor” y “puerta”. Estas dos imágenes nos aseguran que estamos en buenas manos, bien protegidos y acompañados.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39825" y="770770"/>
            <a:ext cx="2308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Motivación: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8194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4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ús es el “pastor excelente” | La vida de Jesú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83" y="594320"/>
            <a:ext cx="782177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83334" y="621081"/>
            <a:ext cx="347892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*Jesús 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es el pastor y la puerta de las ovejas</a:t>
            </a: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.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¿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Cómo te ayudan estas imágenes a conocer mejor al Señor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?,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502185" y="725700"/>
            <a:ext cx="29901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¿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Qué tipo de relación te invitan a establecer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              con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Él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2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2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ás de 5.000 imágenes gratis de Pensando y Pensar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1" y="620262"/>
            <a:ext cx="7875707" cy="57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37671" y="4153418"/>
            <a:ext cx="78021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Adobe Gothic Std B" panose="020B0800000000000000" pitchFamily="34" charset="-128"/>
                <a:cs typeface="Times New Roman"/>
              </a:rPr>
              <a:t>¿</a:t>
            </a: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Adobe Gothic Std B" panose="020B0800000000000000" pitchFamily="34" charset="-128"/>
                <a:cs typeface="Times New Roman"/>
              </a:rPr>
              <a:t>Cómo podrías ser para los </a:t>
            </a:r>
            <a:r>
              <a:rPr kumimoji="0" lang="es-PE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Adobe Gothic Std B" panose="020B0800000000000000" pitchFamily="34" charset="-128"/>
                <a:cs typeface="Times New Roman"/>
              </a:rPr>
              <a:t>demás "pastor” y "puerta”?, ¿</a:t>
            </a: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Adobe Gothic Std B" panose="020B0800000000000000" pitchFamily="34" charset="-128"/>
                <a:cs typeface="Times New Roman"/>
              </a:rPr>
              <a:t>Qué actitudes y acciones te sugieren estas imágenes como </a:t>
            </a:r>
            <a:r>
              <a:rPr kumimoji="0" lang="es-PE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Adobe Gothic Std B" panose="020B0800000000000000" pitchFamily="34" charset="-128"/>
                <a:cs typeface="Times New Roman"/>
              </a:rPr>
              <a:t>discípulo </a:t>
            </a: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Adobe Gothic Std B" panose="020B0800000000000000" pitchFamily="34" charset="-128"/>
                <a:cs typeface="Times New Roman"/>
              </a:rPr>
              <a:t>de Jesús</a:t>
            </a:r>
            <a:r>
              <a:rPr kumimoji="0" lang="es-PE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Adobe Gothic Std B" panose="020B0800000000000000" pitchFamily="34" charset="-128"/>
                <a:cs typeface="Times New Roman"/>
              </a:rPr>
              <a:t>?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Adobe Gothic Std B" panose="020B0800000000000000" pitchFamily="34" charset="-128"/>
              <a:cs typeface="Times New Roman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24746" y="3140968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</p:txBody>
      </p:sp>
      <p:pic>
        <p:nvPicPr>
          <p:cNvPr id="2052" name="Picture 4" descr="Jesús pastor llama a la puerta, cristo, oveja, jesús, pastor, dios, puerta,  Fondo de pantalla HD | Peakpx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7163" y="620262"/>
            <a:ext cx="3745146" cy="2277282"/>
          </a:xfrm>
          <a:prstGeom prst="cloudCallout">
            <a:avLst>
              <a:gd name="adj1" fmla="val 48485"/>
              <a:gd name="adj2" fmla="val 34808"/>
            </a:avLst>
          </a:prstGeom>
          <a:noFill/>
          <a:ln w="38100"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3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1a/c9/a1/1ac9a15f5ba09cb2160ea40ab69951c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110" y="548680"/>
            <a:ext cx="7851229" cy="570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91" y="2866495"/>
            <a:ext cx="5468257" cy="3302794"/>
          </a:xfrm>
          <a:prstGeom prst="cloudCallout">
            <a:avLst>
              <a:gd name="adj1" fmla="val -41853"/>
              <a:gd name="adj2" fmla="val -41242"/>
            </a:avLst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7 CuadroTexto"/>
          <p:cNvSpPr txBox="1"/>
          <p:nvPr/>
        </p:nvSpPr>
        <p:spPr>
          <a:xfrm>
            <a:off x="861121" y="697963"/>
            <a:ext cx="31538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PE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* ¿</a:t>
            </a:r>
            <a:r>
              <a:rPr kumimoji="0" lang="es-PE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En qué medida tu vida es conducida por el </a:t>
            </a:r>
            <a:r>
              <a:rPr kumimoji="0" lang="es-PE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                 Buen Pastor?</a:t>
            </a:r>
            <a:endParaRPr kumimoji="0" lang="es-ES" sz="3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48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102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8" y="417970"/>
            <a:ext cx="7832100" cy="5967984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59661" y="4130696"/>
            <a:ext cx="710036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>
                <a:ln w="6600">
                  <a:solidFill>
                    <a:srgbClr val="4C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¿Qué podemos hacer para que los jóvenes tengan una experiencia de fe, tan fuerte, que lleguen a admirar la propuesta del Señor y así </a:t>
            </a:r>
            <a:r>
              <a:rPr kumimoji="0" lang="es-PE" sz="2600" b="1" i="1" u="none" strike="noStrike" kern="1200" cap="none" spc="0" normalizeH="0" baseline="0" noProof="0" dirty="0" smtClean="0">
                <a:ln w="6600">
                  <a:solidFill>
                    <a:srgbClr val="4C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quieran </a:t>
            </a:r>
            <a:r>
              <a:rPr kumimoji="0" lang="es-PE" sz="2600" b="1" i="1" u="none" strike="noStrike" kern="1200" cap="none" spc="0" normalizeH="0" baseline="0" noProof="0" dirty="0">
                <a:ln w="6600">
                  <a:solidFill>
                    <a:srgbClr val="4C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seguirlo, imitarlo e </a:t>
            </a:r>
            <a:r>
              <a:rPr kumimoji="0" lang="es-PE" sz="2600" b="1" i="1" u="none" strike="noStrike" kern="1200" cap="none" spc="0" normalizeH="0" baseline="0" noProof="0" dirty="0" smtClean="0">
                <a:ln w="6600">
                  <a:solidFill>
                    <a:srgbClr val="4C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identificarse </a:t>
            </a:r>
            <a:r>
              <a:rPr kumimoji="0" lang="es-PE" sz="2600" b="1" i="1" u="none" strike="noStrike" kern="1200" cap="none" spc="0" normalizeH="0" baseline="0" noProof="0" dirty="0">
                <a:ln w="6600">
                  <a:solidFill>
                    <a:srgbClr val="4C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con </a:t>
            </a:r>
            <a:r>
              <a:rPr kumimoji="0" lang="es-PE" sz="2600" b="1" i="1" u="none" strike="noStrike" kern="1200" cap="none" spc="0" normalizeH="0" baseline="0" noProof="0" dirty="0" smtClean="0">
                <a:ln w="6600">
                  <a:solidFill>
                    <a:srgbClr val="4C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Él</a:t>
            </a:r>
            <a:r>
              <a:rPr kumimoji="0" lang="es-PE" sz="2600" b="1" i="1" u="none" strike="noStrike" kern="1200" cap="none" spc="0" normalizeH="0" baseline="0" noProof="0" dirty="0" smtClean="0">
                <a:ln w="6600">
                  <a:solidFill>
                    <a:srgbClr val="4C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?</a:t>
            </a:r>
            <a:endParaRPr kumimoji="0" lang="ca-ES" sz="2600" b="1" i="1" u="none" strike="noStrike" kern="1200" cap="none" spc="0" normalizeH="0" baseline="0" noProof="0" dirty="0">
              <a:ln w="6600">
                <a:solidFill>
                  <a:srgbClr val="4C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81615" y="438991"/>
            <a:ext cx="7741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En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este día de oración por las vocaciones: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608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2,011,769 imágenes de Rezar - Imágenes, fotos y vectores de stock |  Shutterstock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3744" y="651641"/>
            <a:ext cx="7908930" cy="56172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09853" y="1639618"/>
            <a:ext cx="2685292" cy="53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PE" sz="2800" b="0" i="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Motivación:</a:t>
            </a:r>
            <a:endParaRPr kumimoji="0" lang="es-PE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744" y="544755"/>
            <a:ext cx="3169920" cy="1094863"/>
          </a:xfrm>
          <a:prstGeom prst="roundRect">
            <a:avLst/>
          </a:prstGeom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08415" y="4035973"/>
            <a:ext cx="5998150" cy="188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Hagamos 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oración sintiendo que nuestras vidas y la Iglesia están en manos del Buen Pastor.</a:t>
            </a:r>
            <a:endParaRPr kumimoji="0" lang="es-PE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77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esús el Tesoro Escondido: Santo Evangelio 18 de Abril 20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13184"/>
            <a:ext cx="8004373" cy="58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00075" y="513184"/>
            <a:ext cx="80863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•  Luego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de un tiempo de oración personal, compartimos nuestra oración. Se puede, también, recitar el Salmo 22.</a:t>
            </a:r>
            <a:endParaRPr kumimoji="0" lang="es-PE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932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esús Es Mi Pastor – HAZTUCUADR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25" y="536027"/>
            <a:ext cx="7782823" cy="57386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9552" y="446590"/>
            <a:ext cx="23791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Salmo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22 </a:t>
            </a:r>
            <a:endParaRPr kumimoji="0" lang="ca-ES" sz="5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27584" y="1196752"/>
            <a:ext cx="578342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El Señor es mi pastor, nada me 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falta: en praderas me hace recostar, me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conduce 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hacia fuentes tranquilas y repara mis fuerzas.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868144" y="3662762"/>
            <a:ext cx="22776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165100" dist="88900" dir="4800000" sx="102000" sy="102000" algn="l" rotWithShape="0">
                    <a:srgbClr val="46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El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165100" dist="88900" dir="4800000" sx="102000" sy="102000" algn="l" rotWithShape="0">
                    <a:srgbClr val="46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165100" dist="88900" dir="4800000" sx="102000" sy="102000" algn="l" rotWithShape="0">
                    <a:srgbClr val="46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es mi pastor, nada me falta.</a:t>
            </a:r>
          </a:p>
        </p:txBody>
      </p:sp>
    </p:spTree>
    <p:extLst>
      <p:ext uri="{BB962C8B-B14F-4D97-AF65-F5344CB8AC3E}">
        <p14:creationId xmlns:p14="http://schemas.microsoft.com/office/powerpoint/2010/main" val="34874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minando con Jesús y sin conocer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3" y="546537"/>
            <a:ext cx="7893268" cy="57176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6595" y="4690142"/>
            <a:ext cx="3789584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El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es mi pastor, nada me falta.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773213" y="504495"/>
            <a:ext cx="46934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27000" dist="88900" dir="12600000" algn="r" rotWithShape="0">
                    <a:srgbClr val="2211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</a:t>
            </a:r>
            <a:r>
              <a:rPr kumimoji="0" lang="es-ES" sz="3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27000" dist="88900" dir="12600000" algn="r" rotWithShape="0">
                    <a:srgbClr val="2211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Me guía por </a:t>
            </a: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27000" dist="88900" dir="12600000" algn="r" rotWithShape="0">
                    <a:srgbClr val="2211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el sendero justo, por el honor de </a:t>
            </a:r>
            <a:r>
              <a:rPr kumimoji="0" lang="es-ES" sz="3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27000" dist="88900" dir="12600000" algn="r" rotWithShape="0">
                    <a:srgbClr val="2211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su nombre</a:t>
            </a: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27000" dist="88900" dir="12600000" algn="r" rotWithShape="0">
                    <a:srgbClr val="2211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. Aunque </a:t>
            </a: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0" dist="88900" dir="12600000" algn="r" rotWithShape="0">
                    <a:srgbClr val="2211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camine</a:t>
            </a: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27000" dist="88900" dir="12600000" algn="r" rotWithShape="0">
                    <a:srgbClr val="2211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 por cañadas oscuras, nada temo, porque tú vas conmigo: tu vara y tu cayado                me </a:t>
            </a:r>
            <a:r>
              <a:rPr kumimoji="0" lang="es-E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27000" dist="88900" dir="12600000" algn="r" rotWithShape="0">
                    <a:srgbClr val="2211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sosiegan.m</a:t>
            </a: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27000" dist="88900" dir="12600000" algn="r" rotWithShape="0">
                    <a:srgbClr val="2211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[</a:t>
            </a:r>
            <a:endParaRPr kumimoji="0" lang="ca-ES" sz="3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127000" dist="88900" dir="12600000" algn="r" rotWithShape="0">
                  <a:srgbClr val="2211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189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undo Bíblico: El Estudio de su Palabra: Jesús es ungido en Betania (Juan  12:1-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0" y="569727"/>
            <a:ext cx="7852912" cy="57364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36927" y="569727"/>
            <a:ext cx="76403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Preparas una mesa ante mí, enfrente de mis enemigos; me unges la cabeza con perfume, y mi copa rebosa.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7544" y="5373216"/>
            <a:ext cx="799288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4C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El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4C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4C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es mi pastor, nada me falta.</a:t>
            </a:r>
          </a:p>
        </p:txBody>
      </p:sp>
    </p:spTree>
    <p:extLst>
      <p:ext uri="{BB962C8B-B14F-4D97-AF65-F5344CB8AC3E}">
        <p14:creationId xmlns:p14="http://schemas.microsoft.com/office/powerpoint/2010/main" val="117788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6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0" y="550216"/>
            <a:ext cx="7899068" cy="57645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673721" y="5810722"/>
            <a:ext cx="8088629" cy="484935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Cantos </a:t>
            </a:r>
            <a:r>
              <a:rPr kumimoji="0" lang="es-ES" sz="2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sugeridos: El Señor es mi Pastor, nada me falta </a:t>
            </a:r>
            <a:endParaRPr kumimoji="0" lang="es-PE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945243" y="684248"/>
            <a:ext cx="7095174" cy="1222303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s-ES_tradnl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Ambientación</a:t>
            </a:r>
            <a:r>
              <a:rPr kumimoji="0" lang="es-ES_tradnl" sz="2400" b="1" i="0" u="none" strike="noStrike" kern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: </a:t>
            </a:r>
            <a:r>
              <a:rPr kumimoji="0" lang="es-PE" sz="2400" b="1" i="0" u="none" strike="noStrike" kern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Un cayado de pastor; fotografías de personas que han encarnado las actitudes del Buen Pastor.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82780" y="5914642"/>
            <a:ext cx="6929486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rgbClr val="482400">
                    <a:alpha val="60000"/>
                  </a:srgb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690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E LA MANO DEL SEÑOR HUMBERTO MONTILLA ((OFICIAL))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0" y="523927"/>
            <a:ext cx="7891991" cy="57717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13698" y="5517232"/>
            <a:ext cx="799632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165100" dist="63500" dir="13800000" sx="101000" sy="101000" algn="r" rotWithShape="0">
                    <a:srgbClr val="46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El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165100" dist="63500" dir="13800000" sx="101000" sy="101000" algn="r" rotWithShape="0">
                    <a:srgbClr val="46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165100" dist="63500" dir="13800000" sx="101000" sy="101000" algn="r" rotWithShape="0">
                    <a:srgbClr val="46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es mi pastor, nada me falta.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66676" y="523927"/>
            <a:ext cx="7965763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76200" dist="50800" dir="12000000" sx="101000" sy="101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es-ES" sz="2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76200" dist="50800" dir="12000000" sx="101000" sy="101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Tu </a:t>
            </a:r>
            <a:r>
              <a:rPr kumimoji="0" lang="es-ES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76200" dist="50800" dir="12000000" sx="101000" sy="101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bondad y tu misericordia me </a:t>
            </a:r>
            <a:r>
              <a:rPr kumimoji="0" lang="es-ES" sz="2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76200" dist="50800" dir="12000000" sx="101000" sy="101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acompañan </a:t>
            </a:r>
            <a:r>
              <a:rPr kumimoji="0" lang="es-ES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76200" dist="50800" dir="12000000" sx="101000" sy="101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todos </a:t>
            </a:r>
            <a:r>
              <a:rPr kumimoji="0" lang="es-ES" sz="2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76200" dist="50800" dir="12000000" sx="101000" sy="101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los días de mi </a:t>
            </a:r>
            <a:r>
              <a:rPr kumimoji="0" lang="es-ES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76200" dist="50800" dir="12000000" sx="101000" sy="101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vida y habitaré </a:t>
            </a:r>
            <a:r>
              <a:rPr kumimoji="0" lang="es-ES" sz="2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76200" dist="50800" dir="12000000" sx="101000" sy="101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en la casa del Señor </a:t>
            </a:r>
            <a:r>
              <a:rPr kumimoji="0" lang="es-ES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76200" dist="50800" dir="12000000" sx="101000" sy="101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por años </a:t>
            </a:r>
            <a:r>
              <a:rPr kumimoji="0" lang="es-ES" sz="2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76200" dist="50800" dir="12000000" sx="101000" sy="101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sin término.</a:t>
            </a:r>
            <a:endParaRPr kumimoji="0" lang="ca-ES" sz="29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76200" dist="50800" dir="12000000" sx="101000" sy="101000" algn="r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1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5171089" y="770753"/>
            <a:ext cx="2270235" cy="45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Motivación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:</a:t>
            </a:r>
            <a:endParaRPr kumimoji="0" lang="es-PE" sz="28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000" y="579752"/>
            <a:ext cx="3266930" cy="1004712"/>
          </a:xfrm>
          <a:prstGeom prst="roundRect">
            <a:avLst/>
          </a:prstGeom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88718" y="1590301"/>
            <a:ext cx="6878427" cy="181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Hoy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la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Iglesia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celebra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 la 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57°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Jornada mundial de oración por las vocaciones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,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con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 tema: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                                         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“Las  palabras de la vocación”.  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888718" y="2748460"/>
            <a:ext cx="4282371" cy="131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 </a:t>
            </a:r>
            <a:r>
              <a:rPr kumimoji="0" lang="es-ES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Papa Francisco expresa </a:t>
            </a:r>
            <a:r>
              <a:rPr kumimoji="0" lang="es-E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su </a:t>
            </a:r>
            <a:r>
              <a:rPr kumimoji="0" lang="es-ES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deseo de que la Iglesia recorra este camino al servicio de las vocaciones, </a:t>
            </a:r>
            <a:endParaRPr kumimoji="0" lang="es-PE" sz="26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727000" y="5220408"/>
            <a:ext cx="7913696" cy="102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abriendo </a:t>
            </a:r>
            <a:r>
              <a:rPr kumimoji="0" lang="es-ES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brechas en el corazón de los fieles, para que cada uno pueda descubrir con gratitud la llamada de Dios en su vida. </a:t>
            </a:r>
            <a:endParaRPr kumimoji="0" lang="es-PE" sz="26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72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9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4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8" grpId="0" uiExpand="1" build="allAtOnce"/>
      <p:bldP spid="7" grpId="0" uiExpand="1" build="allAtOnce"/>
      <p:bldP spid="9" grpId="0" uiExpand="1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2b/d7/5d/2bd75d2be4fa40de874de3dada56e3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00" y="545623"/>
            <a:ext cx="7912504" cy="572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727000" y="682016"/>
            <a:ext cx="7820867" cy="437345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	</a:t>
            </a:r>
            <a:r>
              <a:rPr kumimoji="0" lang="es-ES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San Vicente estaba convencido de la </a:t>
            </a:r>
            <a:r>
              <a:rPr kumimoji="0" lang="es-ES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necesidad                                       de buenos </a:t>
            </a:r>
            <a:r>
              <a:rPr kumimoji="0" lang="es-ES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pastores para la </a:t>
            </a:r>
            <a:r>
              <a:rPr kumimoji="0" lang="es-ES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extensión </a:t>
            </a:r>
            <a:r>
              <a:rPr kumimoji="0" lang="es-ES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del Reino: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 </a:t>
            </a:r>
            <a:r>
              <a:rPr kumimoji="0" lang="es-ES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los sacerdotes depende la </a:t>
            </a:r>
            <a:r>
              <a:rPr kumimoji="0" lang="es-ES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felicidad del </a:t>
            </a:r>
            <a:r>
              <a:rPr kumimoji="0" lang="es-ES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cristianismo, ya </a:t>
            </a:r>
            <a:r>
              <a:rPr kumimoji="0" lang="es-ES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                             que </a:t>
            </a:r>
            <a:r>
              <a:rPr kumimoji="0" lang="es-ES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los buenos feligreses, </a:t>
            </a:r>
            <a:r>
              <a:rPr kumimoji="0" lang="es-ES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cuando </a:t>
            </a:r>
            <a:r>
              <a:rPr kumimoji="0" lang="es-ES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ven a un buen eclesiástico, a un pastor caritativo, lo veneran y oyen su voz, procurando imitarle. ¡Cuánto hemos de procurar hacer que todos sean buenos, ya que es ésa nuestra misión, y el sacerdocio es una cosa tan elevada!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	Pero, ¡Salvador mío!, si un buen sacerdote puede hacer grandes bienes, ¡qué daño hace un sacerdote malo! </a:t>
            </a:r>
            <a:r>
              <a:rPr kumimoji="0" lang="es-ES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¡</a:t>
            </a:r>
            <a:r>
              <a:rPr kumimoji="0" lang="es-ES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Y cuánto cuesta ponerlo en el buen camino! ¡Salvador mío! ¡Cómo deben entregarse a ti los pobres misioneros para contribuir a la formación de buenos sacerdotes, ya que es la obra más difícil, la más elevada, la más importante para la salvación de las almas y el progreso del cristianismo! </a:t>
            </a:r>
            <a:r>
              <a:rPr kumimoji="0" lang="es-ES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                           (</a:t>
            </a:r>
            <a:r>
              <a:rPr kumimoji="0" lang="es-ES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XI, 702)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2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3c/20/f2/3c20f214a045f0dbbe8ae3c8c7992a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9" y="609599"/>
            <a:ext cx="7945942" cy="570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832566" y="488747"/>
            <a:ext cx="30963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0" cap="none" spc="50" normalizeH="0" baseline="0" noProof="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dobe Gothic Std B" pitchFamily="34" charset="-128"/>
                <a:ea typeface="Adobe Gothic Std B" pitchFamily="34" charset="-128"/>
                <a:cs typeface="+mn-cs"/>
              </a:rPr>
              <a:t>Compromiso:</a:t>
            </a:r>
            <a:endParaRPr kumimoji="0" lang="es-ES" sz="3600" b="1" i="0" u="none" strike="noStrike" kern="0" cap="none" spc="50" normalizeH="0" baseline="0" noProof="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dobe Gothic Std B" pitchFamily="34" charset="-128"/>
              <a:ea typeface="Adobe Gothic Std B" pitchFamily="34" charset="-128"/>
              <a:cs typeface="+mn-cs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5434531" y="609599"/>
            <a:ext cx="302433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Orar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 promover en nuestras familias, comunidades y grupos,  vocaciones a la vida sacerdotal y consagrada.</a:t>
            </a:r>
            <a:endParaRPr kumimoji="0" lang="es-PE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170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3" y="605973"/>
            <a:ext cx="7846561" cy="5766921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2715708" y="4419941"/>
            <a:ext cx="3558968" cy="131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lvl="0"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400" kern="0" dirty="0" smtClean="0">
                <a:latin typeface="Comic Sans MS" panose="030F0702030302020204" pitchFamily="66" charset="0"/>
              </a:rPr>
              <a:t>Esto </a:t>
            </a:r>
            <a:r>
              <a:rPr lang="es-ES" sz="2400" kern="0" dirty="0">
                <a:latin typeface="Comic Sans MS" panose="030F0702030302020204" pitchFamily="66" charset="0"/>
              </a:rPr>
              <a:t>te lo pedimos por medio de la Virgen nuestra Madre. </a:t>
            </a:r>
            <a:r>
              <a:rPr lang="es-ES" sz="2400" kern="0" dirty="0" smtClean="0">
                <a:latin typeface="Comic Sans MS" panose="030F0702030302020204" pitchFamily="66" charset="0"/>
              </a:rPr>
              <a:t>            Amén</a:t>
            </a:r>
            <a:r>
              <a:rPr lang="es-ES" sz="2400" kern="0" dirty="0">
                <a:latin typeface="Comic Sans MS" panose="030F0702030302020204" pitchFamily="66" charset="0"/>
              </a:rPr>
              <a:t>.</a:t>
            </a:r>
          </a:p>
          <a:p>
            <a:pPr lvl="0"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400" kern="0" dirty="0">
                <a:latin typeface="Comic Sans MS" panose="030F0702030302020204" pitchFamily="66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i="0" u="none" strike="noStrike" kern="0" normalizeH="0" baseline="0" noProof="0" dirty="0" smtClean="0">
                <a:uLnTx/>
                <a:uFillTx/>
                <a:latin typeface="Comic Sans MS" panose="030F0702030302020204" pitchFamily="66" charset="0"/>
                <a:cs typeface="Times New Roman"/>
              </a:rPr>
              <a:t> 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1148385" y="2688782"/>
            <a:ext cx="6840759" cy="160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lvl="0"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400" kern="0" dirty="0" smtClean="0">
                <a:latin typeface="Comic Sans MS" panose="030F0702030302020204" pitchFamily="66" charset="0"/>
              </a:rPr>
              <a:t>A </a:t>
            </a:r>
            <a:r>
              <a:rPr lang="es-ES" sz="2400" kern="0" dirty="0">
                <a:latin typeface="Comic Sans MS" panose="030F0702030302020204" pitchFamily="66" charset="0"/>
              </a:rPr>
              <a:t>nosotros, haznos crecer en la fe, en el amor, y en el servicio a los demás. Y, unidos todos, podamos amarte y seguirte, para que el anuncio del Evangelio, llegue a todos los hombre y mujeres. </a:t>
            </a:r>
            <a:endParaRPr kumimoji="0" lang="es-PE" sz="2400" i="0" u="none" strike="noStrike" kern="0" normalizeH="0" baseline="0" noProof="0" dirty="0" smtClean="0">
              <a:uLnTx/>
              <a:uFillTx/>
              <a:latin typeface="Comic Sans MS" panose="030F0702030302020204" pitchFamily="66" charset="0"/>
              <a:cs typeface="Times New Roman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018288" y="1213793"/>
            <a:ext cx="6840759" cy="132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lvl="0"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kumimoji="0" lang="es-PE" sz="2400" i="0" u="none" strike="noStrike" kern="0" normalizeH="0" baseline="0" noProof="0" dirty="0" smtClean="0">
                <a:uLnTx/>
                <a:uFillTx/>
                <a:latin typeface="Comic Sans MS" panose="030F0702030302020204" pitchFamily="66" charset="0"/>
                <a:cs typeface="Times New Roman"/>
              </a:rPr>
              <a:t>“Señor</a:t>
            </a:r>
            <a:r>
              <a:rPr lang="es-ES" sz="2400" kern="0" dirty="0" smtClean="0">
                <a:latin typeface="Comic Sans MS" panose="030F0702030302020204" pitchFamily="66" charset="0"/>
              </a:rPr>
              <a:t> </a:t>
            </a:r>
            <a:r>
              <a:rPr lang="es-ES" sz="2400" kern="0" dirty="0">
                <a:latin typeface="Comic Sans MS" panose="030F0702030302020204" pitchFamily="66" charset="0"/>
              </a:rPr>
              <a:t>Jesucristo, que amas tanto al mundo,</a:t>
            </a:r>
          </a:p>
          <a:p>
            <a:pPr lvl="0"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400" kern="0" dirty="0">
                <a:latin typeface="Comic Sans MS" panose="030F0702030302020204" pitchFamily="66" charset="0"/>
              </a:rPr>
              <a:t>nosotros, en nombre de toda la Iglesia, </a:t>
            </a:r>
            <a:r>
              <a:rPr lang="es-ES" sz="2400" kern="0" dirty="0" smtClean="0">
                <a:latin typeface="Comic Sans MS" panose="030F0702030302020204" pitchFamily="66" charset="0"/>
              </a:rPr>
              <a:t>                 te </a:t>
            </a:r>
            <a:r>
              <a:rPr lang="es-ES" sz="2400" kern="0" dirty="0">
                <a:latin typeface="Comic Sans MS" panose="030F0702030302020204" pitchFamily="66" charset="0"/>
              </a:rPr>
              <a:t>pedimos hoy que nos des muchas y santas vocaciones sacerdotales y religiosas. </a:t>
            </a:r>
            <a:r>
              <a:rPr lang="es-ES" sz="2400" kern="0" dirty="0" smtClean="0">
                <a:latin typeface="Comic Sans MS" panose="030F0702030302020204" pitchFamily="66" charset="0"/>
              </a:rPr>
              <a:t>                              </a:t>
            </a:r>
            <a:endParaRPr kumimoji="0" lang="es-PE" sz="2400" i="0" u="none" strike="noStrike" kern="0" normalizeH="0" baseline="0" noProof="0" dirty="0" smtClean="0">
              <a:uLnTx/>
              <a:uFillTx/>
              <a:latin typeface="Comic Sans MS" panose="030F0702030302020204" pitchFamily="66" charset="0"/>
              <a:cs typeface="Times New Roman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27570" y="733811"/>
            <a:ext cx="2270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02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3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975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65134" y="6339547"/>
            <a:ext cx="4938056" cy="369332"/>
          </a:xfrm>
          <a:prstGeom prst="rect">
            <a:avLst/>
          </a:prstGeom>
          <a:solidFill>
            <a:srgbClr val="8E500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Padre César Chávez 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Alva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(Chuno)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Caycho Vela  - Hija de la Caridad de San Vicente de </a:t>
            </a:r>
            <a:r>
              <a:rPr kumimoji="0" lang="es-P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Paúl</a:t>
            </a:r>
            <a:endParaRPr kumimoji="0" lang="es-P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Times New Roman"/>
            </a:endParaRPr>
          </a:p>
        </p:txBody>
      </p:sp>
      <p:pic>
        <p:nvPicPr>
          <p:cNvPr id="4" name="Picture 8" descr="® Virgen María, Ruega por Nosotros ®: NUESTRA SEÑORA DE LA MEDALLA MILAGROS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7783" y="458220"/>
            <a:ext cx="1142025" cy="99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6" y="533601"/>
            <a:ext cx="7920844" cy="573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4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 Periódico de México | Noticias de México | Columnas-VoxDei | «Yo soy el  buen pastor; y conozco mis ovejas»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560" y="552871"/>
            <a:ext cx="7917530" cy="57323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357686" y="642918"/>
            <a:ext cx="41434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0" u="none" strike="noStrike" kern="1200" cap="none" spc="0" normalizeH="0" baseline="0" noProof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263375" y="2636912"/>
            <a:ext cx="412504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endParaRPr kumimoji="0" lang="es-ES_tradnl" sz="2800" b="1" i="0" u="none" strike="noStrike" kern="1200" cap="none" spc="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159440" y="1022207"/>
            <a:ext cx="41250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 </a:t>
            </a:r>
            <a:r>
              <a:rPr kumimoji="0" lang="es-PE" sz="2800" b="1" i="1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IV Domingo de Pascua va ligado a la imagen del buen pastor. En el evangelio de hoy, Jesús se identifica no sólo con el pastor sino con la puerta de las </a:t>
            </a:r>
            <a:r>
              <a:rPr kumimoji="0" lang="es-PE" sz="2800" b="1" i="1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ovejas. Dos </a:t>
            </a:r>
            <a:r>
              <a:rPr kumimoji="0" lang="es-PE" sz="2800" b="1" i="1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imágenes que expresan una dura crítica a los dirigentes religiosos de Israel</a:t>
            </a:r>
            <a:r>
              <a:rPr kumimoji="0" lang="es-PE" sz="2800" b="1" i="1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endParaRPr kumimoji="0" lang="es-PE" sz="2800" b="1" i="1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1638" y="5528441"/>
            <a:ext cx="755678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  </a:t>
            </a: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321900">
                    <a:alpha val="60000"/>
                  </a:srgbClr>
                </a:glo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8" name="2 Rectángulo"/>
          <p:cNvSpPr/>
          <p:nvPr/>
        </p:nvSpPr>
        <p:spPr>
          <a:xfrm>
            <a:off x="763960" y="597245"/>
            <a:ext cx="2799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Ambientación:</a:t>
            </a:r>
            <a:endParaRPr kumimoji="0" lang="es-PE" sz="32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74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esus el buen pastor que da la vida por sus ovej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2" y="587376"/>
            <a:ext cx="7851228" cy="57398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957843" y="480467"/>
            <a:ext cx="28552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t>1.-Oración inicial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23182" y="1340768"/>
            <a:ext cx="436194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Señor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Jesús, Tú te has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dado    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a conocer como el Pastor,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          el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Buen Pastor, como aquel que llama a cada una de las ovejas por su nombre,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              porque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las conoce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,</a:t>
            </a:r>
            <a:endParaRPr kumimoji="0" lang="es-PE" sz="2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57843" y="4587150"/>
            <a:ext cx="749013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y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ellas a su vez lo siguen porque lo conocen a Él, 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            a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su vez te manifiestas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como el que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caminas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delante de las ovejas conduciéndolas y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guiándolas,</a:t>
            </a:r>
            <a:endParaRPr kumimoji="0" lang="es-PE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86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657" y="585295"/>
            <a:ext cx="7879261" cy="56788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655139" y="4571395"/>
            <a:ext cx="7794641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conociéndote cada vez más,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identificándonos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contigo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para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saber reconocer tu voz y así seguirte,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                                 para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tener en ti vida y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vida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en abundancia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                               que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sólo Tú nos puedes dar.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Que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así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sea</a:t>
            </a:r>
            <a:endParaRPr kumimoji="0" lang="es-ES" sz="2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143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34657" y="731686"/>
            <a:ext cx="490541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así te diste a conocer como la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puerta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por donde debemos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entrar para encontrar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                                              el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sentido de nuestra vida,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teniendo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en ti vida y salvación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Te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pedimos que al reflexionar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   este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pasaje,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aprendamos la manera de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relacionarnos contigo</a:t>
            </a:r>
            <a:endParaRPr kumimoji="0" lang="es-ES" sz="2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80000"/>
                  </a:prst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8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l Periódico de México | Noticias de México | Columnas-VoxDei | «Yo soy el  buen pastor; y conozco mis ovejas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089" y="590264"/>
            <a:ext cx="7903780" cy="56932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62703" y="1762938"/>
            <a:ext cx="3409032" cy="18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</a:t>
            </a:r>
            <a:endParaRPr kumimoji="0" lang="es-ES_tradnl" sz="2800" b="0" i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3566329" y="1515406"/>
            <a:ext cx="2216681" cy="4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Times New Roman" pitchFamily="18" charset="0"/>
              </a:rPr>
              <a:t>Motivación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Times New Roman" pitchFamily="18" charset="0"/>
              </a:rPr>
              <a:t>:</a:t>
            </a:r>
            <a:endParaRPr kumimoji="0" lang="es-ES_tradnl" sz="2400" b="0" i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682" y="590264"/>
            <a:ext cx="3090041" cy="961589"/>
          </a:xfrm>
          <a:prstGeom prst="round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693681" y="2007482"/>
            <a:ext cx="405638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Times New Roman" pitchFamily="18" charset="0"/>
              </a:rPr>
              <a:t>Jesús </a:t>
            </a:r>
            <a:r>
              <a:rPr kumimoji="0" lang="es-PE" sz="24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Times New Roman" pitchFamily="18" charset="0"/>
              </a:rPr>
              <a:t>nos dice hoy en el evangelio que él es la puerta para las ovejas. </a:t>
            </a:r>
            <a:r>
              <a:rPr kumimoji="0" lang="es-PE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Times New Roman" pitchFamily="18" charset="0"/>
              </a:rPr>
              <a:t>El que entra por él accede a la salvación, accede hasta Dios. Entrar por él es hacer como hizo él, amar como él amó. El que quiera buscar otro atajo es ladrón y bandido.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9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8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148" y="631972"/>
            <a:ext cx="7735615" cy="5695255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98151" y="5351117"/>
            <a:ext cx="50405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En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aquel tiempo, dijo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Jesús: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0148" y="631972"/>
            <a:ext cx="364048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Juan 10, 1- 10</a:t>
            </a:r>
          </a:p>
        </p:txBody>
      </p:sp>
    </p:spTree>
    <p:extLst>
      <p:ext uri="{BB962C8B-B14F-4D97-AF65-F5344CB8AC3E}">
        <p14:creationId xmlns:p14="http://schemas.microsoft.com/office/powerpoint/2010/main" val="41948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068" y="611676"/>
            <a:ext cx="7927588" cy="56424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1434" y="558624"/>
            <a:ext cx="80642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- Les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aseguro que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el que no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entra por la puerta en el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corral de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las ovejas, sino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que salta por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otra parte,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ése es ladrón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y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bandido;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Times New Roma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6331" y="4869160"/>
            <a:ext cx="828842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 pero el que entra por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la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puerta es pastor de las ovejas. A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éste le abre el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guardián, y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las ovejas escuchan su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Times New Roman"/>
              </a:rPr>
              <a:t>voz,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328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9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781</TotalTime>
  <Words>1272</Words>
  <Application>Microsoft Office PowerPoint</Application>
  <PresentationFormat>Presentación en pantalla (4:3)</PresentationFormat>
  <Paragraphs>134</Paragraphs>
  <Slides>35</Slides>
  <Notes>4</Notes>
  <HiddenSlides>0</HiddenSlides>
  <MMClips>1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35</vt:i4>
      </vt:variant>
    </vt:vector>
  </HeadingPairs>
  <TitlesOfParts>
    <vt:vector size="66" baseType="lpstr">
      <vt:lpstr>Adobe Gothic Std B</vt:lpstr>
      <vt:lpstr>Arial</vt:lpstr>
      <vt:lpstr>Arial Black</vt:lpstr>
      <vt:lpstr>Arial Narrow</vt:lpstr>
      <vt:lpstr>Arial Unicode MS</vt:lpstr>
      <vt:lpstr>Calibri</vt:lpstr>
      <vt:lpstr>Candara</vt:lpstr>
      <vt:lpstr>Comic Sans MS</vt:lpstr>
      <vt:lpstr>Franklin Gothic Book</vt:lpstr>
      <vt:lpstr>Franklin Gothic Demi</vt:lpstr>
      <vt:lpstr>Georgia</vt:lpstr>
      <vt:lpstr>Gloucester MT Extra Condensed</vt:lpstr>
      <vt:lpstr>Kristen ITC</vt:lpstr>
      <vt:lpstr>Poor Richard</vt:lpstr>
      <vt:lpstr>Rockwell Extra Bold</vt:lpstr>
      <vt:lpstr>Sitka Text</vt:lpstr>
      <vt:lpstr>Tahoma</vt:lpstr>
      <vt:lpstr>Tekton Pro</vt:lpstr>
      <vt:lpstr>Times New Roman</vt:lpstr>
      <vt:lpstr>Wingdings</vt:lpstr>
      <vt:lpstr>9_Diseño predeterminado</vt:lpstr>
      <vt:lpstr>Modèle par défaut</vt:lpstr>
      <vt:lpstr>2_Default Design</vt:lpstr>
      <vt:lpstr>2_Diseño predeterminado</vt:lpstr>
      <vt:lpstr>5_Diseño predeterminado</vt:lpstr>
      <vt:lpstr>1_Diseño predeterminado</vt:lpstr>
      <vt:lpstr>10_Diseño predeterminado</vt:lpstr>
      <vt:lpstr>7_Diseño predeterminado</vt:lpstr>
      <vt:lpstr>6_Diseño predeterminado</vt:lpstr>
      <vt:lpstr>3_Diseño predeterminado</vt:lpstr>
      <vt:lpstr>4_Diseño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HP</cp:lastModifiedBy>
  <cp:revision>87</cp:revision>
  <dcterms:created xsi:type="dcterms:W3CDTF">2020-04-27T14:34:04Z</dcterms:created>
  <dcterms:modified xsi:type="dcterms:W3CDTF">2023-04-24T16:45:06Z</dcterms:modified>
</cp:coreProperties>
</file>