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298" r:id="rId3"/>
    <p:sldId id="257" r:id="rId4"/>
    <p:sldId id="258" r:id="rId5"/>
    <p:sldId id="259" r:id="rId6"/>
    <p:sldId id="260" r:id="rId7"/>
    <p:sldId id="261" r:id="rId8"/>
    <p:sldId id="262" r:id="rId9"/>
    <p:sldId id="263" r:id="rId10"/>
    <p:sldId id="264" r:id="rId11"/>
    <p:sldId id="265" r:id="rId12"/>
    <p:sldId id="266" r:id="rId13"/>
    <p:sldId id="269" r:id="rId14"/>
    <p:sldId id="270" r:id="rId15"/>
    <p:sldId id="271" r:id="rId16"/>
    <p:sldId id="272" r:id="rId17"/>
    <p:sldId id="267" r:id="rId18"/>
    <p:sldId id="268" r:id="rId19"/>
    <p:sldId id="274" r:id="rId20"/>
    <p:sldId id="275" r:id="rId21"/>
    <p:sldId id="299" r:id="rId22"/>
    <p:sldId id="277" r:id="rId23"/>
    <p:sldId id="278" r:id="rId24"/>
    <p:sldId id="280" r:id="rId25"/>
    <p:sldId id="281" r:id="rId26"/>
    <p:sldId id="282" r:id="rId27"/>
    <p:sldId id="300" r:id="rId28"/>
    <p:sldId id="279" r:id="rId29"/>
    <p:sldId id="283" r:id="rId30"/>
    <p:sldId id="284" r:id="rId31"/>
    <p:sldId id="285" r:id="rId32"/>
    <p:sldId id="286" r:id="rId33"/>
    <p:sldId id="287" r:id="rId34"/>
    <p:sldId id="288" r:id="rId35"/>
    <p:sldId id="291" r:id="rId36"/>
    <p:sldId id="292" r:id="rId37"/>
    <p:sldId id="302" r:id="rId38"/>
    <p:sldId id="296" r:id="rId39"/>
    <p:sldId id="295" r:id="rId4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10131C"/>
    <a:srgbClr val="F2B057"/>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4" d="100"/>
          <a:sy n="64" d="100"/>
        </p:scale>
        <p:origin x="13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0358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9038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80986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12548E4-799E-45A1-90C3-F60D28C5A333}" type="datetimeFigureOut">
              <a:rPr lang="es-PE" smtClean="0"/>
              <a:t>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7276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12548E4-799E-45A1-90C3-F60D28C5A333}" type="datetimeFigureOut">
              <a:rPr lang="es-PE" smtClean="0"/>
              <a:t>3/04/2023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59017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12548E4-799E-45A1-90C3-F60D28C5A333}" type="datetimeFigureOut">
              <a:rPr lang="es-PE" smtClean="0"/>
              <a:t>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63882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12548E4-799E-45A1-90C3-F60D28C5A333}" type="datetimeFigureOut">
              <a:rPr lang="es-PE" smtClean="0"/>
              <a:t>3/04/2023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309793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12548E4-799E-45A1-90C3-F60D28C5A333}" type="datetimeFigureOut">
              <a:rPr lang="es-PE" smtClean="0"/>
              <a:t>3/04/2023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289630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548E4-799E-45A1-90C3-F60D28C5A333}" type="datetimeFigureOut">
              <a:rPr lang="es-PE" smtClean="0"/>
              <a:t>3/04/2023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9417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32635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12548E4-799E-45A1-90C3-F60D28C5A333}" type="datetimeFigureOut">
              <a:rPr lang="es-PE" smtClean="0"/>
              <a:t>3/04/2023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269B1D8A-0D92-4025-93AE-100376FD25B4}" type="slidenum">
              <a:rPr lang="es-PE" smtClean="0"/>
              <a:t>‹Nº›</a:t>
            </a:fld>
            <a:endParaRPr lang="es-PE"/>
          </a:p>
        </p:txBody>
      </p:sp>
    </p:spTree>
    <p:extLst>
      <p:ext uri="{BB962C8B-B14F-4D97-AF65-F5344CB8AC3E}">
        <p14:creationId xmlns:p14="http://schemas.microsoft.com/office/powerpoint/2010/main" val="15581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548E4-799E-45A1-90C3-F60D28C5A333}" type="datetimeFigureOut">
              <a:rPr lang="es-PE" smtClean="0"/>
              <a:t>3/04/2023</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1D8A-0D92-4025-93AE-100376FD25B4}" type="slidenum">
              <a:rPr lang="es-PE" smtClean="0"/>
              <a:t>‹Nº›</a:t>
            </a:fld>
            <a:endParaRPr lang="es-PE"/>
          </a:p>
        </p:txBody>
      </p:sp>
    </p:spTree>
    <p:extLst>
      <p:ext uri="{BB962C8B-B14F-4D97-AF65-F5344CB8AC3E}">
        <p14:creationId xmlns:p14="http://schemas.microsoft.com/office/powerpoint/2010/main" val="37085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pe/url?sa=i&amp;rct=j&amp;q=jesus+ha+resucitado+el+vive&amp;source=images&amp;cd=&amp;cad=rja&amp;docid=vOYHz6kvzU7eSM&amp;tbnid=zaFC4zjK835F9M:&amp;ved=0CAUQjRw&amp;url=http://www.bolainez.org/temas/temas.php?tema_id=103&amp;ei=HA1RUdO6N4f69QSy24Eo&amp;bvm=bv.44158598,d.dmQ&amp;psig=AFQjCNGH_guOAhZHu9RTzxHspSmXgBpsvA&amp;ust=136435113968877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18. Resuci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225800"/>
            <a:ext cx="406400" cy="406400"/>
          </a:xfrm>
          <a:prstGeom prst="rect">
            <a:avLst/>
          </a:prstGeom>
        </p:spPr>
      </p:pic>
      <p:pic>
        <p:nvPicPr>
          <p:cNvPr id="4" name="Imagen 3"/>
          <p:cNvPicPr>
            <a:picLocks noChangeAspect="1"/>
          </p:cNvPicPr>
          <p:nvPr/>
        </p:nvPicPr>
        <p:blipFill rotWithShape="1">
          <a:blip r:embed="rId5"/>
          <a:srcRect l="9817" t="31486" r="10833" b="15657"/>
          <a:stretch/>
        </p:blipFill>
        <p:spPr>
          <a:xfrm>
            <a:off x="700708" y="749517"/>
            <a:ext cx="7742583" cy="5406888"/>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585120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24" y="675861"/>
            <a:ext cx="7796980" cy="5426766"/>
          </a:xfrm>
          <a:prstGeom prst="rect">
            <a:avLst/>
          </a:prstGeom>
        </p:spPr>
      </p:pic>
      <p:sp>
        <p:nvSpPr>
          <p:cNvPr id="2" name="Rectangle 5"/>
          <p:cNvSpPr>
            <a:spLocks noChangeArrowheads="1"/>
          </p:cNvSpPr>
          <p:nvPr/>
        </p:nvSpPr>
        <p:spPr bwMode="auto">
          <a:xfrm>
            <a:off x="4510014" y="2991678"/>
            <a:ext cx="3698617" cy="2677656"/>
          </a:xfrm>
          <a:prstGeom prst="rect">
            <a:avLst/>
          </a:prstGeom>
          <a:noFill/>
          <a:ln w="9525">
            <a:noFill/>
            <a:miter lim="800000"/>
            <a:headEnd/>
            <a:tailEnd/>
          </a:ln>
          <a:effectLst>
            <a:glow rad="228600">
              <a:schemeClr val="accent1">
                <a:satMod val="175000"/>
                <a:alpha val="40000"/>
              </a:schemeClr>
            </a:glow>
          </a:effectLst>
        </p:spPr>
        <p:txBody>
          <a:bodyPr wrap="square">
            <a:spAutoFit/>
          </a:bodyPr>
          <a:lstStyle/>
          <a:p>
            <a:pPr algn="ctr" eaLnBrk="0" hangingPunct="0">
              <a:defRPr/>
            </a:pPr>
            <a:r>
              <a:rPr lang="es-ES" sz="2800" b="1" dirty="0" smtClean="0">
                <a:solidFill>
                  <a:schemeClr val="bg1"/>
                </a:solidFill>
                <a:effectLst>
                  <a:glow rad="101600">
                    <a:schemeClr val="tx1">
                      <a:lumMod val="95000"/>
                      <a:lumOff val="5000"/>
                      <a:alpha val="60000"/>
                    </a:schemeClr>
                  </a:glow>
                  <a:outerShdw blurRad="50800" dist="76200" algn="l" rotWithShape="0">
                    <a:srgbClr val="5C0000"/>
                  </a:outerShdw>
                </a:effectLst>
                <a:latin typeface="Georgia" pitchFamily="18" charset="0"/>
              </a:rPr>
              <a:t>Echó  a correr y fue donde estaba Simón Pedro y               el otro discípulo,              a quien tanto quería Jesús,</a:t>
            </a:r>
            <a:endParaRPr lang="es-ES" sz="2800" b="1" dirty="0">
              <a:solidFill>
                <a:schemeClr val="bg1"/>
              </a:solidFill>
              <a:effectLst>
                <a:glow rad="101600">
                  <a:schemeClr val="tx1">
                    <a:lumMod val="95000"/>
                    <a:lumOff val="5000"/>
                    <a:alpha val="6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585699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81" y="745433"/>
            <a:ext cx="7684743" cy="5406890"/>
          </a:xfrm>
          <a:prstGeom prst="rect">
            <a:avLst/>
          </a:prstGeom>
          <a:effectLst>
            <a:softEdge rad="31750"/>
          </a:effectLst>
        </p:spPr>
      </p:pic>
      <p:sp>
        <p:nvSpPr>
          <p:cNvPr id="2" name="Rectangle 6"/>
          <p:cNvSpPr>
            <a:spLocks noChangeArrowheads="1"/>
          </p:cNvSpPr>
          <p:nvPr/>
        </p:nvSpPr>
        <p:spPr bwMode="auto">
          <a:xfrm>
            <a:off x="4966307" y="745433"/>
            <a:ext cx="3294670" cy="3539430"/>
          </a:xfrm>
          <a:prstGeom prst="rect">
            <a:avLst/>
          </a:prstGeom>
          <a:noFill/>
          <a:ln w="9525">
            <a:noFill/>
            <a:miter lim="800000"/>
            <a:headEnd/>
            <a:tailEnd/>
          </a:ln>
          <a:effectLst/>
          <a:scene3d>
            <a:camera prst="orthographicFront"/>
            <a:lightRig rig="threePt" dir="t"/>
          </a:scene3d>
          <a:sp3d>
            <a:bevelT w="101600" prst="riblet"/>
          </a:sp3d>
        </p:spPr>
        <p:txBody>
          <a:bodyPr wrap="square">
            <a:spAutoFit/>
          </a:bodyPr>
          <a:lstStyle/>
          <a:p>
            <a:pPr algn="r" eaLnBrk="0" hangingPunct="0">
              <a:defRPr/>
            </a:pP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y les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dijo:</a:t>
            </a:r>
            <a:br>
              <a:rPr lang="es-ES" sz="2800" b="1" dirty="0">
                <a:solidFill>
                  <a:schemeClr val="tx1">
                    <a:lumMod val="95000"/>
                    <a:lumOff val="5000"/>
                  </a:schemeClr>
                </a:solidFill>
                <a:effectLst>
                  <a:outerShdw blurRad="38100" dist="38100" dir="2700000" algn="tl">
                    <a:srgbClr val="000000"/>
                  </a:outerShdw>
                </a:effectLst>
                <a:latin typeface="Georgia" pitchFamily="18" charset="0"/>
              </a:rPr>
            </a:b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Se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han llevado del sepulcro al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Señor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y no sabemos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dónde </a:t>
            </a:r>
            <a:r>
              <a:rPr lang="es-ES" sz="2800" b="1" dirty="0">
                <a:solidFill>
                  <a:schemeClr val="tx1">
                    <a:lumMod val="95000"/>
                    <a:lumOff val="5000"/>
                  </a:schemeClr>
                </a:solidFill>
                <a:effectLst>
                  <a:outerShdw blurRad="38100" dist="38100" dir="2700000" algn="tl">
                    <a:srgbClr val="000000"/>
                  </a:outerShdw>
                </a:effectLst>
                <a:latin typeface="Georgia" pitchFamily="18" charset="0"/>
              </a:rPr>
              <a:t>lo han </a:t>
            </a:r>
            <a:r>
              <a:rPr lang="es-ES" sz="2800" b="1" dirty="0" smtClean="0">
                <a:solidFill>
                  <a:schemeClr val="tx1">
                    <a:lumMod val="95000"/>
                    <a:lumOff val="5000"/>
                  </a:schemeClr>
                </a:solidFill>
                <a:effectLst>
                  <a:outerShdw blurRad="38100" dist="38100" dir="2700000" algn="tl">
                    <a:srgbClr val="000000"/>
                  </a:outerShdw>
                </a:effectLst>
                <a:latin typeface="Georgia" pitchFamily="18" charset="0"/>
              </a:rPr>
              <a:t>		puesto. </a:t>
            </a:r>
            <a:endParaRPr lang="es-ES" sz="2800" b="1" dirty="0">
              <a:solidFill>
                <a:schemeClr val="tx1">
                  <a:lumMod val="95000"/>
                  <a:lumOff val="5000"/>
                </a:schemeClr>
              </a:solidFill>
              <a:effectLst>
                <a:outerShdw blurRad="38100" dist="38100" dir="2700000" algn="tl">
                  <a:srgbClr val="000000"/>
                </a:outerShdw>
              </a:effectLst>
              <a:latin typeface="Georgia" pitchFamily="18" charset="0"/>
            </a:endParaRPr>
          </a:p>
        </p:txBody>
      </p:sp>
    </p:spTree>
    <p:extLst>
      <p:ext uri="{BB962C8B-B14F-4D97-AF65-F5344CB8AC3E}">
        <p14:creationId xmlns:p14="http://schemas.microsoft.com/office/powerpoint/2010/main" val="7240566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569" y="636105"/>
            <a:ext cx="7790688" cy="5466522"/>
          </a:xfrm>
          <a:prstGeom prst="rect">
            <a:avLst/>
          </a:prstGeom>
          <a:scene3d>
            <a:camera prst="orthographicFront"/>
            <a:lightRig rig="threePt" dir="t"/>
          </a:scene3d>
          <a:sp3d>
            <a:bevelT prst="relaxedInset"/>
          </a:sp3d>
        </p:spPr>
      </p:pic>
      <p:sp>
        <p:nvSpPr>
          <p:cNvPr id="2" name="Rectangle 3"/>
          <p:cNvSpPr>
            <a:spLocks noChangeArrowheads="1"/>
          </p:cNvSpPr>
          <p:nvPr/>
        </p:nvSpPr>
        <p:spPr bwMode="auto">
          <a:xfrm>
            <a:off x="1001797" y="636105"/>
            <a:ext cx="7190231" cy="892552"/>
          </a:xfrm>
          <a:prstGeom prst="rect">
            <a:avLst/>
          </a:prstGeom>
          <a:noFill/>
          <a:ln w="9525">
            <a:noFill/>
            <a:miter lim="800000"/>
            <a:headEnd/>
            <a:tailEnd/>
          </a:ln>
          <a:effectLst/>
        </p:spPr>
        <p:txBody>
          <a:bodyPr wrap="square">
            <a:spAutoFit/>
          </a:bodyPr>
          <a:lstStyle/>
          <a:p>
            <a:pPr algn="ctr">
              <a:defRPr/>
            </a:pPr>
            <a:r>
              <a:rPr lang="es-ES" sz="24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Salieron Pedro </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y el otro </a:t>
            </a:r>
            <a:r>
              <a:rPr lang="es-ES" sz="24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discípulo y  </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fueron </a:t>
            </a: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rápidamente</a:t>
            </a:r>
            <a:r>
              <a:rPr lang="es-ES" sz="24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al sepulcro.</a:t>
            </a:r>
            <a:r>
              <a:rPr lang="es-ES" sz="16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a:t>
            </a:r>
          </a:p>
        </p:txBody>
      </p:sp>
      <p:sp>
        <p:nvSpPr>
          <p:cNvPr id="4" name="Rectangle 3"/>
          <p:cNvSpPr>
            <a:spLocks noChangeArrowheads="1"/>
          </p:cNvSpPr>
          <p:nvPr/>
        </p:nvSpPr>
        <p:spPr bwMode="auto">
          <a:xfrm>
            <a:off x="815009" y="4634944"/>
            <a:ext cx="7677248" cy="1384995"/>
          </a:xfrm>
          <a:prstGeom prst="rect">
            <a:avLst/>
          </a:prstGeom>
          <a:noFill/>
          <a:ln w="9525">
            <a:noFill/>
            <a:miter lim="800000"/>
            <a:headEnd/>
            <a:tailEnd/>
          </a:ln>
          <a:effectLst/>
        </p:spPr>
        <p:txBody>
          <a:bodyPr wrap="square">
            <a:spAutoFit/>
          </a:bodyPr>
          <a:lstStyle/>
          <a:p>
            <a:pPr algn="ctr">
              <a:defRPr/>
            </a:pPr>
            <a:r>
              <a:rPr lang="es-ES" sz="28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Los dos corrían juntos, </a:t>
            </a: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pero el otro discípulo </a:t>
            </a:r>
            <a:r>
              <a:rPr lang="es-ES" sz="2800" b="1" dirty="0" smtClean="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 corría más que Pedro; se adelantó y</a:t>
            </a:r>
            <a:endPar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41002854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07990" y="715619"/>
            <a:ext cx="7809844" cy="5416825"/>
          </a:xfrm>
          <a:prstGeom prst="rect">
            <a:avLst/>
          </a:prstGeom>
          <a:scene3d>
            <a:camera prst="orthographicFront"/>
            <a:lightRig rig="threePt" dir="t"/>
          </a:scene3d>
          <a:sp3d>
            <a:bevelT prst="relaxedInset"/>
          </a:sp3d>
        </p:spPr>
      </p:pic>
      <p:sp>
        <p:nvSpPr>
          <p:cNvPr id="2" name="Rectangle 3"/>
          <p:cNvSpPr>
            <a:spLocks noChangeArrowheads="1"/>
          </p:cNvSpPr>
          <p:nvPr/>
        </p:nvSpPr>
        <p:spPr bwMode="auto">
          <a:xfrm>
            <a:off x="904056" y="3299184"/>
            <a:ext cx="3260440" cy="2246769"/>
          </a:xfrm>
          <a:prstGeom prst="rect">
            <a:avLst/>
          </a:prstGeom>
          <a:noFill/>
          <a:ln w="9525">
            <a:noFill/>
            <a:miter lim="800000"/>
            <a:headEnd/>
            <a:tailEnd/>
          </a:ln>
          <a:effectLst/>
        </p:spPr>
        <p:txBody>
          <a:bodyPr wrap="square">
            <a:spAutoFit/>
          </a:bodyPr>
          <a:lstStyle/>
          <a:p>
            <a:pPr algn="ctr">
              <a:defRPr/>
            </a:pPr>
            <a:r>
              <a:rPr lang="es-ES" sz="2800" b="1" dirty="0">
                <a:solidFill>
                  <a:schemeClr val="bg1"/>
                </a:solidFill>
                <a:effectLst>
                  <a:glow rad="101600">
                    <a:schemeClr val="tx2">
                      <a:lumMod val="95000"/>
                      <a:lumOff val="5000"/>
                      <a:alpha val="60000"/>
                    </a:schemeClr>
                  </a:glow>
                  <a:outerShdw blurRad="50800" dist="76200" algn="l" rotWithShape="0">
                    <a:srgbClr val="5C0000"/>
                  </a:outerShdw>
                </a:effectLst>
                <a:latin typeface="Georgia" pitchFamily="18" charset="0"/>
              </a:rPr>
              <a:t>llegó  primero al sepulcro;</a:t>
            </a:r>
          </a:p>
          <a:p>
            <a:pPr algn="ctr">
              <a:defRPr/>
            </a:pPr>
            <a:r>
              <a:rPr lang="es-ES" sz="2800" b="1" dirty="0" smtClean="0">
                <a:solidFill>
                  <a:schemeClr val="bg1"/>
                </a:solidFill>
                <a:effectLst>
                  <a:glow rad="101600">
                    <a:schemeClr val="bg2">
                      <a:lumMod val="10000"/>
                      <a:alpha val="60000"/>
                    </a:schemeClr>
                  </a:glow>
                  <a:outerShdw blurRad="50800" dist="38100" algn="l" rotWithShape="0">
                    <a:prstClr val="black"/>
                  </a:outerShdw>
                </a:effectLst>
                <a:latin typeface="Georgia" panose="02040502050405020303" pitchFamily="18" charset="0"/>
              </a:rPr>
              <a:t>y, asomándose,                        vio las vendas                             en el suelo</a:t>
            </a:r>
            <a:endParaRPr lang="es-ES" b="1" dirty="0">
              <a:solidFill>
                <a:schemeClr val="bg1"/>
              </a:solidFill>
              <a:effectLst>
                <a:glow rad="101600">
                  <a:schemeClr val="bg2">
                    <a:lumMod val="10000"/>
                    <a:alpha val="60000"/>
                  </a:schemeClr>
                </a:glow>
                <a:outerShdw blurRad="50800" dist="38100" algn="l" rotWithShape="0">
                  <a:prstClr val="black"/>
                </a:outerShdw>
              </a:effectLst>
              <a:latin typeface="Georgia" pitchFamily="18" charset="0"/>
            </a:endParaRPr>
          </a:p>
        </p:txBody>
      </p:sp>
    </p:spTree>
    <p:extLst>
      <p:ext uri="{BB962C8B-B14F-4D97-AF65-F5344CB8AC3E}">
        <p14:creationId xmlns:p14="http://schemas.microsoft.com/office/powerpoint/2010/main" val="38125449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16" y="667635"/>
            <a:ext cx="7837714" cy="5464809"/>
          </a:xfrm>
          <a:prstGeom prst="rect">
            <a:avLst/>
          </a:prstGeom>
          <a:scene3d>
            <a:camera prst="orthographicFront"/>
            <a:lightRig rig="threePt" dir="t"/>
          </a:scene3d>
          <a:sp3d>
            <a:bevelT/>
          </a:sp3d>
        </p:spPr>
      </p:pic>
      <p:sp>
        <p:nvSpPr>
          <p:cNvPr id="2" name="Rectangle 7"/>
          <p:cNvSpPr>
            <a:spLocks noChangeArrowheads="1"/>
          </p:cNvSpPr>
          <p:nvPr/>
        </p:nvSpPr>
        <p:spPr bwMode="auto">
          <a:xfrm>
            <a:off x="809690" y="764221"/>
            <a:ext cx="7683540" cy="954107"/>
          </a:xfrm>
          <a:prstGeom prst="rect">
            <a:avLst/>
          </a:prstGeom>
          <a:noFill/>
          <a:ln w="9525">
            <a:noFill/>
            <a:miter lim="800000"/>
            <a:headEnd/>
            <a:tailEnd/>
          </a:ln>
          <a:effectLst/>
        </p:spPr>
        <p:txBody>
          <a:bodyPr wrap="square">
            <a:spAutoFit/>
          </a:bodyPr>
          <a:lstStyle/>
          <a:p>
            <a:pPr algn="ctr">
              <a:defRPr/>
            </a:pPr>
            <a:r>
              <a:rPr lang="es-PE" sz="2800" b="1" dirty="0">
                <a:solidFill>
                  <a:schemeClr val="bg1"/>
                </a:solidFill>
                <a:effectLst>
                  <a:glow rad="101600">
                    <a:schemeClr val="bg2">
                      <a:lumMod val="10000"/>
                      <a:alpha val="60000"/>
                    </a:schemeClr>
                  </a:glow>
                  <a:outerShdw blurRad="50800" dist="63500" algn="l" rotWithShape="0">
                    <a:srgbClr val="5C0000"/>
                  </a:outerShdw>
                </a:effectLst>
                <a:latin typeface="Georgia" pitchFamily="18" charset="0"/>
              </a:rPr>
              <a:t>y el sudario con que le habían cubierto la cabeza, no por el suelo con </a:t>
            </a:r>
            <a:r>
              <a:rPr lang="es-PE" sz="2800" b="1" dirty="0" smtClean="0">
                <a:solidFill>
                  <a:schemeClr val="bg1"/>
                </a:solidFill>
                <a:effectLst>
                  <a:glow rad="101600">
                    <a:schemeClr val="bg2">
                      <a:lumMod val="10000"/>
                      <a:alpha val="60000"/>
                    </a:schemeClr>
                  </a:glow>
                  <a:outerShdw blurRad="50800" dist="63500" algn="l" rotWithShape="0">
                    <a:srgbClr val="5C0000"/>
                  </a:outerShdw>
                </a:effectLst>
                <a:latin typeface="Georgia" pitchFamily="18" charset="0"/>
              </a:rPr>
              <a:t>las vendas,</a:t>
            </a:r>
            <a:endParaRPr lang="es-ES" sz="2800" b="1" dirty="0">
              <a:solidFill>
                <a:schemeClr val="bg1"/>
              </a:solidFill>
              <a:effectLst>
                <a:glow rad="101600">
                  <a:schemeClr val="bg2">
                    <a:lumMod val="10000"/>
                    <a:alpha val="60000"/>
                  </a:schemeClr>
                </a:glow>
                <a:outerShdw blurRad="50800" dist="63500" algn="l" rotWithShape="0">
                  <a:srgbClr val="5C0000"/>
                </a:outerShdw>
              </a:effectLst>
              <a:latin typeface="Georgia" pitchFamily="18" charset="0"/>
            </a:endParaRPr>
          </a:p>
        </p:txBody>
      </p:sp>
      <p:sp>
        <p:nvSpPr>
          <p:cNvPr id="4" name="Rectangle 7"/>
          <p:cNvSpPr>
            <a:spLocks noChangeArrowheads="1"/>
          </p:cNvSpPr>
          <p:nvPr/>
        </p:nvSpPr>
        <p:spPr bwMode="auto">
          <a:xfrm>
            <a:off x="3637617" y="4951908"/>
            <a:ext cx="4686650" cy="954107"/>
          </a:xfrm>
          <a:prstGeom prst="rect">
            <a:avLst/>
          </a:prstGeom>
          <a:noFill/>
          <a:ln w="9525">
            <a:noFill/>
            <a:miter lim="800000"/>
            <a:headEnd/>
            <a:tailEnd/>
          </a:ln>
          <a:effectLst/>
        </p:spPr>
        <p:txBody>
          <a:bodyPr wrap="square">
            <a:spAutoFit/>
          </a:bodyPr>
          <a:lstStyle/>
          <a:p>
            <a:pPr algn="ctr">
              <a:defRPr/>
            </a:pPr>
            <a:r>
              <a:rPr lang="es-PE" sz="2800" b="1" dirty="0" smtClean="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rPr>
              <a:t>sino </a:t>
            </a:r>
            <a:r>
              <a:rPr lang="es-PE" sz="2800" b="1" dirty="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rPr>
              <a:t>enrollado en un sitio aparte. </a:t>
            </a:r>
            <a:endParaRPr lang="es-ES" sz="2800" b="1" dirty="0">
              <a:solidFill>
                <a:schemeClr val="bg1"/>
              </a:solidFill>
              <a:effectLst>
                <a:glow rad="101600">
                  <a:schemeClr val="tx1">
                    <a:lumMod val="95000"/>
                    <a:lumOff val="5000"/>
                    <a:alpha val="60000"/>
                  </a:schemeClr>
                </a:glow>
                <a:outerShdw blurRad="50800" dist="63500" algn="l" rotWithShape="0">
                  <a:srgbClr val="5C0000"/>
                </a:outerShdw>
              </a:effectLst>
              <a:latin typeface="Georgia" pitchFamily="18" charset="0"/>
            </a:endParaRPr>
          </a:p>
        </p:txBody>
      </p:sp>
    </p:spTree>
    <p:extLst>
      <p:ext uri="{BB962C8B-B14F-4D97-AF65-F5344CB8AC3E}">
        <p14:creationId xmlns:p14="http://schemas.microsoft.com/office/powerpoint/2010/main" val="15369676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733010" y="755374"/>
            <a:ext cx="7635738" cy="5367130"/>
          </a:xfrm>
          <a:prstGeom prst="rect">
            <a:avLst/>
          </a:prstGeom>
        </p:spPr>
      </p:pic>
      <p:sp>
        <p:nvSpPr>
          <p:cNvPr id="2" name="Rectangle 7"/>
          <p:cNvSpPr>
            <a:spLocks noChangeArrowheads="1"/>
          </p:cNvSpPr>
          <p:nvPr/>
        </p:nvSpPr>
        <p:spPr bwMode="auto">
          <a:xfrm>
            <a:off x="616225" y="665018"/>
            <a:ext cx="8044865" cy="1384995"/>
          </a:xfrm>
          <a:prstGeom prst="rect">
            <a:avLst/>
          </a:prstGeom>
          <a:noFill/>
          <a:ln w="9525">
            <a:noFill/>
            <a:miter lim="800000"/>
            <a:headEnd/>
            <a:tailEnd/>
          </a:ln>
          <a:effectLst/>
        </p:spPr>
        <p:txBody>
          <a:bodyPr wrap="square">
            <a:spAutoFit/>
          </a:bodyPr>
          <a:lstStyle/>
          <a:p>
            <a:pPr>
              <a:defRPr/>
            </a:pPr>
            <a:r>
              <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 </a:t>
            </a:r>
            <a:r>
              <a:rPr lang="es-ES" sz="2800" b="1" dirty="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Entonces entró también el otro discípulo, el que había llegado primero al sepulcro. </a:t>
            </a:r>
            <a:endPar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endParaRPr>
          </a:p>
          <a:p>
            <a:pPr>
              <a:defRPr/>
            </a:pPr>
            <a:r>
              <a:rPr lang="es-ES" sz="2800" b="1" dirty="0" smtClean="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Vio </a:t>
            </a:r>
            <a:r>
              <a:rPr lang="es-ES" sz="2800" b="1" dirty="0">
                <a:solidFill>
                  <a:schemeClr val="bg1"/>
                </a:solidFill>
                <a:effectLst>
                  <a:glow rad="101600">
                    <a:schemeClr val="tx2">
                      <a:lumMod val="50000"/>
                      <a:alpha val="60000"/>
                    </a:schemeClr>
                  </a:glow>
                  <a:outerShdw blurRad="50800" dist="76200" algn="l" rotWithShape="0">
                    <a:srgbClr val="5C0000"/>
                  </a:outerShdw>
                </a:effectLst>
                <a:latin typeface="Georgia" pitchFamily="18" charset="0"/>
              </a:rPr>
              <a:t>y creyó. </a:t>
            </a:r>
          </a:p>
        </p:txBody>
      </p:sp>
    </p:spTree>
    <p:extLst>
      <p:ext uri="{BB962C8B-B14F-4D97-AF65-F5344CB8AC3E}">
        <p14:creationId xmlns:p14="http://schemas.microsoft.com/office/powerpoint/2010/main" val="1308727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las santas escritura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5981" y="519913"/>
            <a:ext cx="7742583" cy="58040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2419799" y="649122"/>
            <a:ext cx="4685147" cy="1428157"/>
          </a:xfrm>
          <a:prstGeom prst="rect">
            <a:avLst/>
          </a:prstGeom>
          <a:noFill/>
          <a:ln w="9525">
            <a:noFill/>
            <a:miter lim="800000"/>
            <a:headEnd/>
            <a:tailEnd/>
          </a:ln>
          <a:effectLst/>
        </p:spPr>
        <p:txBody>
          <a:bodyPr/>
          <a:lstStyle/>
          <a:p>
            <a:pPr marL="342900" indent="-342900" algn="ctr">
              <a:defRPr/>
            </a:pP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Pues </a:t>
            </a:r>
            <a: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hasta entonces, </a:t>
            </a:r>
            <a:b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b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no habían                    entendido la</a:t>
            </a:r>
            <a:endPar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endParaRPr>
          </a:p>
        </p:txBody>
      </p:sp>
      <p:sp>
        <p:nvSpPr>
          <p:cNvPr id="5" name="Rectangle 6"/>
          <p:cNvSpPr>
            <a:spLocks noChangeArrowheads="1"/>
          </p:cNvSpPr>
          <p:nvPr/>
        </p:nvSpPr>
        <p:spPr bwMode="auto">
          <a:xfrm>
            <a:off x="1949597" y="4710273"/>
            <a:ext cx="5155349" cy="1372475"/>
          </a:xfrm>
          <a:prstGeom prst="rect">
            <a:avLst/>
          </a:prstGeom>
          <a:noFill/>
          <a:ln w="9525">
            <a:noFill/>
            <a:miter lim="800000"/>
            <a:headEnd/>
            <a:tailEnd/>
          </a:ln>
          <a:effectLst/>
        </p:spPr>
        <p:txBody>
          <a:bodyPr/>
          <a:lstStyle/>
          <a:p>
            <a:pPr marL="342900" indent="-342900" algn="ctr">
              <a:defRPr/>
            </a:pP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Escritura: que él había de resucitar de </a:t>
            </a:r>
            <a:r>
              <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entre los </a:t>
            </a:r>
            <a:r>
              <a:rPr lang="es-ES" sz="3000" b="1" dirty="0" smtClean="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rPr>
              <a:t>muertos. </a:t>
            </a:r>
            <a:endParaRPr lang="es-ES" sz="3000" b="1" dirty="0">
              <a:solidFill>
                <a:schemeClr val="bg1"/>
              </a:solidFill>
              <a:effectLst>
                <a:glow rad="101600">
                  <a:schemeClr val="bg2">
                    <a:lumMod val="10000"/>
                    <a:alpha val="60000"/>
                  </a:schemeClr>
                </a:glow>
                <a:outerShdw blurRad="50800" dist="38100" algn="l" rotWithShape="0">
                  <a:srgbClr val="5C0000"/>
                </a:outerShdw>
              </a:effectLst>
              <a:latin typeface="Georgia" panose="02040502050405020303" pitchFamily="18" charset="0"/>
            </a:endParaRPr>
          </a:p>
        </p:txBody>
      </p:sp>
    </p:spTree>
    <p:extLst>
      <p:ext uri="{BB962C8B-B14F-4D97-AF65-F5344CB8AC3E}">
        <p14:creationId xmlns:p14="http://schemas.microsoft.com/office/powerpoint/2010/main" val="3232424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par>
                          <p:cTn id="8" fill="hold">
                            <p:stCondLst>
                              <p:cond delay="6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Maria Magdalena ante el sepulcro de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62" y="774321"/>
            <a:ext cx="7870706" cy="530609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2 Rectángulo"/>
          <p:cNvSpPr/>
          <p:nvPr/>
        </p:nvSpPr>
        <p:spPr>
          <a:xfrm>
            <a:off x="5215272" y="1272793"/>
            <a:ext cx="2606824" cy="1569660"/>
          </a:xfrm>
          <a:prstGeom prst="rect">
            <a:avLst/>
          </a:prstGeom>
        </p:spPr>
        <p:txBody>
          <a:bodyPr wrap="square">
            <a:spAutoFit/>
          </a:bodyPr>
          <a:lstStyle/>
          <a:p>
            <a:pPr algn="ctr"/>
            <a:r>
              <a:rPr lang="es-ES_tradnl" sz="3200" b="1" dirty="0" smtClean="0">
                <a:solidFill>
                  <a:schemeClr val="bg1"/>
                </a:solidFill>
                <a:effectLst>
                  <a:outerShdw blurRad="50800" dist="76200" algn="l" rotWithShape="0">
                    <a:prstClr val="black"/>
                  </a:outerShdw>
                </a:effectLst>
                <a:latin typeface="Algerian" panose="04020705040A02060702" pitchFamily="82" charset="0"/>
              </a:rPr>
              <a:t>Preguntas para la lectura:</a:t>
            </a:r>
            <a:endParaRPr lang="es-PE" sz="3200" dirty="0" smtClean="0">
              <a:solidFill>
                <a:schemeClr val="bg1"/>
              </a:solidFill>
              <a:effectLst>
                <a:outerShdw blurRad="50800" dist="76200" algn="l" rotWithShape="0">
                  <a:prstClr val="black"/>
                </a:outerShdw>
              </a:effectLst>
              <a:latin typeface="Algerian" panose="04020705040A02060702" pitchFamily="82" charset="0"/>
            </a:endParaRPr>
          </a:p>
        </p:txBody>
      </p:sp>
      <p:sp>
        <p:nvSpPr>
          <p:cNvPr id="3" name="3 Rectángulo"/>
          <p:cNvSpPr/>
          <p:nvPr/>
        </p:nvSpPr>
        <p:spPr>
          <a:xfrm>
            <a:off x="704762" y="4510752"/>
            <a:ext cx="7793379" cy="1569660"/>
          </a:xfrm>
          <a:prstGeom prst="rect">
            <a:avLst/>
          </a:prstGeom>
        </p:spPr>
        <p:txBody>
          <a:bodyPr wrap="square">
            <a:spAutoFit/>
          </a:bodyPr>
          <a:lstStyle/>
          <a:p>
            <a:pPr lvl="0" algn="ctr"/>
            <a:r>
              <a:rPr lang="es-ES" sz="3200" b="1" dirty="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rPr>
              <a:t>* </a:t>
            </a:r>
            <a:r>
              <a:rPr lang="es-ES" sz="3200" b="1" dirty="0" smtClean="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rPr>
              <a:t>¿Quién </a:t>
            </a:r>
            <a:r>
              <a:rPr lang="es-ES" sz="3200" b="1" dirty="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rPr>
              <a:t>es la primera persona en darse cuenta de que el sepulcro está vacío? ¿Qué características tiene?</a:t>
            </a:r>
            <a:endParaRPr lang="es-PE" sz="3200" b="1" dirty="0" smtClean="0">
              <a:solidFill>
                <a:schemeClr val="bg1"/>
              </a:solidFill>
              <a:effectLst>
                <a:outerShdw blurRad="50800" dist="889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00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4" y="651371"/>
            <a:ext cx="7814256" cy="551089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643941" y="4435704"/>
            <a:ext cx="3947937" cy="1268797"/>
          </a:xfrm>
          <a:prstGeom prst="rect">
            <a:avLst/>
          </a:prstGeom>
          <a:noFill/>
          <a:ln w="9525">
            <a:noFill/>
            <a:miter lim="800000"/>
            <a:headEnd/>
            <a:tailEnd/>
          </a:ln>
          <a:effectLst/>
          <a:scene3d>
            <a:camera prst="orthographicFront"/>
            <a:lightRig rig="threePt" dir="t"/>
          </a:scene3d>
          <a:sp3d>
            <a:bevelT prst="slope"/>
          </a:sp3d>
        </p:spPr>
        <p:txBody>
          <a:bodyPr/>
          <a:lstStyle/>
          <a:p>
            <a:pPr lvl="0">
              <a:spcBef>
                <a:spcPct val="20000"/>
              </a:spcBef>
            </a:pPr>
            <a:r>
              <a:rPr lang="es-PE" sz="3600" dirty="0" smtClean="0">
                <a:solidFill>
                  <a:srgbClr val="C00000"/>
                </a:solidFill>
                <a:effectLst>
                  <a:outerShdw blurRad="50800" dist="63500" algn="l" rotWithShape="0">
                    <a:prstClr val="black"/>
                  </a:outerShdw>
                </a:effectLst>
              </a:rPr>
              <a:t>*  </a:t>
            </a:r>
            <a:r>
              <a:rPr lang="es-ES" sz="3600" dirty="0" smtClean="0">
                <a:solidFill>
                  <a:srgbClr val="C00000"/>
                </a:solidFill>
                <a:effectLst>
                  <a:outerShdw blurRad="50800" dist="63500" algn="l" rotWithShape="0">
                    <a:prstClr val="black"/>
                  </a:outerShdw>
                </a:effectLst>
              </a:rPr>
              <a:t>¿</a:t>
            </a:r>
            <a:r>
              <a:rPr lang="es-ES" sz="3600" dirty="0">
                <a:solidFill>
                  <a:srgbClr val="C00000"/>
                </a:solidFill>
                <a:effectLst>
                  <a:outerShdw blurRad="50800" dist="63500" algn="l" rotWithShape="0">
                    <a:prstClr val="black"/>
                  </a:outerShdw>
                </a:effectLst>
              </a:rPr>
              <a:t>A quiénes les avisa lo sucedido?</a:t>
            </a:r>
            <a:endParaRPr lang="es-PE" sz="3600" dirty="0" smtClean="0">
              <a:solidFill>
                <a:srgbClr val="C00000"/>
              </a:solidFill>
              <a:effectLst>
                <a:outerShdw blurRad="50800" dist="63500" algn="l" rotWithShape="0">
                  <a:prstClr val="black"/>
                </a:outerShdw>
              </a:effectLst>
            </a:endParaRPr>
          </a:p>
          <a:p>
            <a:pPr marL="571500" lvl="0" indent="-571500">
              <a:spcBef>
                <a:spcPct val="20000"/>
              </a:spcBef>
              <a:buFont typeface="Arial" panose="020B0604020202020204" pitchFamily="34" charset="0"/>
              <a:buChar char="•"/>
            </a:pPr>
            <a:endParaRPr lang="es-ES" sz="3600" dirty="0">
              <a:solidFill>
                <a:srgbClr val="C00000"/>
              </a:solidFill>
              <a:effectLst>
                <a:outerShdw blurRad="50800" dist="63500" algn="l" rotWithShape="0">
                  <a:prstClr val="black"/>
                </a:outerShdw>
              </a:effectLst>
              <a:latin typeface="Times New Roman" pitchFamily="18" charset="0"/>
            </a:endParaRPr>
          </a:p>
        </p:txBody>
      </p:sp>
    </p:spTree>
    <p:extLst>
      <p:ext uri="{BB962C8B-B14F-4D97-AF65-F5344CB8AC3E}">
        <p14:creationId xmlns:p14="http://schemas.microsoft.com/office/powerpoint/2010/main" val="2780887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20" y="695739"/>
            <a:ext cx="7711624" cy="5428051"/>
          </a:xfrm>
          <a:prstGeom prst="rect">
            <a:avLst/>
          </a:prstGeom>
          <a:scene3d>
            <a:camera prst="orthographicFront"/>
            <a:lightRig rig="threePt" dir="t"/>
          </a:scene3d>
          <a:sp3d>
            <a:bevelT w="139700" prst="cross"/>
          </a:sp3d>
        </p:spPr>
      </p:pic>
      <p:sp>
        <p:nvSpPr>
          <p:cNvPr id="2" name="WordArt 8"/>
          <p:cNvSpPr>
            <a:spLocks noChangeArrowheads="1" noChangeShapeType="1" noTextEdit="1"/>
          </p:cNvSpPr>
          <p:nvPr/>
        </p:nvSpPr>
        <p:spPr bwMode="auto">
          <a:xfrm>
            <a:off x="1621418" y="4145621"/>
            <a:ext cx="6328427" cy="1561561"/>
          </a:xfrm>
          <a:prstGeom prst="rect">
            <a:avLst/>
          </a:prstGeom>
        </p:spPr>
        <p:txBody>
          <a:bodyPr wrap="none" fromWordArt="1"/>
          <a:lstStyle/>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                  *¿</a:t>
            </a:r>
            <a:r>
              <a:rPr lang="es-PE" sz="3200" kern="10" dirty="0">
                <a:ln w="9525">
                  <a:solidFill>
                    <a:srgbClr val="000000"/>
                  </a:solidFill>
                  <a:round/>
                  <a:headEnd/>
                  <a:tailEnd/>
                </a:ln>
                <a:solidFill>
                  <a:schemeClr val="bg1"/>
                </a:solidFill>
                <a:effectLst>
                  <a:glow rad="101600">
                    <a:schemeClr val="tx1">
                      <a:lumMod val="95000"/>
                      <a:lumOff val="5000"/>
                      <a:alpha val="60000"/>
                    </a:schemeClr>
                  </a:glow>
                </a:effectLst>
                <a:latin typeface="Arial Black"/>
              </a:rPr>
              <a:t>Cuál de los discípulos llegó </a:t>
            </a: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                         </a:t>
            </a:r>
          </a:p>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primero  al sepulcro y </a:t>
            </a:r>
          </a:p>
          <a:p>
            <a:pPr algn="ctr"/>
            <a:r>
              <a:rPr lang="es-PE" sz="3200" kern="10" dirty="0" smtClean="0">
                <a:ln w="9525">
                  <a:solidFill>
                    <a:srgbClr val="000000"/>
                  </a:solidFill>
                  <a:round/>
                  <a:headEnd/>
                  <a:tailEnd/>
                </a:ln>
                <a:solidFill>
                  <a:schemeClr val="bg1"/>
                </a:solidFill>
                <a:effectLst>
                  <a:glow rad="101600">
                    <a:schemeClr val="tx1">
                      <a:lumMod val="95000"/>
                      <a:lumOff val="5000"/>
                      <a:alpha val="60000"/>
                    </a:schemeClr>
                  </a:glow>
                </a:effectLst>
                <a:latin typeface="Arial Black"/>
              </a:rPr>
              <a:t>cual entró primero?</a:t>
            </a:r>
            <a:endParaRPr lang="es-PE" sz="3200" kern="10" dirty="0">
              <a:ln w="9525">
                <a:solidFill>
                  <a:srgbClr val="000000"/>
                </a:solidFill>
                <a:round/>
                <a:headEnd/>
                <a:tailEnd/>
              </a:ln>
              <a:solidFill>
                <a:schemeClr val="bg1"/>
              </a:solidFill>
              <a:effectLst>
                <a:glow rad="101600">
                  <a:schemeClr val="tx1">
                    <a:lumMod val="95000"/>
                    <a:lumOff val="5000"/>
                    <a:alpha val="60000"/>
                  </a:schemeClr>
                </a:glow>
              </a:effectLst>
              <a:latin typeface="Arial Black"/>
            </a:endParaRPr>
          </a:p>
        </p:txBody>
      </p:sp>
    </p:spTree>
    <p:extLst>
      <p:ext uri="{BB962C8B-B14F-4D97-AF65-F5344CB8AC3E}">
        <p14:creationId xmlns:p14="http://schemas.microsoft.com/office/powerpoint/2010/main" val="449719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descr="Vertical estrecha"/>
          <p:cNvSpPr>
            <a:spLocks noChangeArrowheads="1" noChangeShapeType="1" noTextEdit="1"/>
          </p:cNvSpPr>
          <p:nvPr/>
        </p:nvSpPr>
        <p:spPr bwMode="auto">
          <a:xfrm>
            <a:off x="5595122" y="833541"/>
            <a:ext cx="3000396" cy="528622"/>
          </a:xfrm>
          <a:prstGeom prst="rect">
            <a:avLst/>
          </a:prstGeom>
        </p:spPr>
        <p:txBody>
          <a:bodyPr wrap="none" fromWordArt="1"/>
          <a:lstStyle/>
          <a:p>
            <a:pPr algn="ctr"/>
            <a:r>
              <a:rPr lang="es-PE" sz="2800" b="1"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 JULIAN" panose="02000000000000000000" pitchFamily="2" charset="0"/>
              </a:rPr>
              <a:t>Juan 20, 1-9</a:t>
            </a:r>
          </a:p>
        </p:txBody>
      </p:sp>
      <p:sp>
        <p:nvSpPr>
          <p:cNvPr id="5" name="WordArt 5"/>
          <p:cNvSpPr>
            <a:spLocks noChangeArrowheads="1" noChangeShapeType="1" noTextEdit="1"/>
          </p:cNvSpPr>
          <p:nvPr/>
        </p:nvSpPr>
        <p:spPr bwMode="auto">
          <a:xfrm>
            <a:off x="1026791" y="5153947"/>
            <a:ext cx="6120680" cy="58519"/>
          </a:xfrm>
          <a:prstGeom prst="rect">
            <a:avLst/>
          </a:prstGeom>
        </p:spPr>
        <p:txBody>
          <a:bodyPr wrap="none" fromWordArt="1">
            <a:prstTxWarp prst="textArchUp">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s-PE" sz="3600" kern="10" dirty="0" smtClean="0">
                <a:ln w="9525">
                  <a:round/>
                  <a:headEnd/>
                  <a:tailEnd/>
                </a:ln>
                <a:solidFill>
                  <a:srgbClr val="FFFF00"/>
                </a:solidFill>
                <a:latin typeface="Goudy Old Style" panose="02020502050305020303" pitchFamily="18" charset="0"/>
              </a:rPr>
              <a:t> </a:t>
            </a:r>
            <a:r>
              <a:rPr lang="es-PE" sz="2400" kern="10" dirty="0">
                <a:ln w="9525">
                  <a:round/>
                  <a:headEnd/>
                  <a:tailEnd/>
                </a:ln>
                <a:solidFill>
                  <a:schemeClr val="bg1"/>
                </a:solidFill>
                <a:latin typeface="Franklin Gothic Demi Cond" panose="020B0706030402020204" pitchFamily="34" charset="0"/>
              </a:rPr>
              <a:t>N</a:t>
            </a:r>
            <a:r>
              <a:rPr lang="es-PE" sz="2400" kern="10" dirty="0" smtClean="0">
                <a:ln w="9525">
                  <a:round/>
                  <a:headEnd/>
                  <a:tailEnd/>
                </a:ln>
                <a:solidFill>
                  <a:schemeClr val="bg1"/>
                </a:solidFill>
                <a:latin typeface="Franklin Gothic Demi Cond" panose="020B0706030402020204" pitchFamily="34" charset="0"/>
              </a:rPr>
              <a:t>O  ESTÁ AQUÍ,</a:t>
            </a:r>
          </a:p>
          <a:p>
            <a:pPr algn="ctr"/>
            <a:r>
              <a:rPr lang="es-PE" sz="2400" kern="10" dirty="0" smtClean="0">
                <a:ln w="9525">
                  <a:round/>
                  <a:headEnd/>
                  <a:tailEnd/>
                </a:ln>
                <a:solidFill>
                  <a:schemeClr val="bg1"/>
                </a:solidFill>
                <a:latin typeface="Franklin Gothic Demi Cond" panose="020B0706030402020204" pitchFamily="34" charset="0"/>
              </a:rPr>
              <a:t> HA RESUCITADO</a:t>
            </a:r>
          </a:p>
          <a:p>
            <a:pPr algn="ctr"/>
            <a:endParaRPr lang="es-PE" sz="3600" kern="10" dirty="0">
              <a:ln w="9525">
                <a:round/>
                <a:headEnd/>
                <a:tailEnd/>
              </a:ln>
              <a:solidFill>
                <a:srgbClr val="FFFF00"/>
              </a:solidFill>
              <a:latin typeface="Goudy Old Style" panose="02020502050305020303" pitchFamily="18" charset="0"/>
            </a:endParaRPr>
          </a:p>
        </p:txBody>
      </p:sp>
      <p:sp>
        <p:nvSpPr>
          <p:cNvPr id="6" name="WordArt 6" descr="Vertical estrecha"/>
          <p:cNvSpPr>
            <a:spLocks noChangeArrowheads="1" noChangeShapeType="1" noTextEdit="1"/>
          </p:cNvSpPr>
          <p:nvPr/>
        </p:nvSpPr>
        <p:spPr bwMode="auto">
          <a:xfrm>
            <a:off x="5483962" y="5730416"/>
            <a:ext cx="3000396" cy="528622"/>
          </a:xfrm>
          <a:prstGeom prst="rect">
            <a:avLst/>
          </a:prstGeom>
        </p:spPr>
        <p:txBody>
          <a:bodyPr wrap="none" fromWordArt="1"/>
          <a:lstStyle/>
          <a:p>
            <a:pPr algn="ctr"/>
            <a:r>
              <a:rPr lang="es-PE" sz="2000" b="1" kern="10" dirty="0" smtClean="0">
                <a:ln w="12700">
                  <a:solidFill>
                    <a:srgbClr val="000000"/>
                  </a:solidFill>
                  <a:round/>
                  <a:headEnd/>
                  <a:tailEnd/>
                </a:ln>
                <a:solidFill>
                  <a:schemeClr val="bg1"/>
                </a:solidFill>
                <a:effectLst>
                  <a:outerShdw dist="45791" dir="2021404" algn="ctr" rotWithShape="0">
                    <a:srgbClr val="808080">
                      <a:alpha val="79999"/>
                    </a:srgbClr>
                  </a:outerShdw>
                </a:effectLst>
                <a:latin typeface="AR JULIAN" panose="02000000000000000000" pitchFamily="2" charset="0"/>
              </a:rPr>
              <a:t>Domingo 9 abril 2023</a:t>
            </a:r>
            <a:endParaRPr lang="es-PE" sz="2000" b="1" kern="10" dirty="0">
              <a:ln w="12700">
                <a:solidFill>
                  <a:srgbClr val="000000"/>
                </a:solidFill>
                <a:round/>
                <a:headEnd/>
                <a:tailEnd/>
              </a:ln>
              <a:solidFill>
                <a:schemeClr val="bg1"/>
              </a:solidFill>
              <a:effectLst>
                <a:outerShdw dist="45791" dir="2021404" algn="ctr" rotWithShape="0">
                  <a:srgbClr val="808080">
                    <a:alpha val="79999"/>
                  </a:srgbClr>
                </a:outerShdw>
              </a:effectLst>
              <a:latin typeface="AR JULIAN" panose="02000000000000000000" pitchFamily="2" charset="0"/>
            </a:endParaRPr>
          </a:p>
        </p:txBody>
      </p:sp>
      <p:grpSp>
        <p:nvGrpSpPr>
          <p:cNvPr id="7" name="Group 161"/>
          <p:cNvGrpSpPr>
            <a:grpSpLocks/>
          </p:cNvGrpSpPr>
          <p:nvPr/>
        </p:nvGrpSpPr>
        <p:grpSpPr bwMode="auto">
          <a:xfrm>
            <a:off x="728024" y="680911"/>
            <a:ext cx="4343400" cy="685800"/>
            <a:chOff x="878" y="579"/>
            <a:chExt cx="6840" cy="1080"/>
          </a:xfrm>
        </p:grpSpPr>
        <p:sp>
          <p:nvSpPr>
            <p:cNvPr id="8" name="Rectangle 154"/>
            <p:cNvSpPr>
              <a:spLocks noChangeArrowheads="1"/>
            </p:cNvSpPr>
            <p:nvPr/>
          </p:nvSpPr>
          <p:spPr bwMode="auto">
            <a:xfrm>
              <a:off x="878" y="1119"/>
              <a:ext cx="6840" cy="540"/>
            </a:xfrm>
            <a:prstGeom prst="rect">
              <a:avLst/>
            </a:prstGeom>
            <a:solidFill>
              <a:schemeClr val="accent4">
                <a:lumMod val="100000"/>
                <a:lumOff val="0"/>
              </a:schemeClr>
            </a:solidFill>
            <a:ln w="38100" cmpd="sng">
              <a:solidFill>
                <a:schemeClr val="lt1">
                  <a:lumMod val="95000"/>
                  <a:lumOff val="0"/>
                </a:schemeClr>
              </a:solidFill>
              <a:prstDash val="solid"/>
              <a:miter lim="800000"/>
              <a:headEnd/>
              <a:tailEnd/>
            </a:ln>
            <a:effectLst>
              <a:outerShdw dist="28398" dir="3806097" algn="ctr" rotWithShape="0">
                <a:schemeClr val="accent4">
                  <a:lumMod val="50000"/>
                  <a:lumOff val="0"/>
                  <a:alpha val="50000"/>
                </a:scheme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endParaRPr lang="es-PE"/>
            </a:p>
          </p:txBody>
        </p:sp>
        <p:pic>
          <p:nvPicPr>
            <p:cNvPr id="9" name="Picture 159" descr="cirio"/>
            <p:cNvPicPr>
              <a:picLocks noChangeAspect="1" noChangeArrowheads="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93" y="579"/>
              <a:ext cx="91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5"/>
            <p:cNvSpPr txBox="1">
              <a:spLocks noChangeArrowheads="1"/>
            </p:cNvSpPr>
            <p:nvPr/>
          </p:nvSpPr>
          <p:spPr bwMode="auto">
            <a:xfrm>
              <a:off x="2058" y="594"/>
              <a:ext cx="5400" cy="900"/>
            </a:xfrm>
            <a:prstGeom prst="rect">
              <a:avLst/>
            </a:prstGeom>
            <a:solidFill>
              <a:srgbClr val="FFFFFF"/>
            </a:solidFill>
            <a:ln w="9525">
              <a:solidFill>
                <a:srgbClr val="000000"/>
              </a:solidFill>
              <a:miter lim="800000"/>
              <a:headEnd/>
              <a:tailEnd/>
            </a:ln>
            <a:scene3d>
              <a:camera prst="orthographicFront"/>
              <a:lightRig rig="threePt" dir="t"/>
            </a:scene3d>
            <a:sp3d>
              <a:bevelT prst="convex"/>
            </a:sp3d>
          </p:spPr>
          <p:txBody>
            <a:bodyPr rot="0" vert="horz" wrap="square" lIns="91440" tIns="45720" rIns="91440" bIns="45720" anchor="t" anchorCtr="0" upright="1">
              <a:noAutofit/>
            </a:bodyPr>
            <a:lstStyle/>
            <a:p>
              <a:pPr indent="19050" algn="ctr">
                <a:spcAft>
                  <a:spcPts val="0"/>
                </a:spcAft>
              </a:pPr>
              <a:r>
                <a:rPr lang="es-ES_tradnl" sz="1200" b="1" dirty="0">
                  <a:solidFill>
                    <a:srgbClr val="806000"/>
                  </a:solidFill>
                  <a:effectLst/>
                  <a:latin typeface="Arial Rounded MT Bold" panose="020F0704030504030204" pitchFamily="34" charset="0"/>
                  <a:ea typeface="Times New Roman" panose="02020603050405020304" pitchFamily="18" charset="0"/>
                </a:rPr>
                <a:t>LECTIO DIVINA – DOMINGO DE PASCUA </a:t>
              </a:r>
              <a:endParaRPr lang="es-PE" sz="1200" b="1" dirty="0">
                <a:solidFill>
                  <a:srgbClr val="880000"/>
                </a:solidFill>
                <a:effectLst/>
                <a:latin typeface="Arial Rounded MT Bold" panose="020F0704030504030204" pitchFamily="34" charset="0"/>
                <a:ea typeface="Times New Roman" panose="02020603050405020304" pitchFamily="18" charset="0"/>
              </a:endParaRPr>
            </a:p>
            <a:p>
              <a:pPr indent="19050" algn="ctr">
                <a:spcAft>
                  <a:spcPts val="0"/>
                </a:spcAft>
              </a:pPr>
              <a:r>
                <a:rPr lang="es-ES_tradnl" sz="1200" b="1" dirty="0" smtClean="0">
                  <a:solidFill>
                    <a:srgbClr val="BF8F00"/>
                  </a:solidFill>
                  <a:latin typeface="Arial Rounded MT Bold" panose="020F0704030504030204" pitchFamily="34" charset="0"/>
                  <a:ea typeface="Times New Roman" panose="02020603050405020304" pitchFamily="18" charset="0"/>
                </a:rPr>
                <a:t>NO ESTÁ AQUÍ, HA RESUCITADO</a:t>
              </a:r>
              <a:endParaRPr lang="es-ES_tradnl" sz="1200" b="1" dirty="0">
                <a:solidFill>
                  <a:srgbClr val="BF8F00"/>
                </a:solidFill>
                <a:latin typeface="Arial Rounded MT Bold" panose="020F0704030504030204" pitchFamily="34" charset="0"/>
                <a:ea typeface="Times New Roman" panose="02020603050405020304" pitchFamily="18" charset="0"/>
              </a:endParaRPr>
            </a:p>
            <a:p>
              <a:pPr indent="19050" algn="r">
                <a:spcAft>
                  <a:spcPts val="0"/>
                </a:spcAft>
              </a:pPr>
              <a:endParaRPr lang="es-ES_tradnl" sz="1100" b="1" dirty="0" smtClean="0">
                <a:solidFill>
                  <a:srgbClr val="BF8F00"/>
                </a:solidFill>
                <a:effectLst/>
                <a:latin typeface="Arial Rounded MT Bold" panose="020F0704030504030204" pitchFamily="34" charset="0"/>
                <a:ea typeface="Times New Roman" panose="02020603050405020304" pitchFamily="18" charset="0"/>
              </a:endParaRPr>
            </a:p>
            <a:p>
              <a:pPr indent="19050" algn="r">
                <a:spcAft>
                  <a:spcPts val="0"/>
                </a:spcAft>
              </a:pPr>
              <a:endParaRPr lang="es-PE" sz="1200" dirty="0">
                <a:solidFill>
                  <a:srgbClr val="88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85712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ppt_w</p:attrName>
                                        </p:attrNameLst>
                                      </p:cBhvr>
                                      <p:tavLst>
                                        <p:tav tm="0" fmla="#ppt_w*sin(2.5*pi*$)">
                                          <p:val>
                                            <p:fltVal val="0"/>
                                          </p:val>
                                        </p:tav>
                                        <p:tav tm="100000">
                                          <p:val>
                                            <p:fltVal val="1"/>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4200"/>
                            </p:stCondLst>
                            <p:childTnLst>
                              <p:par>
                                <p:cTn id="22" presetID="2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olainez.org/images/temas/tem101_semanasanta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178" y="442731"/>
            <a:ext cx="7928151" cy="59967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989699" y="3773839"/>
            <a:ext cx="4032448" cy="2160240"/>
          </a:xfrm>
          <a:prstGeom prst="rect">
            <a:avLst/>
          </a:prstGeom>
        </p:spPr>
        <p:txBody>
          <a:bodyPr wrap="none" fromWordArt="1"/>
          <a:lstStyle/>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Qué </a:t>
            </a: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diferencias</a:t>
            </a: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importantes </a:t>
            </a:r>
          </a:p>
          <a:p>
            <a:pPr algn="ct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encuentras en las </a:t>
            </a:r>
            <a:endPar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experiencias</a:t>
            </a:r>
            <a:endParaRPr lang="es-PE" sz="2800" kern="10" dirty="0">
              <a:solidFill>
                <a:schemeClr val="bg1"/>
              </a:solidFill>
              <a:effectLst>
                <a:glow rad="101600">
                  <a:srgbClr val="10131C">
                    <a:alpha val="40000"/>
                  </a:srgbClr>
                </a:glow>
                <a:outerShdw blurRad="50800" dist="38100" algn="l" rotWithShape="0">
                  <a:prstClr val="black"/>
                </a:outerShdw>
              </a:effectLst>
              <a:latin typeface="Arial Black"/>
            </a:endParaRPr>
          </a:p>
          <a:p>
            <a:pPr algn="ctr"/>
            <a:r>
              <a:rPr lang="es-PE" sz="2800" kern="10" dirty="0" smtClean="0">
                <a:solidFill>
                  <a:schemeClr val="bg1"/>
                </a:solidFill>
                <a:effectLst>
                  <a:glow rad="101600">
                    <a:srgbClr val="10131C">
                      <a:alpha val="40000"/>
                    </a:srgbClr>
                  </a:glow>
                  <a:outerShdw blurRad="50800" dist="38100" algn="l" rotWithShape="0">
                    <a:prstClr val="black"/>
                  </a:outerShdw>
                </a:effectLst>
                <a:latin typeface="Arial Black"/>
              </a:rPr>
              <a:t>de </a:t>
            </a:r>
            <a:r>
              <a:rPr lang="es-PE" sz="2800" kern="10" dirty="0">
                <a:solidFill>
                  <a:schemeClr val="bg1"/>
                </a:solidFill>
                <a:effectLst>
                  <a:glow rad="101600">
                    <a:srgbClr val="10131C">
                      <a:alpha val="40000"/>
                    </a:srgbClr>
                  </a:glow>
                  <a:outerShdw blurRad="50800" dist="38100" algn="l" rotWithShape="0">
                    <a:prstClr val="black"/>
                  </a:outerShdw>
                </a:effectLst>
                <a:latin typeface="Arial Black"/>
              </a:rPr>
              <a:t>ambos discípulos?</a:t>
            </a:r>
          </a:p>
        </p:txBody>
      </p:sp>
    </p:spTree>
    <p:extLst>
      <p:ext uri="{BB962C8B-B14F-4D97-AF65-F5344CB8AC3E}">
        <p14:creationId xmlns:p14="http://schemas.microsoft.com/office/powerpoint/2010/main" val="24921218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 terremoto del Domingo - ppt descarga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95741" y="716930"/>
            <a:ext cx="7664024" cy="5395635"/>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442855" y="4866516"/>
            <a:ext cx="7747944" cy="1110369"/>
          </a:xfrm>
          <a:prstGeom prst="rect">
            <a:avLst/>
          </a:prstGeom>
        </p:spPr>
        <p:txBody>
          <a:bodyPr wrap="none" fromWordArt="1"/>
          <a:lstStyle/>
          <a:p>
            <a:pPr marL="457200" indent="-457200" algn="ctr">
              <a:buFont typeface="Arial" panose="020B0604020202020204" pitchFamily="34" charset="0"/>
              <a:buChar char="•"/>
            </a:pP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¿Qué </a:t>
            </a:r>
            <a:r>
              <a:rPr lang="es-ES" sz="2800" kern="10" dirty="0">
                <a:solidFill>
                  <a:schemeClr val="bg1"/>
                </a:solidFill>
                <a:effectLst>
                  <a:glow rad="101600">
                    <a:srgbClr val="10131C">
                      <a:alpha val="40000"/>
                    </a:srgbClr>
                  </a:glow>
                  <a:outerShdw blurRad="50800" dist="38100" algn="l" rotWithShape="0">
                    <a:prstClr val="black"/>
                  </a:outerShdw>
                </a:effectLst>
                <a:latin typeface="Arial Black"/>
              </a:rPr>
              <a:t>vieron Pedro y el otro </a:t>
            </a: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discípulo  </a:t>
            </a:r>
          </a:p>
          <a:p>
            <a:pPr algn="ctr"/>
            <a:r>
              <a:rPr lang="es-ES" sz="2800" kern="10" dirty="0" smtClean="0">
                <a:solidFill>
                  <a:schemeClr val="bg1"/>
                </a:solidFill>
                <a:effectLst>
                  <a:glow rad="101600">
                    <a:srgbClr val="10131C">
                      <a:alpha val="40000"/>
                    </a:srgbClr>
                  </a:glow>
                  <a:outerShdw blurRad="50800" dist="38100" algn="l" rotWithShape="0">
                    <a:prstClr val="black"/>
                  </a:outerShdw>
                </a:effectLst>
                <a:latin typeface="Arial Black"/>
              </a:rPr>
              <a:t>cuando </a:t>
            </a:r>
            <a:r>
              <a:rPr lang="es-ES" sz="2800" kern="10" dirty="0">
                <a:solidFill>
                  <a:schemeClr val="bg1"/>
                </a:solidFill>
                <a:effectLst>
                  <a:glow rad="101600">
                    <a:srgbClr val="10131C">
                      <a:alpha val="40000"/>
                    </a:srgbClr>
                  </a:glow>
                  <a:outerShdw blurRad="50800" dist="38100" algn="l" rotWithShape="0">
                    <a:prstClr val="black"/>
                  </a:outerShdw>
                </a:effectLst>
                <a:latin typeface="Arial Black"/>
              </a:rPr>
              <a:t>entraron al sepulcro vacío?</a:t>
            </a:r>
          </a:p>
          <a:p>
            <a:pPr algn="ctr"/>
            <a:endParaRPr lang="es-ES" sz="2800" kern="10" dirty="0">
              <a:solidFill>
                <a:schemeClr val="bg1"/>
              </a:solidFill>
              <a:effectLst>
                <a:glow rad="101600">
                  <a:srgbClr val="10131C">
                    <a:alpha val="40000"/>
                  </a:srgbClr>
                </a:glow>
                <a:outerShdw blurRad="50800" dist="38100" algn="l" rotWithShape="0">
                  <a:prstClr val="black"/>
                </a:outerShdw>
              </a:effectLst>
              <a:latin typeface="Arial Black"/>
            </a:endParaRPr>
          </a:p>
        </p:txBody>
      </p:sp>
    </p:spTree>
    <p:extLst>
      <p:ext uri="{BB962C8B-B14F-4D97-AF65-F5344CB8AC3E}">
        <p14:creationId xmlns:p14="http://schemas.microsoft.com/office/powerpoint/2010/main" val="21776431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06287" y="745435"/>
            <a:ext cx="7861397" cy="5416825"/>
          </a:xfrm>
          <a:prstGeom prst="rect">
            <a:avLst/>
          </a:prstGeom>
          <a:scene3d>
            <a:camera prst="orthographicFront"/>
            <a:lightRig rig="threePt" dir="t"/>
          </a:scene3d>
          <a:sp3d>
            <a:bevelT prst="relaxedInset"/>
          </a:sp3d>
        </p:spPr>
      </p:pic>
      <p:sp>
        <p:nvSpPr>
          <p:cNvPr id="3" name="Rectángulo 2"/>
          <p:cNvSpPr/>
          <p:nvPr/>
        </p:nvSpPr>
        <p:spPr>
          <a:xfrm>
            <a:off x="5338956" y="892329"/>
            <a:ext cx="2308645" cy="523220"/>
          </a:xfrm>
          <a:prstGeom prst="rect">
            <a:avLst/>
          </a:prstGeom>
        </p:spPr>
        <p:txBody>
          <a:bodyPr wrap="none">
            <a:spAutoFit/>
          </a:bodyPr>
          <a:lstStyle/>
          <a:p>
            <a:r>
              <a:rPr lang="es-ES_tradnl" sz="2800" b="1" i="1" dirty="0">
                <a:solidFill>
                  <a:srgbClr val="FFFF00"/>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Motivación: </a:t>
            </a:r>
            <a:endParaRPr lang="en-US" sz="2800" dirty="0"/>
          </a:p>
        </p:txBody>
      </p:sp>
      <p:sp>
        <p:nvSpPr>
          <p:cNvPr id="8" name="Rectangle 7"/>
          <p:cNvSpPr>
            <a:spLocks noChangeArrowheads="1"/>
          </p:cNvSpPr>
          <p:nvPr/>
        </p:nvSpPr>
        <p:spPr bwMode="auto">
          <a:xfrm>
            <a:off x="703954" y="1979270"/>
            <a:ext cx="3927681" cy="3964325"/>
          </a:xfrm>
          <a:prstGeom prst="rect">
            <a:avLst/>
          </a:prstGeom>
          <a:noFill/>
          <a:ln w="9525">
            <a:noFill/>
            <a:miter lim="800000"/>
            <a:headEnd/>
            <a:tailEnd/>
          </a:ln>
          <a:effectLst/>
          <a:scene3d>
            <a:camera prst="orthographicFront"/>
            <a:lightRig rig="threePt" dir="t"/>
          </a:scene3d>
          <a:sp3d>
            <a:bevelT prst="slope"/>
          </a:sp3d>
        </p:spPr>
        <p:txBody>
          <a:bodyPr/>
          <a:lstStyle/>
          <a:p>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Hoy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como ayer; </a:t>
            </a:r>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            el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Señor nos sigue saliendo al encuentro </a:t>
            </a:r>
            <a:r>
              <a:rPr lang="es-ES" sz="2600" b="1" dirty="0" smtClean="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 y </a:t>
            </a:r>
            <a:r>
              <a:rPr lang="es-ES" sz="2600" b="1" dirty="0">
                <a:solidFill>
                  <a:schemeClr val="bg1"/>
                </a:solidFill>
                <a:effectLst>
                  <a:glow rad="101600">
                    <a:schemeClr val="tx1">
                      <a:lumMod val="95000"/>
                      <a:lumOff val="5000"/>
                      <a:alpha val="40000"/>
                    </a:schemeClr>
                  </a:glow>
                  <a:outerShdw blurRad="50800" dist="63500" algn="l" rotWithShape="0">
                    <a:prstClr val="black"/>
                  </a:outerShdw>
                </a:effectLst>
                <a:latin typeface="Comic Sans MS" panose="030F0702030302020204" pitchFamily="66" charset="0"/>
              </a:rPr>
              <a:t>nos convoca para verle y para anunciar la alegre noticia de su resurrección. Lo nuestro es acudir a su cita sabiendo que él va delante de nosotros.</a:t>
            </a:r>
            <a:endParaRPr lang="es-ES" sz="2600" dirty="0">
              <a:solidFill>
                <a:schemeClr val="bg1"/>
              </a:solidFill>
              <a:effectLst>
                <a:outerShdw blurRad="50800" dist="63500" algn="l" rotWithShape="0">
                  <a:prstClr val="black"/>
                </a:outerShdw>
              </a:effectLst>
              <a:latin typeface="Times New Roman" pitchFamily="18" charset="0"/>
            </a:endParaRPr>
          </a:p>
        </p:txBody>
      </p:sp>
      <p:sp>
        <p:nvSpPr>
          <p:cNvPr id="6" name="AutoShape 2"/>
          <p:cNvSpPr>
            <a:spLocks noChangeArrowheads="1"/>
          </p:cNvSpPr>
          <p:nvPr/>
        </p:nvSpPr>
        <p:spPr bwMode="auto">
          <a:xfrm>
            <a:off x="836228" y="966189"/>
            <a:ext cx="3387902" cy="802266"/>
          </a:xfrm>
          <a:prstGeom prst="roundRect">
            <a:avLst>
              <a:gd name="adj" fmla="val 16667"/>
            </a:avLst>
          </a:prstGeom>
          <a:solidFill>
            <a:srgbClr val="F2B057"/>
          </a:solidFill>
          <a:ln w="12700">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MEDITATIO</a:t>
            </a:r>
          </a:p>
          <a:p>
            <a:pPr algn="ctr" eaLnBrk="0" fontAlgn="base" hangingPunct="0">
              <a:spcBef>
                <a:spcPct val="0"/>
              </a:spcBef>
              <a:spcAft>
                <a:spcPct val="0"/>
              </a:spcAft>
            </a:pPr>
            <a:r>
              <a:rPr lang="es-PE" sz="20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rPr>
              <a:t>¿Qué ME dice el texto?</a:t>
            </a:r>
            <a:endParaRPr lang="es-PE" sz="3600"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000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082" y="741608"/>
            <a:ext cx="7680421" cy="5430591"/>
          </a:xfrm>
          <a:prstGeom prst="rect">
            <a:avLst/>
          </a:prstGeom>
          <a:scene3d>
            <a:camera prst="orthographicFront"/>
            <a:lightRig rig="threePt" dir="t"/>
          </a:scene3d>
          <a:sp3d>
            <a:bevelT/>
          </a:sp3d>
        </p:spPr>
      </p:pic>
      <p:sp>
        <p:nvSpPr>
          <p:cNvPr id="2" name="WordArt 6"/>
          <p:cNvSpPr>
            <a:spLocks noChangeArrowheads="1" noChangeShapeType="1" noTextEdit="1"/>
          </p:cNvSpPr>
          <p:nvPr/>
        </p:nvSpPr>
        <p:spPr bwMode="auto">
          <a:xfrm>
            <a:off x="4889614" y="3149691"/>
            <a:ext cx="3701139" cy="3022508"/>
          </a:xfrm>
          <a:prstGeom prst="rect">
            <a:avLst/>
          </a:prstGeom>
        </p:spPr>
        <p:txBody>
          <a:bodyPr wrap="none" fromWordArt="1"/>
          <a:lstStyle/>
          <a:p>
            <a:pPr marL="457200" indent="-457200" algn="ctr">
              <a:buFont typeface="Wingdings" panose="05000000000000000000" pitchFamily="2" charset="2"/>
              <a:buChar char="Ø"/>
            </a:pPr>
            <a:r>
              <a:rPr lang="es-ES"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Qué frutos </a:t>
            </a:r>
            <a:endPar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ctr"/>
            <a:r>
              <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concretos </a:t>
            </a:r>
          </a:p>
          <a:p>
            <a:pPr algn="ctr"/>
            <a:r>
              <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ha </a:t>
            </a:r>
            <a:r>
              <a:rPr lang="es-ES"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dejado </a:t>
            </a:r>
            <a:endPar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ctr"/>
            <a:r>
              <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el </a:t>
            </a:r>
            <a:r>
              <a:rPr lang="es-ES"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tiempo </a:t>
            </a:r>
            <a:endPar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ctr"/>
            <a:r>
              <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de </a:t>
            </a:r>
            <a:r>
              <a:rPr lang="es-ES"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cuaresma que </a:t>
            </a:r>
            <a:endPar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a:p>
            <a:pPr algn="ctr"/>
            <a:r>
              <a:rPr lang="es-ES" sz="2800" kern="10" dirty="0" smtClean="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acaba </a:t>
            </a:r>
            <a:r>
              <a:rPr lang="es-ES"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rPr>
              <a:t>de pasar?</a:t>
            </a:r>
            <a:endParaRPr lang="es-PE" sz="2800" kern="10" dirty="0">
              <a:solidFill>
                <a:srgbClr val="FFFF00"/>
              </a:solidFill>
              <a:effectLst>
                <a:glow rad="101600">
                  <a:schemeClr val="tx1">
                    <a:lumMod val="95000"/>
                    <a:lumOff val="5000"/>
                    <a:alpha val="40000"/>
                  </a:schemeClr>
                </a:glow>
                <a:outerShdw blurRad="50800" dist="114300" algn="l" rotWithShape="0">
                  <a:prstClr val="black"/>
                </a:outerShdw>
              </a:effectLst>
              <a:latin typeface="Arial Black"/>
            </a:endParaRPr>
          </a:p>
        </p:txBody>
      </p:sp>
      <p:sp>
        <p:nvSpPr>
          <p:cNvPr id="3" name="WordArt 7"/>
          <p:cNvSpPr>
            <a:spLocks noChangeArrowheads="1" noChangeShapeType="1" noTextEdit="1"/>
          </p:cNvSpPr>
          <p:nvPr/>
        </p:nvSpPr>
        <p:spPr bwMode="auto">
          <a:xfrm>
            <a:off x="2068032" y="3318895"/>
            <a:ext cx="5182771" cy="1368425"/>
          </a:xfrm>
          <a:prstGeom prst="rect">
            <a:avLst/>
          </a:prstGeom>
        </p:spPr>
        <p:txBody>
          <a:bodyPr wrap="none" fromWordArt="1">
            <a:prstTxWarp prst="textPlain">
              <a:avLst>
                <a:gd name="adj" fmla="val 50000"/>
              </a:avLst>
            </a:prstTxWarp>
          </a:bodyPr>
          <a:lstStyle/>
          <a:p>
            <a:pPr algn="ctr"/>
            <a:endParaRPr lang="es-PE" sz="2000" kern="10" spc="360" dirty="0">
              <a:ln w="9525">
                <a:noFill/>
                <a:round/>
                <a:headEnd/>
                <a:tailEnd/>
              </a:ln>
              <a:solidFill>
                <a:schemeClr val="bg1"/>
              </a:solidFill>
              <a:effectLst>
                <a:outerShdw blurRad="50800" dist="63500" algn="l" rotWithShape="0">
                  <a:prstClr val="black"/>
                </a:outerShdw>
              </a:effectLst>
              <a:latin typeface="Comic Sans MS" panose="030F0702030302020204" pitchFamily="66" charset="0"/>
              <a:ea typeface="Adobe Gothic Std B" panose="020B0800000000000000" pitchFamily="34" charset="-128"/>
            </a:endParaRPr>
          </a:p>
        </p:txBody>
      </p:sp>
    </p:spTree>
    <p:extLst>
      <p:ext uri="{BB962C8B-B14F-4D97-AF65-F5344CB8AC3E}">
        <p14:creationId xmlns:p14="http://schemas.microsoft.com/office/powerpoint/2010/main" val="24374645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ucas: Jesús entre pobres y ricos — Biblia y Terer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85" y="745435"/>
            <a:ext cx="7706277" cy="538700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533260" y="3438939"/>
            <a:ext cx="7706277" cy="2554545"/>
          </a:xfrm>
          <a:prstGeom prst="rect">
            <a:avLst/>
          </a:prstGeom>
        </p:spPr>
        <p:txBody>
          <a:bodyPr wrap="square">
            <a:spAutoFit/>
          </a:bodyPr>
          <a:lstStyle/>
          <a:p>
            <a:pPr marL="342900" indent="-342900" algn="ctr">
              <a:buFont typeface="Wingdings" panose="05000000000000000000" pitchFamily="2" charset="2"/>
              <a:buChar char="Ø"/>
            </a:pPr>
            <a:r>
              <a:rPr lang="es-ES" sz="3200" b="1" dirty="0">
                <a:solidFill>
                  <a:schemeClr val="bg1"/>
                </a:solidFill>
                <a:effectLst>
                  <a:glow rad="101600">
                    <a:prstClr val="black">
                      <a:lumMod val="95000"/>
                      <a:lumOff val="5000"/>
                      <a:alpha val="40000"/>
                    </a:prstClr>
                  </a:glow>
                  <a:outerShdw blurRad="50800" dist="63500" algn="l" rotWithShape="0">
                    <a:prstClr val="black"/>
                  </a:outerShdw>
                </a:effectLst>
                <a:latin typeface="Calibri" panose="020F0502020204030204" pitchFamily="34" charset="0"/>
                <a:cs typeface="Calibri" panose="020F0502020204030204" pitchFamily="34" charset="0"/>
              </a:rPr>
              <a:t>	Ver y creer. El Discípulo Amado vio y creyó. ¿Qué es lo que me lleva a creer que Jesús está vivo, que está presente entre nosotros, hoy, dando vida nueva a los pobres? </a:t>
            </a:r>
            <a:r>
              <a:rPr lang="es-ES_tradnl" sz="3200" b="1" dirty="0" smtClean="0">
                <a:solidFill>
                  <a:schemeClr val="bg1"/>
                </a:solidFill>
                <a:effectLst>
                  <a:glow rad="101600">
                    <a:prstClr val="black">
                      <a:lumMod val="95000"/>
                      <a:lumOff val="5000"/>
                      <a:alpha val="40000"/>
                    </a:prstClr>
                  </a:glow>
                  <a:outerShdw blurRad="50800" dist="63500" algn="l" rotWithShape="0">
                    <a:prstClr val="black"/>
                  </a:outerShdw>
                </a:effectLst>
                <a:latin typeface="Calibri" panose="020F0502020204030204" pitchFamily="34" charset="0"/>
                <a:cs typeface="Calibri" panose="020F0502020204030204" pitchFamily="34" charset="0"/>
              </a:rPr>
              <a:t> </a:t>
            </a:r>
            <a:endParaRPr lang="es-P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12354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El rostro de la muerte | Bale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2" y="714710"/>
            <a:ext cx="7683007" cy="542767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WordArt 7"/>
          <p:cNvSpPr>
            <a:spLocks noChangeArrowheads="1" noChangeShapeType="1" noTextEdit="1"/>
          </p:cNvSpPr>
          <p:nvPr/>
        </p:nvSpPr>
        <p:spPr bwMode="auto">
          <a:xfrm>
            <a:off x="442411" y="714711"/>
            <a:ext cx="7498954" cy="1909219"/>
          </a:xfrm>
          <a:prstGeom prst="rect">
            <a:avLst/>
          </a:prstGeom>
        </p:spPr>
        <p:txBody>
          <a:bodyPr wrap="none" fromWordArt="1">
            <a:scene3d>
              <a:camera prst="orthographicFront"/>
              <a:lightRig rig="threePt" dir="t"/>
            </a:scene3d>
            <a:sp3d contourW="50800"/>
          </a:bodyPr>
          <a:lstStyle/>
          <a:p>
            <a:pPr marL="914400" lvl="1" indent="-457200">
              <a:buFont typeface="Wingdings" panose="05000000000000000000" pitchFamily="2" charset="2"/>
              <a:buChar char="Ø"/>
            </a:pP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¿Has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pasado ya por una </a:t>
            </a: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experiencia de </a:t>
            </a: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pérdida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o de muerte?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te ha dado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nueva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vida </a:t>
            </a: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o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te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ha devuelto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esperanza </a:t>
            </a:r>
          </a:p>
          <a:p>
            <a:pPr lvl="1"/>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y </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alegría de vivir?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p:txBody>
      </p:sp>
      <p:sp>
        <p:nvSpPr>
          <p:cNvPr id="8" name="WordArt 7"/>
          <p:cNvSpPr>
            <a:spLocks noChangeArrowheads="1" noChangeShapeType="1" noTextEdit="1"/>
          </p:cNvSpPr>
          <p:nvPr/>
        </p:nvSpPr>
        <p:spPr bwMode="auto">
          <a:xfrm>
            <a:off x="442411" y="4971970"/>
            <a:ext cx="7926337" cy="872239"/>
          </a:xfrm>
          <a:prstGeom prst="rect">
            <a:avLst/>
          </a:prstGeom>
        </p:spPr>
        <p:txBody>
          <a:bodyPr wrap="none" fromWordArt="1">
            <a:scene3d>
              <a:camera prst="orthographicFront"/>
              <a:lightRig rig="threePt" dir="t"/>
            </a:scene3d>
            <a:sp3d contourW="50800"/>
          </a:bodyPr>
          <a:lstStyle/>
          <a:p>
            <a:pPr lvl="1" algn="ctr"/>
            <a:r>
              <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2800" b="1" kern="10" dirty="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Qué afirmo en mi interior cuando digo: </a:t>
            </a:r>
            <a:endParaRPr lang="es-ES" sz="2800" b="1" kern="10" dirty="0" smtClean="0">
              <a:solidFill>
                <a:schemeClr val="bg2"/>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a:p>
            <a:pPr lvl="1" algn="ctr"/>
            <a:r>
              <a:rPr lang="es-ES" sz="3200" b="1" kern="10" dirty="0" smtClean="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a:t>
            </a:r>
            <a:r>
              <a:rPr lang="es-ES" sz="3200" b="1" kern="10" dirty="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rPr>
              <a:t>Creo en la Resurrección”?</a:t>
            </a:r>
            <a:endParaRPr lang="es-PE" sz="3200" b="1" kern="10" dirty="0">
              <a:solidFill>
                <a:srgbClr val="FFFF00"/>
              </a:solidFill>
              <a:effectLst>
                <a:glow rad="101600">
                  <a:schemeClr val="tx1">
                    <a:lumMod val="95000"/>
                    <a:lumOff val="5000"/>
                    <a:alpha val="40000"/>
                  </a:schemeClr>
                </a:glow>
                <a:outerShdw blurRad="50800" dist="38100" algn="l" rotWithShape="0">
                  <a:prstClr val="black"/>
                </a:outerShdw>
              </a:effectLst>
              <a:latin typeface="Gill Sans MT" panose="020B0502020104020203" pitchFamily="34" charset="0"/>
            </a:endParaRPr>
          </a:p>
        </p:txBody>
      </p:sp>
    </p:spTree>
    <p:extLst>
      <p:ext uri="{BB962C8B-B14F-4D97-AF65-F5344CB8AC3E}">
        <p14:creationId xmlns:p14="http://schemas.microsoft.com/office/powerpoint/2010/main" val="14288654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754" y="697466"/>
            <a:ext cx="7664438" cy="5465589"/>
          </a:xfrm>
          <a:prstGeom prst="rect">
            <a:avLst/>
          </a:prstGeom>
          <a:scene3d>
            <a:camera prst="orthographicFront"/>
            <a:lightRig rig="threePt" dir="t"/>
          </a:scene3d>
          <a:sp3d>
            <a:bevelT w="152400" h="50800" prst="softRound"/>
          </a:sp3d>
        </p:spPr>
      </p:pic>
      <p:sp>
        <p:nvSpPr>
          <p:cNvPr id="3" name="WordArt 8"/>
          <p:cNvSpPr>
            <a:spLocks noChangeArrowheads="1" noChangeShapeType="1" noTextEdit="1"/>
          </p:cNvSpPr>
          <p:nvPr/>
        </p:nvSpPr>
        <p:spPr bwMode="auto">
          <a:xfrm>
            <a:off x="1068328" y="4487463"/>
            <a:ext cx="6987289" cy="1027560"/>
          </a:xfrm>
          <a:prstGeom prst="rect">
            <a:avLst/>
          </a:prstGeom>
        </p:spPr>
        <p:txBody>
          <a:bodyPr wrap="none" fromWordArt="1"/>
          <a:lstStyle/>
          <a:p>
            <a:pPr algn="ctr"/>
            <a:r>
              <a:rPr lang="es-PE" sz="3200" b="1" kern="10" dirty="0" smtClean="0">
                <a:ln w="12700">
                  <a:solidFill>
                    <a:srgbClr val="EAEAEA"/>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 ¿</a:t>
            </a:r>
            <a:r>
              <a:rPr lang="es-PE" sz="3200" b="1" kern="10" dirty="0" smtClean="0">
                <a:ln w="12700">
                  <a:solidFill>
                    <a:schemeClr val="accent1">
                      <a:lumMod val="50000"/>
                    </a:schemeClr>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Cómo podré celebrarlos de </a:t>
            </a:r>
          </a:p>
          <a:p>
            <a:pPr algn="ctr"/>
            <a:r>
              <a:rPr lang="es-PE" sz="3200" b="1" kern="10" dirty="0" smtClean="0">
                <a:ln w="12700">
                  <a:solidFill>
                    <a:schemeClr val="accent1">
                      <a:lumMod val="50000"/>
                    </a:schemeClr>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rPr>
              <a:t>la mejor manera posible?</a:t>
            </a:r>
          </a:p>
          <a:p>
            <a:pPr algn="ctr"/>
            <a:endParaRPr lang="es-PE" sz="3200" b="1" kern="10" dirty="0">
              <a:ln w="12700">
                <a:solidFill>
                  <a:srgbClr val="EAEAEA"/>
                </a:solidFill>
                <a:round/>
                <a:headEnd/>
                <a:tailEnd/>
              </a:ln>
              <a:solidFill>
                <a:schemeClr val="bg1"/>
              </a:solidFill>
              <a:effectLst>
                <a:outerShdw blurRad="50800" dist="76200" algn="l" rotWithShape="0">
                  <a:prstClr val="black"/>
                </a:outerShdw>
              </a:effectLst>
              <a:latin typeface="Arial" panose="020B0604020202020204" pitchFamily="34" charset="0"/>
              <a:cs typeface="Arial" panose="020B0604020202020204" pitchFamily="34" charset="0"/>
            </a:endParaRPr>
          </a:p>
        </p:txBody>
      </p:sp>
      <p:sp>
        <p:nvSpPr>
          <p:cNvPr id="2" name="WordArt 8"/>
          <p:cNvSpPr>
            <a:spLocks noChangeArrowheads="1" noChangeShapeType="1" noTextEdit="1"/>
          </p:cNvSpPr>
          <p:nvPr/>
        </p:nvSpPr>
        <p:spPr bwMode="auto">
          <a:xfrm>
            <a:off x="1860851" y="3340575"/>
            <a:ext cx="3207312" cy="849366"/>
          </a:xfrm>
          <a:prstGeom prst="rect">
            <a:avLst/>
          </a:prstGeom>
        </p:spPr>
        <p:txBody>
          <a:bodyPr wrap="none" fromWordArt="1"/>
          <a:lstStyle/>
          <a:p>
            <a:pPr marL="285750" indent="-285750" algn="ctr">
              <a:buFont typeface="Wingdings" panose="05000000000000000000" pitchFamily="2" charset="2"/>
              <a:buChar char="Ø"/>
            </a:pP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Vienen ahora cincuenta </a:t>
            </a: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días de alegría pascual…</a:t>
            </a: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a:t>
            </a:r>
            <a:endParaRPr lang="es-PE"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8510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54" presetClass="entr" presetSubtype="0" accel="10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strVal val="#ppt_w*0.05"/>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anim calcmode="lin" valueType="num">
                                      <p:cBhvr>
                                        <p:cTn id="17" dur="2000" fill="hold"/>
                                        <p:tgtEl>
                                          <p:spTgt spid="3"/>
                                        </p:tgtEl>
                                        <p:attrNameLst>
                                          <p:attrName>ppt_x</p:attrName>
                                        </p:attrNameLst>
                                      </p:cBhvr>
                                      <p:tavLst>
                                        <p:tav tm="0">
                                          <p:val>
                                            <p:strVal val="#ppt_x-.2"/>
                                          </p:val>
                                        </p:tav>
                                        <p:tav tm="100000">
                                          <p:val>
                                            <p:strVal val="#ppt_x"/>
                                          </p:val>
                                        </p:tav>
                                      </p:tavLst>
                                    </p:anim>
                                    <p:anim calcmode="lin" valueType="num">
                                      <p:cBhvr>
                                        <p:cTn id="18" dur="2000" fill="hold"/>
                                        <p:tgtEl>
                                          <p:spTgt spid="3"/>
                                        </p:tgtEl>
                                        <p:attrNameLst>
                                          <p:attrName>ppt_y</p:attrName>
                                        </p:attrNameLst>
                                      </p:cBhvr>
                                      <p:tavLst>
                                        <p:tav tm="0">
                                          <p:val>
                                            <p:strVal val="#ppt_y"/>
                                          </p:val>
                                        </p:tav>
                                        <p:tav tm="100000">
                                          <p:val>
                                            <p:strVal val="#ppt_y"/>
                                          </p:val>
                                        </p:tav>
                                      </p:tavLst>
                                    </p:anim>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70/e7/38/70e738a6cb847e3656bb65fa99c7c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26" y="704088"/>
            <a:ext cx="7708265" cy="544068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WordArt 8"/>
          <p:cNvSpPr>
            <a:spLocks noChangeArrowheads="1" noChangeShapeType="1" noTextEdit="1"/>
          </p:cNvSpPr>
          <p:nvPr/>
        </p:nvSpPr>
        <p:spPr bwMode="auto">
          <a:xfrm>
            <a:off x="971635" y="4325111"/>
            <a:ext cx="7356302" cy="1527049"/>
          </a:xfrm>
          <a:prstGeom prst="rect">
            <a:avLst/>
          </a:prstGeom>
        </p:spPr>
        <p:txBody>
          <a:bodyPr wrap="none" fromWordArt="1"/>
          <a:lstStyle/>
          <a:p>
            <a:pPr marL="285750" indent="-285750" algn="ctr">
              <a:buFont typeface="Wingdings" panose="05000000000000000000" pitchFamily="2" charset="2"/>
              <a:buChar char="Ø"/>
            </a:pP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¿Soy consciente de que todos los </a:t>
            </a:r>
            <a:endPar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domingos del año son días de </a:t>
            </a:r>
            <a:endPar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ES"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celebración </a:t>
            </a:r>
            <a:r>
              <a:rPr lang="es-ES"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pascual por excelencia?</a:t>
            </a:r>
            <a:endPar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a:p>
            <a:pPr algn="ctr"/>
            <a:r>
              <a:rPr lang="es-PE" sz="2800" b="1" kern="10" dirty="0" smtClean="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rPr>
              <a:t> </a:t>
            </a:r>
            <a:endParaRPr lang="es-PE" sz="2800" b="1" kern="10" dirty="0">
              <a:ln w="12700">
                <a:solidFill>
                  <a:srgbClr val="EAEAEA"/>
                </a:solidFill>
                <a:round/>
                <a:headEnd/>
                <a:tailEnd/>
              </a:ln>
              <a:solidFill>
                <a:schemeClr val="bg1"/>
              </a:solidFill>
              <a:effectLst>
                <a:glow rad="101600">
                  <a:schemeClr val="tx1">
                    <a:lumMod val="95000"/>
                    <a:lumOff val="5000"/>
                    <a:alpha val="6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8528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el evangelio Hoy Resucito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46" y="705678"/>
            <a:ext cx="7664142" cy="548527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2 Rectángulo"/>
          <p:cNvSpPr/>
          <p:nvPr/>
        </p:nvSpPr>
        <p:spPr>
          <a:xfrm>
            <a:off x="631953" y="4898200"/>
            <a:ext cx="7829327" cy="1200329"/>
          </a:xfrm>
          <a:prstGeom prst="rect">
            <a:avLst/>
          </a:prstGeom>
          <a:noFill/>
        </p:spPr>
        <p:txBody>
          <a:bodyPr wrap="square" lIns="91440" tIns="45720" rIns="91440" bIns="45720">
            <a:spAutoFit/>
          </a:bodyPr>
          <a:lstStyle/>
          <a:p>
            <a:pPr lvl="0" algn="ctr"/>
            <a:r>
              <a:rPr lang="es-ES_tradnl" sz="2400" b="1" dirty="0" smtClean="0">
                <a:solidFill>
                  <a:srgbClr val="FFFF00"/>
                </a:solidFill>
                <a:effectLst>
                  <a:glow rad="63500">
                    <a:schemeClr val="tx1">
                      <a:lumMod val="95000"/>
                      <a:lumOff val="5000"/>
                      <a:alpha val="40000"/>
                    </a:schemeClr>
                  </a:glow>
                  <a:outerShdw blurRad="50800" dist="63500" algn="l" rotWithShape="0">
                    <a:prstClr val="black"/>
                  </a:outerShdw>
                </a:effectLst>
              </a:rPr>
              <a:t>Luego de un tiempo de meditación personal, compartimos con sencillez nuestra reflexión, lo que el texto ME dice a mi propia realidad y situación personal.</a:t>
            </a:r>
            <a:endParaRPr lang="es-PE" sz="2400" b="1" dirty="0" smtClean="0">
              <a:solidFill>
                <a:srgbClr val="FFFF00"/>
              </a:solidFill>
              <a:effectLst>
                <a:glow rad="63500">
                  <a:schemeClr val="tx1">
                    <a:lumMod val="95000"/>
                    <a:lumOff val="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11695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as mejores 230 ideas de JESUS RESUCITADO | imagen de cristo, imágenes de  jesus, imagenes de jesu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1" y="705677"/>
            <a:ext cx="7671713" cy="54116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242517" y="4356520"/>
            <a:ext cx="8156047" cy="1760816"/>
          </a:xfrm>
          <a:prstGeom prst="rect">
            <a:avLst/>
          </a:prstGeom>
          <a:noFill/>
          <a:ln w="9525">
            <a:noFill/>
            <a:miter lim="800000"/>
            <a:headEnd/>
            <a:tailEnd/>
          </a:ln>
        </p:spPr>
        <p:txBody>
          <a:bodyPr/>
          <a:lstStyle/>
          <a:p>
            <a:pPr marL="342900" indent="-342900" algn="ctr">
              <a:spcBef>
                <a:spcPct val="20000"/>
              </a:spcBef>
            </a:pPr>
            <a:r>
              <a:rPr lang="es-PE"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a:t>
            </a:r>
            <a:r>
              <a:rPr lang="es-ES"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Cada vez que oramos nos encontramos de nuevo con el Resucitado, que sale a nuestro encuentro. Adorémosle y dejemos que cambie nuestro temor en </a:t>
            </a:r>
            <a:r>
              <a:rPr lang="es-ES" sz="2800" b="1" dirty="0" smtClean="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alegría.</a:t>
            </a:r>
            <a:endParaRPr lang="es-ES_tradnl"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6" name="Rectángulo redondeado 5"/>
          <p:cNvSpPr>
            <a:spLocks noChangeArrowheads="1"/>
          </p:cNvSpPr>
          <p:nvPr/>
        </p:nvSpPr>
        <p:spPr bwMode="auto">
          <a:xfrm>
            <a:off x="853207" y="705677"/>
            <a:ext cx="2946059" cy="877899"/>
          </a:xfrm>
          <a:prstGeom prst="roundRect">
            <a:avLst>
              <a:gd name="adj" fmla="val 16667"/>
            </a:avLst>
          </a:prstGeom>
          <a:solidFill>
            <a:srgbClr val="FFC000"/>
          </a:solidFill>
          <a:ln w="38100">
            <a:solidFill>
              <a:srgbClr val="FFFF00"/>
            </a:solid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defRPr/>
            </a:pPr>
            <a:r>
              <a:rPr lang="es-ES_tradnl" sz="1600" b="1" kern="0" dirty="0">
                <a:ea typeface="Times New Roman" panose="02020603050405020304" pitchFamily="18" charset="0"/>
              </a:rPr>
              <a:t>ORATIO</a:t>
            </a:r>
            <a:endParaRPr lang="es-PE" sz="1600" kern="0" dirty="0">
              <a:ea typeface="Times New Roman" panose="02020603050405020304" pitchFamily="18" charset="0"/>
            </a:endParaRPr>
          </a:p>
          <a:p>
            <a:pPr indent="19050" algn="ctr" fontAlgn="base">
              <a:spcBef>
                <a:spcPct val="0"/>
              </a:spcBef>
              <a:spcAft>
                <a:spcPct val="0"/>
              </a:spcAft>
              <a:defRPr/>
            </a:pPr>
            <a:r>
              <a:rPr lang="es-ES_tradnl" sz="1600" b="1" kern="0" dirty="0">
                <a:ea typeface="Times New Roman" panose="02020603050405020304" pitchFamily="18" charset="0"/>
              </a:rPr>
              <a:t>¿Qué le digo al Señor motivado por su Palabra?</a:t>
            </a:r>
            <a:endParaRPr lang="es-PE" sz="2400" kern="0" dirty="0">
              <a:ea typeface="Times New Roman" panose="02020603050405020304" pitchFamily="18" charset="0"/>
            </a:endParaRPr>
          </a:p>
        </p:txBody>
      </p:sp>
      <p:sp>
        <p:nvSpPr>
          <p:cNvPr id="8" name="Rectangle 12"/>
          <p:cNvSpPr>
            <a:spLocks noChangeArrowheads="1"/>
          </p:cNvSpPr>
          <p:nvPr/>
        </p:nvSpPr>
        <p:spPr bwMode="auto">
          <a:xfrm>
            <a:off x="3169633" y="3478696"/>
            <a:ext cx="3258354" cy="3143471"/>
          </a:xfrm>
          <a:prstGeom prst="rect">
            <a:avLst/>
          </a:prstGeom>
          <a:noFill/>
          <a:ln w="9525">
            <a:noFill/>
            <a:miter lim="800000"/>
            <a:headEnd/>
            <a:tailEnd/>
          </a:ln>
        </p:spPr>
        <p:txBody>
          <a:bodyPr/>
          <a:lstStyle/>
          <a:p>
            <a:pPr marL="342900" indent="-342900" algn="ctr">
              <a:spcBef>
                <a:spcPct val="20000"/>
              </a:spcBef>
            </a:pPr>
            <a:endParaRPr lang="es-ES_tradnl" sz="3200" b="1" dirty="0">
              <a:solidFill>
                <a:srgbClr val="FFFF00"/>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2" name="Rectángulo 1"/>
          <p:cNvSpPr/>
          <p:nvPr/>
        </p:nvSpPr>
        <p:spPr>
          <a:xfrm>
            <a:off x="4798810" y="705677"/>
            <a:ext cx="2133469" cy="523220"/>
          </a:xfrm>
          <a:prstGeom prst="rect">
            <a:avLst/>
          </a:prstGeom>
        </p:spPr>
        <p:txBody>
          <a:bodyPr wrap="none">
            <a:spAutoFit/>
          </a:bodyPr>
          <a:lstStyle/>
          <a:p>
            <a:r>
              <a:rPr lang="es-PE" sz="2800" b="1" dirty="0">
                <a:solidFill>
                  <a:schemeClr val="bg1"/>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rPr>
              <a:t> Motivación: </a:t>
            </a:r>
            <a:endParaRPr lang="en-US" sz="2800" dirty="0"/>
          </a:p>
        </p:txBody>
      </p:sp>
    </p:spTree>
    <p:extLst>
      <p:ext uri="{BB962C8B-B14F-4D97-AF65-F5344CB8AC3E}">
        <p14:creationId xmlns:p14="http://schemas.microsoft.com/office/powerpoint/2010/main" val="51174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par>
                          <p:cTn id="8" fill="hold">
                            <p:stCondLst>
                              <p:cond delay="1000"/>
                            </p:stCondLst>
                            <p:childTnLst>
                              <p:par>
                                <p:cTn id="9" presetID="16" presetClass="entr" presetSubtype="26" fill="hold" grpId="0" nodeType="after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788" y="706793"/>
            <a:ext cx="7674838" cy="5466755"/>
          </a:xfrm>
          <a:prstGeom prst="rect">
            <a:avLst/>
          </a:prstGeom>
          <a:scene3d>
            <a:camera prst="orthographicFront"/>
            <a:lightRig rig="threePt" dir="t"/>
          </a:scene3d>
          <a:sp3d>
            <a:bevelT/>
          </a:sp3d>
        </p:spPr>
      </p:pic>
      <p:sp>
        <p:nvSpPr>
          <p:cNvPr id="4" name="11 CuadroTexto"/>
          <p:cNvSpPr txBox="1"/>
          <p:nvPr/>
        </p:nvSpPr>
        <p:spPr>
          <a:xfrm>
            <a:off x="749927" y="5712056"/>
            <a:ext cx="7638699" cy="461665"/>
          </a:xfrm>
          <a:prstGeom prst="rect">
            <a:avLst/>
          </a:prstGeom>
          <a:noFill/>
        </p:spPr>
        <p:txBody>
          <a:bodyPr wrap="square" rtlCol="0">
            <a:spAutoFit/>
          </a:bodyPr>
          <a:lstStyle/>
          <a:p>
            <a:pPr algn="ctr"/>
            <a:r>
              <a:rPr lang="es-ES_tradnl" sz="24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Cantos sugeridos: </a:t>
            </a:r>
            <a:r>
              <a:rPr lang="es-PE" sz="2400" b="1" dirty="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Alegre la mañana; </a:t>
            </a:r>
            <a:r>
              <a:rPr lang="es-PE" sz="2400" b="1" dirty="0" smtClean="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rPr>
              <a:t>Resucitó</a:t>
            </a:r>
            <a:endParaRPr lang="es-PE" sz="2400" dirty="0">
              <a:solidFill>
                <a:schemeClr val="bg1"/>
              </a:solidFill>
              <a:effectLst>
                <a:glow rad="63500">
                  <a:schemeClr val="tx1">
                    <a:lumMod val="95000"/>
                    <a:lumOff val="5000"/>
                    <a:alpha val="40000"/>
                  </a:schemeClr>
                </a:glow>
                <a:outerShdw blurRad="50800" dist="38100" algn="l" rotWithShape="0">
                  <a:prstClr val="black"/>
                </a:outerShdw>
              </a:effectLst>
              <a:latin typeface="Times New Roman" pitchFamily="18" charset="0"/>
            </a:endParaRPr>
          </a:p>
        </p:txBody>
      </p:sp>
      <p:sp>
        <p:nvSpPr>
          <p:cNvPr id="13" name="10 Rectángulo"/>
          <p:cNvSpPr/>
          <p:nvPr/>
        </p:nvSpPr>
        <p:spPr>
          <a:xfrm>
            <a:off x="690407" y="3814175"/>
            <a:ext cx="4143435"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s-ES" sz="4400" b="1" dirty="0" smtClean="0">
                <a:ln w="50800"/>
                <a:solidFill>
                  <a:srgbClr val="FFFF00"/>
                </a:solidFill>
                <a:effectLst>
                  <a:outerShdw blurRad="50800" dist="63500" algn="l" rotWithShape="0">
                    <a:prstClr val="black"/>
                  </a:outerShdw>
                </a:effectLst>
                <a:latin typeface="Times New Roman" pitchFamily="18" charset="0"/>
              </a:rPr>
              <a:t> </a:t>
            </a:r>
            <a:r>
              <a:rPr lang="es-ES" sz="4400" b="1" dirty="0" smtClean="0">
                <a:ln w="50800"/>
                <a:solidFill>
                  <a:schemeClr val="bg1"/>
                </a:solidFill>
                <a:effectLst>
                  <a:outerShdw blurRad="50800" dist="63500" algn="l" rotWithShape="0">
                    <a:prstClr val="black"/>
                  </a:outerShdw>
                </a:effectLst>
                <a:latin typeface="Times New Roman" pitchFamily="18" charset="0"/>
              </a:rPr>
              <a:t>resucitado!”</a:t>
            </a:r>
            <a:endParaRPr lang="es-ES" sz="4400" b="1" dirty="0">
              <a:ln w="50800"/>
              <a:solidFill>
                <a:schemeClr val="bg1"/>
              </a:solidFill>
              <a:effectLst>
                <a:outerShdw blurRad="50800" dist="63500" algn="l" rotWithShape="0">
                  <a:prstClr val="black"/>
                </a:outerShdw>
              </a:effectLst>
              <a:latin typeface="Times New Roman" pitchFamily="18" charset="0"/>
            </a:endParaRPr>
          </a:p>
        </p:txBody>
      </p:sp>
      <p:sp>
        <p:nvSpPr>
          <p:cNvPr id="3" name="10 Rectángulo"/>
          <p:cNvSpPr/>
          <p:nvPr/>
        </p:nvSpPr>
        <p:spPr>
          <a:xfrm>
            <a:off x="734525" y="3576459"/>
            <a:ext cx="2663236" cy="1044120"/>
          </a:xfrm>
          <a:prstGeom prst="rect">
            <a:avLst/>
          </a:prstGeom>
          <a:noFill/>
        </p:spPr>
        <p:txBody>
          <a:bodyPr wrap="square" lIns="91440" tIns="45720" rIns="91440" bIns="45720">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4400" b="1" dirty="0" smtClean="0">
                <a:ln w="50800"/>
                <a:solidFill>
                  <a:schemeClr val="bg1"/>
                </a:solidFill>
                <a:effectLst>
                  <a:outerShdw blurRad="50800" dist="63500" algn="l" rotWithShape="0">
                    <a:prstClr val="black"/>
                  </a:outerShdw>
                </a:effectLst>
                <a:latin typeface="Times New Roman" pitchFamily="18" charset="0"/>
              </a:rPr>
              <a:t>“¡Ha</a:t>
            </a:r>
            <a:endParaRPr lang="es-ES" sz="4400" b="1" dirty="0">
              <a:ln w="50800"/>
              <a:solidFill>
                <a:schemeClr val="bg1"/>
              </a:solidFill>
              <a:effectLst>
                <a:outerShdw blurRad="50800" dist="63500" algn="l" rotWithShape="0">
                  <a:prstClr val="black"/>
                </a:outerShdw>
              </a:effectLst>
              <a:latin typeface="Times New Roman" pitchFamily="18" charset="0"/>
            </a:endParaRPr>
          </a:p>
        </p:txBody>
      </p:sp>
      <p:sp>
        <p:nvSpPr>
          <p:cNvPr id="2" name="2 Marcador de contenido"/>
          <p:cNvSpPr txBox="1">
            <a:spLocks/>
          </p:cNvSpPr>
          <p:nvPr/>
        </p:nvSpPr>
        <p:spPr>
          <a:xfrm>
            <a:off x="713789" y="623848"/>
            <a:ext cx="7921486" cy="966413"/>
          </a:xfrm>
          <a:prstGeom prst="rect">
            <a:avLst/>
          </a:prstGeom>
          <a:noFill/>
        </p:spPr>
        <p:txBody>
          <a:bodyPr>
            <a:scene3d>
              <a:camera prst="orthographicFront"/>
              <a:lightRig rig="threePt" dir="t"/>
            </a:scene3d>
            <a:sp3d contourW="31750">
              <a:contourClr>
                <a:srgbClr val="000000"/>
              </a:contourClr>
            </a:sp3d>
          </a:bodyPr>
          <a:lstStyle/>
          <a:p>
            <a:pPr marL="342900" indent="-342900" eaLnBrk="0" hangingPunct="0">
              <a:spcBef>
                <a:spcPct val="20000"/>
              </a:spcBef>
              <a:defRPr/>
            </a:pPr>
            <a:r>
              <a:rPr lang="es-ES_tradnl" sz="2800" b="1" kern="0" dirty="0" smtClean="0">
                <a:solidFill>
                  <a:schemeClr val="bg1"/>
                </a:solidFill>
                <a:effectLst>
                  <a:outerShdw blurRad="50800" dist="38100" algn="l" rotWithShape="0">
                    <a:prstClr val="black"/>
                  </a:outerShdw>
                </a:effectLst>
                <a:latin typeface="Times New Roman"/>
              </a:rPr>
              <a:t>     Ambientación: Un cirio, rodeado de flores, imagen del Resucitado, frase: </a:t>
            </a:r>
            <a:r>
              <a:rPr lang="es-ES_tradnl" sz="2800" b="1" i="1" kern="0" dirty="0" smtClean="0">
                <a:solidFill>
                  <a:srgbClr val="FFFF00"/>
                </a:solidFill>
                <a:effectLst>
                  <a:outerShdw blurRad="50800" dist="38100" algn="l" rotWithShape="0">
                    <a:prstClr val="black"/>
                  </a:outerShdw>
                </a:effectLst>
                <a:latin typeface="Times New Roman"/>
              </a:rPr>
              <a:t>“¡Ha resucitado!”. </a:t>
            </a:r>
            <a:endParaRPr lang="es-PE" sz="2800" b="1" kern="0" dirty="0" smtClean="0">
              <a:solidFill>
                <a:srgbClr val="FFFF00"/>
              </a:solidFill>
              <a:effectLst>
                <a:outerShdw blurRad="50800" dist="38100" algn="l" rotWithShape="0">
                  <a:prstClr val="black"/>
                </a:outerShdw>
              </a:effectLst>
              <a:latin typeface="Times New Roman"/>
            </a:endParaRPr>
          </a:p>
        </p:txBody>
      </p:sp>
      <p:sp>
        <p:nvSpPr>
          <p:cNvPr id="9" name="AutoShape 6" descr="Imagen relacionada"/>
          <p:cNvSpPr>
            <a:spLocks noChangeAspect="1" noChangeArrowheads="1"/>
          </p:cNvSpPr>
          <p:nvPr/>
        </p:nvSpPr>
        <p:spPr bwMode="auto">
          <a:xfrm>
            <a:off x="77546"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0" name="Picture 4" descr="Pascua De Resurrección Cirio - Imagen gratis en Pixabay - Pixabay"/>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16481" y="3656229"/>
            <a:ext cx="195205" cy="5267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300391" y="3556408"/>
            <a:ext cx="427383" cy="523220"/>
          </a:xfrm>
          <a:prstGeom prst="rect">
            <a:avLst/>
          </a:prstGeom>
          <a:noFill/>
        </p:spPr>
        <p:txBody>
          <a:bodyPr wrap="square" rtlCol="0">
            <a:spAutoFit/>
          </a:bodyPr>
          <a:lstStyle/>
          <a:p>
            <a:r>
              <a:rPr lang="es-ES" sz="2800" b="1" dirty="0" smtClean="0"/>
              <a:t>3</a:t>
            </a:r>
            <a:endParaRPr lang="en-US" sz="2800" b="1" dirty="0"/>
          </a:p>
        </p:txBody>
      </p:sp>
      <p:pic>
        <p:nvPicPr>
          <p:cNvPr id="7" name="Picture 4" descr="Velas PNG Imágenes Transparentes - Pngtre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56537" y="7271025"/>
            <a:ext cx="1379541" cy="137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3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anim calcmode="lin" valueType="num">
                                      <p:cBhvr>
                                        <p:cTn id="10" dur="750" fill="hold"/>
                                        <p:tgtEl>
                                          <p:spTgt spid="2"/>
                                        </p:tgtEl>
                                        <p:attrNameLst>
                                          <p:attrName>ppt_x</p:attrName>
                                        </p:attrNameLst>
                                      </p:cBhvr>
                                      <p:tavLst>
                                        <p:tav tm="0">
                                          <p:val>
                                            <p:fltVal val="0.5"/>
                                          </p:val>
                                        </p:tav>
                                        <p:tav tm="100000">
                                          <p:val>
                                            <p:strVal val="#ppt_x"/>
                                          </p:val>
                                        </p:tav>
                                      </p:tavLst>
                                    </p:anim>
                                    <p:anim calcmode="lin" valueType="num">
                                      <p:cBhvr>
                                        <p:cTn id="11" dur="75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667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anim calcmode="lin" valueType="num">
                                      <p:cBhvr>
                                        <p:cTn id="18" dur="750" fill="hold"/>
                                        <p:tgtEl>
                                          <p:spTgt spid="3"/>
                                        </p:tgtEl>
                                        <p:attrNameLst>
                                          <p:attrName>ppt_x</p:attrName>
                                        </p:attrNameLst>
                                      </p:cBhvr>
                                      <p:tavLst>
                                        <p:tav tm="0">
                                          <p:val>
                                            <p:fltVal val="0.5"/>
                                          </p:val>
                                        </p:tav>
                                        <p:tav tm="100000">
                                          <p:val>
                                            <p:strVal val="#ppt_x"/>
                                          </p:val>
                                        </p:tav>
                                      </p:tavLst>
                                    </p:anim>
                                    <p:anim calcmode="lin" valueType="num">
                                      <p:cBhvr>
                                        <p:cTn id="19" dur="7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7650"/>
                            </p:stCondLst>
                            <p:childTnLst>
                              <p:par>
                                <p:cTn id="21" presetID="53" presetClass="entr" presetSubtype="528"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anim calcmode="lin" valueType="num">
                                      <p:cBhvr>
                                        <p:cTn id="26" dur="750" fill="hold"/>
                                        <p:tgtEl>
                                          <p:spTgt spid="13"/>
                                        </p:tgtEl>
                                        <p:attrNameLst>
                                          <p:attrName>ppt_x</p:attrName>
                                        </p:attrNameLst>
                                      </p:cBhvr>
                                      <p:tavLst>
                                        <p:tav tm="0">
                                          <p:val>
                                            <p:fltVal val="0.5"/>
                                          </p:val>
                                        </p:tav>
                                        <p:tav tm="100000">
                                          <p:val>
                                            <p:strVal val="#ppt_x"/>
                                          </p:val>
                                        </p:tav>
                                      </p:tavLst>
                                    </p:anim>
                                    <p:anim calcmode="lin" valueType="num">
                                      <p:cBhvr>
                                        <p:cTn id="27" dur="75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9225"/>
                            </p:stCondLst>
                            <p:childTnLst>
                              <p:par>
                                <p:cTn id="29" presetID="53" presetClass="entr" presetSubtype="528"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Effect transition="in" filter="fade">
                                      <p:cBhvr>
                                        <p:cTn id="33" dur="750"/>
                                        <p:tgtEl>
                                          <p:spTgt spid="4"/>
                                        </p:tgtEl>
                                      </p:cBhvr>
                                    </p:animEffect>
                                    <p:anim calcmode="lin" valueType="num">
                                      <p:cBhvr>
                                        <p:cTn id="34" dur="750" fill="hold"/>
                                        <p:tgtEl>
                                          <p:spTgt spid="4"/>
                                        </p:tgtEl>
                                        <p:attrNameLst>
                                          <p:attrName>ppt_x</p:attrName>
                                        </p:attrNameLst>
                                      </p:cBhvr>
                                      <p:tavLst>
                                        <p:tav tm="0">
                                          <p:val>
                                            <p:fltVal val="0.5"/>
                                          </p:val>
                                        </p:tav>
                                        <p:tav tm="100000">
                                          <p:val>
                                            <p:strVal val="#ppt_x"/>
                                          </p:val>
                                        </p:tav>
                                      </p:tavLst>
                                    </p:anim>
                                    <p:anim calcmode="lin" valueType="num">
                                      <p:cBhvr>
                                        <p:cTn id="35" dur="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0708" y="789432"/>
            <a:ext cx="7711772" cy="5364480"/>
          </a:xfrm>
          <a:prstGeom prst="rect">
            <a:avLst/>
          </a:prstGeom>
        </p:spPr>
      </p:pic>
      <p:sp>
        <p:nvSpPr>
          <p:cNvPr id="2" name="WordArt 10"/>
          <p:cNvSpPr>
            <a:spLocks noChangeArrowheads="1" noChangeShapeType="1" noTextEdit="1"/>
          </p:cNvSpPr>
          <p:nvPr/>
        </p:nvSpPr>
        <p:spPr bwMode="auto">
          <a:xfrm>
            <a:off x="700709" y="599682"/>
            <a:ext cx="7848873" cy="648072"/>
          </a:xfrm>
          <a:prstGeom prst="rect">
            <a:avLst/>
          </a:prstGeom>
          <a:extLst>
            <a:ext uri="{AF507438-7753-43E0-B8FC-AC1667EBCBE1}">
              <a14:hiddenEffects xmlns:a14="http://schemas.microsoft.com/office/drawing/2010/main">
                <a:effectLst/>
              </a14:hiddenEffects>
            </a:ext>
          </a:extLst>
        </p:spPr>
        <p:txBody>
          <a:bodyPr wrap="none" fromWordArt="1"/>
          <a:lstStyle/>
          <a:p>
            <a:pPr algn="ctr"/>
            <a:r>
              <a:rPr lang="es-PE" sz="1600" kern="10" dirty="0" smtClean="0">
                <a:solidFill>
                  <a:schemeClr val="bg1"/>
                </a:solidFill>
                <a:effectLst>
                  <a:outerShdw blurRad="38100" dist="38100" dir="2700000" algn="tl">
                    <a:srgbClr val="000000">
                      <a:alpha val="43137"/>
                    </a:srgbClr>
                  </a:outerShdw>
                </a:effectLst>
                <a:latin typeface="Arial Black"/>
              </a:rPr>
              <a:t> </a:t>
            </a:r>
            <a:r>
              <a:rPr lang="es-PE" kern="10" dirty="0" smtClean="0">
                <a:solidFill>
                  <a:schemeClr val="bg1"/>
                </a:solidFill>
                <a:effectLst>
                  <a:outerShdw blurRad="38100" dist="38100" dir="2700000" algn="tl">
                    <a:srgbClr val="000000">
                      <a:alpha val="43137"/>
                    </a:srgbClr>
                  </a:outerShdw>
                </a:effectLst>
                <a:latin typeface="Arial Black"/>
              </a:rPr>
              <a:t>Luego </a:t>
            </a:r>
            <a:r>
              <a:rPr lang="es-PE" kern="10" dirty="0">
                <a:solidFill>
                  <a:schemeClr val="bg1"/>
                </a:solidFill>
                <a:effectLst>
                  <a:outerShdw blurRad="38100" dist="38100" dir="2700000" algn="tl">
                    <a:srgbClr val="000000">
                      <a:alpha val="43137"/>
                    </a:srgbClr>
                  </a:outerShdw>
                </a:effectLst>
                <a:latin typeface="Arial Black"/>
              </a:rPr>
              <a:t>de un </a:t>
            </a:r>
            <a:r>
              <a:rPr lang="es-PE" kern="10" dirty="0" smtClean="0">
                <a:solidFill>
                  <a:schemeClr val="bg1"/>
                </a:solidFill>
                <a:effectLst>
                  <a:outerShdw blurRad="38100" dist="38100" dir="2700000" algn="tl">
                    <a:srgbClr val="000000">
                      <a:alpha val="43137"/>
                    </a:srgbClr>
                  </a:outerShdw>
                </a:effectLst>
                <a:latin typeface="Arial Black"/>
              </a:rPr>
              <a:t>tiempo de </a:t>
            </a:r>
            <a:r>
              <a:rPr lang="es-PE" kern="10" dirty="0">
                <a:solidFill>
                  <a:schemeClr val="bg1"/>
                </a:solidFill>
                <a:effectLst>
                  <a:outerShdw blurRad="38100" dist="38100" dir="2700000" algn="tl">
                    <a:srgbClr val="000000">
                      <a:alpha val="43137"/>
                    </a:srgbClr>
                  </a:outerShdw>
                </a:effectLst>
                <a:latin typeface="Arial Black"/>
              </a:rPr>
              <a:t>oración personal</a:t>
            </a:r>
            <a:r>
              <a:rPr lang="es-PE" kern="10" dirty="0" smtClean="0">
                <a:solidFill>
                  <a:schemeClr val="bg1"/>
                </a:solidFill>
                <a:effectLst>
                  <a:outerShdw blurRad="38100" dist="38100" dir="2700000" algn="tl">
                    <a:srgbClr val="000000">
                      <a:alpha val="43137"/>
                    </a:srgbClr>
                  </a:outerShdw>
                </a:effectLst>
                <a:latin typeface="Arial Black"/>
              </a:rPr>
              <a:t>, podemos compartir  </a:t>
            </a:r>
          </a:p>
          <a:p>
            <a:pPr algn="ctr"/>
            <a:r>
              <a:rPr lang="es-PE" kern="10" dirty="0" smtClean="0">
                <a:solidFill>
                  <a:schemeClr val="bg1"/>
                </a:solidFill>
                <a:effectLst>
                  <a:outerShdw blurRad="38100" dist="38100" dir="2700000" algn="tl">
                    <a:srgbClr val="000000">
                      <a:alpha val="43137"/>
                    </a:srgbClr>
                  </a:outerShdw>
                </a:effectLst>
                <a:latin typeface="Arial Black"/>
              </a:rPr>
              <a:t>en voz alta  nuestra oración, </a:t>
            </a:r>
            <a:r>
              <a:rPr lang="es-ES" kern="10" dirty="0">
                <a:solidFill>
                  <a:schemeClr val="bg1"/>
                </a:solidFill>
                <a:effectLst>
                  <a:outerShdw blurRad="38100" dist="38100" dir="2700000" algn="tl">
                    <a:srgbClr val="000000">
                      <a:alpha val="43137"/>
                    </a:srgbClr>
                  </a:outerShdw>
                </a:effectLst>
                <a:latin typeface="Arial Black"/>
              </a:rPr>
              <a:t>siempre dirigiéndonos a </a:t>
            </a:r>
            <a:endParaRPr lang="es-ES" kern="10" dirty="0" smtClean="0">
              <a:solidFill>
                <a:schemeClr val="bg1"/>
              </a:solidFill>
              <a:effectLst>
                <a:outerShdw blurRad="38100" dist="38100" dir="2700000" algn="tl">
                  <a:srgbClr val="000000">
                    <a:alpha val="43137"/>
                  </a:srgbClr>
                </a:outerShdw>
              </a:effectLst>
              <a:latin typeface="Arial Black"/>
            </a:endParaRPr>
          </a:p>
          <a:p>
            <a:pPr algn="ctr"/>
            <a:r>
              <a:rPr lang="es-ES" kern="10" dirty="0" smtClean="0">
                <a:solidFill>
                  <a:schemeClr val="bg1"/>
                </a:solidFill>
                <a:effectLst>
                  <a:outerShdw blurRad="38100" dist="38100" dir="2700000" algn="tl">
                    <a:srgbClr val="000000">
                      <a:alpha val="43137"/>
                    </a:srgbClr>
                  </a:outerShdw>
                </a:effectLst>
                <a:latin typeface="Arial Black"/>
              </a:rPr>
              <a:t>                Dios </a:t>
            </a:r>
            <a:r>
              <a:rPr lang="es-ES" kern="10" dirty="0">
                <a:solidFill>
                  <a:schemeClr val="bg1"/>
                </a:solidFill>
                <a:effectLst>
                  <a:outerShdw blurRad="38100" dist="38100" dir="2700000" algn="tl">
                    <a:srgbClr val="000000">
                      <a:alpha val="43137"/>
                    </a:srgbClr>
                  </a:outerShdw>
                </a:effectLst>
                <a:latin typeface="Arial Black"/>
              </a:rPr>
              <a:t>mediante la alabanza, la acción </a:t>
            </a:r>
            <a:r>
              <a:rPr lang="es-ES" kern="10" dirty="0" smtClean="0">
                <a:solidFill>
                  <a:schemeClr val="bg1"/>
                </a:solidFill>
                <a:effectLst>
                  <a:outerShdw blurRad="38100" dist="38100" dir="2700000" algn="tl">
                    <a:srgbClr val="000000">
                      <a:alpha val="43137"/>
                    </a:srgbClr>
                  </a:outerShdw>
                </a:effectLst>
                <a:latin typeface="Arial Black"/>
              </a:rPr>
              <a:t>de </a:t>
            </a:r>
            <a:r>
              <a:rPr lang="es-ES" kern="10" dirty="0">
                <a:solidFill>
                  <a:schemeClr val="bg1"/>
                </a:solidFill>
                <a:effectLst>
                  <a:outerShdw blurRad="38100" dist="38100" dir="2700000" algn="tl">
                    <a:srgbClr val="000000">
                      <a:alpha val="43137"/>
                    </a:srgbClr>
                  </a:outerShdw>
                </a:effectLst>
                <a:latin typeface="Arial Black"/>
              </a:rPr>
              <a:t>gracias o </a:t>
            </a:r>
            <a:r>
              <a:rPr lang="es-ES" kern="10" dirty="0" smtClean="0">
                <a:solidFill>
                  <a:schemeClr val="bg1"/>
                </a:solidFill>
                <a:effectLst>
                  <a:outerShdw blurRad="38100" dist="38100" dir="2700000" algn="tl">
                    <a:srgbClr val="000000">
                      <a:alpha val="43137"/>
                    </a:srgbClr>
                  </a:outerShdw>
                </a:effectLst>
                <a:latin typeface="Arial Black"/>
              </a:rPr>
              <a:t>                   </a:t>
            </a:r>
          </a:p>
          <a:p>
            <a:pPr algn="ctr"/>
            <a:r>
              <a:rPr lang="es-ES" kern="10" dirty="0" smtClean="0">
                <a:solidFill>
                  <a:schemeClr val="bg1"/>
                </a:solidFill>
                <a:effectLst>
                  <a:outerShdw blurRad="38100" dist="38100" dir="2700000" algn="tl">
                    <a:srgbClr val="000000">
                      <a:alpha val="43137"/>
                    </a:srgbClr>
                  </a:outerShdw>
                </a:effectLst>
                <a:latin typeface="Arial Black"/>
              </a:rPr>
              <a:t>la </a:t>
            </a:r>
            <a:r>
              <a:rPr lang="es-ES" kern="10" dirty="0">
                <a:solidFill>
                  <a:schemeClr val="bg1"/>
                </a:solidFill>
                <a:effectLst>
                  <a:outerShdw blurRad="38100" dist="38100" dir="2700000" algn="tl">
                    <a:srgbClr val="000000">
                      <a:alpha val="43137"/>
                    </a:srgbClr>
                  </a:outerShdw>
                </a:effectLst>
                <a:latin typeface="Arial Black"/>
              </a:rPr>
              <a:t>súplica confiada.</a:t>
            </a:r>
            <a:endParaRPr lang="es-PE" kern="10" dirty="0">
              <a:solidFill>
                <a:schemeClr val="bg1"/>
              </a:solidFill>
              <a:effectLst>
                <a:outerShdw blurRad="38100" dist="38100" dir="2700000" algn="tl">
                  <a:srgbClr val="000000">
                    <a:alpha val="43137"/>
                  </a:srgbClr>
                </a:outerShdw>
              </a:effectLst>
              <a:latin typeface="Arial Black"/>
            </a:endParaRPr>
          </a:p>
        </p:txBody>
      </p:sp>
    </p:spTree>
    <p:extLst>
      <p:ext uri="{BB962C8B-B14F-4D97-AF65-F5344CB8AC3E}">
        <p14:creationId xmlns:p14="http://schemas.microsoft.com/office/powerpoint/2010/main" val="1160886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54" y="768802"/>
            <a:ext cx="7695281" cy="535767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708055" y="1546787"/>
            <a:ext cx="7814100" cy="1815882"/>
          </a:xfrm>
          <a:prstGeom prst="rect">
            <a:avLst/>
          </a:prstGeom>
          <a:noFill/>
          <a:ln w="9525">
            <a:noFill/>
            <a:miter lim="800000"/>
            <a:headEnd/>
            <a:tailEnd/>
          </a:ln>
          <a:effectLst/>
        </p:spPr>
        <p:txBody>
          <a:bodyPr wrap="square">
            <a:spAutoFit/>
          </a:bodyPr>
          <a:lstStyle/>
          <a:p>
            <a:pPr eaLnBrk="0" hangingPunct="0">
              <a:defRPr/>
            </a:pPr>
            <a:r>
              <a:rPr lang="ca-ES" sz="2800"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Den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gracias</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a:solidFill>
                  <a:schemeClr val="bg1"/>
                </a:solidFill>
                <a:effectLst>
                  <a:outerShdw blurRad="38100" dist="38100" dir="2700000" algn="tl">
                    <a:srgbClr val="000000">
                      <a:alpha val="43137"/>
                    </a:srgbClr>
                  </a:outerShdw>
                </a:effectLst>
                <a:latin typeface="Comic Sans MS" pitchFamily="66" charset="0"/>
              </a:rPr>
              <a:t>al Señor, </a:t>
            </a:r>
            <a:r>
              <a:rPr lang="ca-ES" sz="2800" b="1" i="1" dirty="0" err="1">
                <a:solidFill>
                  <a:schemeClr val="bg1"/>
                </a:solidFill>
                <a:effectLst>
                  <a:outerShdw blurRad="38100" dist="38100" dir="2700000" algn="tl">
                    <a:srgbClr val="000000">
                      <a:alpha val="43137"/>
                    </a:srgbClr>
                  </a:outerShdw>
                </a:effectLst>
                <a:latin typeface="Comic Sans MS" pitchFamily="66" charset="0"/>
              </a:rPr>
              <a:t>porque</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es </a:t>
            </a:r>
            <a:r>
              <a:rPr lang="ca-ES" sz="2800" b="1" i="1" dirty="0" err="1">
                <a:solidFill>
                  <a:schemeClr val="bg1"/>
                </a:solidFill>
                <a:effectLst>
                  <a:outerShdw blurRad="38100" dist="38100" dir="2700000" algn="tl">
                    <a:srgbClr val="000000">
                      <a:alpha val="43137"/>
                    </a:srgbClr>
                  </a:outerShdw>
                </a:effectLst>
                <a:latin typeface="Comic Sans MS" pitchFamily="66" charset="0"/>
              </a:rPr>
              <a:t>bueno</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porque </a:t>
            </a:r>
            <a:r>
              <a:rPr lang="ca-ES" sz="2800" b="1" i="1" dirty="0">
                <a:solidFill>
                  <a:schemeClr val="bg1"/>
                </a:solidFill>
                <a:effectLst>
                  <a:outerShdw blurRad="38100" dist="38100" dir="2700000" algn="tl">
                    <a:srgbClr val="000000">
                      <a:alpha val="43137"/>
                    </a:srgbClr>
                  </a:outerShdw>
                </a:effectLst>
                <a:latin typeface="Comic Sans MS" pitchFamily="66" charset="0"/>
              </a:rPr>
              <a:t>es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eterna </a:t>
            </a:r>
            <a:r>
              <a:rPr lang="ca-ES" sz="2800" b="1" i="1" dirty="0" err="1">
                <a:solidFill>
                  <a:schemeClr val="bg1"/>
                </a:solidFill>
                <a:effectLst>
                  <a:outerShdw blurRad="38100" dist="38100" dir="2700000" algn="tl">
                    <a:srgbClr val="000000">
                      <a:alpha val="43137"/>
                    </a:srgbClr>
                  </a:outerShdw>
                </a:effectLst>
                <a:latin typeface="Comic Sans MS" pitchFamily="66" charset="0"/>
              </a:rPr>
              <a:t>su</a:t>
            </a:r>
            <a:r>
              <a:rPr lang="ca-ES" sz="2800" b="1" i="1" dirty="0">
                <a:solidFill>
                  <a:schemeClr val="bg1"/>
                </a:solidFill>
                <a:effectLst>
                  <a:outerShdw blurRad="38100" dist="38100" dir="2700000" algn="tl">
                    <a:srgbClr val="000000">
                      <a:alpha val="43137"/>
                    </a:srgbClr>
                  </a:outerShdw>
                </a:effectLst>
                <a:latin typeface="Comic Sans MS" pitchFamily="66" charset="0"/>
              </a:rPr>
              <a:t>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misericordia.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Diga</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la casa de </a:t>
            </a:r>
            <a:r>
              <a:rPr lang="ca-ES" sz="2800" b="1" i="1" dirty="0">
                <a:solidFill>
                  <a:schemeClr val="bg1"/>
                </a:solidFill>
                <a:effectLst>
                  <a:outerShdw blurRad="38100" dist="38100" dir="2700000" algn="tl">
                    <a:srgbClr val="000000">
                      <a:alpha val="43137"/>
                    </a:srgbClr>
                  </a:outerShdw>
                </a:effectLst>
                <a:latin typeface="Comic Sans MS" pitchFamily="66" charset="0"/>
              </a:rPr>
              <a:t>Israel: </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eterna es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su</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                    </a:t>
            </a:r>
            <a:r>
              <a:rPr lang="ca-ES" sz="2800" b="1" i="1" dirty="0" err="1" smtClean="0">
                <a:solidFill>
                  <a:schemeClr val="bg1"/>
                </a:solidFill>
                <a:effectLst>
                  <a:outerShdw blurRad="38100" dist="38100" dir="2700000" algn="tl">
                    <a:srgbClr val="000000">
                      <a:alpha val="43137"/>
                    </a:srgbClr>
                  </a:outerShdw>
                </a:effectLst>
                <a:latin typeface="Comic Sans MS" pitchFamily="66" charset="0"/>
              </a:rPr>
              <a:t>misericordia</a:t>
            </a:r>
            <a:r>
              <a:rPr lang="ca-ES" sz="2800" b="1" i="1" dirty="0" smtClean="0">
                <a:solidFill>
                  <a:schemeClr val="bg1"/>
                </a:solidFill>
                <a:effectLst>
                  <a:outerShdw blurRad="38100" dist="38100" dir="2700000" algn="tl">
                    <a:srgbClr val="000000">
                      <a:alpha val="43137"/>
                    </a:srgbClr>
                  </a:outerShdw>
                </a:effectLst>
                <a:latin typeface="Comic Sans MS" pitchFamily="66" charset="0"/>
              </a:rPr>
              <a:t>.</a:t>
            </a:r>
            <a:endParaRPr lang="ca-ES" sz="28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4" name="Text Box 4"/>
          <p:cNvSpPr txBox="1">
            <a:spLocks noChangeArrowheads="1"/>
          </p:cNvSpPr>
          <p:nvPr/>
        </p:nvSpPr>
        <p:spPr bwMode="auto">
          <a:xfrm>
            <a:off x="378199" y="4964338"/>
            <a:ext cx="8025136" cy="1077218"/>
          </a:xfrm>
          <a:prstGeom prst="rect">
            <a:avLst/>
          </a:prstGeom>
          <a:noFill/>
          <a:ln w="9525">
            <a:noFill/>
            <a:miter lim="800000"/>
            <a:headEnd/>
            <a:tailEnd/>
          </a:ln>
        </p:spPr>
        <p:txBody>
          <a:bodyPr wrap="square">
            <a:spAutoFit/>
          </a:bodyPr>
          <a:lstStyle/>
          <a:p>
            <a:pPr algn="ctr" eaLnBrk="0" hangingPunct="0"/>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É</a:t>
            </a:r>
            <a:r>
              <a:rPr lang="ca-ES" sz="3200" b="1" i="1" dirty="0" err="1"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ste</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el es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día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en que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actuó</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el Señor</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sea</a:t>
            </a:r>
            <a:r>
              <a:rPr lang="ca-ES" sz="3200" b="1" i="1" dirty="0" smtClean="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nuestra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alegría</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y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nuestro</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 </a:t>
            </a:r>
            <a:r>
              <a:rPr lang="ca-ES" sz="3200" b="1" i="1" dirty="0" err="1">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gozo</a:t>
            </a:r>
            <a:r>
              <a:rPr lang="ca-ES" sz="3200" b="1" i="1" dirty="0">
                <a:solidFill>
                  <a:schemeClr val="bg1"/>
                </a:solidFill>
                <a:effectLst>
                  <a:glow rad="101600">
                    <a:schemeClr val="bg2">
                      <a:lumMod val="10000"/>
                      <a:alpha val="60000"/>
                    </a:schemeClr>
                  </a:glow>
                  <a:outerShdw blurRad="38100" dist="38100" dir="2700000" algn="tl">
                    <a:srgbClr val="000000">
                      <a:alpha val="43137"/>
                    </a:srgbClr>
                  </a:outerShdw>
                </a:effectLst>
                <a:latin typeface="Comic Sans MS" pitchFamily="66" charset="0"/>
              </a:rPr>
              <a:t>.</a:t>
            </a:r>
          </a:p>
        </p:txBody>
      </p:sp>
      <p:sp>
        <p:nvSpPr>
          <p:cNvPr id="2" name="Rectángulo 1"/>
          <p:cNvSpPr/>
          <p:nvPr/>
        </p:nvSpPr>
        <p:spPr>
          <a:xfrm>
            <a:off x="1197423" y="662323"/>
            <a:ext cx="2670923" cy="769441"/>
          </a:xfrm>
          <a:prstGeom prst="rect">
            <a:avLst/>
          </a:prstGeom>
          <a:noFill/>
        </p:spPr>
        <p:txBody>
          <a:bodyPr wrap="none" lIns="91440" tIns="45720" rIns="91440" bIns="45720">
            <a:spAutoFit/>
          </a:bodyPr>
          <a:lstStyle/>
          <a:p>
            <a:pPr algn="ctr"/>
            <a:r>
              <a:rPr lang="es-ES" sz="4400"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Salmo </a:t>
            </a:r>
            <a:r>
              <a:rPr lang="es-ES" sz="4000" b="1" i="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117</a:t>
            </a:r>
            <a:endParaRPr lang="es-ES" sz="4400" b="1" i="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8970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iterate type="wd">
                                    <p:tmPct val="100000"/>
                                  </p:iterate>
                                  <p:childTnLst>
                                    <p:set>
                                      <p:cBhvr>
                                        <p:cTn id="10" dur="1" fill="hold">
                                          <p:stCondLst>
                                            <p:cond delay="0"/>
                                          </p:stCondLst>
                                        </p:cTn>
                                        <p:tgtEl>
                                          <p:spTgt spid="4"/>
                                        </p:tgtEl>
                                        <p:attrNameLst>
                                          <p:attrName>style.visibility</p:attrName>
                                        </p:attrNameLst>
                                      </p:cBhvr>
                                      <p:to>
                                        <p:strVal val="visible"/>
                                      </p:to>
                                    </p:set>
                                    <p:animEffect transition="in" filter="dissolve">
                                      <p:cBhvr>
                                        <p:cTn id="11"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ab/cd/da/abcdda0739b8ca18e273396f2926089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55"/>
          <a:stretch/>
        </p:blipFill>
        <p:spPr bwMode="auto">
          <a:xfrm>
            <a:off x="722503" y="740664"/>
            <a:ext cx="7664094" cy="540410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Text Box 4"/>
          <p:cNvSpPr txBox="1">
            <a:spLocks noChangeArrowheads="1"/>
          </p:cNvSpPr>
          <p:nvPr/>
        </p:nvSpPr>
        <p:spPr bwMode="auto">
          <a:xfrm>
            <a:off x="518635" y="660953"/>
            <a:ext cx="7867962" cy="1815882"/>
          </a:xfrm>
          <a:prstGeom prst="rect">
            <a:avLst/>
          </a:prstGeom>
          <a:noFill/>
          <a:ln w="9525">
            <a:noFill/>
            <a:miter lim="800000"/>
            <a:headEnd/>
            <a:tailEnd/>
          </a:ln>
          <a:effectLst/>
        </p:spPr>
        <p:txBody>
          <a:bodyPr wrap="square">
            <a:spAutoFit/>
          </a:bodyPr>
          <a:lstStyle/>
          <a:p>
            <a:pPr algn="ctr" eaLnBrk="0" hangingPunct="0">
              <a:defRPr/>
            </a:pP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es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poderosa,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r>
            <a:b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b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diestra</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es excelsa, No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he de morir,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viviré</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para contar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las </a:t>
            </a:r>
            <a:r>
              <a:rPr lang="ca-ES" sz="2800" i="1" dirty="0" err="1"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hazañas</a:t>
            </a:r>
            <a:r>
              <a:rPr lang="ca-ES" sz="2800" i="1" dirty="0" smtClean="0">
                <a:solidFill>
                  <a:schemeClr val="bg1"/>
                </a:solidFill>
                <a:effectLst>
                  <a:glow rad="101600">
                    <a:srgbClr val="C00000">
                      <a:alpha val="60000"/>
                    </a:srgbClr>
                  </a:glow>
                  <a:outerShdw blurRad="50800" dist="38100" algn="l" rotWithShape="0">
                    <a:srgbClr val="260000"/>
                  </a:outerShdw>
                </a:effectLst>
                <a:latin typeface="Comic Sans MS" pitchFamily="66" charset="0"/>
              </a:rPr>
              <a:t> </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del </a:t>
            </a:r>
            <a:r>
              <a:rPr lang="ca-ES" sz="2800" i="1" dirty="0" err="1">
                <a:solidFill>
                  <a:schemeClr val="bg1"/>
                </a:solidFill>
                <a:effectLst>
                  <a:glow rad="101600">
                    <a:srgbClr val="C00000">
                      <a:alpha val="60000"/>
                    </a:srgbClr>
                  </a:glow>
                  <a:outerShdw blurRad="50800" dist="38100" algn="l" rotWithShape="0">
                    <a:srgbClr val="260000"/>
                  </a:outerShdw>
                </a:effectLst>
                <a:latin typeface="Comic Sans MS" pitchFamily="66" charset="0"/>
              </a:rPr>
              <a:t>Señor</a:t>
            </a:r>
            <a:r>
              <a:rPr lang="ca-ES" sz="2800" i="1" dirty="0">
                <a:solidFill>
                  <a:schemeClr val="bg1"/>
                </a:solidFill>
                <a:effectLst>
                  <a:glow rad="101600">
                    <a:srgbClr val="C00000">
                      <a:alpha val="60000"/>
                    </a:srgbClr>
                  </a:glow>
                  <a:outerShdw blurRad="50800" dist="38100" algn="l" rotWithShape="0">
                    <a:srgbClr val="260000"/>
                  </a:outerShdw>
                </a:effectLst>
                <a:latin typeface="Comic Sans MS" pitchFamily="66" charset="0"/>
              </a:rPr>
              <a:t>.</a:t>
            </a:r>
          </a:p>
        </p:txBody>
      </p:sp>
      <p:sp>
        <p:nvSpPr>
          <p:cNvPr id="3" name="Text Box 3"/>
          <p:cNvSpPr txBox="1">
            <a:spLocks noChangeArrowheads="1"/>
          </p:cNvSpPr>
          <p:nvPr/>
        </p:nvSpPr>
        <p:spPr bwMode="auto">
          <a:xfrm>
            <a:off x="4407408" y="3866704"/>
            <a:ext cx="3979189" cy="2062103"/>
          </a:xfrm>
          <a:prstGeom prst="rect">
            <a:avLst/>
          </a:prstGeom>
          <a:noFill/>
          <a:ln w="9525">
            <a:noFill/>
            <a:miter lim="800000"/>
            <a:headEnd/>
            <a:tailEnd/>
          </a:ln>
          <a:effectLst/>
        </p:spPr>
        <p:txBody>
          <a:bodyPr wrap="square">
            <a:spAutoFit/>
          </a:bodyPr>
          <a:lstStyle/>
          <a:p>
            <a:pPr algn="r" eaLnBrk="0" hangingPunct="0">
              <a:defRPr/>
            </a:pP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É</a:t>
            </a:r>
            <a:r>
              <a:rPr lang="ca-ES" sz="3200" b="1" i="1" spc="50" dirty="0" err="1"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ste</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es el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día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en que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actuó</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el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Señor</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sea</a:t>
            </a:r>
            <a:r>
              <a:rPr lang="ca-ES" sz="3200" b="1" i="1" spc="50" dirty="0" smtClean="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nuestra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alegría</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y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nuestro</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r>
              <a:rPr lang="ca-ES" sz="3200" b="1" i="1" spc="50" dirty="0" err="1">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gozo</a:t>
            </a:r>
            <a:r>
              <a:rPr lang="ca-ES" sz="3200" b="1" i="1" spc="50" dirty="0">
                <a:ln w="9525" cmpd="sng">
                  <a:solidFill>
                    <a:srgbClr val="C00000"/>
                  </a:solidFill>
                  <a:prstDash val="solid"/>
                </a:ln>
                <a:solidFill>
                  <a:schemeClr val="bg1"/>
                </a:solidFill>
                <a:effectLst>
                  <a:glow rad="38100">
                    <a:schemeClr val="accent1">
                      <a:lumMod val="50000"/>
                      <a:alpha val="40000"/>
                    </a:schemeClr>
                  </a:glow>
                  <a:outerShdw blurRad="38100" dist="38100" dir="2700000" algn="tl">
                    <a:srgbClr val="000000">
                      <a:alpha val="43137"/>
                    </a:srgbClr>
                  </a:outerShdw>
                </a:effectLst>
                <a:latin typeface="Franklin Gothic Demi" panose="020B0703020102020204" pitchFamily="34" charset="0"/>
              </a:rPr>
              <a:t>. </a:t>
            </a:r>
          </a:p>
        </p:txBody>
      </p:sp>
    </p:spTree>
    <p:extLst>
      <p:ext uri="{BB962C8B-B14F-4D97-AF65-F5344CB8AC3E}">
        <p14:creationId xmlns:p14="http://schemas.microsoft.com/office/powerpoint/2010/main" val="3619226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4946" y="755718"/>
            <a:ext cx="7603526" cy="5398194"/>
          </a:xfrm>
          <a:prstGeom prst="rect">
            <a:avLst/>
          </a:prstGeom>
          <a:scene3d>
            <a:camera prst="orthographicFront"/>
            <a:lightRig rig="threePt" dir="t"/>
          </a:scene3d>
          <a:sp3d>
            <a:bevelT prst="relaxedInset"/>
          </a:sp3d>
        </p:spPr>
      </p:pic>
      <p:sp>
        <p:nvSpPr>
          <p:cNvPr id="2" name="Text Box 4"/>
          <p:cNvSpPr txBox="1">
            <a:spLocks noChangeArrowheads="1"/>
          </p:cNvSpPr>
          <p:nvPr/>
        </p:nvSpPr>
        <p:spPr bwMode="auto">
          <a:xfrm>
            <a:off x="669244" y="1543729"/>
            <a:ext cx="2960924" cy="4401205"/>
          </a:xfrm>
          <a:prstGeom prst="rect">
            <a:avLst/>
          </a:prstGeom>
          <a:noFill/>
          <a:ln w="9525">
            <a:noFill/>
            <a:miter lim="800000"/>
            <a:headEnd/>
            <a:tailEnd/>
          </a:ln>
          <a:effectLst/>
        </p:spPr>
        <p:txBody>
          <a:bodyPr wrap="square">
            <a:spAutoFit/>
          </a:bodyPr>
          <a:lstStyle/>
          <a:p>
            <a:pPr eaLnBrk="0" hangingPunct="0">
              <a:defRPr/>
            </a:pPr>
            <a:r>
              <a:rPr lang="ca-ES" sz="2800" i="1" dirty="0">
                <a:solidFill>
                  <a:srgbClr val="FFFF00"/>
                </a:solidFill>
                <a:effectLst>
                  <a:glow rad="101600">
                    <a:srgbClr val="C00000">
                      <a:alpha val="60000"/>
                    </a:srgbClr>
                  </a:glow>
                  <a:outerShdw blurRad="50800" dist="38100" algn="l" rotWithShape="0">
                    <a:srgbClr val="5C0000"/>
                  </a:outerShdw>
                </a:effectLst>
                <a:latin typeface="Comic Sans MS" pitchFamily="66" charset="0"/>
              </a:rPr>
              <a:t> </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La </a:t>
            </a:r>
            <a:r>
              <a:rPr lang="ca-ES" sz="28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que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desecharon</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los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arquitectos</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ahora</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la </a:t>
            </a:r>
            <a:r>
              <a:rPr lang="ca-ES" sz="2800" b="1" i="1" dirty="0" err="1">
                <a:solidFill>
                  <a:schemeClr val="bg1"/>
                </a:solidFill>
                <a:effectLst>
                  <a:glow rad="101600">
                    <a:srgbClr val="C00000">
                      <a:alpha val="60000"/>
                    </a:srgbClr>
                  </a:glow>
                  <a:outerShdw blurRad="50800" dist="38100" algn="l" rotWithShape="0">
                    <a:srgbClr val="5C0000"/>
                  </a:outerShdw>
                </a:effectLst>
                <a:latin typeface="Comic Sans MS" pitchFamily="66" charset="0"/>
              </a:rPr>
              <a:t>piedra</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 angular</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Es el </a:t>
            </a:r>
            <a:r>
              <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rPr>
              <a:t>Señor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quien</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lo ha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hecho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ha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sido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un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milagro</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 </a:t>
            </a:r>
            <a:r>
              <a:rPr lang="ca-ES" sz="2800" b="1" i="1" dirty="0" err="1"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patente</a:t>
            </a:r>
            <a:r>
              <a:rPr lang="ca-ES" sz="2800" b="1" i="1" dirty="0" smtClean="0">
                <a:solidFill>
                  <a:schemeClr val="bg1"/>
                </a:solidFill>
                <a:effectLst>
                  <a:glow rad="101600">
                    <a:srgbClr val="C00000">
                      <a:alpha val="60000"/>
                    </a:srgbClr>
                  </a:glow>
                  <a:outerShdw blurRad="50800" dist="38100" algn="l" rotWithShape="0">
                    <a:srgbClr val="5C0000"/>
                  </a:outerShdw>
                </a:effectLst>
                <a:latin typeface="Comic Sans MS" pitchFamily="66" charset="0"/>
              </a:rPr>
              <a:t>.</a:t>
            </a:r>
            <a:endParaRPr lang="ca-ES" sz="2800" b="1" i="1" dirty="0">
              <a:solidFill>
                <a:schemeClr val="bg1"/>
              </a:solidFill>
              <a:effectLst>
                <a:glow rad="101600">
                  <a:srgbClr val="C00000">
                    <a:alpha val="60000"/>
                  </a:srgbClr>
                </a:glow>
                <a:outerShdw blurRad="50800" dist="38100" algn="l" rotWithShape="0">
                  <a:srgbClr val="5C0000"/>
                </a:outerShdw>
              </a:effectLst>
              <a:latin typeface="Comic Sans MS" pitchFamily="66" charset="0"/>
            </a:endParaRPr>
          </a:p>
        </p:txBody>
      </p:sp>
      <p:sp>
        <p:nvSpPr>
          <p:cNvPr id="4" name="Text Box 3"/>
          <p:cNvSpPr txBox="1">
            <a:spLocks noChangeArrowheads="1"/>
          </p:cNvSpPr>
          <p:nvPr/>
        </p:nvSpPr>
        <p:spPr bwMode="auto">
          <a:xfrm>
            <a:off x="5298845" y="3239370"/>
            <a:ext cx="3086203" cy="2677656"/>
          </a:xfrm>
          <a:prstGeom prst="rect">
            <a:avLst/>
          </a:prstGeom>
          <a:noFill/>
          <a:ln w="9525">
            <a:noFill/>
            <a:miter lim="800000"/>
            <a:headEnd/>
            <a:tailEnd/>
          </a:ln>
          <a:effectLst/>
        </p:spPr>
        <p:txBody>
          <a:bodyPr wrap="square">
            <a:spAutoFit/>
          </a:bodyPr>
          <a:lstStyle/>
          <a:p>
            <a:pPr algn="r" eaLnBrk="0" hangingPunct="0">
              <a:defRPr/>
            </a:pP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É</a:t>
            </a:r>
            <a:r>
              <a:rPr lang="ca-ES" sz="2800" b="1" dirty="0" err="1" smtClean="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ste</a:t>
            </a:r>
            <a:r>
              <a:rPr lang="ca-ES" sz="2800" b="1" dirty="0" smtClean="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es el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día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en que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actuó</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el Señor:</a:t>
            </a:r>
            <a:b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b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sea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nuestra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alegría</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y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nuestro</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 </a:t>
            </a:r>
            <a:r>
              <a:rPr lang="ca-ES" sz="2800" b="1" dirty="0" err="1">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gozo</a:t>
            </a:r>
            <a:r>
              <a:rPr lang="ca-ES" sz="2800" b="1" dirty="0">
                <a:ln w="6600">
                  <a:solidFill>
                    <a:sysClr val="windowText" lastClr="000000"/>
                  </a:solidFill>
                  <a:prstDash val="solid"/>
                </a:ln>
                <a:solidFill>
                  <a:srgbClr val="FFFF00"/>
                </a:solidFill>
                <a:effectLst>
                  <a:outerShdw dist="38100" dir="2700000" algn="tl" rotWithShape="0">
                    <a:schemeClr val="accent2"/>
                  </a:outerShdw>
                </a:effectLst>
                <a:latin typeface="Eras Bold ITC" panose="020B0907030504020204" pitchFamily="34" charset="0"/>
              </a:rPr>
              <a:t>.</a:t>
            </a:r>
          </a:p>
        </p:txBody>
      </p:sp>
    </p:spTree>
    <p:extLst>
      <p:ext uri="{BB962C8B-B14F-4D97-AF65-F5344CB8AC3E}">
        <p14:creationId xmlns:p14="http://schemas.microsoft.com/office/powerpoint/2010/main" val="2500706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4944" y="661416"/>
            <a:ext cx="7717536" cy="5446776"/>
          </a:xfrm>
          <a:prstGeom prst="rect">
            <a:avLst/>
          </a:prstGeom>
        </p:spPr>
      </p:pic>
      <p:sp>
        <p:nvSpPr>
          <p:cNvPr id="2" name="Rectángulo 1"/>
          <p:cNvSpPr/>
          <p:nvPr/>
        </p:nvSpPr>
        <p:spPr>
          <a:xfrm>
            <a:off x="4408936" y="983289"/>
            <a:ext cx="1657826" cy="387798"/>
          </a:xfrm>
          <a:prstGeom prst="rect">
            <a:avLst/>
          </a:prstGeom>
        </p:spPr>
        <p:txBody>
          <a:bodyPr wrap="none">
            <a:spAutoFit/>
          </a:bodyPr>
          <a:lstStyle/>
          <a:p>
            <a:pPr algn="ctr">
              <a:lnSpc>
                <a:spcPct val="80000"/>
              </a:lnSpc>
              <a:spcBef>
                <a:spcPct val="20000"/>
              </a:spcBef>
            </a:pPr>
            <a:r>
              <a:rPr lang="es-ES_tradnl" sz="2400" b="1"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Motivación: </a:t>
            </a:r>
          </a:p>
        </p:txBody>
      </p:sp>
      <p:sp>
        <p:nvSpPr>
          <p:cNvPr id="5" name="Rectangle 6"/>
          <p:cNvSpPr>
            <a:spLocks noChangeArrowheads="1"/>
          </p:cNvSpPr>
          <p:nvPr/>
        </p:nvSpPr>
        <p:spPr bwMode="auto">
          <a:xfrm>
            <a:off x="1260875" y="1371087"/>
            <a:ext cx="6612109" cy="4144565"/>
          </a:xfrm>
          <a:prstGeom prst="rect">
            <a:avLst/>
          </a:prstGeom>
          <a:noFill/>
          <a:ln w="9525">
            <a:noFill/>
            <a:miter lim="800000"/>
            <a:headEnd/>
            <a:tailEnd/>
          </a:ln>
        </p:spPr>
        <p:txBody>
          <a:bodyPr/>
          <a:lstStyle/>
          <a:p>
            <a:pPr algn="ctr">
              <a:lnSpc>
                <a:spcPct val="80000"/>
              </a:lnSpc>
              <a:spcBef>
                <a:spcPct val="20000"/>
              </a:spcBef>
            </a:pPr>
            <a:r>
              <a:rPr lang="es-ES"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Hoy es Santa Luisa de </a:t>
            </a:r>
            <a:r>
              <a:rPr lang="es-ES" sz="2600" dirty="0" err="1">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Marillac</a:t>
            </a:r>
            <a:r>
              <a:rPr lang="es-ES"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rPr>
              <a:t> quien nos ayuda a comprender el sentido de la resurrección. Para resucitar con Cristo es necesario dar muerte a todo aquello que se opone a la vida nueva y plena del Resucitado: “El día de Pascua, mi meditación fue el deseo de resucitar con Nuestro Señor, y como sin muerte no hay resurrección, vi que eran mis malas inclinaciones las que debían morir y que debía quedar completamente destruida amortiguando toda mi vivacidad interior, lo que bien veía no podría yo conseguir por mí misma, pero me pareció que nuestro buen Dios me pedía mi consentimiento, que yo le di por entero, para operar El mismo lo que quería ver en mí” (E.24 P. 626)</a:t>
            </a:r>
            <a:endParaRPr lang="es-ES_tradnl" sz="2600" dirty="0">
              <a:solidFill>
                <a:schemeClr val="bg1"/>
              </a:solidFill>
              <a:effectLst>
                <a:glow rad="63500">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
        <p:nvSpPr>
          <p:cNvPr id="6" name="Rectangle 7"/>
          <p:cNvSpPr>
            <a:spLocks noChangeArrowheads="1"/>
          </p:cNvSpPr>
          <p:nvPr/>
        </p:nvSpPr>
        <p:spPr bwMode="auto">
          <a:xfrm>
            <a:off x="971600" y="4581128"/>
            <a:ext cx="7367364" cy="864096"/>
          </a:xfrm>
          <a:prstGeom prst="rect">
            <a:avLst/>
          </a:prstGeom>
          <a:noFill/>
          <a:ln w="9525">
            <a:noFill/>
            <a:miter lim="800000"/>
            <a:headEnd/>
            <a:tailEnd/>
          </a:ln>
        </p:spPr>
        <p:txBody>
          <a:bodyPr/>
          <a:lstStyle/>
          <a:p>
            <a:pPr algn="ctr">
              <a:spcBef>
                <a:spcPts val="0"/>
              </a:spcBef>
            </a:pPr>
            <a:endParaRPr lang="es-ES" sz="2400" i="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13" name="Rectangle 6"/>
          <p:cNvSpPr>
            <a:spLocks noChangeArrowheads="1"/>
          </p:cNvSpPr>
          <p:nvPr/>
        </p:nvSpPr>
        <p:spPr bwMode="auto">
          <a:xfrm>
            <a:off x="5615063" y="824760"/>
            <a:ext cx="2891159" cy="4922250"/>
          </a:xfrm>
          <a:prstGeom prst="rect">
            <a:avLst/>
          </a:prstGeom>
          <a:noFill/>
          <a:ln w="9525">
            <a:noFill/>
            <a:miter lim="800000"/>
            <a:headEnd/>
            <a:tailEnd/>
          </a:ln>
        </p:spPr>
        <p:txBody>
          <a:bodyPr/>
          <a:lstStyle/>
          <a:p>
            <a:pPr algn="r">
              <a:lnSpc>
                <a:spcPct val="80000"/>
              </a:lnSpc>
              <a:spcBef>
                <a:spcPct val="20000"/>
              </a:spcBef>
            </a:pPr>
            <a:r>
              <a:rPr lang="es-PE" sz="2400" i="1" dirty="0" smtClean="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rPr>
              <a:t>                                       </a:t>
            </a: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a:p>
            <a:pPr algn="r">
              <a:lnSpc>
                <a:spcPct val="80000"/>
              </a:lnSpc>
              <a:spcBef>
                <a:spcPct val="20000"/>
              </a:spcBef>
            </a:pPr>
            <a:endParaRPr lang="es-ES_tradnl" sz="2400" dirty="0">
              <a:solidFill>
                <a:schemeClr val="bg1"/>
              </a:solidFill>
              <a:effectLst>
                <a:glow>
                  <a:schemeClr val="tx1">
                    <a:lumMod val="95000"/>
                    <a:lumOff val="5000"/>
                    <a:alpha val="40000"/>
                  </a:schemeClr>
                </a:glow>
                <a:outerShdw blurRad="50800" dist="38100" algn="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231027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Horizontal)">
                                      <p:cBhvr>
                                        <p:cTn id="13" dur="1000"/>
                                        <p:tgtEl>
                                          <p:spTgt spid="5"/>
                                        </p:tgtEl>
                                      </p:cBhvr>
                                    </p:animEffect>
                                  </p:childTnLst>
                                </p:cTn>
                              </p:par>
                            </p:childTnLst>
                          </p:cTn>
                        </p:par>
                        <p:par>
                          <p:cTn id="14" fill="hold">
                            <p:stCondLst>
                              <p:cond delay="2000"/>
                            </p:stCondLst>
                            <p:childTnLst>
                              <p:par>
                                <p:cTn id="15" presetID="16" presetClass="entr" presetSubtype="2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Horizontal)">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6166" y="632566"/>
            <a:ext cx="7754873" cy="5489938"/>
          </a:xfrm>
          <a:prstGeom prst="rect">
            <a:avLst/>
          </a:prstGeom>
        </p:spPr>
      </p:pic>
      <p:sp>
        <p:nvSpPr>
          <p:cNvPr id="3" name="Rectangle 8"/>
          <p:cNvSpPr>
            <a:spLocks noChangeArrowheads="1"/>
          </p:cNvSpPr>
          <p:nvPr/>
        </p:nvSpPr>
        <p:spPr bwMode="auto">
          <a:xfrm>
            <a:off x="3367111" y="1201471"/>
            <a:ext cx="5202936" cy="2819109"/>
          </a:xfrm>
          <a:prstGeom prst="rect">
            <a:avLst/>
          </a:prstGeom>
          <a:noFill/>
          <a:ln w="9525">
            <a:noFill/>
            <a:miter lim="800000"/>
            <a:headEnd/>
            <a:tailEnd/>
          </a:ln>
        </p:spPr>
        <p:txBody>
          <a:bodyPr/>
          <a:lstStyle/>
          <a:p>
            <a:pPr algn="ctr">
              <a:lnSpc>
                <a:spcPct val="90000"/>
              </a:lnSpc>
              <a:spcBef>
                <a:spcPct val="20000"/>
              </a:spcBef>
            </a:pPr>
            <a:r>
              <a:rPr lang="es-ES" sz="3200" b="1" dirty="0" smtClean="0">
                <a:solidFill>
                  <a:srgbClr val="FFFF00"/>
                </a:solidFill>
                <a:effectLst>
                  <a:outerShdw blurRad="50800" dist="38100" algn="l" rotWithShape="0">
                    <a:prstClr val="black"/>
                  </a:outerShdw>
                </a:effectLst>
              </a:rPr>
              <a:t>Sabiendo </a:t>
            </a:r>
            <a:r>
              <a:rPr lang="es-ES" sz="3200" b="1" dirty="0">
                <a:solidFill>
                  <a:srgbClr val="FFFF00"/>
                </a:solidFill>
                <a:effectLst>
                  <a:outerShdw blurRad="50800" dist="38100" algn="l" rotWithShape="0">
                    <a:prstClr val="black"/>
                  </a:outerShdw>
                </a:effectLst>
              </a:rPr>
              <a:t>que el Señor está Resucitado, que está vivo, que está junto a nosotros, ¿de qué manera puedo vivir más conscientemente en su presencia?</a:t>
            </a:r>
            <a:endParaRPr lang="es-ES_tradnl" sz="3200" b="1" dirty="0">
              <a:solidFill>
                <a:srgbClr val="FFFF00"/>
              </a:solidFill>
              <a:effectLst>
                <a:outerShdw blurRad="50800" dist="38100" algn="l" rotWithShape="0">
                  <a:prstClr val="black"/>
                </a:outerShdw>
              </a:effectLst>
            </a:endParaRPr>
          </a:p>
        </p:txBody>
      </p:sp>
      <p:sp>
        <p:nvSpPr>
          <p:cNvPr id="5" name="Rectangle 8"/>
          <p:cNvSpPr>
            <a:spLocks noChangeArrowheads="1"/>
          </p:cNvSpPr>
          <p:nvPr/>
        </p:nvSpPr>
        <p:spPr bwMode="auto">
          <a:xfrm>
            <a:off x="2166730" y="4539789"/>
            <a:ext cx="6313699" cy="1266545"/>
          </a:xfrm>
          <a:prstGeom prst="rect">
            <a:avLst/>
          </a:prstGeom>
          <a:noFill/>
          <a:ln w="9525">
            <a:noFill/>
            <a:miter lim="800000"/>
            <a:headEnd/>
            <a:tailEnd/>
          </a:ln>
        </p:spPr>
        <p:txBody>
          <a:bodyPr/>
          <a:lstStyle/>
          <a:p>
            <a:pPr marL="457200" indent="-457200" algn="ctr">
              <a:lnSpc>
                <a:spcPct val="90000"/>
              </a:lnSpc>
              <a:spcBef>
                <a:spcPct val="20000"/>
              </a:spcBef>
              <a:buFont typeface="Wingdings" panose="05000000000000000000" pitchFamily="2" charset="2"/>
              <a:buChar char="Ø"/>
            </a:pPr>
            <a:r>
              <a:rPr lang="es-ES" sz="3600" b="1" dirty="0" smtClean="0">
                <a:solidFill>
                  <a:schemeClr val="bg1"/>
                </a:solidFill>
                <a:effectLst>
                  <a:outerShdw blurRad="50800" dist="38100" algn="l" rotWithShape="0">
                    <a:prstClr val="black"/>
                  </a:outerShdw>
                </a:effectLst>
              </a:rPr>
              <a:t>Daré </a:t>
            </a:r>
            <a:r>
              <a:rPr lang="es-ES" sz="3600" b="1" dirty="0">
                <a:solidFill>
                  <a:schemeClr val="bg1"/>
                </a:solidFill>
                <a:effectLst>
                  <a:outerShdw blurRad="50800" dist="38100" algn="l" rotWithShape="0">
                    <a:prstClr val="black"/>
                  </a:outerShdw>
                </a:effectLst>
              </a:rPr>
              <a:t>testimonio de la Resurrección </a:t>
            </a:r>
            <a:r>
              <a:rPr lang="es-ES" sz="3600" b="1" dirty="0">
                <a:solidFill>
                  <a:srgbClr val="FFFF00"/>
                </a:solidFill>
                <a:effectLst>
                  <a:outerShdw blurRad="50800" dist="38100" algn="l" rotWithShape="0">
                    <a:prstClr val="black"/>
                  </a:outerShdw>
                </a:effectLst>
              </a:rPr>
              <a:t>a través de estos actos…</a:t>
            </a:r>
            <a:endParaRPr lang="es-ES_tradnl" sz="3600" b="1" dirty="0">
              <a:solidFill>
                <a:srgbClr val="FFFF00"/>
              </a:solidFill>
              <a:effectLst>
                <a:outerShdw blurRad="50800" dist="38100" algn="l" rotWithShape="0">
                  <a:prstClr val="black"/>
                </a:outerShdw>
              </a:effectLst>
            </a:endParaRPr>
          </a:p>
        </p:txBody>
      </p:sp>
      <p:sp>
        <p:nvSpPr>
          <p:cNvPr id="2" name="4 Rectángulo"/>
          <p:cNvSpPr/>
          <p:nvPr/>
        </p:nvSpPr>
        <p:spPr>
          <a:xfrm>
            <a:off x="815174" y="555140"/>
            <a:ext cx="6911405" cy="646331"/>
          </a:xfrm>
          <a:prstGeom prst="rect">
            <a:avLst/>
          </a:prstGeom>
        </p:spPr>
        <p:txBody>
          <a:bodyPr wrap="square">
            <a:spAutoFit/>
          </a:bodyPr>
          <a:lstStyle/>
          <a:p>
            <a:pPr marL="1028700" lvl="1" indent="-571500" algn="ctr">
              <a:buFont typeface="Wingdings" panose="05000000000000000000" pitchFamily="2" charset="2"/>
              <a:buChar char="Ø"/>
            </a:pPr>
            <a:r>
              <a:rPr lang="es-ES_tradnl" sz="3600" b="1" dirty="0" smtClean="0">
                <a:solidFill>
                  <a:schemeClr val="bg1"/>
                </a:solidFill>
                <a:effectLst>
                  <a:outerShdw blurRad="38100" dist="38100" dir="2700000" algn="tl">
                    <a:srgbClr val="000000">
                      <a:alpha val="43137"/>
                    </a:srgbClr>
                  </a:outerShdw>
                </a:effectLst>
                <a:latin typeface="Clarendon Blk BT" panose="02040905050505020204" pitchFamily="18" charset="0"/>
              </a:rPr>
              <a:t>Compromiso personal:</a:t>
            </a:r>
            <a:r>
              <a:rPr lang="es-ES_tradnl" sz="3600" dirty="0" smtClean="0">
                <a:solidFill>
                  <a:schemeClr val="bg1"/>
                </a:solidFill>
                <a:effectLst>
                  <a:outerShdw blurRad="38100" dist="38100" dir="2700000" algn="tl">
                    <a:srgbClr val="000000">
                      <a:alpha val="43137"/>
                    </a:srgbClr>
                  </a:outerShdw>
                </a:effectLst>
                <a:latin typeface="Clarendon Blk BT" panose="02040905050505020204" pitchFamily="18" charset="0"/>
              </a:rPr>
              <a:t> </a:t>
            </a:r>
            <a:endParaRPr lang="es-PE" sz="2000" dirty="0">
              <a:solidFill>
                <a:schemeClr val="bg1"/>
              </a:solidFill>
              <a:effectLst>
                <a:outerShdw blurRad="38100" dist="38100" dir="2700000" algn="tl">
                  <a:srgbClr val="000000">
                    <a:alpha val="43137"/>
                  </a:srgbClr>
                </a:outerShdw>
              </a:effectLst>
              <a:latin typeface="Clarendon Blk BT" panose="02040905050505020204" pitchFamily="18" charset="0"/>
            </a:endParaRPr>
          </a:p>
        </p:txBody>
      </p:sp>
    </p:spTree>
    <p:extLst>
      <p:ext uri="{BB962C8B-B14F-4D97-AF65-F5344CB8AC3E}">
        <p14:creationId xmlns:p14="http://schemas.microsoft.com/office/powerpoint/2010/main" val="3879380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66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Las Mejores 100 Imágenes Cristianas de Jesús! Grati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774"/>
          <a:stretch/>
        </p:blipFill>
        <p:spPr bwMode="auto">
          <a:xfrm>
            <a:off x="672410" y="646044"/>
            <a:ext cx="7765912" cy="5510780"/>
          </a:xfrm>
          <a:prstGeom prst="rect">
            <a:avLst/>
          </a:prstGeom>
          <a:noFill/>
          <a:extLst>
            <a:ext uri="{909E8E84-426E-40DD-AFC4-6F175D3DCCD1}">
              <a14:hiddenFill xmlns:a14="http://schemas.microsoft.com/office/drawing/2010/main">
                <a:solidFill>
                  <a:srgbClr val="FFFFFF"/>
                </a:solidFill>
              </a14:hiddenFill>
            </a:ext>
          </a:extLst>
        </p:spPr>
      </p:pic>
      <p:sp>
        <p:nvSpPr>
          <p:cNvPr id="2" name="WordArt 10"/>
          <p:cNvSpPr>
            <a:spLocks noChangeArrowheads="1" noChangeShapeType="1" noTextEdit="1"/>
          </p:cNvSpPr>
          <p:nvPr/>
        </p:nvSpPr>
        <p:spPr bwMode="auto">
          <a:xfrm>
            <a:off x="792868" y="802241"/>
            <a:ext cx="2920752" cy="216253"/>
          </a:xfrm>
          <a:prstGeom prst="rect">
            <a:avLst/>
          </a:prstGeom>
        </p:spPr>
        <p:txBody>
          <a:bodyPr wrap="none" fromWordArt="1">
            <a:prstTxWarp prst="textPlain">
              <a:avLst>
                <a:gd name="adj" fmla="val 50000"/>
              </a:avLst>
            </a:prstTxWarp>
          </a:bodyPr>
          <a:lstStyle/>
          <a:p>
            <a:pPr algn="ctr"/>
            <a:r>
              <a:rPr lang="es-PE" sz="3200" kern="10" dirty="0">
                <a:ln w="9525">
                  <a:solidFill>
                    <a:srgbClr val="000000"/>
                  </a:solidFill>
                  <a:round/>
                  <a:headEnd/>
                  <a:tailEnd/>
                </a:ln>
                <a:solidFill>
                  <a:schemeClr val="bg1"/>
                </a:solidFill>
                <a:effectLst>
                  <a:glow rad="101600">
                    <a:schemeClr val="tx1">
                      <a:lumMod val="50000"/>
                      <a:lumOff val="50000"/>
                      <a:alpha val="60000"/>
                    </a:schemeClr>
                  </a:glow>
                  <a:outerShdw blurRad="38100" dist="38100" dir="2700000" algn="tl">
                    <a:srgbClr val="000000">
                      <a:alpha val="43137"/>
                    </a:srgbClr>
                  </a:outerShdw>
                </a:effectLst>
                <a:latin typeface="Arial Black"/>
              </a:rPr>
              <a:t>Oración final </a:t>
            </a:r>
          </a:p>
        </p:txBody>
      </p:sp>
      <p:sp>
        <p:nvSpPr>
          <p:cNvPr id="3" name="2 Rectángulo"/>
          <p:cNvSpPr/>
          <p:nvPr/>
        </p:nvSpPr>
        <p:spPr>
          <a:xfrm>
            <a:off x="672410" y="2014946"/>
            <a:ext cx="7765912" cy="4093428"/>
          </a:xfrm>
          <a:prstGeom prst="rect">
            <a:avLst/>
          </a:prstGeom>
        </p:spPr>
        <p:txBody>
          <a:bodyPr wrap="square">
            <a:spAutoFit/>
          </a:bodyPr>
          <a:lstStyle/>
          <a:p>
            <a:pPr algn="ctr"/>
            <a:r>
              <a:rPr lang="es-PE" sz="2600" b="1" dirty="0">
                <a:solidFill>
                  <a:schemeClr val="bg1"/>
                </a:solidFill>
                <a:effectLst>
                  <a:glow rad="63500">
                    <a:schemeClr val="tx1">
                      <a:lumMod val="95000"/>
                      <a:lumOff val="5000"/>
                      <a:alpha val="40000"/>
                    </a:schemeClr>
                  </a:glow>
                  <a:outerShdw blurRad="50800" dist="101600" algn="l" rotWithShape="0">
                    <a:prstClr val="black"/>
                  </a:outerShdw>
                </a:effectLst>
              </a:rPr>
              <a:t>Creo, </a:t>
            </a:r>
            <a:r>
              <a:rPr lang="es-PE"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Señor…</a:t>
            </a: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Al extender tus manos en la Cruz, </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oh </a:t>
            </a: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Cristo</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derramaste </a:t>
            </a: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sobre el universo </a:t>
            </a:r>
            <a:endPar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endParaRPr>
          </a:p>
          <a:p>
            <a:pPr algn="ct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el </a:t>
            </a: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amor del Padre…</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por eso hoy, ante la tumba vacía</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 </a:t>
            </a:r>
            <a:endParaRPr lang="es-ES" sz="2600" b="1" dirty="0">
              <a:solidFill>
                <a:schemeClr val="bg1"/>
              </a:solidFill>
              <a:effectLst>
                <a:glow rad="63500">
                  <a:schemeClr val="tx1">
                    <a:lumMod val="95000"/>
                    <a:lumOff val="5000"/>
                    <a:alpha val="40000"/>
                  </a:schemeClr>
                </a:glow>
                <a:outerShdw blurRad="50800" dist="101600" algn="l" rotWithShape="0">
                  <a:prstClr val="black"/>
                </a:outerShdw>
              </a:effectLst>
            </a:endParaRP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cantamos victoria,</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pues si Tú la llamas, la vida te obedece,</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¡Oh Cristo, Señor de la vida!</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Renueva nuestra vocación de testigos</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y ante tu sepulcro vacío,</a:t>
            </a:r>
          </a:p>
          <a:p>
            <a:pPr algn="ctr"/>
            <a:r>
              <a:rPr lang="es-ES" sz="2600" b="1" dirty="0">
                <a:solidFill>
                  <a:schemeClr val="bg1"/>
                </a:solidFill>
                <a:effectLst>
                  <a:glow rad="63500">
                    <a:schemeClr val="tx1">
                      <a:lumMod val="95000"/>
                      <a:lumOff val="5000"/>
                      <a:alpha val="40000"/>
                    </a:schemeClr>
                  </a:glow>
                  <a:outerShdw blurRad="50800" dist="101600" algn="l" rotWithShape="0">
                    <a:prstClr val="black"/>
                  </a:outerShdw>
                </a:effectLst>
              </a:rPr>
              <a:t>aumenta nuestra fe y nuestro amor</a:t>
            </a:r>
            <a:r>
              <a:rPr lang="es-ES" sz="2600" b="1" dirty="0" smtClean="0">
                <a:solidFill>
                  <a:schemeClr val="bg1"/>
                </a:solidFill>
                <a:effectLst>
                  <a:glow rad="63500">
                    <a:schemeClr val="tx1">
                      <a:lumMod val="95000"/>
                      <a:lumOff val="5000"/>
                      <a:alpha val="40000"/>
                    </a:schemeClr>
                  </a:glow>
                  <a:outerShdw blurRad="50800" dist="101600" algn="l" rotWithShape="0">
                    <a:prstClr val="black"/>
                  </a:outerShdw>
                </a:effectLst>
              </a:rPr>
              <a:t>:</a:t>
            </a:r>
            <a:endParaRPr lang="es-ES" sz="2600" b="1" dirty="0">
              <a:solidFill>
                <a:schemeClr val="bg1"/>
              </a:solidFill>
              <a:effectLst>
                <a:glow rad="63500">
                  <a:schemeClr val="tx1">
                    <a:lumMod val="95000"/>
                    <a:lumOff val="5000"/>
                    <a:alpha val="40000"/>
                  </a:schemeClr>
                </a:glow>
                <a:outerShdw blurRad="50800" dist="101600" algn="l" rotWithShape="0">
                  <a:prstClr val="black"/>
                </a:outerShdw>
              </a:effectLst>
            </a:endParaRPr>
          </a:p>
        </p:txBody>
      </p:sp>
      <p:pic>
        <p:nvPicPr>
          <p:cNvPr id="6" name="Imagen 5" descr="pascua"/>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175724" y="6769498"/>
            <a:ext cx="793038" cy="45719"/>
          </a:xfrm>
          <a:prstGeom prst="rect">
            <a:avLst/>
          </a:prstGeom>
          <a:solidFill>
            <a:schemeClr val="bg1"/>
          </a:solidFill>
          <a:ln>
            <a:noFill/>
          </a:ln>
        </p:spPr>
      </p:pic>
    </p:spTree>
    <p:extLst>
      <p:ext uri="{BB962C8B-B14F-4D97-AF65-F5344CB8AC3E}">
        <p14:creationId xmlns:p14="http://schemas.microsoft.com/office/powerpoint/2010/main" val="185611936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 ¡Las Mejores 100 Imágenes Cristianas de Jesús!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0" y="695624"/>
            <a:ext cx="7765912" cy="546119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767754" y="2417338"/>
            <a:ext cx="8402016" cy="4154984"/>
          </a:xfrm>
          <a:prstGeom prst="rect">
            <a:avLst/>
          </a:prstGeom>
        </p:spPr>
        <p:txBody>
          <a:bodyPr wrap="square">
            <a:spAutoFit/>
          </a:bodyPr>
          <a:lstStyle/>
          <a:p>
            <a:pPr algn="ctr"/>
            <a:r>
              <a:rPr lang="es-ES" sz="2400" b="1" dirty="0" smtClean="0">
                <a:solidFill>
                  <a:schemeClr val="bg1"/>
                </a:solidFill>
                <a:effectLst>
                  <a:glow rad="63500">
                    <a:schemeClr val="tx1">
                      <a:lumMod val="95000"/>
                      <a:lumOff val="5000"/>
                      <a:alpha val="40000"/>
                    </a:schemeClr>
                  </a:glow>
                  <a:outerShdw blurRad="50800" dist="101600" algn="l" rotWithShape="0">
                    <a:prstClr val="black"/>
                  </a:outerShdw>
                </a:effectLst>
              </a:rPr>
              <a:t>que </a:t>
            </a: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pueda Él fortalecernos para acercarnos</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a toda persona que no te conozca,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que pueda hacernos buscar las cosas de arriba,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en una constante construcción </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de tu Reino en el mundo.</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Que, movidos por tu Palabra,</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creamos y promovamos la vida </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de nuestros hermanos.</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Tú que ahora vives y reinas eternamente.</a:t>
            </a:r>
          </a:p>
          <a:p>
            <a:pPr algn="ctr"/>
            <a:r>
              <a:rPr lang="es-ES" sz="2400" b="1" dirty="0">
                <a:solidFill>
                  <a:schemeClr val="bg1"/>
                </a:solidFill>
                <a:effectLst>
                  <a:glow rad="63500">
                    <a:schemeClr val="tx1">
                      <a:lumMod val="95000"/>
                      <a:lumOff val="5000"/>
                      <a:alpha val="40000"/>
                    </a:schemeClr>
                  </a:glow>
                  <a:outerShdw blurRad="50800" dist="101600" algn="l" rotWithShape="0">
                    <a:prstClr val="black"/>
                  </a:outerShdw>
                </a:effectLst>
              </a:rPr>
              <a:t>Amén.</a:t>
            </a:r>
          </a:p>
          <a:p>
            <a:pPr algn="ctr" eaLnBrk="1" hangingPunct="1">
              <a:buFontTx/>
              <a:buNone/>
            </a:pPr>
            <a:endParaRPr lang="es-PE" sz="2400" b="1" dirty="0">
              <a:solidFill>
                <a:schemeClr val="bg1"/>
              </a:solidFill>
              <a:effectLst>
                <a:glow rad="63500">
                  <a:schemeClr val="tx1">
                    <a:lumMod val="95000"/>
                    <a:lumOff val="5000"/>
                    <a:alpha val="40000"/>
                  </a:schemeClr>
                </a:glow>
                <a:outerShdw blurRad="50800" dist="101600" algn="l" rotWithShape="0">
                  <a:prstClr val="black"/>
                </a:outerShdw>
              </a:effectLst>
            </a:endParaRPr>
          </a:p>
        </p:txBody>
      </p:sp>
      <p:pic>
        <p:nvPicPr>
          <p:cNvPr id="6" name="Imagen 5" descr="pascua"/>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V="1">
            <a:off x="4175724" y="6769498"/>
            <a:ext cx="793038" cy="45719"/>
          </a:xfrm>
          <a:prstGeom prst="rect">
            <a:avLst/>
          </a:prstGeom>
          <a:solidFill>
            <a:schemeClr val="bg1"/>
          </a:solidFill>
          <a:ln>
            <a:noFill/>
          </a:ln>
        </p:spPr>
      </p:pic>
    </p:spTree>
    <p:extLst>
      <p:ext uri="{BB962C8B-B14F-4D97-AF65-F5344CB8AC3E}">
        <p14:creationId xmlns:p14="http://schemas.microsoft.com/office/powerpoint/2010/main" val="422066008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8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254" y="884583"/>
            <a:ext cx="6746171" cy="50935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15617" y="705678"/>
            <a:ext cx="7593496" cy="5456583"/>
          </a:xfrm>
          <a:prstGeom prst="rect">
            <a:avLst/>
          </a:prstGeom>
        </p:spPr>
      </p:pic>
    </p:spTree>
    <p:extLst>
      <p:ext uri="{BB962C8B-B14F-4D97-AF65-F5344CB8AC3E}">
        <p14:creationId xmlns:p14="http://schemas.microsoft.com/office/powerpoint/2010/main" val="3824265254"/>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ercania a Jesus resuci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2" y="715617"/>
            <a:ext cx="7813228" cy="5410939"/>
          </a:xfrm>
          <a:prstGeom prst="rect">
            <a:avLst/>
          </a:prstGeom>
          <a:extLst>
            <a:ext uri="{909E8E84-426E-40DD-AFC4-6F175D3DCCD1}">
              <a14:hiddenFill xmlns:a14="http://schemas.microsoft.com/office/drawing/2010/main">
                <a:solidFill>
                  <a:srgbClr val="FFFFFF"/>
                </a:solidFill>
              </a14:hiddenFill>
            </a:ext>
          </a:extLst>
        </p:spPr>
      </p:pic>
      <p:sp>
        <p:nvSpPr>
          <p:cNvPr id="2" name="Rectángulo 1"/>
          <p:cNvSpPr/>
          <p:nvPr/>
        </p:nvSpPr>
        <p:spPr>
          <a:xfrm>
            <a:off x="2149680" y="4657870"/>
            <a:ext cx="5064753" cy="1200329"/>
          </a:xfrm>
          <a:prstGeom prst="rect">
            <a:avLst/>
          </a:prstGeom>
          <a:noFill/>
        </p:spPr>
        <p:txBody>
          <a:bodyPr wrap="square" lIns="91440" tIns="45720" rIns="91440" bIns="45720">
            <a:prstTxWarp prst="textWave2">
              <a:avLst/>
            </a:prstTxWarp>
            <a:spAutoFit/>
          </a:bodyPr>
          <a:lstStyle/>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Feliz  Pascua</a:t>
            </a:r>
          </a:p>
          <a:p>
            <a:pPr algn="ctr"/>
            <a:r>
              <a:rPr lang="es-ES" sz="3600" b="1" dirty="0" smtClean="0">
                <a:solidFill>
                  <a:schemeClr val="bg1"/>
                </a:solidFill>
                <a:effectLst>
                  <a:outerShdw blurRad="50800" dist="76200" algn="l" rotWithShape="0">
                    <a:prstClr val="black"/>
                  </a:outerShdw>
                </a:effectLst>
                <a:latin typeface="Algerian" panose="04020705040A02060702" pitchFamily="82" charset="0"/>
              </a:rPr>
              <a:t> de resurrección !</a:t>
            </a:r>
            <a:endParaRPr lang="es-ES" sz="3600" b="1" dirty="0">
              <a:solidFill>
                <a:schemeClr val="bg1"/>
              </a:solidFill>
              <a:effectLst>
                <a:outerShdw blurRad="50800" dist="76200" algn="l" rotWithShape="0">
                  <a:prstClr val="black"/>
                </a:outerShdw>
              </a:effectLst>
              <a:latin typeface="Algerian" panose="04020705040A02060702" pitchFamily="82" charset="0"/>
            </a:endParaRPr>
          </a:p>
        </p:txBody>
      </p:sp>
      <p:sp>
        <p:nvSpPr>
          <p:cNvPr id="4" name="Text Box 7"/>
          <p:cNvSpPr txBox="1">
            <a:spLocks noChangeArrowheads="1"/>
          </p:cNvSpPr>
          <p:nvPr/>
        </p:nvSpPr>
        <p:spPr bwMode="auto">
          <a:xfrm>
            <a:off x="2309211" y="6317782"/>
            <a:ext cx="5112568" cy="430887"/>
          </a:xfrm>
          <a:prstGeom prst="rect">
            <a:avLst/>
          </a:prstGeom>
          <a:solidFill>
            <a:srgbClr val="8E5009"/>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Texto de </a:t>
            </a:r>
            <a:r>
              <a:rPr lang="es-PE" sz="1100" dirty="0" err="1">
                <a:solidFill>
                  <a:schemeClr val="bg1"/>
                </a:solidFill>
                <a:effectLst>
                  <a:outerShdw blurRad="38100" dist="38100" dir="2700000" algn="tl">
                    <a:srgbClr val="000000">
                      <a:alpha val="43137"/>
                    </a:srgbClr>
                  </a:outerShdw>
                </a:effectLst>
                <a:latin typeface="Poor Richard" pitchFamily="18" charset="0"/>
              </a:rPr>
              <a:t>Lectio</a:t>
            </a:r>
            <a:r>
              <a:rPr lang="es-PE" sz="1100" dirty="0">
                <a:solidFill>
                  <a:schemeClr val="bg1"/>
                </a:solidFill>
                <a:effectLst>
                  <a:outerShdw blurRad="38100" dist="38100" dir="2700000" algn="tl">
                    <a:srgbClr val="000000">
                      <a:alpha val="43137"/>
                    </a:srgbClr>
                  </a:outerShdw>
                </a:effectLst>
                <a:latin typeface="Poor Richard" pitchFamily="18" charset="0"/>
              </a:rPr>
              <a:t> Divina:  Padre César Chávez  </a:t>
            </a:r>
            <a:r>
              <a:rPr lang="es-PE" sz="1100" dirty="0" err="1">
                <a:solidFill>
                  <a:schemeClr val="bg1"/>
                </a:solidFill>
                <a:effectLst>
                  <a:outerShdw blurRad="38100" dist="38100" dir="2700000" algn="tl">
                    <a:srgbClr val="000000">
                      <a:alpha val="43137"/>
                    </a:srgbClr>
                  </a:outerShdw>
                </a:effectLst>
                <a:latin typeface="Poor Richard" pitchFamily="18" charset="0"/>
              </a:rPr>
              <a:t>Alva</a:t>
            </a:r>
            <a:r>
              <a:rPr lang="es-PE" sz="1100" dirty="0">
                <a:solidFill>
                  <a:schemeClr val="bg1"/>
                </a:solidFill>
                <a:effectLst>
                  <a:outerShdw blurRad="38100" dist="38100" dir="2700000" algn="tl">
                    <a:srgbClr val="000000">
                      <a:alpha val="43137"/>
                    </a:srgbClr>
                  </a:outerShdw>
                </a:effectLst>
                <a:latin typeface="Poor Richard" pitchFamily="18" charset="0"/>
              </a:rPr>
              <a:t> (Chuno) </a:t>
            </a:r>
            <a:r>
              <a:rPr lang="es-PE" sz="110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10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 </a:t>
            </a:r>
            <a:r>
              <a:rPr lang="es-PE" sz="1100" dirty="0" err="1">
                <a:solidFill>
                  <a:schemeClr val="bg1"/>
                </a:solidFill>
                <a:effectLst>
                  <a:outerShdw blurRad="38100" dist="38100" dir="2700000" algn="tl">
                    <a:srgbClr val="000000">
                      <a:alpha val="43137"/>
                    </a:srgbClr>
                  </a:outerShdw>
                </a:effectLst>
                <a:latin typeface="Poor Richard" pitchFamily="18" charset="0"/>
              </a:rPr>
              <a:t>Power</a:t>
            </a:r>
            <a:r>
              <a:rPr lang="es-PE" sz="110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100" dirty="0" smtClean="0">
                <a:solidFill>
                  <a:schemeClr val="bg1"/>
                </a:solidFill>
                <a:effectLst>
                  <a:outerShdw blurRad="38100" dist="38100" dir="2700000" algn="tl">
                    <a:srgbClr val="000000">
                      <a:alpha val="43137"/>
                    </a:srgbClr>
                  </a:outerShdw>
                </a:effectLst>
                <a:latin typeface="Poor Richard" pitchFamily="18" charset="0"/>
              </a:rPr>
              <a:t>Paúl</a:t>
            </a:r>
            <a:endParaRPr lang="es-PE" sz="1100" dirty="0">
              <a:solidFill>
                <a:schemeClr val="bg1"/>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327990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9" presetClass="path" presetSubtype="0" fill="hold" grpId="1" nodeType="withEffect">
                                  <p:stCondLst>
                                    <p:cond delay="0"/>
                                  </p:stCondLst>
                                  <p:iterate type="lt">
                                    <p:tmPct val="8000"/>
                                  </p:iterate>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9" dur="2000" fill="hold"/>
                                        <p:tgtEl>
                                          <p:spTgt spid="2"/>
                                        </p:tgtEl>
                                        <p:attrNameLst>
                                          <p:attrName>ppt_x</p:attrName>
                                          <p:attrName>ppt_y</p:attrName>
                                        </p:attrNameLst>
                                      </p:cBhvr>
                                    </p:animMotion>
                                  </p:childTnLst>
                                </p:cTn>
                              </p:par>
                            </p:childTnLst>
                          </p:cTn>
                        </p:par>
                        <p:par>
                          <p:cTn id="10" fill="hold">
                            <p:stCondLst>
                              <p:cond delay="6160"/>
                            </p:stCondLst>
                            <p:childTnLst>
                              <p:par>
                                <p:cTn id="11" presetID="16" presetClass="entr" presetSubtype="2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9" descr="Vertical estrecha"/>
          <p:cNvSpPr>
            <a:spLocks noChangeArrowheads="1" noChangeShapeType="1" noTextEdit="1"/>
          </p:cNvSpPr>
          <p:nvPr/>
        </p:nvSpPr>
        <p:spPr bwMode="auto">
          <a:xfrm>
            <a:off x="851675" y="737888"/>
            <a:ext cx="2875499" cy="484622"/>
          </a:xfrm>
          <a:prstGeom prst="rect">
            <a:avLst/>
          </a:prstGeom>
        </p:spPr>
        <p:txBody>
          <a:bodyPr wrap="none" fromWordArt="1">
            <a:prstTxWarp prst="textPlain">
              <a:avLst/>
            </a:prstTxWarp>
          </a:bodyPr>
          <a:lstStyle/>
          <a:p>
            <a:pPr algn="ctr"/>
            <a:r>
              <a:rPr lang="es-PE" sz="2000" b="1" kern="10" dirty="0">
                <a:ln w="12700">
                  <a:solidFill>
                    <a:srgbClr val="000000"/>
                  </a:solidFill>
                  <a:round/>
                  <a:headEnd/>
                  <a:tailEnd/>
                </a:ln>
                <a:solidFill>
                  <a:srgbClr val="FFFF00"/>
                </a:solidFill>
                <a:effectLst>
                  <a:outerShdw dist="45791" dir="2021404" algn="ctr" rotWithShape="0">
                    <a:srgbClr val="808080">
                      <a:alpha val="79999"/>
                    </a:srgbClr>
                  </a:outerShdw>
                </a:effectLst>
                <a:latin typeface="AR CENA" panose="02000000000000000000" pitchFamily="2" charset="0"/>
              </a:rPr>
              <a:t>AMBIENTACIÓN: </a:t>
            </a:r>
          </a:p>
        </p:txBody>
      </p:sp>
      <p:sp>
        <p:nvSpPr>
          <p:cNvPr id="5" name="Rectangle 8"/>
          <p:cNvSpPr>
            <a:spLocks noChangeArrowheads="1"/>
          </p:cNvSpPr>
          <p:nvPr/>
        </p:nvSpPr>
        <p:spPr bwMode="auto">
          <a:xfrm>
            <a:off x="3150706" y="1399111"/>
            <a:ext cx="5222646" cy="4765746"/>
          </a:xfrm>
          <a:prstGeom prst="rect">
            <a:avLst/>
          </a:prstGeom>
          <a:noFill/>
          <a:ln w="9525">
            <a:noFill/>
            <a:miter lim="800000"/>
            <a:headEnd/>
            <a:tailEnd/>
          </a:ln>
          <a:effectLst/>
        </p:spPr>
        <p:txBody>
          <a:bodyPr anchor="ctr">
            <a:scene3d>
              <a:camera prst="orthographicFront"/>
              <a:lightRig rig="threePt" dir="t"/>
            </a:scene3d>
            <a:sp3d contourW="57150">
              <a:contourClr>
                <a:srgbClr val="000000"/>
              </a:contourClr>
            </a:sp3d>
          </a:bodyPr>
          <a:lstStyle/>
          <a:p>
            <a:pPr algn="r" fontAlgn="base">
              <a:spcBef>
                <a:spcPct val="0"/>
              </a:spcBef>
              <a:spcAft>
                <a:spcPct val="0"/>
              </a:spcAft>
              <a:defRPr/>
            </a:pPr>
            <a:r>
              <a:rPr lang="es-ES" sz="2600" b="1" i="1" dirty="0">
                <a:solidFill>
                  <a:srgbClr val="FFFFFF"/>
                </a:solidFill>
                <a:effectLst>
                  <a:glow rad="101600">
                    <a:schemeClr val="bg2">
                      <a:lumMod val="10000"/>
                      <a:alpha val="60000"/>
                    </a:schemeClr>
                  </a:glow>
                  <a:outerShdw blurRad="50800" dist="76200" algn="l" rotWithShape="0">
                    <a:prstClr val="black"/>
                  </a:outerShdw>
                </a:effectLst>
                <a:latin typeface="Arial" pitchFamily="34" charset="0"/>
                <a:ea typeface="Times New Roman" pitchFamily="18" charset="0"/>
                <a:cs typeface="Arial" pitchFamily="34" charset="0"/>
              </a:rPr>
              <a:t>Un día, tal como hoy, la noticia de la resurrección conmovió al mundo: a los enemigos de Jesús que no se lo querían creer por lo que significaba de fracaso; y a los amigos del Señor que no se lo podían creer por la alegría que entrañaba. </a:t>
            </a:r>
          </a:p>
          <a:p>
            <a:pPr algn="r" fontAlgn="base">
              <a:spcBef>
                <a:spcPct val="0"/>
              </a:spcBef>
              <a:spcAft>
                <a:spcPct val="0"/>
              </a:spcAft>
              <a:defRPr/>
            </a:pPr>
            <a:r>
              <a:rPr lang="es-ES" sz="2600" b="1" i="1" dirty="0">
                <a:solidFill>
                  <a:srgbClr val="FFFFFF"/>
                </a:solidFill>
                <a:effectLst>
                  <a:glow rad="101600">
                    <a:schemeClr val="bg2">
                      <a:lumMod val="10000"/>
                      <a:alpha val="60000"/>
                    </a:schemeClr>
                  </a:glow>
                  <a:outerShdw blurRad="50800" dist="76200" algn="l" rotWithShape="0">
                    <a:prstClr val="black"/>
                  </a:outerShdw>
                </a:effectLst>
                <a:latin typeface="Arial" pitchFamily="34" charset="0"/>
                <a:ea typeface="Times New Roman" pitchFamily="18" charset="0"/>
                <a:cs typeface="Arial" pitchFamily="34" charset="0"/>
              </a:rPr>
              <a:t>Con la noticia de que ¡Jesús vive!, también reviven con él la fe, la esperanza y el amor que él proclamó.</a:t>
            </a:r>
          </a:p>
          <a:p>
            <a:pPr algn="r" fontAlgn="base">
              <a:spcBef>
                <a:spcPct val="0"/>
              </a:spcBef>
              <a:spcAft>
                <a:spcPct val="0"/>
              </a:spcAft>
              <a:defRPr/>
            </a:pPr>
            <a:endParaRPr lang="es-ES_tradnl" sz="2600" b="1" i="1" dirty="0">
              <a:solidFill>
                <a:srgbClr val="FFFFFF"/>
              </a:solidFill>
              <a:effectLst>
                <a:glow rad="101600">
                  <a:schemeClr val="bg2">
                    <a:lumMod val="10000"/>
                    <a:alpha val="60000"/>
                  </a:schemeClr>
                </a:glow>
                <a:outerShdw blurRad="50800" dist="76200" algn="l" rotWithShape="0">
                  <a:prstClr val="black"/>
                </a:outerShdw>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5573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anim calcmode="lin" valueType="num">
                                      <p:cBhvr>
                                        <p:cTn id="10" dur="750" fill="hold"/>
                                        <p:tgtEl>
                                          <p:spTgt spid="5"/>
                                        </p:tgtEl>
                                        <p:attrNameLst>
                                          <p:attrName>ppt_x</p:attrName>
                                        </p:attrNameLst>
                                      </p:cBhvr>
                                      <p:tavLst>
                                        <p:tav tm="0">
                                          <p:val>
                                            <p:fltVal val="0.5"/>
                                          </p:val>
                                        </p:tav>
                                        <p:tav tm="100000">
                                          <p:val>
                                            <p:strVal val="#ppt_x"/>
                                          </p:val>
                                        </p:tav>
                                      </p:tavLst>
                                    </p:anim>
                                    <p:anim calcmode="lin" valueType="num">
                                      <p:cBhvr>
                                        <p:cTn id="11"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ración a Jesús Resucitado | Parroquia Santísima Trinidad (Collado Villal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25" y="736072"/>
            <a:ext cx="7834899" cy="5377067"/>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sp>
        <p:nvSpPr>
          <p:cNvPr id="2" name="WordArt 9"/>
          <p:cNvSpPr>
            <a:spLocks noChangeArrowheads="1" noChangeShapeType="1" noTextEdit="1"/>
          </p:cNvSpPr>
          <p:nvPr/>
        </p:nvSpPr>
        <p:spPr bwMode="auto">
          <a:xfrm>
            <a:off x="765587" y="824559"/>
            <a:ext cx="2232645" cy="358775"/>
          </a:xfrm>
          <a:prstGeom prst="rect">
            <a:avLst/>
          </a:prstGeom>
        </p:spPr>
        <p:txBody>
          <a:bodyPr wrap="none" fromWordArt="1">
            <a:prstTxWarp prst="textPlain">
              <a:avLst>
                <a:gd name="adj" fmla="val 50000"/>
              </a:avLst>
            </a:prstTxWarp>
          </a:bodyPr>
          <a:lstStyle/>
          <a:p>
            <a:pPr algn="ctr"/>
            <a:r>
              <a:rPr lang="es-PE" b="1" kern="10"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Impact"/>
              </a:rPr>
              <a:t>Oración inicial</a:t>
            </a:r>
          </a:p>
        </p:txBody>
      </p:sp>
      <p:sp>
        <p:nvSpPr>
          <p:cNvPr id="3" name="Rectangle 8"/>
          <p:cNvSpPr>
            <a:spLocks noChangeArrowheads="1"/>
          </p:cNvSpPr>
          <p:nvPr/>
        </p:nvSpPr>
        <p:spPr bwMode="auto">
          <a:xfrm>
            <a:off x="631124" y="2643585"/>
            <a:ext cx="7834899" cy="3101230"/>
          </a:xfrm>
          <a:prstGeom prst="rect">
            <a:avLst/>
          </a:prstGeom>
          <a:noFill/>
          <a:ln w="9525">
            <a:noFill/>
            <a:miter lim="800000"/>
            <a:headEnd/>
            <a:tailEnd/>
          </a:ln>
        </p:spPr>
        <p:txBody>
          <a:bodyPr/>
          <a:lstStyle/>
          <a:p>
            <a:pPr algn="ctr">
              <a:spcBef>
                <a:spcPts val="0"/>
              </a:spcBef>
            </a:pPr>
            <a:r>
              <a:rPr lang="es-ES" sz="2800" b="1" dirty="0" smtClean="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Bendito </a:t>
            </a:r>
            <a:r>
              <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y alabado seas Tú Señor Jesús, </a:t>
            </a:r>
          </a:p>
          <a:p>
            <a:pPr algn="ctr">
              <a:spcBef>
                <a:spcPts val="0"/>
              </a:spcBef>
            </a:pPr>
            <a:r>
              <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que asumiste nuestra vida y diste tu vida para darnos vida. </a:t>
            </a:r>
          </a:p>
          <a:p>
            <a:pPr algn="ctr">
              <a:spcBef>
                <a:spcPts val="0"/>
              </a:spcBef>
            </a:pPr>
            <a:r>
              <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Bendito y alabado seas Tú que nos has amado hasta el extremo, hasta derramar tu sangre por nosotros. </a:t>
            </a:r>
          </a:p>
          <a:p>
            <a:pPr algn="ctr">
              <a:spcBef>
                <a:spcPts val="0"/>
              </a:spcBef>
            </a:pPr>
            <a:r>
              <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Bendito y alabado seas Tú que por amor diste tu vida en la cruz, para que en ti y por ti, tengamos vida y </a:t>
            </a:r>
            <a:r>
              <a:rPr lang="es-ES" sz="2800" b="1" dirty="0" smtClean="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rPr>
              <a:t>vida verdadera </a:t>
            </a:r>
            <a:endPar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endParaRPr>
          </a:p>
          <a:p>
            <a:pPr algn="ctr">
              <a:spcBef>
                <a:spcPts val="0"/>
              </a:spcBef>
            </a:pPr>
            <a:endParaRPr lang="es-ES" sz="2800" b="1" dirty="0">
              <a:solidFill>
                <a:schemeClr val="bg1"/>
              </a:solidFill>
              <a:effectLst>
                <a:glow rad="101600">
                  <a:srgbClr val="000000">
                    <a:alpha val="6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79973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750" fill="hold"/>
                                        <p:tgtEl>
                                          <p:spTgt spid="3"/>
                                        </p:tgtEl>
                                        <p:attrNameLst>
                                          <p:attrName>ppt_x</p:attrName>
                                        </p:attrNameLst>
                                      </p:cBhvr>
                                      <p:tavLst>
                                        <p:tav tm="0">
                                          <p:val>
                                            <p:strVal val="0-#ppt_w/2"/>
                                          </p:val>
                                        </p:tav>
                                        <p:tav tm="100000">
                                          <p:val>
                                            <p:strVal val="#ppt_x"/>
                                          </p:val>
                                        </p:tav>
                                      </p:tavLst>
                                    </p:anim>
                                    <p:anim calcmode="lin" valueType="num">
                                      <p:cBhvr additive="base">
                                        <p:cTn id="8" dur="2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28034" y="773922"/>
            <a:ext cx="7880470" cy="5557301"/>
          </a:xfrm>
          <a:prstGeom prst="rect">
            <a:avLst/>
          </a:prstGeom>
          <a:noFill/>
          <a:ln w="9525">
            <a:noFill/>
            <a:miter lim="800000"/>
            <a:headEnd/>
            <a:tailEnd/>
          </a:ln>
        </p:spPr>
        <p:txBody>
          <a:bodyPr/>
          <a:lstStyle/>
          <a:p>
            <a:pPr algn="ctr">
              <a:spcBef>
                <a:spcPts val="0"/>
              </a:spcBef>
            </a:pPr>
            <a:r>
              <a:rPr lang="es-ES" sz="2800" b="1" dirty="0" smtClean="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 Bendito </a:t>
            </a: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y alabado seas que has sido obediente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hasta la muerte y muerte de cruz,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pero que el Padre te ha resucitado y te ha dado toda gloria y poder, en el cielo y en la tierra.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Bendito y alabado seas Tú, mi Señor,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que ahora estás resucitado, vivo, presente y actuante aquí y ahora, en medio de nosotros, vivificándonos con tu presencia.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Bendito y alabado seas Tú que tanto nos amas y que nos das tu vida.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Bendito y alabado seas</a:t>
            </a:r>
            <a:r>
              <a:rPr lang="es-ES" sz="2800" b="1" dirty="0" smtClean="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 porque </a:t>
            </a: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estás vivo, </a:t>
            </a:r>
            <a:r>
              <a:rPr lang="es-ES" sz="24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RESUCITADO. </a:t>
            </a:r>
          </a:p>
          <a:p>
            <a:pPr algn="ctr">
              <a:spcBef>
                <a:spcPts val="0"/>
              </a:spcBef>
            </a:pPr>
            <a:r>
              <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Hoy y siempre, bendito y </a:t>
            </a:r>
            <a:r>
              <a:rPr lang="es-ES" sz="2800" b="1">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alabado </a:t>
            </a:r>
            <a:r>
              <a:rPr lang="es-ES" sz="2800" b="1" smtClean="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rPr>
              <a:t>seas.</a:t>
            </a:r>
            <a:endPar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endParaRPr>
          </a:p>
          <a:p>
            <a:pPr algn="ctr">
              <a:spcBef>
                <a:spcPts val="0"/>
              </a:spcBef>
            </a:pPr>
            <a:endParaRPr lang="es-ES" sz="2800" b="1" dirty="0">
              <a:solidFill>
                <a:schemeClr val="bg1"/>
              </a:solidFill>
              <a:effectLst>
                <a:glow rad="101600">
                  <a:schemeClr val="tx1">
                    <a:lumMod val="95000"/>
                    <a:lumOff val="5000"/>
                    <a:alpha val="60000"/>
                  </a:schemeClr>
                </a:glow>
                <a:outerShdw blurRad="50800" dist="63500" algn="l" rotWithShape="0">
                  <a:prstClr val="black"/>
                </a:outerShdw>
              </a:effectLst>
              <a:latin typeface="Tekton Pro" panose="020F0603020208020904" pitchFamily="34" charset="0"/>
            </a:endParaRPr>
          </a:p>
        </p:txBody>
      </p:sp>
      <p:sp>
        <p:nvSpPr>
          <p:cNvPr id="3" name="Rectangle 6"/>
          <p:cNvSpPr>
            <a:spLocks noChangeArrowheads="1"/>
          </p:cNvSpPr>
          <p:nvPr/>
        </p:nvSpPr>
        <p:spPr bwMode="auto">
          <a:xfrm>
            <a:off x="528034" y="1772816"/>
            <a:ext cx="7716374" cy="3888432"/>
          </a:xfrm>
          <a:prstGeom prst="rect">
            <a:avLst/>
          </a:prstGeom>
          <a:noFill/>
          <a:ln w="9525">
            <a:noFill/>
            <a:miter lim="800000"/>
            <a:headEnd/>
            <a:tailEnd/>
          </a:ln>
        </p:spPr>
        <p:txBody>
          <a:bodyPr/>
          <a:lstStyle/>
          <a:p>
            <a:pPr algn="ctr">
              <a:spcBef>
                <a:spcPts val="0"/>
              </a:spcBef>
            </a:pPr>
            <a:endParaRPr lang="es-ES" sz="2800" dirty="0">
              <a:solidFill>
                <a:schemeClr val="bg1"/>
              </a:solidFill>
              <a:effectLst>
                <a:outerShdw blurRad="50800" dist="76200" algn="l" rotWithShape="0">
                  <a:prstClr val="black"/>
                </a:outerShdw>
              </a:effectLst>
              <a:latin typeface="Tekton Pro" panose="020F0603020208020904" pitchFamily="34" charset="0"/>
            </a:endParaRPr>
          </a:p>
          <a:p>
            <a:pPr algn="ctr">
              <a:spcBef>
                <a:spcPts val="0"/>
              </a:spcBef>
            </a:pPr>
            <a:r>
              <a:rPr lang="es-ES" sz="2800" dirty="0" smtClean="0">
                <a:solidFill>
                  <a:schemeClr val="bg1"/>
                </a:solidFill>
                <a:effectLst>
                  <a:outerShdw blurRad="50800" dist="76200" algn="l" rotWithShape="0">
                    <a:prstClr val="black"/>
                  </a:outerShdw>
                </a:effectLst>
                <a:latin typeface="Tekton Pro" panose="020F0603020208020904" pitchFamily="34" charset="0"/>
              </a:rPr>
              <a:t> </a:t>
            </a:r>
          </a:p>
          <a:p>
            <a:pPr algn="ctr">
              <a:spcBef>
                <a:spcPts val="0"/>
              </a:spcBef>
            </a:pPr>
            <a:endParaRPr lang="es-ES" sz="2800" dirty="0" smtClean="0">
              <a:solidFill>
                <a:schemeClr val="bg1"/>
              </a:solidFill>
              <a:effectLst>
                <a:outerShdw blurRad="50800" dist="76200" algn="l" rotWithShape="0">
                  <a:prstClr val="black"/>
                </a:outerShdw>
              </a:effectLst>
              <a:latin typeface="Tekton Pro" panose="020F0603020208020904" pitchFamily="34" charset="0"/>
            </a:endParaRPr>
          </a:p>
          <a:p>
            <a:pPr algn="ctr">
              <a:spcBef>
                <a:spcPts val="0"/>
              </a:spcBef>
            </a:pPr>
            <a:endParaRPr lang="es-ES" sz="2800" dirty="0">
              <a:solidFill>
                <a:schemeClr val="bg1"/>
              </a:solidFill>
              <a:effectLst>
                <a:outerShdw blurRad="50800" dist="762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380645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750" fill="hold"/>
                                        <p:tgtEl>
                                          <p:spTgt spid="2"/>
                                        </p:tgtEl>
                                        <p:attrNameLst>
                                          <p:attrName>ppt_x</p:attrName>
                                        </p:attrNameLst>
                                      </p:cBhvr>
                                      <p:tavLst>
                                        <p:tav tm="0">
                                          <p:val>
                                            <p:strVal val="1+#ppt_w/2"/>
                                          </p:val>
                                        </p:tav>
                                        <p:tav tm="100000">
                                          <p:val>
                                            <p:strVal val="#ppt_x"/>
                                          </p:val>
                                        </p:tav>
                                      </p:tavLst>
                                    </p:anim>
                                    <p:anim calcmode="lin" valueType="num">
                                      <p:cBhvr additive="base">
                                        <p:cTn id="8" dur="2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2725"/>
                            </p:stCondLst>
                            <p:childTnLst>
                              <p:par>
                                <p:cTn id="10" presetID="2" presetClass="entr" presetSubtype="2"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1+#ppt_w/2"/>
                                          </p:val>
                                        </p:tav>
                                        <p:tav tm="100000">
                                          <p:val>
                                            <p:strVal val="#ppt_x"/>
                                          </p:val>
                                        </p:tav>
                                      </p:tavLst>
                                    </p:anim>
                                    <p:anim calcmode="lin" valueType="num">
                                      <p:cBhvr additive="base">
                                        <p:cTn id="13"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Periódico de México | Versión para imprimir | Religion | La restauración  que evita que la tumba de Jesús sea una &quot;montaña de arena&quot;"/>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42177"/>
          <a:stretch/>
        </p:blipFill>
        <p:spPr bwMode="auto">
          <a:xfrm flipH="1">
            <a:off x="673994" y="-1801407"/>
            <a:ext cx="7746548" cy="8033242"/>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1780318" y="1628200"/>
            <a:ext cx="2483570" cy="501501"/>
          </a:xfrm>
          <a:prstGeom prst="rect">
            <a:avLst/>
          </a:prstGeom>
          <a:solidFill>
            <a:schemeClr val="accent2">
              <a:lumMod val="20000"/>
              <a:lumOff val="80000"/>
            </a:schemeClr>
          </a:solidFill>
          <a:ln w="9525">
            <a:noFill/>
            <a:miter lim="800000"/>
            <a:headEnd/>
            <a:tailEnd/>
          </a:ln>
          <a:effectLst>
            <a:softEdge rad="127000"/>
          </a:effectLst>
        </p:spPr>
        <p:txBody>
          <a:bodyPr/>
          <a:lstStyle/>
          <a:p>
            <a:pPr marL="342900" indent="-342900" algn="ctr">
              <a:lnSpc>
                <a:spcPct val="90000"/>
              </a:lnSpc>
              <a:spcBef>
                <a:spcPct val="20000"/>
              </a:spcBef>
            </a:pPr>
            <a:r>
              <a:rPr lang="es-PE" sz="2800" i="1" dirty="0">
                <a:effectLst>
                  <a:outerShdw blurRad="50800" dist="63500" algn="l" rotWithShape="0">
                    <a:prstClr val="black"/>
                  </a:outerShdw>
                </a:effectLst>
                <a:latin typeface="Tekton Pro" panose="020F0603020208020904" pitchFamily="34" charset="0"/>
              </a:rPr>
              <a:t>Motivación</a:t>
            </a:r>
            <a:r>
              <a:rPr lang="es-PE" sz="2800" i="1" dirty="0" smtClean="0">
                <a:effectLst>
                  <a:outerShdw blurRad="50800" dist="63500" algn="l" rotWithShape="0">
                    <a:prstClr val="black"/>
                  </a:outerShdw>
                </a:effectLst>
                <a:latin typeface="Tekton Pro" panose="020F0603020208020904" pitchFamily="34" charset="0"/>
              </a:rPr>
              <a:t>:</a:t>
            </a:r>
            <a:endParaRPr lang="es-ES" sz="2800" dirty="0">
              <a:effectLst>
                <a:outerShdw blurRad="50800" dist="63500" algn="l" rotWithShape="0">
                  <a:prstClr val="black"/>
                </a:outerShdw>
              </a:effectLst>
              <a:latin typeface="Tekton Pro" panose="020F0603020208020904"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2787" y="577570"/>
            <a:ext cx="4096512" cy="871728"/>
          </a:xfrm>
          <a:prstGeom prst="roundRect">
            <a:avLst/>
          </a:prstGeom>
        </p:spPr>
      </p:pic>
      <p:sp>
        <p:nvSpPr>
          <p:cNvPr id="7" name="Rectangle 9"/>
          <p:cNvSpPr>
            <a:spLocks noChangeArrowheads="1"/>
          </p:cNvSpPr>
          <p:nvPr/>
        </p:nvSpPr>
        <p:spPr bwMode="auto">
          <a:xfrm>
            <a:off x="832787" y="2312527"/>
            <a:ext cx="6055030" cy="2679034"/>
          </a:xfrm>
          <a:prstGeom prst="rect">
            <a:avLst/>
          </a:prstGeom>
          <a:noFill/>
          <a:ln w="9525">
            <a:noFill/>
            <a:miter lim="800000"/>
            <a:headEnd/>
            <a:tailEnd/>
          </a:ln>
        </p:spPr>
        <p:txBody>
          <a:bodyPr/>
          <a:lstStyle/>
          <a:p>
            <a:pPr marL="342900" indent="-342900" algn="ctr">
              <a:lnSpc>
                <a:spcPct val="90000"/>
              </a:lnSpc>
              <a:spcBef>
                <a:spcPct val="20000"/>
              </a:spcBef>
            </a:pPr>
            <a:r>
              <a:rPr lang="es-ES" sz="2800" b="1" i="1" dirty="0" smtClean="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A </a:t>
            </a:r>
            <a:r>
              <a:rPr lang="es-ES" sz="2800" b="1" i="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rPr>
              <a:t>Jesús le habían enterrado en un sepulcro nuevo, habían corrido una pesada piedra a la puerta, y se habían ido a cumplir con la obligación de descansar el sábado. Pero al llegar el domingo, sus discípulos allí se encontraron con la sorpresa. ¿Cuál fue su reacción? escuchemos y veamos cuál es también la nuestra. </a:t>
            </a:r>
            <a:endParaRPr lang="es-ES" sz="2800" b="1" dirty="0">
              <a:solidFill>
                <a:schemeClr val="bg1"/>
              </a:solidFill>
              <a:effectLst>
                <a:glow rad="101600">
                  <a:schemeClr val="tx2">
                    <a:lumMod val="50000"/>
                    <a:alpha val="60000"/>
                  </a:schemeClr>
                </a:glow>
                <a:outerShdw blurRad="50800" dist="635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90666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ppt_w</p:attrName>
                                        </p:attrNameLst>
                                      </p:cBhvr>
                                      <p:tavLst>
                                        <p:tav tm="0" fmla="#ppt_w*sin(2.5*pi*$)">
                                          <p:val>
                                            <p:fltVal val="0"/>
                                          </p:val>
                                        </p:tav>
                                        <p:tav tm="100000">
                                          <p:val>
                                            <p:fltVal val="1"/>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57" y="708625"/>
            <a:ext cx="7688411" cy="5413879"/>
          </a:xfrm>
          <a:prstGeom prst="rect">
            <a:avLst/>
          </a:prstGeom>
        </p:spPr>
      </p:pic>
      <p:sp>
        <p:nvSpPr>
          <p:cNvPr id="2" name="WordArt 6" descr="Vertical estrecha"/>
          <p:cNvSpPr>
            <a:spLocks noChangeArrowheads="1" noChangeShapeType="1" noTextEdit="1"/>
          </p:cNvSpPr>
          <p:nvPr/>
        </p:nvSpPr>
        <p:spPr bwMode="auto">
          <a:xfrm>
            <a:off x="867128" y="708625"/>
            <a:ext cx="2303463" cy="360040"/>
          </a:xfrm>
          <a:prstGeom prst="rect">
            <a:avLst/>
          </a:prstGeom>
        </p:spPr>
        <p:txBody>
          <a:bodyPr wrap="none" fromWordArt="1">
            <a:prstTxWarp prst="textCurveUp">
              <a:avLst>
                <a:gd name="adj" fmla="val 0"/>
              </a:avLst>
            </a:prstTxWarp>
          </a:bodyPr>
          <a:lstStyle/>
          <a:p>
            <a:pPr algn="ctr"/>
            <a:r>
              <a:rPr lang="es-PE" sz="32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 CENA" panose="02000000000000000000" pitchFamily="2" charset="0"/>
              </a:rPr>
              <a:t>Juan 20, 1-9</a:t>
            </a:r>
          </a:p>
        </p:txBody>
      </p:sp>
      <p:sp>
        <p:nvSpPr>
          <p:cNvPr id="3" name="Rectangle 3"/>
          <p:cNvSpPr>
            <a:spLocks noChangeArrowheads="1"/>
          </p:cNvSpPr>
          <p:nvPr/>
        </p:nvSpPr>
        <p:spPr bwMode="auto">
          <a:xfrm>
            <a:off x="795131" y="2132310"/>
            <a:ext cx="3269973" cy="3539430"/>
          </a:xfrm>
          <a:prstGeom prst="rect">
            <a:avLst/>
          </a:prstGeom>
          <a:noFill/>
          <a:ln w="9525">
            <a:noFill/>
            <a:miter lim="800000"/>
            <a:headEnd/>
            <a:tailEnd/>
          </a:ln>
          <a:effectLst>
            <a:softEdge rad="317500"/>
          </a:effectLst>
        </p:spPr>
        <p:txBody>
          <a:bodyPr wrap="square">
            <a:spAutoFit/>
          </a:bodyPr>
          <a:lstStyle/>
          <a:p>
            <a:pPr>
              <a:defRPr/>
            </a:pP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El </a:t>
            </a:r>
            <a:r>
              <a:rPr lang="es-ES" sz="2800" b="1" dirty="0" smtClean="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primer </a:t>
            </a: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día de la semana, María Magdalena fue al sepulcro muy temprano, cuando aún estaba oscuro, </a:t>
            </a:r>
          </a:p>
        </p:txBody>
      </p:sp>
    </p:spTree>
    <p:extLst>
      <p:ext uri="{BB962C8B-B14F-4D97-AF65-F5344CB8AC3E}">
        <p14:creationId xmlns:p14="http://schemas.microsoft.com/office/powerpoint/2010/main" val="17493595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55983" y="795131"/>
            <a:ext cx="7782339" cy="5396948"/>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09430" y="924340"/>
            <a:ext cx="7275443" cy="523220"/>
          </a:xfrm>
          <a:prstGeom prst="rect">
            <a:avLst/>
          </a:prstGeom>
          <a:noFill/>
          <a:ln w="9525">
            <a:noFill/>
            <a:miter lim="800000"/>
            <a:headEnd/>
            <a:tailEnd/>
          </a:ln>
          <a:effectLst/>
        </p:spPr>
        <p:txBody>
          <a:bodyPr wrap="square">
            <a:spAutoFit/>
          </a:bodyPr>
          <a:lstStyle/>
          <a:p>
            <a:pPr algn="ctr" eaLnBrk="0" hangingPunct="0">
              <a:defRPr/>
            </a:pPr>
            <a:r>
              <a:rPr lang="es-ES" sz="2800" b="1" dirty="0" smtClean="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y vio la </a:t>
            </a:r>
            <a:r>
              <a:rPr lang="es-ES" sz="2800" b="1" dirty="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piedra </a:t>
            </a:r>
            <a:r>
              <a:rPr lang="es-ES" sz="2800" b="1" dirty="0" smtClean="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rPr>
              <a:t>quitada del sepulcro.</a:t>
            </a:r>
            <a:r>
              <a:rPr lang="es-ES" sz="2800" b="1" dirty="0">
                <a:solidFill>
                  <a:schemeClr val="bg1"/>
                </a:solidFill>
                <a:effectLst>
                  <a:glow rad="101600">
                    <a:schemeClr val="tx1">
                      <a:lumMod val="95000"/>
                      <a:lumOff val="5000"/>
                      <a:alpha val="60000"/>
                    </a:schemeClr>
                  </a:glow>
                  <a:outerShdw blurRad="50800" dist="88900" algn="l" rotWithShape="0">
                    <a:srgbClr val="5C0000"/>
                  </a:outerShdw>
                </a:effectLst>
                <a:latin typeface="Georgia" panose="02040502050405020303" pitchFamily="18" charset="0"/>
              </a:rPr>
              <a:t> </a:t>
            </a:r>
            <a:endParaRPr lang="es-ES" sz="2800" b="1" dirty="0">
              <a:solidFill>
                <a:schemeClr val="bg1"/>
              </a:solidFill>
              <a:effectLst>
                <a:glow rad="228600">
                  <a:schemeClr val="tx1">
                    <a:lumMod val="95000"/>
                    <a:lumOff val="5000"/>
                    <a:alpha val="40000"/>
                  </a:schemeClr>
                </a:glow>
                <a:outerShdw blurRad="50800" dist="76200" algn="l" rotWithShape="0">
                  <a:srgbClr val="5C0000"/>
                </a:outerShdw>
              </a:effectLst>
              <a:latin typeface="Georgia" pitchFamily="18" charset="0"/>
            </a:endParaRPr>
          </a:p>
        </p:txBody>
      </p:sp>
    </p:spTree>
    <p:extLst>
      <p:ext uri="{BB962C8B-B14F-4D97-AF65-F5344CB8AC3E}">
        <p14:creationId xmlns:p14="http://schemas.microsoft.com/office/powerpoint/2010/main" val="2240619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1336</TotalTime>
  <Words>1336</Words>
  <Application>Microsoft Office PowerPoint</Application>
  <PresentationFormat>Presentación en pantalla (4:3)</PresentationFormat>
  <Paragraphs>134</Paragraphs>
  <Slides>39</Slides>
  <Notes>0</Notes>
  <HiddenSlides>0</HiddenSlides>
  <MMClips>1</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39</vt:i4>
      </vt:variant>
    </vt:vector>
  </HeadingPairs>
  <TitlesOfParts>
    <vt:vector size="63" baseType="lpstr">
      <vt:lpstr>Adobe Gothic Std B</vt:lpstr>
      <vt:lpstr>Algerian</vt:lpstr>
      <vt:lpstr>AR CENA</vt:lpstr>
      <vt:lpstr>AR JULIAN</vt:lpstr>
      <vt:lpstr>Arial</vt:lpstr>
      <vt:lpstr>Arial Black</vt:lpstr>
      <vt:lpstr>Arial Narrow</vt:lpstr>
      <vt:lpstr>Arial Rounded MT Bold</vt:lpstr>
      <vt:lpstr>Calibri</vt:lpstr>
      <vt:lpstr>Calibri Light</vt:lpstr>
      <vt:lpstr>Clarendon Blk BT</vt:lpstr>
      <vt:lpstr>Comic Sans MS</vt:lpstr>
      <vt:lpstr>Eras Bold ITC</vt:lpstr>
      <vt:lpstr>Franklin Gothic Demi</vt:lpstr>
      <vt:lpstr>Franklin Gothic Demi Cond</vt:lpstr>
      <vt:lpstr>Georgia</vt:lpstr>
      <vt:lpstr>Gill Sans MT</vt:lpstr>
      <vt:lpstr>Goudy Old Style</vt:lpstr>
      <vt:lpstr>Impact</vt:lpstr>
      <vt:lpstr>Poor Richard</vt:lpstr>
      <vt:lpstr>Tekton Pro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139</cp:revision>
  <dcterms:created xsi:type="dcterms:W3CDTF">2019-04-14T17:19:11Z</dcterms:created>
  <dcterms:modified xsi:type="dcterms:W3CDTF">2023-04-03T20:05:12Z</dcterms:modified>
</cp:coreProperties>
</file>