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3" r:id="rId6"/>
    <p:sldMasterId id="2147483745" r:id="rId7"/>
    <p:sldMasterId id="2147483757" r:id="rId8"/>
    <p:sldMasterId id="2147483769" r:id="rId9"/>
    <p:sldMasterId id="2147483782" r:id="rId10"/>
    <p:sldMasterId id="2147483794" r:id="rId11"/>
  </p:sldMasterIdLst>
  <p:notesMasterIdLst>
    <p:notesMasterId r:id="rId51"/>
  </p:notesMasterIdLst>
  <p:sldIdLst>
    <p:sldId id="303" r:id="rId12"/>
    <p:sldId id="309" r:id="rId13"/>
    <p:sldId id="258" r:id="rId14"/>
    <p:sldId id="259" r:id="rId15"/>
    <p:sldId id="260" r:id="rId16"/>
    <p:sldId id="262" r:id="rId17"/>
    <p:sldId id="263" r:id="rId18"/>
    <p:sldId id="264" r:id="rId19"/>
    <p:sldId id="265" r:id="rId20"/>
    <p:sldId id="266" r:id="rId21"/>
    <p:sldId id="268" r:id="rId22"/>
    <p:sldId id="269" r:id="rId23"/>
    <p:sldId id="271" r:id="rId24"/>
    <p:sldId id="276" r:id="rId25"/>
    <p:sldId id="304" r:id="rId26"/>
    <p:sldId id="305" r:id="rId27"/>
    <p:sldId id="272" r:id="rId28"/>
    <p:sldId id="306" r:id="rId29"/>
    <p:sldId id="307" r:id="rId30"/>
    <p:sldId id="278" r:id="rId31"/>
    <p:sldId id="280" r:id="rId32"/>
    <p:sldId id="308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2" r:id="rId5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3D068"/>
    <a:srgbClr val="FFF7ED"/>
    <a:srgbClr val="FFF9F0"/>
    <a:srgbClr val="F0E7DD"/>
    <a:srgbClr val="990099"/>
    <a:srgbClr val="D5B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9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05235-8D2E-412B-90E7-6E9890657282}" type="datetimeFigureOut">
              <a:rPr lang="es-PE" smtClean="0"/>
              <a:t>20/03/2023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73CF2-CBC9-41C3-A628-1A1DC70C55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0370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3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D4352-CDEF-4BC6-AFBA-88A2A4F8323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46443"/>
      </p:ext>
    </p:extLst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18B9B-DCF8-406C-9F18-8F28463E061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28491"/>
      </p:ext>
    </p:extLst>
  </p:cSld>
  <p:clrMapOvr>
    <a:masterClrMapping/>
  </p:clrMapOvr>
  <p:transition spd="med">
    <p:pull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3861-D2D6-4087-A8CC-BA69F373BD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52526"/>
      </p:ext>
    </p:extLst>
  </p:cSld>
  <p:clrMapOvr>
    <a:masterClrMapping/>
  </p:clrMapOvr>
  <p:transition spd="slow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2D1B-D383-4F42-B338-B6810545EC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721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C5EC7-B637-4D86-8D18-F5CDE16B7E31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37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1115B-341F-40E6-A3C4-1D1BBD184E2A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471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0A3DA-AA95-45E6-94ED-50CA1AB08BEB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86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E4D76-DFF7-4397-92DE-F4068BBC7FFE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652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0F91-A0D1-4CDE-9AA8-A79096107878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208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43F8E-234C-426D-AB6A-392E04D3B576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014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FBEC3-1189-44B0-B8D6-8DFA8748203F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986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AB9EE-4387-4C10-9C38-137C444F012B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7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B02E-F0DD-41DF-BE59-8C8C0BF49A9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46578"/>
      </p:ext>
    </p:extLst>
  </p:cSld>
  <p:clrMapOvr>
    <a:masterClrMapping/>
  </p:clrMapOvr>
  <p:transition spd="med">
    <p:pull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F1627-BC44-4F60-B56E-079ECD155DE4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881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09CC2-008D-4410-82ED-66A5158A355F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186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B2AA0-37B1-4DC6-BF01-2ED233DFDD90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575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90E54-A3AA-489F-86F4-5124C264353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66650"/>
      </p:ext>
    </p:extLst>
  </p:cSld>
  <p:clrMapOvr>
    <a:masterClrMapping/>
  </p:clrMapOvr>
  <p:transition spd="slow"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D4FE-893E-4D1F-99A2-EF11D12B98B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66041"/>
      </p:ext>
    </p:extLst>
  </p:cSld>
  <p:clrMapOvr>
    <a:masterClrMapping/>
  </p:clrMapOvr>
  <p:transition spd="slow"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6BC1A-C271-447D-B749-0873348B8F7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67675"/>
      </p:ext>
    </p:extLst>
  </p:cSld>
  <p:clrMapOvr>
    <a:masterClrMapping/>
  </p:clrMapOvr>
  <p:transition spd="slow"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C6F8-E56A-4BA3-806E-4D219B83BBF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66784"/>
      </p:ext>
    </p:extLst>
  </p:cSld>
  <p:clrMapOvr>
    <a:masterClrMapping/>
  </p:clrMapOvr>
  <p:transition spd="slow"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F17D-0DB1-42D4-9FDF-48BF50B84B5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51287"/>
      </p:ext>
    </p:extLst>
  </p:cSld>
  <p:clrMapOvr>
    <a:masterClrMapping/>
  </p:clrMapOvr>
  <p:transition spd="slow"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2A7B-148B-40A5-AF6B-0094F64B35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60009"/>
      </p:ext>
    </p:extLst>
  </p:cSld>
  <p:clrMapOvr>
    <a:masterClrMapping/>
  </p:clrMapOvr>
  <p:transition spd="slow"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6384-96EB-467D-A9A3-E6FCCBA71A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00441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A5CF3-3842-47C2-9D59-66DAA66F5E7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580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23714-1394-4148-A9B1-B1D14B3368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90835"/>
      </p:ext>
    </p:extLst>
  </p:cSld>
  <p:clrMapOvr>
    <a:masterClrMapping/>
  </p:clrMapOvr>
  <p:transition spd="slow"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7F5F-480E-4429-B62A-C91ACC9BACB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17657"/>
      </p:ext>
    </p:extLst>
  </p:cSld>
  <p:clrMapOvr>
    <a:masterClrMapping/>
  </p:clrMapOvr>
  <p:transition spd="slow"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CEA0B-CFFF-44D4-91A1-7EDF54CE9B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32782"/>
      </p:ext>
    </p:extLst>
  </p:cSld>
  <p:clrMapOvr>
    <a:masterClrMapping/>
  </p:clrMapOvr>
  <p:transition spd="slow"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16B3-0C86-4A11-A9AA-F0BAA5502C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6724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A4948-8C22-47EE-BF76-78E15C3F799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0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C35C3-4332-46EC-BC2D-DA9B9872E34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73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BDEB-7020-46D9-B59B-392C0E28CB3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88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D7D35-DBE0-4989-BDC0-A70E0F52190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20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DD29B-5F7E-404C-BC7C-D097FF22623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30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41F4-A172-407D-AEA3-9F86435027B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9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0C5E3-16E2-47EC-B825-3AE0FFBBBC4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4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5FF4-40E8-4311-9F8E-CC374F7E1B4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88154"/>
      </p:ext>
    </p:extLst>
  </p:cSld>
  <p:clrMapOvr>
    <a:masterClrMapping/>
  </p:clrMapOvr>
  <p:transition spd="med">
    <p:pull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E0D4-DD87-401C-A4CF-9001D3FFB81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6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8A9D3-B811-43A0-926E-900CFFFBA35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75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29930-3150-403D-9D03-9A58C87CA50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24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EEC3-E65D-4EE2-AE8A-49FADBAD7E6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12812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19096-B4A6-4F92-B354-46FB5E3F202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06725"/>
      </p:ext>
    </p:extLst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B1776-9453-4E62-B9A7-52137BC10B6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30118"/>
      </p:ext>
    </p:extLst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76B44-1CAD-4B5B-B45E-68B7705BC66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07772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E0C4E-F499-4C71-977F-94292295030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04991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CBA63-EBBA-4DC0-9275-18D63D7111F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03968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1C2E4-1A1A-4EE1-B82D-B86AEC800BC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10410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2240B-6138-4898-B836-3B131E70924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64985"/>
      </p:ext>
    </p:extLst>
  </p:cSld>
  <p:clrMapOvr>
    <a:masterClrMapping/>
  </p:clrMapOvr>
  <p:transition spd="med">
    <p:pull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C7D43-769C-4E91-ADC2-DCA52CFC12B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32174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9AF7E-6D8A-4E44-A575-A4EFDCB3D6F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80922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A29BD-DFD6-47E5-8D8E-75CE0515E98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65470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3EDA-2669-4265-BFF8-0986117EE8E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73168"/>
      </p:ext>
    </p:extLst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AF14-9B06-44D7-80BA-4155DA0B169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28016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8BB1-0ECD-409F-90EF-B610C6196BA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49746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47138-FC51-417D-9B98-8501C904A6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1915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AF71-0CC7-4745-9066-2B84F8FD52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96113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2EC3-3021-4D2B-888F-5C2ED4C898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97160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4523-0FCD-486E-92DD-1FA530B1CEE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6418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7D361-0322-4D5C-8F4B-5170B148420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06575"/>
      </p:ext>
    </p:extLst>
  </p:cSld>
  <p:clrMapOvr>
    <a:masterClrMapping/>
  </p:clrMapOvr>
  <p:transition spd="med">
    <p:pull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1F6B-5DE5-47A8-BC33-5373726D93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17400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F090-0BE4-45DF-9994-ED1376AFB33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19505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E82F-31BC-4FC6-922E-BE20C51F11C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37977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61F3-7E3B-4437-BA42-36E4968713B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81584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AAB0-1634-4D06-B397-D637070D1B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1131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35792-203D-48E1-A02F-5A7BAB16963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58454"/>
      </p:ext>
    </p:extLst>
  </p:cSld>
  <p:clrMapOvr>
    <a:masterClrMapping/>
  </p:clrMapOvr>
  <p:transition spd="med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B53F8-684F-4312-AF16-F69A1A6DCB1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44196"/>
      </p:ext>
    </p:extLst>
  </p:cSld>
  <p:clrMapOvr>
    <a:masterClrMapping/>
  </p:clrMapOvr>
  <p:transition spd="med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84DF-73BA-4DCB-9398-21EDBB43FE7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88172"/>
      </p:ext>
    </p:extLst>
  </p:cSld>
  <p:clrMapOvr>
    <a:masterClrMapping/>
  </p:clrMapOvr>
  <p:transition spd="med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E1CC4-7D02-46B0-A7F3-8C25B217823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94249"/>
      </p:ext>
    </p:extLst>
  </p:cSld>
  <p:clrMapOvr>
    <a:masterClrMapping/>
  </p:clrMapOvr>
  <p:transition spd="med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B9F19-C414-4DC1-8716-76B2B657385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6312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EE6DE-0E21-4F8E-BB0D-5D12156D69B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59686"/>
      </p:ext>
    </p:extLst>
  </p:cSld>
  <p:clrMapOvr>
    <a:masterClrMapping/>
  </p:clrMapOvr>
  <p:transition spd="med">
    <p:pull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032CE-ED34-4529-86E1-B69BD04220F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69302"/>
      </p:ext>
    </p:extLst>
  </p:cSld>
  <p:clrMapOvr>
    <a:masterClrMapping/>
  </p:clrMapOvr>
  <p:transition spd="med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BF9DE-8D79-4D2A-8FD8-B27560EEECE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78886"/>
      </p:ext>
    </p:extLst>
  </p:cSld>
  <p:clrMapOvr>
    <a:masterClrMapping/>
  </p:clrMapOvr>
  <p:transition spd="med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8B215-8033-4172-AE50-81CB473AE1A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07253"/>
      </p:ext>
    </p:extLst>
  </p:cSld>
  <p:clrMapOvr>
    <a:masterClrMapping/>
  </p:clrMapOvr>
  <p:transition spd="med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52EF5-EB21-45EE-A4C7-A813470741B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7306"/>
      </p:ext>
    </p:extLst>
  </p:cSld>
  <p:clrMapOvr>
    <a:masterClrMapping/>
  </p:clrMapOvr>
  <p:transition spd="med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4EF4F-E928-4DAD-A648-E6862125F12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46135"/>
      </p:ext>
    </p:extLst>
  </p:cSld>
  <p:clrMapOvr>
    <a:masterClrMapping/>
  </p:clrMapOvr>
  <p:transition spd="med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F2D73-5CE9-4AFF-BEA4-6A598F72BA0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27548"/>
      </p:ext>
    </p:extLst>
  </p:cSld>
  <p:clrMapOvr>
    <a:masterClrMapping/>
  </p:clrMapOvr>
  <p:transition spd="med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ABD0C1-F773-46DD-8F94-3000218582D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31301"/>
      </p:ext>
    </p:extLst>
  </p:cSld>
  <p:clrMapOvr>
    <a:masterClrMapping/>
  </p:clrMapOvr>
  <p:transition spd="med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D0C1F-372D-4132-85D3-16F9DB94D77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32681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EDB0F-C2BC-4805-B313-8FC2D7ACF1D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41369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56F42-7911-46C7-A76F-F825440066F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86814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E760C-7800-4C5C-93E8-0B34A616024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26213"/>
      </p:ext>
    </p:extLst>
  </p:cSld>
  <p:clrMapOvr>
    <a:masterClrMapping/>
  </p:clrMapOvr>
  <p:transition spd="med">
    <p:pull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EDDDD-1F16-4824-AF26-317BD597EA7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04263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17B64-4B97-4749-96AA-F117413EB48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18893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FED00-F287-4B94-99EE-CB9A5C7AA41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20564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E9942-E6E6-4641-BCE7-3EA8C4AF63F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77731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29953-0653-4C2F-A6B9-CA9036E7127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61956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FF4B4-1204-4694-8EE4-CD782D5A326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84906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27474-730A-45FB-8281-B79A71A1A57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02833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8CF73-432A-44FF-B3B4-9D7B5DBAD5F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15419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E3E8D-4302-4041-9F46-5E5061506B5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23160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0A68D-CD4E-4ECC-83B5-D0CC139AF49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86497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0706E-BA8D-4B85-9355-844707049DD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39235"/>
      </p:ext>
    </p:extLst>
  </p:cSld>
  <p:clrMapOvr>
    <a:masterClrMapping/>
  </p:clrMapOvr>
  <p:transition spd="med">
    <p:pull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09924-13A6-4284-9863-097A31096F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58797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17FE5-30EE-4423-B7CB-530C2E4C498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13759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D2536-049B-41A7-9D3F-2A185A63F42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7822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D2A1B-B13F-4DEA-A68D-66B240695AF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91491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D1E15-6CE3-4986-AC94-3E71427ED4E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59771"/>
      </p:ext>
    </p:extLst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25F0-62B0-4113-ADA9-662353303C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85518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28C8F-A031-40AC-AF35-B670AA22B0B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04044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2466F-27AC-4A01-B1E9-C910713E7E6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72237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BDF39-73A7-4AFC-B1BE-84E5D61F101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16217"/>
      </p:ext>
    </p:extLst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5224-CB7B-4D9D-859C-8C5203181B6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9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C6DD5-3D4C-4190-96B0-17EC3D0380A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6586"/>
      </p:ext>
    </p:extLst>
  </p:cSld>
  <p:clrMapOvr>
    <a:masterClrMapping/>
  </p:clrMapOvr>
  <p:transition spd="med">
    <p:pull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25F84-BDB7-49A3-981A-5D31DAEF023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00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C8AFA-967B-4C55-AD7D-954C594CF4F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793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B82FC-E5B9-4D86-85FD-F4C7106D81A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753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AA7C-D8AB-4A66-B468-3971E66E5F5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676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0D94D-13D1-42D8-83F2-03EFBFB58E6A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32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0781F-C26F-4FC5-BFCE-67AB08E6627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247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43A02-4DC4-4D9B-8A0C-B64E3A074279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648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442C5-4F08-4EEA-9606-BBD066198D7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629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2C9DC-F9E6-4BCF-A782-9388AC335509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255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53166-DC69-4A15-BBA5-FF18EB25369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2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DD1D9-50C5-4848-8199-BDB5BA2087B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53798"/>
      </p:ext>
    </p:extLst>
  </p:cSld>
  <p:clrMapOvr>
    <a:masterClrMapping/>
  </p:clrMapOvr>
  <p:transition spd="med">
    <p:pull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20BF-5D62-4912-B5B7-8A7E0E8DB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0426"/>
      </p:ext>
    </p:extLst>
  </p:cSld>
  <p:clrMapOvr>
    <a:masterClrMapping/>
  </p:clrMapOvr>
  <p:transition spd="slow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1F7C-F6D8-45A5-91B6-523661CF1D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1081"/>
      </p:ext>
    </p:extLst>
  </p:cSld>
  <p:clrMapOvr>
    <a:masterClrMapping/>
  </p:clrMapOvr>
  <p:transition spd="slow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00C5-05FF-4A7A-9D72-E86B9CC5C9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32520"/>
      </p:ext>
    </p:extLst>
  </p:cSld>
  <p:clrMapOvr>
    <a:masterClrMapping/>
  </p:clrMapOvr>
  <p:transition spd="slow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0D28-1F3A-4A94-9855-A1105987FF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47912"/>
      </p:ext>
    </p:extLst>
  </p:cSld>
  <p:clrMapOvr>
    <a:masterClrMapping/>
  </p:clrMapOvr>
  <p:transition spd="slow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FD2B-942B-4D8C-B5C8-0D114BFAAF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15989"/>
      </p:ext>
    </p:extLst>
  </p:cSld>
  <p:clrMapOvr>
    <a:masterClrMapping/>
  </p:clrMapOvr>
  <p:transition spd="slow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6105-F9EA-4365-88F6-4C0A9E58FD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25795"/>
      </p:ext>
    </p:extLst>
  </p:cSld>
  <p:clrMapOvr>
    <a:masterClrMapping/>
  </p:clrMapOvr>
  <p:transition spd="slow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759C-5A91-47CD-8F5A-33088D0421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22607"/>
      </p:ext>
    </p:extLst>
  </p:cSld>
  <p:clrMapOvr>
    <a:masterClrMapping/>
  </p:clrMapOvr>
  <p:transition spd="slow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F70B-CD79-4A5B-BC57-2572FBA5C0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36164"/>
      </p:ext>
    </p:extLst>
  </p:cSld>
  <p:clrMapOvr>
    <a:masterClrMapping/>
  </p:clrMapOvr>
  <p:transition spd="slow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C49E-8F6A-4FB1-9B14-4C98D11D7F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25733"/>
      </p:ext>
    </p:extLst>
  </p:cSld>
  <p:clrMapOvr>
    <a:masterClrMapping/>
  </p:clrMapOvr>
  <p:transition spd="slow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53A0-9FEB-4739-9668-79BAED0349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3354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ADEF7D-A1D1-4CB4-8C7F-F0F57C4020E8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08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F6393-6AF9-4A19-96C6-FBB981D6E024}" type="slidenum">
              <a:rPr lang="es-ES_tradnl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18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2D95D2-6DEA-46E6-8E08-592050DD1C6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4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5C427D-9CBA-40D7-BE7B-25B43A18A17B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06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314835-F09B-40D4-9312-73ADA38A3E43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063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942C9-379C-49A7-8F02-95B5540CE9EB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53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E08AE-972F-4BF7-AC64-9726A1142C3F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373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7D76ED-DA38-4064-8E7F-214933F7BD0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812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C008F-8F13-47F3-A183-EEA05CFE217D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05722-12D5-4FDC-998C-9EF5626CFB8E}" type="slidenum">
              <a: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868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E2BCC-B8EA-4BFE-BB74-5912C697CCD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31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7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441960"/>
            <a:ext cx="8107680" cy="59740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8" y="6134309"/>
            <a:ext cx="4590686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23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O Bellagio 8.wav"/>
          </p:stSnd>
        </p:sndAc>
      </p:transition>
    </mc:Choice>
    <mc:Fallback xmlns="">
      <p:transition spd="slow">
        <p:fade/>
        <p:sndAc>
          <p:stSnd loop="1">
            <p:snd r:embed="rId5" name="O Bellagio 8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"/>
          <a:stretch/>
        </p:blipFill>
        <p:spPr>
          <a:xfrm>
            <a:off x="508002" y="397166"/>
            <a:ext cx="8109523" cy="59131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8002" y="1827118"/>
            <a:ext cx="397384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Después dijo a sus discípulos: </a:t>
            </a:r>
            <a:endParaRPr lang="es-PE" sz="3200" dirty="0" smtClean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Vamos </a:t>
            </a:r>
            <a:r>
              <a:rPr lang="es-PE" sz="32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otra vez a </a:t>
            </a:r>
            <a:r>
              <a:rPr lang="es-PE" sz="320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Judea.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Cuando Jesús llegó, Lázaro llevaba ya cuatro días enterrado</a:t>
            </a:r>
            <a:endParaRPr lang="es-ES" sz="3200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6" y="426074"/>
            <a:ext cx="8155709" cy="59285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2 Rectángulo"/>
          <p:cNvSpPr/>
          <p:nvPr/>
        </p:nvSpPr>
        <p:spPr>
          <a:xfrm flipH="1">
            <a:off x="6948264" y="5517231"/>
            <a:ext cx="432046" cy="504055"/>
          </a:xfrm>
          <a:prstGeom prst="rect">
            <a:avLst/>
          </a:prstGeom>
          <a:solidFill>
            <a:srgbClr val="4D4D4D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1465" y="3934719"/>
            <a:ext cx="76073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Cuando Marta se enteró de que llegaba Jesús, salió a su encuentro, mientras María se quedaba en casa. Y dijo Marta Jesús: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Señor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, si hubieras estado aquí no habría muerto mi hermano. Pero aún ahora sé que todo lo que pidas a Dios, Dios te le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concederá.</a:t>
            </a:r>
            <a:endParaRPr lang="es-ES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5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422189"/>
            <a:ext cx="8193024" cy="601362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5488" y="3693503"/>
            <a:ext cx="812356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Jesús 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le dijo: -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Tu 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hermano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resucitará.                                           Marta 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respondió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: -Sé 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que resucitará en la resurrección del último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día. Jesús 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le dice: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-Yo 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soy la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resurrección 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y la vida: el que cree en mí, aunque haya muerto, vivirá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;  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y el que está vivo y cree en mí, no morirá para siempre. ¿Crees esto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?.</a:t>
            </a:r>
            <a:endParaRPr lang="es-ES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8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"/>
          <a:stretch/>
        </p:blipFill>
        <p:spPr>
          <a:xfrm>
            <a:off x="450376" y="434109"/>
            <a:ext cx="8243248" cy="59738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26472" y="4821584"/>
            <a:ext cx="81671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Ella </a:t>
            </a:r>
            <a:r>
              <a:rPr lang="es-PE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le contestó: -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Sí</a:t>
            </a:r>
            <a:r>
              <a:rPr lang="es-PE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Señor: yo creo que tú eres el Mesías, el Hijo de Dios, el que tenía que venir al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mundo.</a:t>
            </a:r>
            <a:endParaRPr lang="es-ES" sz="32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" b="770"/>
          <a:stretch/>
        </p:blipFill>
        <p:spPr>
          <a:xfrm>
            <a:off x="497286" y="406400"/>
            <a:ext cx="8111005" cy="59482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874633" y="406400"/>
            <a:ext cx="374441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Arial Narrow" pitchFamily="34" charset="0"/>
              </a:rPr>
              <a:t>Jesús se conmovió profundamente y se estremeció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Arial Narrow" pitchFamily="34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es-PE" sz="3200" b="1" dirty="0">
                <a:solidFill>
                  <a:schemeClr val="bg1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Arial Narrow" pitchFamily="34" charset="0"/>
              </a:rPr>
              <a:t>Después preguntó: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Arial Narrow" pitchFamily="34" charset="0"/>
              </a:rPr>
              <a:t>          -¿</a:t>
            </a:r>
            <a:r>
              <a:rPr lang="es-PE" sz="3200" b="1" dirty="0">
                <a:solidFill>
                  <a:schemeClr val="bg1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Arial Narrow" pitchFamily="34" charset="0"/>
              </a:rPr>
              <a:t>Dónde lo han enterrado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Arial Narrow" pitchFamily="34" charset="0"/>
              </a:rPr>
              <a:t>?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Arial Narrow" pitchFamily="34" charset="0"/>
              </a:rPr>
              <a:t>Le </a:t>
            </a:r>
            <a:r>
              <a:rPr lang="es-PE" sz="3200" b="1" dirty="0">
                <a:solidFill>
                  <a:schemeClr val="bg1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Arial Narrow" pitchFamily="34" charset="0"/>
              </a:rPr>
              <a:t>contestaron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Arial Narrow" pitchFamily="34" charset="0"/>
              </a:rPr>
              <a:t>:             -Señor</a:t>
            </a:r>
            <a:r>
              <a:rPr lang="es-PE" sz="3200" b="1" dirty="0">
                <a:solidFill>
                  <a:schemeClr val="bg1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Arial Narrow" pitchFamily="34" charset="0"/>
              </a:rPr>
              <a:t>, ven a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Arial Narrow" pitchFamily="34" charset="0"/>
              </a:rPr>
              <a:t>verlo.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Arial Narrow" pitchFamily="34" charset="0"/>
              </a:rPr>
              <a:t>Y </a:t>
            </a:r>
            <a:r>
              <a:rPr lang="es-PE" sz="3200" b="1" dirty="0">
                <a:solidFill>
                  <a:schemeClr val="bg1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Arial Narrow" pitchFamily="34" charset="0"/>
              </a:rPr>
              <a:t>Jesús lloró. </a:t>
            </a:r>
            <a:endParaRPr lang="es-PE" sz="3200" b="1" dirty="0" smtClean="0">
              <a:solidFill>
                <a:schemeClr val="bg1"/>
              </a:solidFill>
              <a:effectLst>
                <a:glow rad="63500">
                  <a:schemeClr val="tx2">
                    <a:lumMod val="95000"/>
                    <a:lumOff val="5000"/>
                    <a:alpha val="40000"/>
                  </a:schemeClr>
                </a:glow>
              </a:effectLst>
              <a:latin typeface="Arial Narrow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Arial Narrow" pitchFamily="34" charset="0"/>
              </a:rPr>
              <a:t>Los </a:t>
            </a:r>
            <a:r>
              <a:rPr lang="es-PE" sz="3200" b="1" dirty="0">
                <a:solidFill>
                  <a:schemeClr val="bg1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Arial Narrow" pitchFamily="34" charset="0"/>
              </a:rPr>
              <a:t>judíos comentaban: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Arial Narrow" pitchFamily="34" charset="0"/>
              </a:rPr>
              <a:t>                              - </a:t>
            </a:r>
            <a:r>
              <a:rPr lang="es-PE" sz="3200" b="1" dirty="0">
                <a:solidFill>
                  <a:schemeClr val="bg1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</a:effectLst>
                <a:latin typeface="Arial Narrow" pitchFamily="34" charset="0"/>
              </a:rPr>
              <a:t>¡Como lo quería!. </a:t>
            </a:r>
            <a:endParaRPr lang="es-ES" sz="3200" b="1" dirty="0">
              <a:solidFill>
                <a:schemeClr val="bg1"/>
              </a:solidFill>
              <a:effectLst>
                <a:glow rad="63500">
                  <a:schemeClr val="tx2">
                    <a:lumMod val="95000"/>
                    <a:lumOff val="5000"/>
                    <a:alpha val="40000"/>
                  </a:schemeClr>
                </a:glo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0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9" y="441701"/>
            <a:ext cx="8203842" cy="59745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546592" y="952053"/>
            <a:ext cx="30315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Pero algunos dijeron: </a:t>
            </a:r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- </a:t>
            </a:r>
            <a:r>
              <a:rPr 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Y uno que le ha abierto los ojos a un ciego, </a:t>
            </a:r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¿no </a:t>
            </a:r>
            <a:r>
              <a:rPr 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podía haber impedido que muriera éste?. 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" b="-1"/>
          <a:stretch/>
        </p:blipFill>
        <p:spPr>
          <a:xfrm>
            <a:off x="481584" y="424875"/>
            <a:ext cx="8180832" cy="5970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87010" y="1105504"/>
            <a:ext cx="31113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Jesús, sollozando de nuevo, llega al sepulcro. Era una cueva tapada con una piedra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3200" b="1" dirty="0" smtClean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Dijo </a:t>
            </a:r>
            <a:r>
              <a:rPr lang="es-PE" sz="3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Jesús: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Quiten </a:t>
            </a:r>
            <a:r>
              <a:rPr lang="es-PE" sz="3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piedra.</a:t>
            </a:r>
            <a:endParaRPr lang="es-PE" sz="32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2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" b="770"/>
          <a:stretch/>
        </p:blipFill>
        <p:spPr>
          <a:xfrm>
            <a:off x="499341" y="415637"/>
            <a:ext cx="8145895" cy="59482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855153" y="3888028"/>
            <a:ext cx="33861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CO" sz="3600" dirty="0"/>
              <a:t>. </a:t>
            </a:r>
            <a:endParaRPr lang="es-ES" sz="3600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259037" y="3629420"/>
            <a:ext cx="33861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Marta, la hermana del muerto, le dijo:   -Señor, ya huele mal, porque lleva cuatros días.</a:t>
            </a:r>
            <a:endParaRPr lang="es-ES" sz="3200" b="1" baseline="300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2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4" y="390625"/>
            <a:ext cx="8150352" cy="60286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7425" y="726119"/>
            <a:ext cx="338619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Jesús le dijo</a:t>
            </a:r>
            <a:r>
              <a:rPr lang="es-PE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              -</a:t>
            </a:r>
            <a:r>
              <a:rPr lang="es-P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¿</a:t>
            </a:r>
            <a:r>
              <a:rPr lang="es-PE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 te he dicho que si crees </a:t>
            </a:r>
            <a:r>
              <a:rPr lang="es-PE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verás la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gloria </a:t>
            </a:r>
            <a:r>
              <a:rPr lang="es-PE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 </a:t>
            </a:r>
            <a:r>
              <a:rPr lang="es-PE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Dios?.</a:t>
            </a:r>
            <a:endParaRPr lang="es-PE" sz="4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44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Entonces </a:t>
            </a:r>
            <a:r>
              <a:rPr lang="es-PE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quitaron la piedra</a:t>
            </a:r>
            <a:r>
              <a:rPr lang="es-PE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endParaRPr lang="es-PE" sz="4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9" y="385783"/>
            <a:ext cx="8181847" cy="59823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4187" y="1413733"/>
            <a:ext cx="3796145" cy="460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4400" b="1" baseline="30000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Jesús, levantando los ojos a lo alto, dijo: </a:t>
            </a:r>
            <a:r>
              <a:rPr lang="es-PE" sz="4400" b="1" baseline="3000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- </a:t>
            </a:r>
            <a:r>
              <a:rPr lang="es-PE" sz="4400" b="1" baseline="30000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Padre, te doy gracias porque me has escuchado; yo sé que tú me escuchas siempre; pero lo digo por la gente que me rodea, para que crean que tú me has </a:t>
            </a:r>
            <a:r>
              <a:rPr lang="es-PE" sz="4400" b="1" baseline="3000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enviado.</a:t>
            </a:r>
            <a:endParaRPr lang="es-ES" sz="4400" b="1" baseline="30000" dirty="0">
              <a:solidFill>
                <a:schemeClr val="bg1"/>
              </a:solid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9" y="6195950"/>
            <a:ext cx="2394471" cy="232557"/>
          </a:xfrm>
          <a:prstGeom prst="rect">
            <a:avLst/>
          </a:prstGeom>
        </p:spPr>
      </p:pic>
      <p:pic>
        <p:nvPicPr>
          <p:cNvPr id="4" name="Picture 2" descr="Pascua de Resurrec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09" y="437273"/>
            <a:ext cx="8030090" cy="59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9" y="444246"/>
            <a:ext cx="3855253" cy="73152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80545" y="437273"/>
            <a:ext cx="32861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cap="all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Juan 11, 1-45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s-ES" sz="2800" b="1" cap="all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WordArt 11" descr="0caes834"/>
          <p:cNvSpPr>
            <a:spLocks noChangeArrowheads="1" noChangeShapeType="1" noTextEdit="1"/>
          </p:cNvSpPr>
          <p:nvPr/>
        </p:nvSpPr>
        <p:spPr bwMode="auto">
          <a:xfrm>
            <a:off x="966354" y="2645778"/>
            <a:ext cx="7200800" cy="3239938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</a:bodyPr>
          <a:lstStyle/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s-PE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YO SOY LA</a:t>
            </a: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s-PE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RESURRECCIÓN</a:t>
            </a: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s-PE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Y LA VIDA</a:t>
            </a: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s-PE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18703" y="5885716"/>
            <a:ext cx="2947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Segoe UI Symbol" pitchFamily="34" charset="0"/>
              </a:rPr>
              <a:t>26 Marzo 2023</a:t>
            </a:r>
            <a:endParaRPr lang="es-ES" sz="2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39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"/>
          <a:stretch/>
        </p:blipFill>
        <p:spPr>
          <a:xfrm>
            <a:off x="503934" y="434110"/>
            <a:ext cx="8095121" cy="5911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88028" y="716909"/>
            <a:ext cx="3000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9594" y="4800634"/>
            <a:ext cx="77153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600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11451" y="553972"/>
            <a:ext cx="36649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5400" b="1" baseline="300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es-PE" sz="5400" b="1" baseline="300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Y dicho esto, gritó con voz potente: </a:t>
            </a:r>
            <a:endParaRPr lang="es-PE" sz="5400" b="1" baseline="300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5400" b="1" baseline="30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- </a:t>
            </a:r>
            <a:r>
              <a:rPr lang="es-PE" sz="5400" b="1" baseline="300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Lázaro, ven afuera</a:t>
            </a:r>
            <a:r>
              <a:rPr lang="es-PE" sz="5400" b="1" baseline="300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.</a:t>
            </a:r>
            <a:endParaRPr lang="es-ES" sz="5400" b="1" baseline="300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t="401" r="855" b="779"/>
          <a:stretch/>
        </p:blipFill>
        <p:spPr>
          <a:xfrm>
            <a:off x="535712" y="443346"/>
            <a:ext cx="8118762" cy="5975927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00886" y="2124522"/>
            <a:ext cx="332136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El muerto salió, con los pies y las manos atados con vendas, y la cara envuelta en un sudario. Jesús les dijo: - Desátenlo y déjenlo ir</a:t>
            </a:r>
            <a:r>
              <a:rPr lang="es-PE" sz="32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.</a:t>
            </a:r>
            <a:endParaRPr lang="es-ES" sz="3200" b="1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cf/df/3f/cfdf3fc7dafebe93a03aba2269f89ab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t="7334" r="9373" b="6848"/>
          <a:stretch/>
        </p:blipFill>
        <p:spPr bwMode="auto">
          <a:xfrm>
            <a:off x="452581" y="378691"/>
            <a:ext cx="8229601" cy="598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t="951" r="1852" b="2416"/>
          <a:stretch/>
        </p:blipFill>
        <p:spPr>
          <a:xfrm>
            <a:off x="1768764" y="1355706"/>
            <a:ext cx="5597234" cy="419534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7998" y="644084"/>
            <a:ext cx="46597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Y muchos </a:t>
            </a:r>
            <a:r>
              <a:rPr lang="es-PE" sz="32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judíos</a:t>
            </a:r>
            <a:endParaRPr lang="es-ES" sz="3200" b="1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3308" y="5323581"/>
            <a:ext cx="83681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2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que </a:t>
            </a:r>
            <a:r>
              <a:rPr lang="es-PE" sz="3200" b="1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habían venido a casa de María, al ver lo que había hecho Jesús, creyeron en él</a:t>
            </a:r>
            <a:r>
              <a:rPr lang="es-PE" sz="32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.</a:t>
            </a:r>
            <a:endParaRPr lang="es-ES" sz="3200" b="1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3" y="470315"/>
            <a:ext cx="8103708" cy="5958193"/>
          </a:xfrm>
          <a:prstGeom prst="rect">
            <a:avLst/>
          </a:prstGeom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268148" y="1792487"/>
            <a:ext cx="4560836" cy="308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800" b="1" dirty="0">
                <a:latin typeface="Rockwell" panose="02060603020205020403" pitchFamily="18" charset="0"/>
                <a:ea typeface="Segoe UI Symbol" pitchFamily="34" charset="0"/>
              </a:rPr>
              <a:t>   </a:t>
            </a:r>
            <a:r>
              <a:rPr lang="es-ES_tradnl" sz="2800" b="1" dirty="0">
                <a:latin typeface="Rockwell" panose="02060603020205020403" pitchFamily="18" charset="0"/>
                <a:ea typeface="Segoe UI Symbol" pitchFamily="34" charset="0"/>
              </a:rPr>
              <a:t>vv. 1-16: ¿Qué se dice de los personajes que intervienen en el relato?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800" b="1" dirty="0">
                <a:latin typeface="Rockwell" panose="02060603020205020403" pitchFamily="18" charset="0"/>
                <a:ea typeface="Segoe UI Symbol" pitchFamily="34" charset="0"/>
              </a:rPr>
              <a:t>¿Qué finalidad tiene este último signo según las palabras de Jesús?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035720" y="353293"/>
            <a:ext cx="66095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anose="02060903040505020403" pitchFamily="18" charset="0"/>
                <a:ea typeface="Segoe UI Symbol" pitchFamily="34" charset="0"/>
              </a:rPr>
              <a:t>Preguntas para la Lectura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315016" y="4283417"/>
            <a:ext cx="6513968" cy="93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2800" b="1" spc="150" dirty="0">
              <a:ln w="11430"/>
              <a:solidFill>
                <a:srgbClr val="FFFF00"/>
              </a:solidFill>
              <a:effectLst>
                <a:glow rad="101600">
                  <a:srgbClr val="000000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Rockwell" panose="02060603020205020403" pitchFamily="18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4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8" y="379268"/>
            <a:ext cx="8107737" cy="59525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2163" y="394502"/>
            <a:ext cx="8244712" cy="121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32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FFFFFF"/>
                  </a:outerShdw>
                </a:effectLst>
                <a:latin typeface="Segoe UI Symbol" pitchFamily="34" charset="0"/>
                <a:ea typeface="Segoe UI Symbol" pitchFamily="34" charset="0"/>
              </a:rPr>
              <a:t>   </a:t>
            </a:r>
            <a:r>
              <a:rPr lang="es-ES_tradnl" sz="32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FFFFFF"/>
                  </a:outerShdw>
                </a:effectLst>
                <a:latin typeface="Segoe UI Symbol" pitchFamily="34" charset="0"/>
                <a:ea typeface="Segoe UI Symbol" pitchFamily="34" charset="0"/>
              </a:rPr>
              <a:t>vv. 17-37: ¿Con qué palabras reciben Marta y María a Jesús?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" sz="3200" b="1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FFFFFF"/>
                </a:outerShdw>
              </a:effectLst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73357" y="5168226"/>
            <a:ext cx="7842324" cy="116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b="1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rgbClr val="FFFFFF"/>
                  </a:outerShdw>
                </a:effectLst>
                <a:latin typeface="Segoe UI Symbol" pitchFamily="34" charset="0"/>
                <a:ea typeface="Segoe UI Symbol" pitchFamily="34" charset="0"/>
              </a:rPr>
              <a:t>¿</a:t>
            </a:r>
            <a:r>
              <a:rPr lang="es-PE" sz="3200" b="1" dirty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rgbClr val="FFFFFF"/>
                  </a:outerShdw>
                </a:effectLst>
                <a:latin typeface="Segoe UI Symbol" pitchFamily="34" charset="0"/>
                <a:ea typeface="Segoe UI Symbol" pitchFamily="34" charset="0"/>
              </a:rPr>
              <a:t>De qué manera crece </a:t>
            </a:r>
            <a:r>
              <a:rPr lang="es-PE" sz="3200" b="1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rgbClr val="FFFFFF"/>
                  </a:outerShdw>
                </a:effectLst>
                <a:latin typeface="Segoe UI Symbol" pitchFamily="34" charset="0"/>
                <a:ea typeface="Segoe UI Symbol" pitchFamily="34" charset="0"/>
              </a:rPr>
              <a:t> </a:t>
            </a:r>
            <a:r>
              <a:rPr lang="es-PE" sz="3200" b="1" dirty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rgbClr val="FFFFFF"/>
                  </a:outerShdw>
                </a:effectLst>
                <a:latin typeface="Segoe UI Symbol" pitchFamily="34" charset="0"/>
                <a:ea typeface="Segoe UI Symbol" pitchFamily="34" charset="0"/>
              </a:rPr>
              <a:t>la fe de Marta a medida que dialoga con el Señor?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dirty="0">
              <a:solidFill>
                <a:schemeClr val="bg1">
                  <a:lumMod val="95000"/>
                </a:schemeClr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srgbClr val="FFFFFF"/>
                </a:outerShdw>
              </a:effectLst>
              <a:latin typeface="Segoe UI Symbol" pitchFamily="34" charset="0"/>
              <a:ea typeface="Segoe UI Symbo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" sz="3200" b="1" dirty="0">
              <a:solidFill>
                <a:schemeClr val="bg1">
                  <a:lumMod val="95000"/>
                </a:schemeClr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srgbClr val="FFFFFF"/>
                </a:outerShdw>
              </a:effectLst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2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7" y="418947"/>
            <a:ext cx="7983471" cy="5928863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2582" y="4601568"/>
            <a:ext cx="8053117" cy="174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¿</a:t>
            </a:r>
            <a:r>
              <a:rPr lang="es-PE" sz="3200" b="1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 qué manera vuelve a recordar Jesús la finalidad del signo? </a:t>
            </a:r>
            <a:r>
              <a:rPr lang="es-PE" sz="32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       </a:t>
            </a:r>
            <a:r>
              <a:rPr lang="es-PE" sz="6000" b="1" baseline="-250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*</a:t>
            </a:r>
            <a:r>
              <a:rPr lang="es-PE" sz="32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¿</a:t>
            </a:r>
            <a:r>
              <a:rPr lang="es-PE" sz="3200" b="1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Cómo reaccionan los judíos ante este signo?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" sz="3200" b="1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9209" y="423576"/>
            <a:ext cx="7676566" cy="108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3600" b="1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</a:t>
            </a:r>
            <a:r>
              <a:rPr lang="es-ES_tradnl" sz="3600" b="1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vv. </a:t>
            </a:r>
            <a:r>
              <a:rPr lang="es-ES_tradnl" sz="36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38 - 44</a:t>
            </a:r>
            <a:r>
              <a:rPr lang="es-ES_tradnl" sz="3600" b="1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s-ES_tradnl" sz="3200" b="1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escena</a:t>
            </a:r>
            <a:r>
              <a:rPr lang="es-ES_tradnl" sz="3600" b="1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 la resucitación de Lázaro: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600" b="1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600" b="1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" sz="3600" b="1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79712" y="4740108"/>
            <a:ext cx="627913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endParaRPr lang="es-ES" sz="3600" b="1" dirty="0">
              <a:solidFill>
                <a:srgbClr val="FFFF00"/>
              </a:solidFill>
              <a:effectLst>
                <a:glow rad="101600">
                  <a:srgbClr val="663300">
                    <a:alpha val="60000"/>
                  </a:srgbClr>
                </a:glo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82/d9/71/82d9717ff626befbe3d432fe2747e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7" y="405768"/>
            <a:ext cx="8035962" cy="59935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656299" y="1570742"/>
            <a:ext cx="2357635" cy="58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u="sng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Motivación</a:t>
            </a:r>
            <a:r>
              <a:rPr lang="es-PE" sz="2800" b="1" i="1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</a:t>
            </a:r>
            <a:endParaRPr lang="es-ES" sz="2800" b="1" i="1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b="1" i="1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28596" y="5214950"/>
            <a:ext cx="83582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b="1" i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90462" y="1320193"/>
            <a:ext cx="3969572" cy="166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 </a:t>
            </a:r>
            <a:r>
              <a:rPr lang="es-PE" sz="2800" b="1" i="1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vida nueva que recibimos en el bautismo nos identifica con Jesús y nos compromete a vivir ya como resucitados. </a:t>
            </a:r>
            <a:endParaRPr lang="es-ES" sz="2800" b="1" i="1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s-ES" sz="2800" b="1" i="1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8595" y="4908120"/>
            <a:ext cx="8123733" cy="138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Esto </a:t>
            </a:r>
            <a:r>
              <a:rPr lang="es-PE" sz="2800" b="1" i="1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implica el compromiso de dar testimonio que la Pascua de Cristo nos ha sacado de nuestras tumbas y nos ha liberado del poder de la muerte.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b="1" i="1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b="1" i="1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" y="417985"/>
            <a:ext cx="2919560" cy="107219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92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3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" t="1600" r="1092" b="452"/>
          <a:stretch/>
        </p:blipFill>
        <p:spPr>
          <a:xfrm>
            <a:off x="489527" y="424876"/>
            <a:ext cx="8138105" cy="59297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1559" y="317846"/>
            <a:ext cx="801607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6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Yo soy la resurrección y la vida.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¿Qué te aporta este pasaje </a:t>
            </a:r>
            <a:r>
              <a:rPr lang="es-PE" sz="3200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s-PE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la hora de conocer </a:t>
            </a:r>
            <a:r>
              <a:rPr lang="es-PE" sz="3200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mejor a </a:t>
            </a:r>
            <a:r>
              <a:rPr lang="es-PE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Jesús</a:t>
            </a:r>
            <a:r>
              <a:rPr lang="es-PE" sz="3200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? ¿</a:t>
            </a:r>
            <a:r>
              <a:rPr lang="es-PE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En qué sentido te ayuda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a madurar como creyente?</a:t>
            </a:r>
            <a:endParaRPr lang="es-ES" sz="3200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5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os parientes de Jesús piensan que está loco; está, pero no como ellos  piensa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2" y="394630"/>
            <a:ext cx="8103640" cy="59599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60399" y="595746"/>
            <a:ext cx="364374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3200" b="1" i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El que cree en mí, aunque haya muerto, vivirá</a:t>
            </a:r>
            <a:r>
              <a:rPr lang="es-ES_tradnl" sz="32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s-ES_tradnl" sz="3200" b="1" i="1" dirty="0">
              <a:solidFill>
                <a:schemeClr val="bg1">
                  <a:lumMod val="95000"/>
                </a:schemeClr>
              </a:solidFill>
              <a:effectLst>
                <a:outerShdw blurRad="50800" dist="38100" dir="13500000" algn="br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34291" y="4590484"/>
            <a:ext cx="75956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i="1" dirty="0" smtClean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3500000" algn="br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¿</a:t>
            </a:r>
            <a:r>
              <a:rPr lang="es-PE" sz="3200" b="1" i="1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3500000" algn="br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En qué notas que la fe en Jesús es para ti fuente de vida?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i="1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3500000" algn="br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 ¿De qué “tumbas” debería sacarte</a:t>
            </a:r>
            <a:r>
              <a:rPr lang="es-PE" sz="3200" b="1" i="1" dirty="0" smtClean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3500000" algn="br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?</a:t>
            </a:r>
            <a:endParaRPr lang="es-ES" sz="3200" b="1" i="1" dirty="0"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38100" dir="13500000" algn="br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7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0" y="402613"/>
            <a:ext cx="8155004" cy="597047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40117" y="4217764"/>
            <a:ext cx="8299057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31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itchFamily="34" charset="0"/>
              </a:rPr>
              <a:t>Todo el que esté vivo y crea en mí, jamás morirá.</a:t>
            </a:r>
            <a:r>
              <a:rPr lang="es-PE" sz="31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itchFamily="34" charset="0"/>
              </a:rPr>
              <a:t> ¿Qué significa para tu vivir ya como resucitado? </a:t>
            </a:r>
            <a:r>
              <a:rPr lang="es-PE" sz="31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itchFamily="34" charset="0"/>
              </a:rPr>
              <a:t>                                                    ¿</a:t>
            </a:r>
            <a:r>
              <a:rPr lang="es-PE" sz="31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itchFamily="34" charset="0"/>
              </a:rPr>
              <a:t>Cómo debería concretarse en el día a día?</a:t>
            </a:r>
            <a:endParaRPr lang="es-ES" sz="3100" b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6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9" y="430968"/>
            <a:ext cx="8137420" cy="595706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73779" y="5926363"/>
            <a:ext cx="8600559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Cantos sugeridos: </a:t>
            </a:r>
            <a:r>
              <a:rPr lang="es-PE" sz="2400" b="1" dirty="0">
                <a:solidFill>
                  <a:srgbClr val="FFFFFF">
                    <a:lumMod val="95000"/>
                  </a:srgb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Yo lo resucitaré; Oh, Señor, delante de ti.</a:t>
            </a:r>
            <a:endParaRPr lang="es-ES_tradnl" sz="2400" b="1" dirty="0">
              <a:solidFill>
                <a:srgbClr val="FFFFFF">
                  <a:lumMod val="95000"/>
                </a:srgb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WordArt 11" descr="0caes834"/>
          <p:cNvSpPr>
            <a:spLocks noChangeArrowheads="1" noChangeShapeType="1" noTextEdit="1"/>
          </p:cNvSpPr>
          <p:nvPr/>
        </p:nvSpPr>
        <p:spPr bwMode="auto">
          <a:xfrm>
            <a:off x="2024598" y="5010128"/>
            <a:ext cx="5336224" cy="717392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</a:bodyPr>
          <a:lstStyle/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s-PE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oak Std" panose="04050907060602020202" pitchFamily="82" charset="0"/>
              </a:rPr>
              <a:t>“</a:t>
            </a:r>
            <a:r>
              <a:rPr lang="es-PE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oak Std" panose="04050907060602020202" pitchFamily="82" charset="0"/>
              </a:rPr>
              <a:t>Tú eres la </a:t>
            </a:r>
            <a:r>
              <a:rPr lang="es-PE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oak Std" panose="04050907060602020202" pitchFamily="82" charset="0"/>
              </a:rPr>
              <a:t>Vida”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42006" y="517616"/>
            <a:ext cx="8101408" cy="85725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es-ES_tradnl" sz="2400" b="1" kern="0" dirty="0">
                <a:solidFill>
                  <a:srgbClr val="FFFF00"/>
                </a:solidFill>
                <a:latin typeface="Times New Roman"/>
                <a:ea typeface="+mn-ea"/>
                <a:cs typeface="+mn-cs"/>
              </a:rPr>
              <a:t> Ambientación: </a:t>
            </a:r>
            <a:r>
              <a:rPr lang="es-ES_tradnl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 grande, unas flores de variados colores y el lema</a:t>
            </a:r>
            <a:r>
              <a:rPr lang="es-ES_tradnl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_tradnl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“Tú eres la vida”</a:t>
            </a:r>
            <a:endParaRPr lang="es-P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PE" sz="2400" kern="0" dirty="0">
              <a:solidFill>
                <a:srgbClr val="FFFF00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2060" name="Picture 12" descr="Efecto de llama realista ilustración de fuego de mecha de vela antorcha  encendida o fósforo | Vector Premi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141" b="91905" l="40679" r="57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77" t="19045" r="40408"/>
          <a:stretch/>
        </p:blipFill>
        <p:spPr bwMode="auto">
          <a:xfrm>
            <a:off x="4326674" y="1755325"/>
            <a:ext cx="268136" cy="103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33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15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5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velación del misterio: El Señor Jesús era Dios mismo, ¿por qué oraba en  el nombre del Padre Dios? – Dios Todopoderoso es mi salv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6" y="432389"/>
            <a:ext cx="8029576" cy="59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254216" y="3430449"/>
            <a:ext cx="4104456" cy="259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 </a:t>
            </a:r>
            <a:r>
              <a:rPr lang="es-PE" sz="2400" u="sng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Motivación</a:t>
            </a:r>
            <a:r>
              <a:rPr lang="es-PE" sz="28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: </a:t>
            </a:r>
            <a:endParaRPr lang="es-PE" sz="2800" dirty="0" smtClean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Oremos </a:t>
            </a:r>
            <a:r>
              <a:rPr lang="es-PE" sz="28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ahora como Jesús para dar gracias al Padre, que nos ha enviado a su Hijo como fuente de vida.</a:t>
            </a:r>
            <a:endParaRPr lang="es-PE" sz="28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7" y="474277"/>
            <a:ext cx="2322576" cy="96316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59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441613"/>
            <a:ext cx="8206740" cy="5974773"/>
          </a:xfrm>
          <a:prstGeom prst="rect">
            <a:avLst/>
          </a:prstGeom>
        </p:spPr>
      </p:pic>
      <p:sp>
        <p:nvSpPr>
          <p:cNvPr id="7" name="1 Rectángulo"/>
          <p:cNvSpPr/>
          <p:nvPr/>
        </p:nvSpPr>
        <p:spPr>
          <a:xfrm>
            <a:off x="2900219" y="376956"/>
            <a:ext cx="56276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r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s-PE" sz="2400" b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Luego de un tiempo de oración personal, compartimos nuestra oración. Se puede, también, recitar el Salmo 129.</a:t>
            </a:r>
          </a:p>
        </p:txBody>
      </p:sp>
    </p:spTree>
    <p:extLst>
      <p:ext uri="{BB962C8B-B14F-4D97-AF65-F5344CB8AC3E}">
        <p14:creationId xmlns:p14="http://schemas.microsoft.com/office/powerpoint/2010/main" val="380556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oto gratis orando por ti para descargar | Free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40891"/>
            <a:ext cx="8149983" cy="59137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141374" y="493855"/>
            <a:ext cx="25891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ca-E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Salmo</a:t>
            </a:r>
            <a:r>
              <a:rPr lang="ca-E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ca-E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129 </a:t>
            </a:r>
            <a:endParaRPr lang="ca-E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590473" y="1313604"/>
            <a:ext cx="402705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s-ES" sz="32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Desde lo hondo a ti grito, Señor; Señor, escucha mi voz; estén </a:t>
            </a:r>
            <a:r>
              <a:rPr lang="es-ES" sz="32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tus </a:t>
            </a:r>
            <a:r>
              <a:rPr lang="es-ES" sz="32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oídos atentos a la voz </a:t>
            </a:r>
            <a:r>
              <a:rPr lang="es-ES" sz="32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s-ES" sz="32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mi súplica.</a:t>
            </a:r>
            <a:endParaRPr lang="ca-ES" sz="32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17384" y="4071067"/>
            <a:ext cx="387308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Del </a:t>
            </a:r>
            <a:r>
              <a:rPr lang="ca-ES" sz="3600" b="1" i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Señor</a:t>
            </a:r>
            <a:r>
              <a:rPr lang="ca-ES" sz="36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ca-ES" sz="3600" b="1" i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viene</a:t>
            </a:r>
            <a:r>
              <a:rPr lang="ca-ES" sz="36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la </a:t>
            </a:r>
            <a:r>
              <a:rPr lang="ca-ES" sz="3600" b="1" i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misericordia</a:t>
            </a:r>
            <a:r>
              <a:rPr lang="ca-ES" sz="36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,</a:t>
            </a:r>
            <a:br>
              <a:rPr lang="ca-ES" sz="36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ca-ES" sz="36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la </a:t>
            </a:r>
            <a:r>
              <a:rPr lang="ca-ES" sz="3600" b="1" i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redención</a:t>
            </a:r>
            <a:r>
              <a:rPr lang="ca-ES" sz="36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copiosa.  </a:t>
            </a:r>
          </a:p>
        </p:txBody>
      </p:sp>
    </p:spTree>
    <p:extLst>
      <p:ext uri="{BB962C8B-B14F-4D97-AF65-F5344CB8AC3E}">
        <p14:creationId xmlns:p14="http://schemas.microsoft.com/office/powerpoint/2010/main" val="9643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t="1763" r="228" b="932"/>
          <a:stretch/>
        </p:blipFill>
        <p:spPr>
          <a:xfrm>
            <a:off x="511843" y="424869"/>
            <a:ext cx="8087211" cy="59574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21080" y="548679"/>
            <a:ext cx="42985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Tekton Pro" pitchFamily="34" charset="0"/>
                <a:cs typeface="Times New Roman" pitchFamily="18" charset="0"/>
              </a:rPr>
              <a:t>Si  llevas  cuenta de los delitos, Señor, ¿quién podrá resistir? Pero de ti procede el perdón, y así infundes respeto.</a:t>
            </a:r>
            <a:endParaRPr lang="ca-ES" sz="2800" b="1" i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Tekton Pro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15043" y="4218021"/>
            <a:ext cx="43065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Del </a:t>
            </a:r>
            <a:r>
              <a:rPr lang="ca-ES" sz="3200" b="1" i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Señor</a:t>
            </a:r>
            <a:r>
              <a:rPr lang="ca-ES" sz="3200" b="1" i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ca-ES" sz="3200" b="1" i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viene</a:t>
            </a:r>
            <a:r>
              <a:rPr lang="ca-ES" sz="3200" b="1" i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la </a:t>
            </a:r>
            <a:r>
              <a:rPr lang="ca-ES" sz="3200" b="1" i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misericordia</a:t>
            </a:r>
            <a:r>
              <a:rPr lang="ca-ES" sz="3200" b="1" i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</a:t>
            </a:r>
            <a:br>
              <a:rPr lang="ca-ES" sz="3200" b="1" i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ca-ES" sz="3200" b="1" i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la </a:t>
            </a:r>
            <a:r>
              <a:rPr lang="ca-ES" sz="3200" b="1" i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redención</a:t>
            </a:r>
            <a:r>
              <a:rPr lang="ca-ES" sz="3200" b="1" i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copiosa.  </a:t>
            </a:r>
          </a:p>
        </p:txBody>
      </p:sp>
    </p:spTree>
    <p:extLst>
      <p:ext uri="{BB962C8B-B14F-4D97-AF65-F5344CB8AC3E}">
        <p14:creationId xmlns:p14="http://schemas.microsoft.com/office/powerpoint/2010/main" val="2816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uz De Fondo De Una Mujer Orando Al Atardecer Foto de stock y más banco de  imágenes de Rezar - Rezar, Adolescencia, Adolescente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3" y="433245"/>
            <a:ext cx="8046316" cy="59490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130967" y="360798"/>
            <a:ext cx="45201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1200" i="1" spc="3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  </a:t>
            </a:r>
            <a:r>
              <a:rPr lang="es-ES" sz="2800" b="1" i="1" spc="3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Tekton Pro" pitchFamily="34" charset="0"/>
                <a:cs typeface="Times New Roman" pitchFamily="18" charset="0"/>
              </a:rPr>
              <a:t>Mi alma espera  en el Señor, espera  en  su palabra; mi alma aguarda al Señor ,</a:t>
            </a:r>
            <a:br>
              <a:rPr lang="es-ES" sz="2800" b="1" i="1" spc="3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Tekton Pro" pitchFamily="34" charset="0"/>
                <a:cs typeface="Times New Roman" pitchFamily="18" charset="0"/>
              </a:rPr>
            </a:br>
            <a:r>
              <a:rPr lang="es-ES" sz="2800" b="1" i="1" spc="30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Tekton Pro" pitchFamily="34" charset="0"/>
                <a:cs typeface="Times New Roman" pitchFamily="18" charset="0"/>
              </a:rPr>
              <a:t>más </a:t>
            </a:r>
            <a:r>
              <a:rPr lang="es-ES" sz="2800" b="1" i="1" spc="3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Tekton Pro" pitchFamily="34" charset="0"/>
                <a:cs typeface="Times New Roman" pitchFamily="18" charset="0"/>
              </a:rPr>
              <a:t>que  el centinela la </a:t>
            </a:r>
            <a:r>
              <a:rPr lang="es-ES" sz="2800" b="1" i="1" spc="30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Tekton Pro" pitchFamily="34" charset="0"/>
                <a:cs typeface="Times New Roman" pitchFamily="18" charset="0"/>
              </a:rPr>
              <a:t>aurora.</a:t>
            </a:r>
            <a:endParaRPr lang="ca-ES" sz="2800" b="1" i="1" spc="3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Tekton Pro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15793" y="4568763"/>
            <a:ext cx="43637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2A1500">
                      <a:alpha val="60000"/>
                    </a:srgbClr>
                  </a:glow>
                  <a:outerShdw blurRad="76200" dist="12700" dir="1800000" algn="l" rotWithShape="0">
                    <a:srgbClr val="1E0F00"/>
                  </a:outerShdw>
                </a:effectLst>
                <a:latin typeface="Times New Roman" pitchFamily="18" charset="0"/>
              </a:rPr>
              <a:t>Del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rgbClr val="2A1500">
                      <a:alpha val="60000"/>
                    </a:srgbClr>
                  </a:glow>
                  <a:outerShdw blurRad="76200" dist="12700" dir="1800000" algn="l" rotWithShape="0">
                    <a:srgbClr val="1E0F00"/>
                  </a:outerShdw>
                </a:effectLst>
                <a:latin typeface="Times New Roman" pitchFamily="18" charset="0"/>
              </a:rPr>
              <a:t>Señor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2A1500">
                      <a:alpha val="60000"/>
                    </a:srgbClr>
                  </a:glow>
                  <a:outerShdw blurRad="76200" dist="12700" dir="1800000" algn="l" rotWithShape="0">
                    <a:srgbClr val="1E0F00"/>
                  </a:outerShdw>
                </a:effectLst>
                <a:latin typeface="Times New Roman" pitchFamily="18" charset="0"/>
              </a:rPr>
              <a:t>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rgbClr val="2A1500">
                      <a:alpha val="60000"/>
                    </a:srgbClr>
                  </a:glow>
                  <a:outerShdw blurRad="76200" dist="12700" dir="1800000" algn="l" rotWithShape="0">
                    <a:srgbClr val="1E0F00"/>
                  </a:outerShdw>
                </a:effectLst>
                <a:latin typeface="Times New Roman" pitchFamily="18" charset="0"/>
              </a:rPr>
              <a:t>viene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2A1500">
                      <a:alpha val="60000"/>
                    </a:srgbClr>
                  </a:glow>
                  <a:outerShdw blurRad="76200" dist="12700" dir="1800000" algn="l" rotWithShape="0">
                    <a:srgbClr val="1E0F00"/>
                  </a:outerShdw>
                </a:effectLst>
                <a:latin typeface="Times New Roman" pitchFamily="18" charset="0"/>
              </a:rPr>
              <a:t> la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rgbClr val="2A1500">
                      <a:alpha val="60000"/>
                    </a:srgbClr>
                  </a:glow>
                  <a:outerShdw blurRad="76200" dist="12700" dir="1800000" algn="l" rotWithShape="0">
                    <a:srgbClr val="1E0F00"/>
                  </a:outerShdw>
                </a:effectLst>
                <a:latin typeface="Times New Roman" pitchFamily="18" charset="0"/>
              </a:rPr>
              <a:t>misericordia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2A1500">
                      <a:alpha val="60000"/>
                    </a:srgbClr>
                  </a:glow>
                  <a:outerShdw blurRad="76200" dist="12700" dir="1800000" algn="l" rotWithShape="0">
                    <a:srgbClr val="1E0F00"/>
                  </a:outerShdw>
                </a:effectLst>
                <a:latin typeface="Times New Roman" pitchFamily="18" charset="0"/>
              </a:rPr>
              <a:t>,</a:t>
            </a:r>
            <a:b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2A1500">
                      <a:alpha val="60000"/>
                    </a:srgbClr>
                  </a:glow>
                  <a:outerShdw blurRad="76200" dist="12700" dir="1800000" algn="l" rotWithShape="0">
                    <a:srgbClr val="1E0F00"/>
                  </a:outerShdw>
                </a:effectLst>
                <a:latin typeface="Times New Roman" pitchFamily="18" charset="0"/>
              </a:rPr>
            </a:b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2A1500">
                      <a:alpha val="60000"/>
                    </a:srgbClr>
                  </a:glow>
                  <a:outerShdw blurRad="76200" dist="12700" dir="1800000" algn="l" rotWithShape="0">
                    <a:srgbClr val="1E0F00"/>
                  </a:outerShdw>
                </a:effectLst>
                <a:latin typeface="Times New Roman" pitchFamily="18" charset="0"/>
              </a:rPr>
              <a:t>la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rgbClr val="2A1500">
                      <a:alpha val="60000"/>
                    </a:srgbClr>
                  </a:glow>
                  <a:outerShdw blurRad="76200" dist="12700" dir="1800000" algn="l" rotWithShape="0">
                    <a:srgbClr val="1E0F00"/>
                  </a:outerShdw>
                </a:effectLst>
                <a:latin typeface="Times New Roman" pitchFamily="18" charset="0"/>
              </a:rPr>
              <a:t>redención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2A1500">
                      <a:alpha val="60000"/>
                    </a:srgbClr>
                  </a:glow>
                  <a:outerShdw blurRad="76200" dist="12700" dir="1800000" algn="l" rotWithShape="0">
                    <a:srgbClr val="1E0F00"/>
                  </a:outerShdw>
                </a:effectLst>
                <a:latin typeface="Times New Roman" pitchFamily="18" charset="0"/>
              </a:rPr>
              <a:t> copiosa.  </a:t>
            </a:r>
          </a:p>
        </p:txBody>
      </p:sp>
    </p:spTree>
    <p:extLst>
      <p:ext uri="{BB962C8B-B14F-4D97-AF65-F5344CB8AC3E}">
        <p14:creationId xmlns:p14="http://schemas.microsoft.com/office/powerpoint/2010/main" val="341217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Periódico de México | Noticias de México | Columnas-Valores_Morales | La  familia, Iglesia domés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9" y="417943"/>
            <a:ext cx="8142581" cy="59503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205113" y="5167948"/>
            <a:ext cx="6301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8C050A"/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Del Señor </a:t>
            </a:r>
            <a:r>
              <a:rPr lang="ca-E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viene</a:t>
            </a:r>
            <a:r>
              <a:rPr lang="ca-E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la misericordia,</a:t>
            </a:r>
            <a:br>
              <a:rPr lang="ca-E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ca-E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</a:t>
            </a:r>
            <a:r>
              <a:rPr lang="ca-E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redención</a:t>
            </a:r>
            <a:r>
              <a:rPr lang="ca-E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copiosa.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93419" y="3752390"/>
            <a:ext cx="778052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Porque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del Señor viene la misericordia, la redención copiosa; y él redimirá a Israel de todos sus delitos.</a:t>
            </a:r>
            <a:endParaRPr lang="ca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8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18/4d/93/184d939b1b2a0ad3c47047f7f6e15e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6" y="443346"/>
            <a:ext cx="8122630" cy="5948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807080" y="785794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187624" y="4293096"/>
            <a:ext cx="67687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500" i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Calibri Light" pitchFamily="34" charset="0"/>
              </a:rPr>
              <a:t> </a:t>
            </a:r>
            <a:endParaRPr lang="es-ES" sz="2500" dirty="0">
              <a:solidFill>
                <a:srgbClr val="FFFF00"/>
              </a:solidFill>
              <a:effectLst>
                <a:glow rad="101600">
                  <a:srgbClr val="000000"/>
                </a:glow>
              </a:effectLst>
              <a:latin typeface="Calibri Light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18391" y="547322"/>
            <a:ext cx="170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i="1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s-PE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Motivación: </a:t>
            </a:r>
            <a:endParaRPr lang="en-US" sz="2800" b="1" dirty="0"/>
          </a:p>
        </p:txBody>
      </p:sp>
      <p:pic>
        <p:nvPicPr>
          <p:cNvPr id="1028" name="Picture 4" descr="Vicente de Paúl y Luisa de Marillac. Cuál fue su relación (III) - Somos  Vicencian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1" t="20499" r="17525" b="13610"/>
          <a:stretch/>
        </p:blipFill>
        <p:spPr bwMode="auto">
          <a:xfrm>
            <a:off x="6382327" y="476299"/>
            <a:ext cx="1943144" cy="10806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0825" y="1396808"/>
            <a:ext cx="768464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3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San </a:t>
            </a:r>
            <a:r>
              <a:rPr lang="es-PE" sz="2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Vicente  a cuatro hermanas destinadas a Sedan les dice: </a:t>
            </a:r>
            <a:r>
              <a:rPr lang="es-PE" sz="23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“Entonces</a:t>
            </a:r>
            <a:r>
              <a:rPr lang="es-PE" sz="23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, ¿para qué tienen que ir a ese sitio? Para hacer lo que Nuestro Señor hizo en la tierra. El vino a reparar lo que Adán había destruido, y ustedes van poco más o menos con ese mismo designio. Adán había dado la muerte al cuerpo y había causado la del alma por el pecado. Pues bien, Nuestro Señor nos ha librado de esas dos muertes, no ya para que pudiéramos evitar la muerte, pues eso es </a:t>
            </a:r>
            <a:r>
              <a:rPr lang="es-PE" sz="23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imposible</a:t>
            </a:r>
            <a:r>
              <a:rPr lang="es-PE" sz="23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, pero nos libra de la muerte eterna por su gracia, y por su </a:t>
            </a:r>
            <a:r>
              <a:rPr lang="es-PE" sz="23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resurrección </a:t>
            </a:r>
            <a:r>
              <a:rPr lang="es-PE" sz="23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da vida </a:t>
            </a:r>
            <a:r>
              <a:rPr lang="es-PE" sz="23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a </a:t>
            </a:r>
            <a:r>
              <a:rPr lang="es-PE" sz="23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nuestros cuerpos (…) Para </a:t>
            </a:r>
            <a:r>
              <a:rPr lang="es-PE" sz="23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imitarle</a:t>
            </a:r>
            <a:r>
              <a:rPr lang="es-PE" sz="23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, ustedes devolverán la vida a las almas de </a:t>
            </a:r>
            <a:r>
              <a:rPr lang="es-PE" sz="23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esos pobres </a:t>
            </a:r>
            <a:r>
              <a:rPr lang="es-PE" sz="23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heridos con la instrucción, con sus buenos 	</a:t>
            </a:r>
            <a:r>
              <a:rPr lang="es-PE" sz="23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ejemplos</a:t>
            </a:r>
            <a:r>
              <a:rPr lang="es-PE" sz="23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, con las exhortaciones que les dirigirán </a:t>
            </a:r>
            <a:r>
              <a:rPr lang="es-PE" sz="23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para ayudarles </a:t>
            </a:r>
            <a:r>
              <a:rPr lang="es-PE" sz="23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a bien morir o a recobrar la salud, si Dios quiere devolvérsela</a:t>
            </a:r>
            <a:r>
              <a:rPr lang="es-PE" sz="23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. En </a:t>
            </a:r>
            <a:r>
              <a:rPr lang="es-PE" sz="23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el cuerpo, les devolverán la salud con sus 	</a:t>
            </a:r>
            <a:r>
              <a:rPr lang="es-PE" sz="23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remedios</a:t>
            </a:r>
            <a:r>
              <a:rPr lang="es-PE" sz="23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, cuidados y atenciones. Y así, mis queridas </a:t>
            </a:r>
            <a:r>
              <a:rPr lang="es-PE" sz="23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hermanas</a:t>
            </a:r>
            <a:r>
              <a:rPr lang="es-PE" sz="23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, harán lo que el Hijo de Dios hizo en la tierra. ¡Qué felicidad</a:t>
            </a:r>
            <a:r>
              <a:rPr lang="es-PE" sz="2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! (IX, 651)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3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3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2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	</a:t>
            </a:r>
            <a:endParaRPr lang="es-ES" sz="2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3" y="443346"/>
            <a:ext cx="2950464" cy="84124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10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6" y="452580"/>
            <a:ext cx="8096195" cy="59389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34994" y="385017"/>
            <a:ext cx="38576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itchFamily="34" charset="0"/>
                <a:ea typeface="Segoe UI Symbol" pitchFamily="34" charset="0"/>
              </a:rPr>
              <a:t>COMPROMISO:</a:t>
            </a:r>
            <a:endParaRPr lang="es-P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itchFamily="34" charset="0"/>
              <a:ea typeface="Segoe UI Symbo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32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9611" y="4141881"/>
            <a:ext cx="79075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srgbClr val="C00000"/>
                  </a:outerShdw>
                </a:effectLst>
                <a:latin typeface="Tekton Pro" pitchFamily="34" charset="0"/>
              </a:rPr>
              <a:t>Revisar con mirada profunda el camino realizado durante la Cuaresma y determinar la muerte que todavía existe  en mí, desde la que necesito clamar por la                                 liberación en Cristo.</a:t>
            </a:r>
          </a:p>
        </p:txBody>
      </p:sp>
    </p:spTree>
    <p:extLst>
      <p:ext uri="{BB962C8B-B14F-4D97-AF65-F5344CB8AC3E}">
        <p14:creationId xmlns:p14="http://schemas.microsoft.com/office/powerpoint/2010/main" val="26044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9" y="423571"/>
            <a:ext cx="8046720" cy="5931408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33919" y="871742"/>
            <a:ext cx="5328592" cy="475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kern="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Y </a:t>
            </a:r>
            <a:r>
              <a:rPr lang="es-ES" sz="2800" kern="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entonces vio la luz. </a:t>
            </a:r>
            <a:r>
              <a:rPr lang="es-ES" sz="2800" kern="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                             La </a:t>
            </a:r>
            <a:r>
              <a:rPr lang="es-ES" sz="2800" kern="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luz que entraba por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kern="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todas las ventanas de su vida.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kern="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Vio que el dolor precipitó la huida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kern="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y entendió que la muerte ya no estaba.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kern="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Morir sólo es morir. Morir se acaba.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kern="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Morir es una hoguera fugitiva.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kern="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Es cruzar una puerta a la deriva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kern="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y encontrar lo que tanto se buscaba.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kern="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Acabar de llorar y hacer preguntas;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kern="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ver al Amor sin enigmas ni espejos;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kern="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descansar de vivir en la ternura;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kern="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tener la paz, la luz, la casa juntas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kern="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y hallar, dejando los dolores lejos,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kern="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Narrow" panose="020B0606020202030204" pitchFamily="34" charset="0"/>
              </a:rPr>
              <a:t>la Noche-luz tras tanta noche oscura. AMÉN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endParaRPr lang="es-ES_tradnl" sz="2800" kern="0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AutoShape 2" descr="http://devocionalesderichy.com/ns/wp-content/uploads/2011/10/4624.jpg"/>
          <p:cNvSpPr>
            <a:spLocks noChangeAspect="1" noChangeArrowheads="1"/>
          </p:cNvSpPr>
          <p:nvPr/>
        </p:nvSpPr>
        <p:spPr bwMode="auto">
          <a:xfrm>
            <a:off x="63500" y="-136525"/>
            <a:ext cx="104203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4" descr="http://devocionalesderichy.com/ns/wp-content/uploads/2011/10/4624.jpg"/>
          <p:cNvSpPr>
            <a:spLocks noChangeAspect="1" noChangeArrowheads="1"/>
          </p:cNvSpPr>
          <p:nvPr/>
        </p:nvSpPr>
        <p:spPr bwMode="auto">
          <a:xfrm>
            <a:off x="215900" y="15875"/>
            <a:ext cx="104203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931561" y="443263"/>
            <a:ext cx="1830950" cy="4935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3200" kern="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Bodoni Bd BT" panose="02070803080706020303" pitchFamily="18" charset="0"/>
              </a:rPr>
              <a:t>Oración</a:t>
            </a:r>
          </a:p>
        </p:txBody>
      </p:sp>
    </p:spTree>
    <p:extLst>
      <p:ext uri="{BB962C8B-B14F-4D97-AF65-F5344CB8AC3E}">
        <p14:creationId xmlns:p14="http://schemas.microsoft.com/office/powerpoint/2010/main" val="78787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26596" y="6467125"/>
            <a:ext cx="4915681" cy="40011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Caycho Vela  - Hija de la Caridad de San Vicente de Paúl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6" y="437250"/>
            <a:ext cx="8034436" cy="5963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259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ticia -La Escuela de Cantería entrega una pila bautismal a la Escuela  Naval de Marín - Detalle - Escola de Canter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7" y="448115"/>
            <a:ext cx="8070618" cy="59319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5851" y="2695014"/>
            <a:ext cx="3748817" cy="355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dirty="0">
                <a:solidFill>
                  <a:srgbClr val="FFFFFF"/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   En el último tramo </a:t>
            </a:r>
            <a:r>
              <a:rPr lang="es-PE" sz="2800" dirty="0" smtClean="0">
                <a:solidFill>
                  <a:srgbClr val="FFFFFF"/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           de </a:t>
            </a:r>
            <a:r>
              <a:rPr lang="es-PE" sz="2800" dirty="0">
                <a:solidFill>
                  <a:srgbClr val="FFFFFF"/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nuestro camino cuaresmal, hoy somos invitados a revisar nuestras exigencias bautismales al  recordar que hemos recibido el </a:t>
            </a:r>
            <a:r>
              <a:rPr lang="es-PE" sz="2800" dirty="0" smtClean="0">
                <a:solidFill>
                  <a:srgbClr val="FFFFFF"/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Espíritu</a:t>
            </a:r>
            <a:endParaRPr lang="es-ES_tradnl" sz="2800" dirty="0">
              <a:solidFill>
                <a:srgbClr val="FFFFFF"/>
              </a:solidFill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38806" y="411171"/>
            <a:ext cx="26629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n w="11430"/>
                <a:effectLst>
                  <a:glow rad="63500">
                    <a:srgbClr val="003399">
                      <a:lumMod val="50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tencil" panose="040409050D0802020404" pitchFamily="82" charset="0"/>
              </a:rPr>
              <a:t>AMBIENTACIÓN:  </a:t>
            </a:r>
            <a:endParaRPr lang="es-PE" sz="2400" b="1" dirty="0">
              <a:ln w="11430"/>
              <a:effectLst>
                <a:glow rad="63500">
                  <a:srgbClr val="003399">
                    <a:lumMod val="50000"/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214546" y="4869160"/>
            <a:ext cx="628654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endParaRPr lang="es-ES_tradnl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66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11560" y="4238758"/>
            <a:ext cx="7818092" cy="18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2800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Tekton Pro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55127" y="3107941"/>
            <a:ext cx="4027051" cy="312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dirty="0" smtClean="0"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que </a:t>
            </a:r>
            <a:r>
              <a:rPr lang="es-PE" sz="2800" dirty="0"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nos ha rescatado </a:t>
            </a:r>
            <a:r>
              <a:rPr lang="es-PE" sz="2800" dirty="0" smtClean="0"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          de </a:t>
            </a:r>
            <a:r>
              <a:rPr lang="es-PE" sz="2800" dirty="0"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la muerte y nos ha vivificado con </a:t>
            </a:r>
            <a:r>
              <a:rPr lang="es-PE" sz="2800" dirty="0" smtClean="0"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su aliento </a:t>
            </a:r>
            <a:r>
              <a:rPr lang="es-PE" sz="2800" dirty="0"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de vida. Celebremos y actualicemos la vida nueva que recibimos </a:t>
            </a:r>
            <a:r>
              <a:rPr lang="es-PE" sz="2800" dirty="0" smtClean="0"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                   en </a:t>
            </a:r>
            <a:r>
              <a:rPr lang="es-PE" sz="2800" dirty="0">
                <a:solidFill>
                  <a:srgbClr val="FFFFFF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nuestro bautismo.</a:t>
            </a:r>
          </a:p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endParaRPr lang="es-ES_tradnl" sz="2800" dirty="0">
              <a:solidFill>
                <a:srgbClr val="FFFFFF"/>
              </a:solidFill>
              <a:effectLst>
                <a:glow rad="101600">
                  <a:schemeClr val="tx2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9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25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2" y="433161"/>
            <a:ext cx="8242300" cy="5992586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3312838" y="330215"/>
            <a:ext cx="21387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/>
              <a:t>Oración inicial</a:t>
            </a:r>
            <a:endParaRPr lang="es-PE" sz="2400" b="1" dirty="0"/>
          </a:p>
        </p:txBody>
      </p:sp>
      <p:sp>
        <p:nvSpPr>
          <p:cNvPr id="12" name="11 Rectángulo"/>
          <p:cNvSpPr/>
          <p:nvPr/>
        </p:nvSpPr>
        <p:spPr>
          <a:xfrm>
            <a:off x="444765" y="628674"/>
            <a:ext cx="442052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Tú, Cristo, eres la vida </a:t>
            </a:r>
            <a:r>
              <a:rPr lang="es-PE" sz="2200" b="1" dirty="0" smtClean="0">
                <a:latin typeface="Arial Rounded MT Bold" panose="020F0704030504030204" pitchFamily="34" charset="0"/>
                <a:ea typeface="Segoe UI Symbol" pitchFamily="34" charset="0"/>
              </a:rPr>
              <a:t>               de </a:t>
            </a: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toda persona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Que confía y viene hacia Ti…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Tú eres la respuesta </a:t>
            </a:r>
            <a:r>
              <a:rPr lang="es-PE" sz="2200" b="1" dirty="0" smtClean="0">
                <a:latin typeface="Arial Rounded MT Bold" panose="020F0704030504030204" pitchFamily="34" charset="0"/>
                <a:ea typeface="Segoe UI Symbol" pitchFamily="34" charset="0"/>
              </a:rPr>
              <a:t>del                Padre al </a:t>
            </a: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anhelo de todo </a:t>
            </a:r>
            <a:r>
              <a:rPr lang="es-PE" sz="2200" b="1" dirty="0" smtClean="0">
                <a:latin typeface="Arial Rounded MT Bold" panose="020F0704030504030204" pitchFamily="34" charset="0"/>
                <a:ea typeface="Segoe UI Symbol" pitchFamily="34" charset="0"/>
              </a:rPr>
              <a:t>                  aquel que </a:t>
            </a: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desea vivir.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Desde lo profundo </a:t>
            </a:r>
            <a:r>
              <a:rPr lang="es-PE" sz="2200" b="1" dirty="0" smtClean="0">
                <a:latin typeface="Arial Rounded MT Bold" panose="020F0704030504030204" pitchFamily="34" charset="0"/>
                <a:ea typeface="Segoe UI Symbol" pitchFamily="34" charset="0"/>
              </a:rPr>
              <a:t>                                       de nuestra </a:t>
            </a: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miseria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también nosotros </a:t>
            </a:r>
            <a:endParaRPr lang="es-PE" sz="2200" b="1" dirty="0" smtClean="0">
              <a:latin typeface="Arial Rounded MT Bold" panose="020F0704030504030204" pitchFamily="34" charset="0"/>
              <a:ea typeface="Segoe UI Symbo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 smtClean="0">
                <a:latin typeface="Arial Rounded MT Bold" panose="020F0704030504030204" pitchFamily="34" charset="0"/>
                <a:ea typeface="Segoe UI Symbol" pitchFamily="34" charset="0"/>
              </a:rPr>
              <a:t>clamamos a </a:t>
            </a: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ti: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llámanos fuera de la </a:t>
            </a:r>
            <a:r>
              <a:rPr lang="es-PE" sz="2200" b="1" dirty="0" smtClean="0">
                <a:latin typeface="Arial Rounded MT Bold" panose="020F0704030504030204" pitchFamily="34" charset="0"/>
                <a:ea typeface="Segoe UI Symbol" pitchFamily="34" charset="0"/>
              </a:rPr>
              <a:t>                      tiniebla </a:t>
            </a: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del pecado,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haznos salir </a:t>
            </a:r>
            <a:r>
              <a:rPr lang="es-PE" sz="2200" b="1" dirty="0" smtClean="0">
                <a:latin typeface="Arial Rounded MT Bold" panose="020F0704030504030204" pitchFamily="34" charset="0"/>
                <a:ea typeface="Segoe UI Symbol" pitchFamily="34" charset="0"/>
              </a:rPr>
              <a:t>                                        desde </a:t>
            </a: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la </a:t>
            </a:r>
            <a:r>
              <a:rPr lang="es-PE" sz="2200" b="1" dirty="0" smtClean="0">
                <a:latin typeface="Arial Rounded MT Bold" panose="020F0704030504030204" pitchFamily="34" charset="0"/>
                <a:ea typeface="Segoe UI Symbol" pitchFamily="34" charset="0"/>
              </a:rPr>
              <a:t>                                     oscuridad                                                      del </a:t>
            </a: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odio</a:t>
            </a:r>
            <a:r>
              <a:rPr lang="es-PE" sz="2200" b="1" dirty="0" smtClean="0">
                <a:latin typeface="Arial Rounded MT Bold" panose="020F0704030504030204" pitchFamily="34" charset="0"/>
                <a:ea typeface="Segoe UI Symbol" pitchFamily="34" charset="0"/>
              </a:rPr>
              <a:t>,</a:t>
            </a:r>
            <a:endParaRPr lang="es-PE" sz="2200" b="1" dirty="0">
              <a:latin typeface="Arial Rounded MT Bold" panose="020F0704030504030204" pitchFamily="34" charset="0"/>
              <a:ea typeface="Segoe UI Symbol" pitchFamily="34" charset="0"/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5116944" y="631838"/>
            <a:ext cx="3519054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danos la vida desde la mentira que </a:t>
            </a:r>
            <a:r>
              <a:rPr lang="es-PE" sz="2200" b="1" dirty="0" smtClean="0">
                <a:latin typeface="Arial Rounded MT Bold" panose="020F0704030504030204" pitchFamily="34" charset="0"/>
                <a:ea typeface="Segoe UI Symbol" pitchFamily="34" charset="0"/>
              </a:rPr>
              <a:t>nos sepulta,             restaura nuestra </a:t>
            </a: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existencia </a:t>
            </a:r>
            <a:r>
              <a:rPr lang="es-PE" sz="2200" b="1" dirty="0" smtClean="0">
                <a:latin typeface="Arial Rounded MT Bold" panose="020F0704030504030204" pitchFamily="34" charset="0"/>
                <a:ea typeface="Segoe UI Symbol" pitchFamily="34" charset="0"/>
              </a:rPr>
              <a:t>                 muerta </a:t>
            </a: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a la paz.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Desde nuestra nada </a:t>
            </a:r>
            <a:r>
              <a:rPr lang="es-PE" sz="2200" b="1" dirty="0" smtClean="0">
                <a:latin typeface="Arial Rounded MT Bold" panose="020F0704030504030204" pitchFamily="34" charset="0"/>
                <a:ea typeface="Segoe UI Symbol" pitchFamily="34" charset="0"/>
              </a:rPr>
              <a:t>           te </a:t>
            </a: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esperamos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Y mientras nos aliente </a:t>
            </a:r>
            <a:r>
              <a:rPr lang="es-PE" sz="2200" b="1" dirty="0" smtClean="0">
                <a:latin typeface="Arial Rounded MT Bold" panose="020F0704030504030204" pitchFamily="34" charset="0"/>
                <a:ea typeface="Segoe UI Symbol" pitchFamily="34" charset="0"/>
              </a:rPr>
              <a:t>             la </a:t>
            </a: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esperanza,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confesamos ya tu nombre: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¡Oh Cristo, resurrección </a:t>
            </a:r>
            <a:r>
              <a:rPr lang="es-PE" sz="2200" b="1" dirty="0" smtClean="0">
                <a:latin typeface="Arial Rounded MT Bold" panose="020F0704030504030204" pitchFamily="34" charset="0"/>
                <a:ea typeface="Segoe UI Symbol" pitchFamily="34" charset="0"/>
              </a:rPr>
              <a:t>     y </a:t>
            </a: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vida nuestra!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Tú que </a:t>
            </a:r>
            <a:r>
              <a:rPr lang="es-PE" sz="2200" b="1" dirty="0" smtClean="0">
                <a:latin typeface="Arial Rounded MT Bold" panose="020F0704030504030204" pitchFamily="34" charset="0"/>
                <a:ea typeface="Segoe UI Symbol" pitchFamily="34" charset="0"/>
              </a:rPr>
              <a:t>vives </a:t>
            </a:r>
            <a:r>
              <a:rPr lang="es-PE" sz="2200" b="1" dirty="0">
                <a:latin typeface="Arial Rounded MT Bold" panose="020F0704030504030204" pitchFamily="34" charset="0"/>
                <a:ea typeface="Segoe UI Symbol" pitchFamily="34" charset="0"/>
              </a:rPr>
              <a:t>y reinas por los siglos</a:t>
            </a:r>
            <a:r>
              <a:rPr lang="es-PE" sz="2200" b="1" dirty="0" smtClean="0">
                <a:latin typeface="Arial Rounded MT Bold" panose="020F0704030504030204" pitchFamily="34" charset="0"/>
                <a:ea typeface="Segoe UI Symbol" pitchFamily="34" charset="0"/>
              </a:rPr>
              <a:t>.                      Amén.</a:t>
            </a:r>
            <a:endParaRPr lang="es-PE" sz="2200" b="1" dirty="0">
              <a:latin typeface="Arial Rounded MT Bold" panose="020F0704030504030204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825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77610"/>
            <a:ext cx="8128000" cy="5902779"/>
          </a:xfrm>
          <a:prstGeom prst="rect">
            <a:avLst/>
          </a:prstGeom>
        </p:spPr>
      </p:pic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1745673" y="1551710"/>
            <a:ext cx="1948873" cy="50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Aft>
                <a:spcPct val="0"/>
              </a:spcAft>
              <a:defRPr/>
            </a:pPr>
            <a:r>
              <a:rPr lang="es-ES_tradnl" sz="2800" u="sng" dirty="0">
                <a:solidFill>
                  <a:srgbClr val="FFFFFF"/>
                </a:solidFill>
                <a:effectLst>
                  <a:glow rad="101600">
                    <a:srgbClr val="2E00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Adobe Gothic Std B" panose="020B0800000000000000" pitchFamily="34" charset="-128"/>
              </a:rPr>
              <a:t>Motivación</a:t>
            </a:r>
            <a:r>
              <a:rPr lang="es-ES_tradnl" sz="2800" u="sng" dirty="0" smtClean="0">
                <a:solidFill>
                  <a:srgbClr val="FFFFFF"/>
                </a:solidFill>
                <a:effectLst>
                  <a:glow rad="101600">
                    <a:srgbClr val="2E00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ea typeface="Adobe Gothic Std B" panose="020B0800000000000000" pitchFamily="34" charset="-128"/>
              </a:rPr>
              <a:t>:</a:t>
            </a:r>
            <a:endParaRPr lang="es-ES_tradnl" sz="3200" kern="0" dirty="0">
              <a:solidFill>
                <a:srgbClr val="FFFFFF"/>
              </a:solidFill>
              <a:effectLst>
                <a:glow rad="101600">
                  <a:srgbClr val="2E00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anose="02000000000000000000" pitchFamily="2" charset="0"/>
              <a:ea typeface="Adobe Gothic Std B" panose="020B0800000000000000" pitchFamily="34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5"/>
          <a:stretch/>
        </p:blipFill>
        <p:spPr>
          <a:xfrm>
            <a:off x="545991" y="436728"/>
            <a:ext cx="2895600" cy="1114982"/>
          </a:xfrm>
          <a:prstGeom prst="roundRect">
            <a:avLst/>
          </a:prstGeom>
        </p:spPr>
      </p:pic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37023" y="2269527"/>
            <a:ext cx="4218104" cy="375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Aft>
                <a:spcPct val="0"/>
              </a:spcAft>
              <a:defRPr/>
            </a:pPr>
            <a:r>
              <a:rPr lang="es-ES_tradnl" sz="2400" dirty="0" smtClean="0">
                <a:solidFill>
                  <a:srgbClr val="FFFFFF"/>
                </a:solidFill>
                <a:effectLst>
                  <a:glow rad="101600">
                    <a:srgbClr val="2E00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obe Gothic Std B" panose="020B0800000000000000" pitchFamily="34" charset="-128"/>
              </a:rPr>
              <a:t>El </a:t>
            </a:r>
            <a:r>
              <a:rPr lang="es-ES_tradnl" sz="2400" dirty="0">
                <a:solidFill>
                  <a:srgbClr val="FFFFFF"/>
                </a:solidFill>
                <a:effectLst>
                  <a:glow rad="101600">
                    <a:srgbClr val="2E00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obe Gothic Std B" panose="020B0800000000000000" pitchFamily="34" charset="-128"/>
              </a:rPr>
              <a:t>Evangelio de hoy nos acerca al Señor que vence la última de nuestras esclavitudes: la muerte, y nos alcanza el mayor de los </a:t>
            </a:r>
            <a:r>
              <a:rPr lang="es-ES_tradnl" sz="2400" dirty="0" smtClean="0">
                <a:solidFill>
                  <a:srgbClr val="FFFFFF"/>
                </a:solidFill>
                <a:effectLst>
                  <a:glow rad="101600">
                    <a:srgbClr val="2E00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obe Gothic Std B" panose="020B0800000000000000" pitchFamily="34" charset="-128"/>
              </a:rPr>
              <a:t>deseos: </a:t>
            </a:r>
            <a:r>
              <a:rPr lang="es-ES_tradnl" sz="2400" dirty="0">
                <a:solidFill>
                  <a:srgbClr val="FFFFFF"/>
                </a:solidFill>
                <a:effectLst>
                  <a:glow rad="101600">
                    <a:srgbClr val="2E00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obe Gothic Std B" panose="020B0800000000000000" pitchFamily="34" charset="-128"/>
              </a:rPr>
              <a:t>la vida. Una vida en plenitud, la vida eterna, la vida que sólo Él puede dar porque es la Resurrección y la Vida. </a:t>
            </a:r>
            <a:r>
              <a:rPr lang="es-CO" sz="2400" dirty="0" smtClean="0">
                <a:solidFill>
                  <a:srgbClr val="FFFFFF"/>
                </a:solidFill>
                <a:effectLst>
                  <a:glow rad="101600">
                    <a:srgbClr val="2E00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obe Gothic Std B" panose="020B0800000000000000" pitchFamily="34" charset="-128"/>
              </a:rPr>
              <a:t>Escuchemos</a:t>
            </a:r>
            <a:endParaRPr lang="es-PE" sz="2400" dirty="0">
              <a:solidFill>
                <a:srgbClr val="FFFFFF"/>
              </a:solidFill>
              <a:effectLst>
                <a:glow rad="101600">
                  <a:srgbClr val="2E00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s-ES_tradnl" sz="2400" dirty="0">
                <a:solidFill>
                  <a:srgbClr val="FFFFFF"/>
                </a:solidFill>
                <a:effectLst>
                  <a:glow rad="101600">
                    <a:srgbClr val="2E00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obe Gothic Std B" panose="020B0800000000000000" pitchFamily="34" charset="-128"/>
              </a:rPr>
              <a:t> </a:t>
            </a:r>
            <a:endParaRPr lang="es-ES_tradnl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E00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dobe Gothic Std B" panose="020B0800000000000000" pitchFamily="34" charset="-128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endParaRPr lang="es-ES_tradnl" sz="2400" kern="0" dirty="0">
              <a:solidFill>
                <a:srgbClr val="FFFFFF"/>
              </a:solidFill>
              <a:effectLst>
                <a:glow rad="101600">
                  <a:srgbClr val="2E00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750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" y="429313"/>
            <a:ext cx="8052816" cy="59345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Rectángulo"/>
          <p:cNvSpPr/>
          <p:nvPr/>
        </p:nvSpPr>
        <p:spPr>
          <a:xfrm>
            <a:off x="647815" y="420077"/>
            <a:ext cx="5614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anose="020B0A04020102020204" pitchFamily="34" charset="0"/>
              </a:rPr>
              <a:t>Juan 11</a:t>
            </a:r>
            <a:r>
              <a:rPr lang="es-ES_tradn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3-7, 17.  20-27. 33b-45 </a:t>
            </a:r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45592" y="4499917"/>
            <a:ext cx="80528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aquel tiempo, las hermanas de Lázaro mandaron a Jesús este mensaje: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“Señor</a:t>
            </a: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tu amigo está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enfermo”.</a:t>
            </a:r>
            <a:endParaRPr lang="es-PE" sz="3200" b="1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1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45" y="432465"/>
            <a:ext cx="8109110" cy="59745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9945" y="4270837"/>
            <a:ext cx="802598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Jesús, al oírlo, dijo: -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Esta </a:t>
            </a:r>
            <a:r>
              <a:rPr lang="es-PE" sz="3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enfermedad no acabará en la muerte, sino que servirá para la gloria de Dios, para que el Hijo de Dios sea glorificado por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ella. </a:t>
            </a:r>
            <a:endParaRPr lang="es-PE" sz="32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38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" y="435440"/>
            <a:ext cx="8091559" cy="59468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3343" y="4597306"/>
            <a:ext cx="78241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dirty="0">
                <a:solidFill>
                  <a:schemeClr val="bg1"/>
                </a:solidFill>
                <a:effectLst>
                  <a:glow rad="101600">
                    <a:srgbClr val="0C0006"/>
                  </a:glow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Aunque Jesús amaba a Marta, a su hermana y a Lázaro, cuando se enteró de que estaba enfermo, se quedó todavía dos días en donde estaba</a:t>
            </a:r>
            <a:r>
              <a:rPr lang="es-PE" sz="3200" dirty="0" smtClean="0">
                <a:solidFill>
                  <a:schemeClr val="bg1"/>
                </a:solidFill>
                <a:effectLst>
                  <a:glow rad="101600">
                    <a:srgbClr val="0C0006"/>
                  </a:glow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.</a:t>
            </a:r>
            <a:endParaRPr lang="es-PE" sz="3200" dirty="0">
              <a:solidFill>
                <a:schemeClr val="bg1"/>
              </a:solidFill>
              <a:effectLst>
                <a:glow rad="101600">
                  <a:srgbClr val="0C0006"/>
                </a:glow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4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CC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</TotalTime>
  <Words>1585</Words>
  <Application>Microsoft Office PowerPoint</Application>
  <PresentationFormat>Presentación en pantalla (4:3)</PresentationFormat>
  <Paragraphs>126</Paragraphs>
  <Slides>39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24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39</vt:i4>
      </vt:variant>
    </vt:vector>
  </HeadingPairs>
  <TitlesOfParts>
    <vt:vector size="74" baseType="lpstr">
      <vt:lpstr>Adobe Gothic Std B</vt:lpstr>
      <vt:lpstr>Agency FB</vt:lpstr>
      <vt:lpstr>AR CENA</vt:lpstr>
      <vt:lpstr>AR ESSENCE</vt:lpstr>
      <vt:lpstr>Arial</vt:lpstr>
      <vt:lpstr>Arial Black</vt:lpstr>
      <vt:lpstr>Arial Narrow</vt:lpstr>
      <vt:lpstr>Arial Rounded MT Bold</vt:lpstr>
      <vt:lpstr>Blackoak Std</vt:lpstr>
      <vt:lpstr>Bodoni Bd BT</vt:lpstr>
      <vt:lpstr>Calibri</vt:lpstr>
      <vt:lpstr>Calibri Light</vt:lpstr>
      <vt:lpstr>Courier New</vt:lpstr>
      <vt:lpstr>Franklin Gothic Heavy</vt:lpstr>
      <vt:lpstr>Poor Richard</vt:lpstr>
      <vt:lpstr>Rockwell</vt:lpstr>
      <vt:lpstr>Rockwell Extra Bold</vt:lpstr>
      <vt:lpstr>Segoe UI Semibold</vt:lpstr>
      <vt:lpstr>Segoe UI Symbol</vt:lpstr>
      <vt:lpstr>Stencil</vt:lpstr>
      <vt:lpstr>Tekton Pro</vt:lpstr>
      <vt:lpstr>Times</vt:lpstr>
      <vt:lpstr>Times New Roman</vt:lpstr>
      <vt:lpstr>Wingdings</vt:lpstr>
      <vt:lpstr>2_Default Design</vt:lpstr>
      <vt:lpstr>1_colormaster</vt:lpstr>
      <vt:lpstr>Default Design</vt:lpstr>
      <vt:lpstr>2_Diseño predeterminado</vt:lpstr>
      <vt:lpstr>1_Default Design</vt:lpstr>
      <vt:lpstr>5_Diseño predeterminado</vt:lpstr>
      <vt:lpstr>1_Diseño predeterminado</vt:lpstr>
      <vt:lpstr>2_En blanco</vt:lpstr>
      <vt:lpstr>7_Diseño predeterminado</vt:lpstr>
      <vt:lpstr>1_En blanco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106</cp:revision>
  <dcterms:created xsi:type="dcterms:W3CDTF">2017-03-27T13:41:06Z</dcterms:created>
  <dcterms:modified xsi:type="dcterms:W3CDTF">2023-03-20T17:20:31Z</dcterms:modified>
</cp:coreProperties>
</file>