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09" r:id="rId3"/>
    <p:sldMasterId id="2147483721" r:id="rId4"/>
    <p:sldMasterId id="2147483733" r:id="rId5"/>
    <p:sldMasterId id="2147483745" r:id="rId6"/>
  </p:sldMasterIdLst>
  <p:notesMasterIdLst>
    <p:notesMasterId r:id="rId76"/>
  </p:notesMasterIdLst>
  <p:sldIdLst>
    <p:sldId id="257" r:id="rId7"/>
    <p:sldId id="258" r:id="rId8"/>
    <p:sldId id="259" r:id="rId9"/>
    <p:sldId id="260" r:id="rId10"/>
    <p:sldId id="331" r:id="rId11"/>
    <p:sldId id="332" r:id="rId12"/>
    <p:sldId id="263" r:id="rId13"/>
    <p:sldId id="264" r:id="rId14"/>
    <p:sldId id="265" r:id="rId15"/>
    <p:sldId id="266" r:id="rId16"/>
    <p:sldId id="268" r:id="rId17"/>
    <p:sldId id="269" r:id="rId18"/>
    <p:sldId id="267" r:id="rId19"/>
    <p:sldId id="270" r:id="rId20"/>
    <p:sldId id="272" r:id="rId21"/>
    <p:sldId id="273" r:id="rId22"/>
    <p:sldId id="274" r:id="rId23"/>
    <p:sldId id="276" r:id="rId24"/>
    <p:sldId id="275" r:id="rId25"/>
    <p:sldId id="333" r:id="rId26"/>
    <p:sldId id="277" r:id="rId27"/>
    <p:sldId id="334" r:id="rId28"/>
    <p:sldId id="335" r:id="rId29"/>
    <p:sldId id="336" r:id="rId30"/>
    <p:sldId id="337" r:id="rId31"/>
    <p:sldId id="281" r:id="rId32"/>
    <p:sldId id="282" r:id="rId33"/>
    <p:sldId id="283" r:id="rId34"/>
    <p:sldId id="284" r:id="rId35"/>
    <p:sldId id="285" r:id="rId36"/>
    <p:sldId id="286" r:id="rId37"/>
    <p:sldId id="338" r:id="rId38"/>
    <p:sldId id="293" r:id="rId39"/>
    <p:sldId id="288" r:id="rId40"/>
    <p:sldId id="289" r:id="rId41"/>
    <p:sldId id="295" r:id="rId42"/>
    <p:sldId id="2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CC"/>
    <a:srgbClr val="58602A"/>
    <a:srgbClr val="DCD67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478" y="67"/>
      </p:cViewPr>
      <p:guideLst/>
    </p:cSldViewPr>
  </p:slideViewPr>
  <p:notesTextViewPr>
    <p:cViewPr>
      <p:scale>
        <a:sx n="1" d="1"/>
        <a:sy n="1" d="1"/>
      </p:scale>
      <p:origin x="0" y="0"/>
    </p:cViewPr>
  </p:notesTextViewPr>
  <p:sorterViewPr>
    <p:cViewPr>
      <p:scale>
        <a:sx n="100" d="100"/>
        <a:sy n="100" d="100"/>
      </p:scale>
      <p:origin x="0" y="-88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1E44A-36BF-4B43-8844-7192CA7236AA}" type="datetimeFigureOut">
              <a:rPr lang="es-PE" smtClean="0"/>
              <a:t>27/02/2023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82EFC-DCD4-432A-B148-17F19B3AA448}" type="slidenum">
              <a:rPr lang="es-PE" smtClean="0"/>
              <a:t>‹Nº›</a:t>
            </a:fld>
            <a:endParaRPr lang="es-PE"/>
          </a:p>
        </p:txBody>
      </p:sp>
    </p:spTree>
    <p:extLst>
      <p:ext uri="{BB962C8B-B14F-4D97-AF65-F5344CB8AC3E}">
        <p14:creationId xmlns:p14="http://schemas.microsoft.com/office/powerpoint/2010/main" val="413965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41869F9-19D3-4390-B578-628B25E832BF}" type="slidenum">
              <a:rPr lang="es-ES" smtClean="0">
                <a:solidFill>
                  <a:srgbClr val="000000"/>
                </a:solidFill>
              </a:rPr>
              <a:pPr/>
              <a:t>11</a:t>
            </a:fld>
            <a:endParaRPr lang="es-ES">
              <a:solidFill>
                <a:srgbClr val="000000"/>
              </a:solidFill>
            </a:endParaRPr>
          </a:p>
        </p:txBody>
      </p:sp>
    </p:spTree>
    <p:extLst>
      <p:ext uri="{BB962C8B-B14F-4D97-AF65-F5344CB8AC3E}">
        <p14:creationId xmlns:p14="http://schemas.microsoft.com/office/powerpoint/2010/main" val="241285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41869F9-19D3-4390-B578-628B25E832BF}" type="slidenum">
              <a:rPr lang="es-ES" smtClean="0">
                <a:solidFill>
                  <a:srgbClr val="000000"/>
                </a:solidFill>
              </a:rPr>
              <a:pPr/>
              <a:t>12</a:t>
            </a:fld>
            <a:endParaRPr lang="es-ES">
              <a:solidFill>
                <a:srgbClr val="000000"/>
              </a:solidFill>
            </a:endParaRPr>
          </a:p>
        </p:txBody>
      </p:sp>
    </p:spTree>
    <p:extLst>
      <p:ext uri="{BB962C8B-B14F-4D97-AF65-F5344CB8AC3E}">
        <p14:creationId xmlns:p14="http://schemas.microsoft.com/office/powerpoint/2010/main" val="111389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srgbClr val="000000"/>
                </a:solidFill>
              </a:rPr>
              <a:pPr>
                <a:defRPr/>
              </a:pPr>
              <a:t>51</a:t>
            </a:fld>
            <a:endParaRPr lang="ca-ES" dirty="0">
              <a:solidFill>
                <a:srgbClr val="000000"/>
              </a:solidFill>
            </a:endParaRPr>
          </a:p>
        </p:txBody>
      </p:sp>
    </p:spTree>
    <p:extLst>
      <p:ext uri="{BB962C8B-B14F-4D97-AF65-F5344CB8AC3E}">
        <p14:creationId xmlns:p14="http://schemas.microsoft.com/office/powerpoint/2010/main" val="417045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85B8740-B251-4C9A-B635-2D590388C6B7}" type="slidenum">
              <a:rPr lang="es-ES" smtClean="0">
                <a:solidFill>
                  <a:srgbClr val="000000"/>
                </a:solidFill>
                <a:latin typeface="Arial" pitchFamily="34" charset="0"/>
                <a:cs typeface="Arial" pitchFamily="34" charset="0"/>
              </a:rPr>
              <a:pPr/>
              <a:t>68</a:t>
            </a:fld>
            <a:endParaRPr lang="es-ES" smtClean="0">
              <a:solidFill>
                <a:srgbClr val="000000"/>
              </a:solidFill>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s-PE" smtClean="0">
              <a:latin typeface="Arial" pitchFamily="34" charset="0"/>
              <a:cs typeface="Arial" pitchFamily="34" charset="0"/>
            </a:endParaRPr>
          </a:p>
        </p:txBody>
      </p:sp>
    </p:spTree>
    <p:extLst>
      <p:ext uri="{BB962C8B-B14F-4D97-AF65-F5344CB8AC3E}">
        <p14:creationId xmlns:p14="http://schemas.microsoft.com/office/powerpoint/2010/main" val="323231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2462E00-EF16-4902-BF5C-048FDF4A1FB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0250278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2F2F341-94A7-42D5-A2A9-CFEDE787911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7062286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8D6D5A3-226C-4F00-B632-87E7ED24694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29279478"/>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212CA9-49FA-454C-B40A-43DB856AD37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1821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CB352A-CBB1-4CE6-8441-24D981861B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42078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63DF5B-18F7-4A04-AFD3-6938B6EDA5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4916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BB1601-6505-4028-9FE6-91C6CA36FB7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9067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391AB9-B4B2-4D6B-AF66-48D5C29E232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315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66E15E-D8E5-4E31-81D2-E6FBE4459A3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86421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74A7A3-9B28-4FBA-A9D8-937ED7BB06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29380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28BC0-4F79-4910-9170-3FA156CE747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3504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9C5549A-40AB-45BF-892B-61CB3CCBB16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5191919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57CBC-E570-4F8D-A7F6-E2B5CED97CE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418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24079A-EE08-458D-9D42-A7CE61B981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7902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D13981-88D7-4AC3-9531-0151872B1A5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28497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DD53DF-BF7A-4F8C-AC38-902A53F9AB2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42237427"/>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3498-A5C5-469D-B055-EDA085FBD45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94442025"/>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976E3-BF96-4310-93E5-362B388546E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32503845"/>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6EA690-760A-4EDF-9F98-7F1ACB2AF5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17294740"/>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1E93FF-BC38-4628-981C-C8CE887A35A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00844438"/>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89D390-C109-4D6F-AF3F-9449899118A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584066843"/>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828492-4974-4A69-BCD5-E99418800CF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40166996"/>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1BF6064-6F1C-44D8-B944-5CA58691E9E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29907294"/>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1D4A0-B933-4A25-9023-E86BCEED7A6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10753083"/>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394BAE-2522-4C67-BDD3-A79DC78B2F8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19581458"/>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62E2EE-9DC3-4981-B6E2-27D12FD7F5B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660683457"/>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1148F-B73D-4D0C-8792-3750BDA403B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327742566"/>
      </p:ext>
    </p:extLst>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7F4199-5A0A-48CE-BBA0-C4B29F55FF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34535239"/>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F01A1-A8C2-4B4B-9FE5-4F86A9F493B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11251387"/>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A23A7-01FB-48E1-950B-781192A2EE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60840299"/>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7B4DFB-9371-4D13-8C6C-2A34E8857F8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09549496"/>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B31C60-914C-4851-A1A7-EA18DEB2B82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03832598"/>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47800C-6231-4E98-86FD-D24071BD8F1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66050401"/>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C8D566C-DA5A-4525-9077-1D660E0F302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79392316"/>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28C721-1808-45B3-BA34-1F808FD3F7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46907652"/>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F5DB75-575E-4431-9047-261A6B95EC7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69317151"/>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D1B27-E47D-4E01-9373-76AE9A2536C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79558900"/>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07330-D85B-42C3-B140-F292CE3FBF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08207058"/>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34710-34AD-46B8-AD29-0A1B65156E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60631401"/>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7BEEC3-E65D-4EE2-AE8A-49FADBAD7E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153113314"/>
      </p:ext>
    </p:extLst>
  </p:cSld>
  <p:clrMapOvr>
    <a:masterClrMapping/>
  </p:clrMapOvr>
  <p:transition spd="med">
    <p:diamon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C19096-B4A6-4F92-B354-46FB5E3F202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68781884"/>
      </p:ext>
    </p:extLst>
  </p:cSld>
  <p:clrMapOvr>
    <a:masterClrMapping/>
  </p:clrMapOvr>
  <p:transition spd="med">
    <p:diamon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9AB1776-9453-4E62-B9A7-52137BC10B6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38421944"/>
      </p:ext>
    </p:extLst>
  </p:cSld>
  <p:clrMapOvr>
    <a:masterClrMapping/>
  </p:clrMapOvr>
  <p:transition spd="med">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D776B44-1CAD-4B5B-B45E-68B7705BC66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90923997"/>
      </p:ext>
    </p:extLst>
  </p:cSld>
  <p:clrMapOvr>
    <a:masterClrMapping/>
  </p:clrMapOvr>
  <p:transition spd="med">
    <p:diamon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5BEE0C4E-F499-4C71-977F-94292295030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84121744"/>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D32438C2-5D75-4027-A19E-7794A738D5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5270648"/>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673CBA63-EBBA-4DC0-9275-18D63D7111F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93586188"/>
      </p:ext>
    </p:extLst>
  </p:cSld>
  <p:clrMapOvr>
    <a:masterClrMapping/>
  </p:clrMapOvr>
  <p:transition spd="med">
    <p:diamon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5B11C2E4-1A1A-4EE1-B82D-B86AEC800B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60131956"/>
      </p:ext>
    </p:extLst>
  </p:cSld>
  <p:clrMapOvr>
    <a:masterClrMapping/>
  </p:clrMapOvr>
  <p:transition spd="med">
    <p:diamon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24C7D43-769C-4E91-ADC2-DCA52CFC12B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69730135"/>
      </p:ext>
    </p:extLst>
  </p:cSld>
  <p:clrMapOvr>
    <a:masterClrMapping/>
  </p:clrMapOvr>
  <p:transition spd="med">
    <p:diamon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CB9AF7E-6D8A-4E44-A575-A4EFDCB3D6F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07990812"/>
      </p:ext>
    </p:extLst>
  </p:cSld>
  <p:clrMapOvr>
    <a:masterClrMapping/>
  </p:clrMapOvr>
  <p:transition spd="med">
    <p:diamon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EDA29BD-DFD6-47E5-8D8E-75CE0515E98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28866180"/>
      </p:ext>
    </p:extLst>
  </p:cSld>
  <p:clrMapOvr>
    <a:masterClrMapping/>
  </p:clrMapOvr>
  <p:transition spd="med">
    <p:diamon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B423EDA-2669-4265-BFF8-0986117EE8E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93635958"/>
      </p:ext>
    </p:extLst>
  </p:cSld>
  <p:clrMapOvr>
    <a:masterClrMapping/>
  </p:clrMapOvr>
  <p:transition spd="med">
    <p:diamon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F7A7DA26-5D72-434D-A402-FBE607D7A8C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19840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C144798-B28D-4597-955C-1F6A8136166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08653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0504244-AF12-4344-A048-C53229A9172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19944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80FC03FA-256B-49CE-9AC8-8B7E09BBEFA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3491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6CEFB83-1905-4D81-BC13-6143BF535DD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78602503"/>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7DE13C2D-0665-4E8D-9C38-D318C5D2BAA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815131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F4463834-96DA-4F57-8C58-C3A5113B2AE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37187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06DF3C82-4A26-43F2-8FF1-64DEB98714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436139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D9456BB8-37CD-4B87-A4E9-AD9B2E88EE3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375862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19D1B09A-A979-468C-BBEE-CF41BE078C3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716555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747E912-99C3-41C4-A3F8-EE0BA0A13484}"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1602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560238CA-1C11-4AEE-BE37-EC2C60140B4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8480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CDD7D47-9639-41A2-BEEC-F3B262BD4FD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6484938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1442D2E-2690-46AA-99E7-2156E0040DB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8929804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CB84507-7106-4664-9BC2-4872483991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4865678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2416AD0-8C0F-4A70-9CA8-202784F8D2E9}"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41444731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s-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CB22B81-EC26-40A7-A16E-CA5B19C669CB}" type="slidenum">
              <a:rPr lang="es-ES">
                <a:solidFill>
                  <a:srgbClr val="000000"/>
                </a:solidFill>
                <a:latin typeface="Times New Roman" pitchFamily="18" charset="0"/>
              </a:rPr>
              <a:pPr fontAlgn="base">
                <a:spcBef>
                  <a:spcPct val="0"/>
                </a:spcBef>
                <a:spcAft>
                  <a:spcPct val="0"/>
                </a:spcAft>
                <a:defRPr/>
              </a:pPr>
              <a:t>‹Nº›</a:t>
            </a:fld>
            <a:endParaRPr lang="es-ES">
              <a:solidFill>
                <a:srgbClr val="000000"/>
              </a:solidFill>
              <a:latin typeface="Times New Roman" pitchFamily="18" charset="0"/>
            </a:endParaRPr>
          </a:p>
        </p:txBody>
      </p:sp>
    </p:spTree>
    <p:extLst>
      <p:ext uri="{BB962C8B-B14F-4D97-AF65-F5344CB8AC3E}">
        <p14:creationId xmlns:p14="http://schemas.microsoft.com/office/powerpoint/2010/main" val="37835592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38FB6F8-B83B-4A7C-843A-F6634731C439}"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30716185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CA80E14-730F-4D81-A4F6-705F8DD5DAD7}"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0539561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0314835-F09B-40D4-9312-73ADA38A3E43}" type="slidenum">
              <a:rPr lang="en-US">
                <a:solidFill>
                  <a:srgbClr val="FFFFFF"/>
                </a:solidFill>
                <a:latin typeface="Times New Roman" pitchFamily="18" charset="0"/>
              </a:rPr>
              <a:pPr fontAlgn="base">
                <a:spcBef>
                  <a:spcPct val="0"/>
                </a:spcBef>
                <a:spcAft>
                  <a:spcPct val="0"/>
                </a:spcAft>
              </a:pPr>
              <a:t>‹Nº›</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4083464991"/>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2BD9587-E234-4395-ADF5-F3CEEE4FDFE0}" type="slidenum">
              <a:rPr lang="en-US">
                <a:solidFill>
                  <a:srgbClr val="FFFFFF"/>
                </a:solidFill>
                <a:latin typeface="Times New Roman" pitchFamily="18" charset="0"/>
              </a:rPr>
              <a:pPr fontAlgn="base">
                <a:spcBef>
                  <a:spcPct val="0"/>
                </a:spcBef>
                <a:spcAft>
                  <a:spcPct val="0"/>
                </a:spcAft>
              </a:pPr>
              <a:t>‹Nº›</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378840491"/>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etese.org/cetese/cuaresma.gif" TargetMode="External"/><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http://tbn0.google.com/images?q=tbn:aUKow2g3klI65M:http://cetese.org/cetese/cuaresma.gif"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0.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4.jpeg"/><Relationship Id="rId1" Type="http://schemas.openxmlformats.org/officeDocument/2006/relationships/slideLayout" Target="../slideLayouts/slideLayout40.xml"/><Relationship Id="rId5" Type="http://schemas.openxmlformats.org/officeDocument/2006/relationships/image" Target="../media/image78.jpeg"/><Relationship Id="rId4" Type="http://schemas.openxmlformats.org/officeDocument/2006/relationships/image" Target="../media/image77.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4"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1128" y="560015"/>
            <a:ext cx="8100292" cy="5780747"/>
          </a:xfrm>
          <a:prstGeom prst="rect">
            <a:avLst/>
          </a:prstGeom>
          <a:scene3d>
            <a:camera prst="orthographicFront"/>
            <a:lightRig rig="threePt" dir="t"/>
          </a:scene3d>
          <a:sp3d>
            <a:bevelT w="152400" h="50800" prst="softRound"/>
          </a:sp3d>
        </p:spPr>
      </p:pic>
      <p:pic>
        <p:nvPicPr>
          <p:cNvPr id="9" name="Imagen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8002" y="6063096"/>
            <a:ext cx="4590686" cy="249958"/>
          </a:xfrm>
          <a:prstGeom prst="rect">
            <a:avLst/>
          </a:prstGeom>
        </p:spPr>
      </p:pic>
    </p:spTree>
    <p:extLst>
      <p:ext uri="{BB962C8B-B14F-4D97-AF65-F5344CB8AC3E}">
        <p14:creationId xmlns:p14="http://schemas.microsoft.com/office/powerpoint/2010/main" val="2955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10" repeatCount="indefinite" fill="remove" display="0">
                  <p:stCondLst>
                    <p:cond delay="indefinite"/>
                  </p:stCondLst>
                  <p:endCondLst>
                    <p:cond evt="onStopAudio" delay="0">
                      <p:tgtEl>
                        <p:sldTgt/>
                      </p:tgtEl>
                    </p:cond>
                  </p:endCondLst>
                </p:cTn>
                <p:tgtEl>
                  <p:spTgt spid="4"/>
                </p:tgtEl>
              </p:cMediaNode>
            </p:audio>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81890" y="498765"/>
            <a:ext cx="8063345" cy="5818908"/>
          </a:xfrm>
          <a:prstGeom prst="rect">
            <a:avLst/>
          </a:prstGeom>
        </p:spPr>
      </p:pic>
      <p:sp>
        <p:nvSpPr>
          <p:cNvPr id="4098" name="Rectangle 2"/>
          <p:cNvSpPr>
            <a:spLocks noChangeArrowheads="1"/>
          </p:cNvSpPr>
          <p:nvPr/>
        </p:nvSpPr>
        <p:spPr bwMode="auto">
          <a:xfrm>
            <a:off x="581890" y="4724899"/>
            <a:ext cx="7564583" cy="1077218"/>
          </a:xfrm>
          <a:prstGeom prst="rect">
            <a:avLst/>
          </a:prstGeom>
          <a:noFill/>
          <a:ln w="9525">
            <a:noFill/>
            <a:miter lim="800000"/>
            <a:headEnd/>
            <a:tailEnd/>
          </a:ln>
          <a:effectLst>
            <a:softEdge rad="317500"/>
          </a:effectLst>
        </p:spPr>
        <p:txBody>
          <a:bodyPr wrap="square">
            <a:spAutoFit/>
          </a:bodyPr>
          <a:lstStyle/>
          <a:p>
            <a:pPr algn="ctr" fontAlgn="base">
              <a:spcBef>
                <a:spcPct val="0"/>
              </a:spcBef>
              <a:spcAft>
                <a:spcPct val="0"/>
              </a:spcAft>
            </a:pPr>
            <a:r>
              <a:rPr lang="es-ES" sz="3200" b="1" spc="-150" dirty="0">
                <a:solidFill>
                  <a:srgbClr val="FFFFCC"/>
                </a:solidFill>
                <a:effectLst>
                  <a:glow rad="139700">
                    <a:schemeClr val="accent4">
                      <a:satMod val="175000"/>
                      <a:alpha val="40000"/>
                    </a:schemeClr>
                  </a:glow>
                  <a:outerShdw blurRad="38100" dist="38100" dir="2700000" algn="tl">
                    <a:srgbClr val="000000"/>
                  </a:outerShdw>
                </a:effectLst>
                <a:latin typeface="Arial Unicode MS"/>
              </a:rPr>
              <a:t>Y se les aparecieron Moisés y Elías conversando con </a:t>
            </a:r>
            <a:r>
              <a:rPr lang="es-ES" sz="3200" b="1" spc="-150" dirty="0" smtClean="0">
                <a:solidFill>
                  <a:srgbClr val="FFFFCC"/>
                </a:solidFill>
                <a:effectLst>
                  <a:glow rad="139700">
                    <a:schemeClr val="accent4">
                      <a:satMod val="175000"/>
                      <a:alpha val="40000"/>
                    </a:schemeClr>
                  </a:glow>
                  <a:outerShdw blurRad="38100" dist="38100" dir="2700000" algn="tl">
                    <a:srgbClr val="000000"/>
                  </a:outerShdw>
                </a:effectLst>
                <a:latin typeface="Arial Unicode MS"/>
              </a:rPr>
              <a:t>él. </a:t>
            </a:r>
            <a:endParaRPr lang="es-ES" sz="3600" b="1" spc="-150" dirty="0">
              <a:solidFill>
                <a:srgbClr val="FFFFCC"/>
              </a:solidFill>
              <a:effectLst>
                <a:glow rad="139700">
                  <a:schemeClr val="accent4">
                    <a:satMod val="175000"/>
                    <a:alpha val="40000"/>
                  </a:schemeClr>
                </a:glow>
                <a:outerShdw blurRad="38100" dist="38100" dir="2700000" algn="tl">
                  <a:srgbClr val="000000"/>
                </a:outerShdw>
              </a:effectLst>
              <a:latin typeface="Arial Unicode MS"/>
            </a:endParaRPr>
          </a:p>
        </p:txBody>
      </p:sp>
    </p:spTree>
    <p:extLst>
      <p:ext uri="{BB962C8B-B14F-4D97-AF65-F5344CB8AC3E}">
        <p14:creationId xmlns:p14="http://schemas.microsoft.com/office/powerpoint/2010/main" val="2845158624"/>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750" fill="hold"/>
                                        <p:tgtEl>
                                          <p:spTgt spid="4098"/>
                                        </p:tgtEl>
                                        <p:attrNameLst>
                                          <p:attrName>ppt_w</p:attrName>
                                        </p:attrNameLst>
                                      </p:cBhvr>
                                      <p:tavLst>
                                        <p:tav tm="0">
                                          <p:val>
                                            <p:strVal val="4/3*#ppt_w"/>
                                          </p:val>
                                        </p:tav>
                                        <p:tav tm="100000">
                                          <p:val>
                                            <p:strVal val="#ppt_w"/>
                                          </p:val>
                                        </p:tav>
                                      </p:tavLst>
                                    </p:anim>
                                    <p:anim calcmode="lin" valueType="num">
                                      <p:cBhvr>
                                        <p:cTn id="8" dur="1750" fill="hold"/>
                                        <p:tgtEl>
                                          <p:spTgt spid="409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13263" y="554183"/>
            <a:ext cx="8202738" cy="5735781"/>
          </a:xfrm>
          <a:prstGeom prst="rect">
            <a:avLst/>
          </a:prstGeom>
          <a:scene3d>
            <a:camera prst="orthographicFront"/>
            <a:lightRig rig="threePt" dir="t"/>
          </a:scene3d>
          <a:sp3d>
            <a:bevelT w="139700" prst="cross"/>
          </a:sp3d>
        </p:spPr>
      </p:pic>
      <p:sp>
        <p:nvSpPr>
          <p:cNvPr id="6" name="Rectangle 2"/>
          <p:cNvSpPr>
            <a:spLocks noChangeArrowheads="1"/>
          </p:cNvSpPr>
          <p:nvPr/>
        </p:nvSpPr>
        <p:spPr bwMode="auto">
          <a:xfrm>
            <a:off x="467083" y="4623533"/>
            <a:ext cx="8248918" cy="2092881"/>
          </a:xfrm>
          <a:prstGeom prst="rect">
            <a:avLst/>
          </a:prstGeom>
          <a:noFill/>
          <a:ln w="9525">
            <a:noFill/>
            <a:miter lim="800000"/>
            <a:headEnd/>
            <a:tailEnd/>
          </a:ln>
          <a:effectLst>
            <a:softEdge rad="127000"/>
          </a:effectLst>
        </p:spPr>
        <p:txBody>
          <a:bodyPr wrap="square">
            <a:spAutoFit/>
          </a:bodyPr>
          <a:lstStyle/>
          <a:p>
            <a:pPr algn="ctr" fontAlgn="base">
              <a:spcBef>
                <a:spcPct val="0"/>
              </a:spcBef>
              <a:spcAft>
                <a:spcPct val="0"/>
              </a:spcAft>
            </a:pPr>
            <a:r>
              <a:rPr lang="es-ES" sz="26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rPr>
              <a:t>Pedro, entonces, tomó la palabra y dijo a Jesús:</a:t>
            </a:r>
          </a:p>
          <a:p>
            <a:pPr algn="ctr" fontAlgn="base">
              <a:spcBef>
                <a:spcPct val="0"/>
              </a:spcBef>
              <a:spcAft>
                <a:spcPct val="0"/>
              </a:spcAft>
            </a:pPr>
            <a:r>
              <a:rPr lang="es-ES" sz="26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rPr>
              <a:t>- Señor, ¡qué bien se está aquí! Si quieres, haré tres carpas: una para ti, otra para Moisés y otra para Elías.</a:t>
            </a:r>
          </a:p>
          <a:p>
            <a:pPr algn="ctr" fontAlgn="base">
              <a:spcBef>
                <a:spcPct val="0"/>
              </a:spcBef>
              <a:spcAft>
                <a:spcPct val="0"/>
              </a:spcAft>
            </a:pPr>
            <a:endParaRPr lang="es-ES" sz="26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1625361255"/>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4/3*#ppt_w"/>
                                          </p:val>
                                        </p:tav>
                                        <p:tav tm="100000">
                                          <p:val>
                                            <p:strVal val="#ppt_w"/>
                                          </p:val>
                                        </p:tav>
                                      </p:tavLst>
                                    </p:anim>
                                    <p:anim calcmode="lin" valueType="num">
                                      <p:cBhvr>
                                        <p:cTn id="8" dur="17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727" y="535710"/>
            <a:ext cx="8142039" cy="5802745"/>
          </a:xfrm>
          <a:prstGeom prst="rect">
            <a:avLst/>
          </a:prstGeom>
          <a:effectLst>
            <a:softEdge rad="12700"/>
          </a:effectLst>
          <a:scene3d>
            <a:camera prst="orthographicFront"/>
            <a:lightRig rig="threePt" dir="t"/>
          </a:scene3d>
          <a:sp3d>
            <a:bevelT w="152400" h="50800" prst="softRound"/>
          </a:sp3d>
        </p:spPr>
      </p:pic>
      <p:sp>
        <p:nvSpPr>
          <p:cNvPr id="5" name="Rectangle 2"/>
          <p:cNvSpPr>
            <a:spLocks noChangeArrowheads="1"/>
          </p:cNvSpPr>
          <p:nvPr/>
        </p:nvSpPr>
        <p:spPr bwMode="auto">
          <a:xfrm>
            <a:off x="509560" y="3977586"/>
            <a:ext cx="8165206" cy="224676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39700">
                    <a:schemeClr val="accent4">
                      <a:satMod val="175000"/>
                      <a:alpha val="40000"/>
                    </a:schemeClr>
                  </a:glow>
                  <a:outerShdw blurRad="38100" dist="38100" dir="2700000" algn="tl">
                    <a:srgbClr val="C0C0C0"/>
                  </a:outerShdw>
                </a:effectLst>
                <a:latin typeface="Arial Rounded MT Bold" panose="020F0704030504030204" pitchFamily="34" charset="0"/>
              </a:rPr>
              <a:t>Todavía </a:t>
            </a:r>
            <a:r>
              <a:rPr lang="es-ES" sz="2800" b="1" dirty="0">
                <a:solidFill>
                  <a:srgbClr val="FFFFFF"/>
                </a:solidFill>
                <a:effectLst>
                  <a:glow rad="139700">
                    <a:schemeClr val="accent4">
                      <a:satMod val="175000"/>
                      <a:alpha val="40000"/>
                    </a:schemeClr>
                  </a:glow>
                  <a:outerShdw blurRad="38100" dist="38100" dir="2700000" algn="tl">
                    <a:srgbClr val="C0C0C0"/>
                  </a:outerShdw>
                </a:effectLst>
                <a:latin typeface="Arial Rounded MT Bold" panose="020F0704030504030204" pitchFamily="34" charset="0"/>
              </a:rPr>
              <a:t>estaba hablando cuando una nube luminosa los cubrió con su sombra, y una voz desde la nube decía:</a:t>
            </a:r>
          </a:p>
          <a:p>
            <a:pPr algn="ctr" fontAlgn="base">
              <a:spcBef>
                <a:spcPct val="0"/>
              </a:spcBef>
              <a:spcAft>
                <a:spcPct val="0"/>
              </a:spcAft>
            </a:pPr>
            <a:r>
              <a:rPr lang="es-ES" sz="2800" b="1" dirty="0">
                <a:solidFill>
                  <a:srgbClr val="FFFFFF"/>
                </a:solidFill>
                <a:effectLst>
                  <a:glow rad="139700">
                    <a:schemeClr val="accent4">
                      <a:satMod val="175000"/>
                      <a:alpha val="40000"/>
                    </a:schemeClr>
                  </a:glow>
                  <a:outerShdw blurRad="38100" dist="38100" dir="2700000" algn="tl">
                    <a:srgbClr val="C0C0C0"/>
                  </a:outerShdw>
                </a:effectLst>
                <a:latin typeface="Arial Rounded MT Bold" panose="020F0704030504030204" pitchFamily="34" charset="0"/>
              </a:rPr>
              <a:t>- Éste es mi Hijo, el amado, mi predilecto. Escúchenlo</a:t>
            </a:r>
            <a:r>
              <a:rPr lang="es-ES" sz="2800" b="1" dirty="0" smtClean="0">
                <a:solidFill>
                  <a:srgbClr val="FFFFFF"/>
                </a:solidFill>
                <a:effectLst>
                  <a:glow rad="139700">
                    <a:schemeClr val="accent4">
                      <a:satMod val="175000"/>
                      <a:alpha val="40000"/>
                    </a:schemeClr>
                  </a:glow>
                  <a:outerShdw blurRad="38100" dist="38100" dir="2700000" algn="tl">
                    <a:srgbClr val="C0C0C0"/>
                  </a:outerShdw>
                </a:effectLst>
                <a:latin typeface="Arial Rounded MT Bold" panose="020F0704030504030204" pitchFamily="34" charset="0"/>
              </a:rPr>
              <a:t>.</a:t>
            </a:r>
            <a:endParaRPr lang="es-ES" sz="2800" b="1" dirty="0">
              <a:solidFill>
                <a:srgbClr val="FFFFFF"/>
              </a:solidFill>
              <a:effectLst>
                <a:glow rad="139700">
                  <a:schemeClr val="accent4">
                    <a:satMod val="175000"/>
                    <a:alpha val="40000"/>
                  </a:schemeClr>
                </a:glow>
                <a:outerShdw blurRad="38100" dist="38100" dir="2700000" algn="tl">
                  <a:srgbClr val="C0C0C0"/>
                </a:outerShdw>
              </a:effectLst>
              <a:latin typeface="Arial Rounded MT Bold" panose="020F0704030504030204" pitchFamily="34" charset="0"/>
            </a:endParaRPr>
          </a:p>
        </p:txBody>
      </p:sp>
    </p:spTree>
    <p:extLst>
      <p:ext uri="{BB962C8B-B14F-4D97-AF65-F5344CB8AC3E}">
        <p14:creationId xmlns:p14="http://schemas.microsoft.com/office/powerpoint/2010/main" val="951068245"/>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4/3*#ppt_w"/>
                                          </p:val>
                                        </p:tav>
                                        <p:tav tm="100000">
                                          <p:val>
                                            <p:strVal val="#ppt_w"/>
                                          </p:val>
                                        </p:tav>
                                      </p:tavLst>
                                    </p:anim>
                                    <p:anim calcmode="lin" valueType="num">
                                      <p:cBhvr>
                                        <p:cTn id="8" dur="17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9896" y="536817"/>
            <a:ext cx="8094705" cy="5836273"/>
          </a:xfrm>
          <a:prstGeom prst="rect">
            <a:avLst/>
          </a:prstGeom>
          <a:scene3d>
            <a:camera prst="orthographicFront"/>
            <a:lightRig rig="threePt" dir="t"/>
          </a:scene3d>
          <a:sp3d>
            <a:bevelT w="152400" h="50800" prst="softRound"/>
          </a:sp3d>
        </p:spPr>
      </p:pic>
      <p:sp>
        <p:nvSpPr>
          <p:cNvPr id="5122" name="Rectangle 2"/>
          <p:cNvSpPr>
            <a:spLocks noChangeArrowheads="1"/>
          </p:cNvSpPr>
          <p:nvPr/>
        </p:nvSpPr>
        <p:spPr bwMode="auto">
          <a:xfrm>
            <a:off x="670728" y="4369353"/>
            <a:ext cx="7983873" cy="1815882"/>
          </a:xfrm>
          <a:prstGeom prst="rect">
            <a:avLst/>
          </a:prstGeom>
          <a:noFill/>
          <a:ln w="9525">
            <a:noFill/>
            <a:miter lim="800000"/>
            <a:headEnd/>
            <a:tailEnd/>
          </a:ln>
          <a:effectLst>
            <a:softEdge rad="127000"/>
          </a:effectLst>
        </p:spPr>
        <p:txBody>
          <a:bodyPr wrap="square">
            <a:spAutoFit/>
          </a:bodyPr>
          <a:lstStyle/>
          <a:p>
            <a:pPr algn="ctr" fontAlgn="base">
              <a:spcBef>
                <a:spcPct val="0"/>
              </a:spcBef>
              <a:spcAft>
                <a:spcPct val="0"/>
              </a:spcAft>
            </a:pPr>
            <a:r>
              <a:rPr lang="es-ES" sz="2800" spc="-15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Al oírlo, los discípulos cayeron rostro en tierra, llenos de espanto.</a:t>
            </a:r>
          </a:p>
          <a:p>
            <a:pPr algn="ctr" fontAlgn="base">
              <a:spcBef>
                <a:spcPct val="0"/>
              </a:spcBef>
              <a:spcAft>
                <a:spcPct val="0"/>
              </a:spcAft>
            </a:pPr>
            <a:r>
              <a:rPr lang="es-ES" sz="2800" spc="-15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Jesús se acercó y, tocándolos, les dijo:</a:t>
            </a:r>
          </a:p>
          <a:p>
            <a:pPr algn="ctr" fontAlgn="base">
              <a:spcBef>
                <a:spcPct val="0"/>
              </a:spcBef>
              <a:spcAft>
                <a:spcPct val="0"/>
              </a:spcAft>
            </a:pPr>
            <a:r>
              <a:rPr lang="es-ES" sz="2800" spc="-15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Levántense, no teman</a:t>
            </a:r>
            <a:r>
              <a:rPr lang="es-ES" sz="2800" spc="-15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a:t>
            </a:r>
            <a:endParaRPr lang="es-ES" sz="2800" spc="-150"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77310241"/>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750" fill="hold"/>
                                        <p:tgtEl>
                                          <p:spTgt spid="5122"/>
                                        </p:tgtEl>
                                        <p:attrNameLst>
                                          <p:attrName>ppt_w</p:attrName>
                                        </p:attrNameLst>
                                      </p:cBhvr>
                                      <p:tavLst>
                                        <p:tav tm="0">
                                          <p:val>
                                            <p:strVal val="4/3*#ppt_w"/>
                                          </p:val>
                                        </p:tav>
                                        <p:tav tm="100000">
                                          <p:val>
                                            <p:strVal val="#ppt_w"/>
                                          </p:val>
                                        </p:tav>
                                      </p:tavLst>
                                    </p:anim>
                                    <p:anim calcmode="lin" valueType="num">
                                      <p:cBhvr>
                                        <p:cTn id="8" dur="1750" fill="hold"/>
                                        <p:tgtEl>
                                          <p:spTgt spid="51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781" y="548873"/>
            <a:ext cx="8014746" cy="5741934"/>
          </a:xfrm>
          <a:prstGeom prst="rect">
            <a:avLst/>
          </a:prstGeom>
          <a:scene3d>
            <a:camera prst="orthographicFront"/>
            <a:lightRig rig="threePt" dir="t"/>
          </a:scene3d>
          <a:sp3d>
            <a:bevelT w="152400" h="50800" prst="softRound"/>
          </a:sp3d>
        </p:spPr>
      </p:pic>
      <p:sp>
        <p:nvSpPr>
          <p:cNvPr id="6" name="Rectangle 2"/>
          <p:cNvSpPr>
            <a:spLocks noChangeArrowheads="1"/>
          </p:cNvSpPr>
          <p:nvPr/>
        </p:nvSpPr>
        <p:spPr bwMode="auto">
          <a:xfrm>
            <a:off x="602781" y="429612"/>
            <a:ext cx="7895481"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spc="-150"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anose="020F0704030504030204" pitchFamily="34" charset="0"/>
              </a:rPr>
              <a:t>Al alzar los ojos, no vieron a nadie más que a Jesús, solo.  Cuando bajaban de la montaña, </a:t>
            </a:r>
            <a:endParaRPr lang="es-ES" sz="2800" spc="-150" dirty="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anose="020F0704030504030204" pitchFamily="34" charset="0"/>
            </a:endParaRPr>
          </a:p>
        </p:txBody>
      </p:sp>
      <p:sp>
        <p:nvSpPr>
          <p:cNvPr id="5" name="Rectangle 2"/>
          <p:cNvSpPr>
            <a:spLocks noChangeArrowheads="1"/>
          </p:cNvSpPr>
          <p:nvPr/>
        </p:nvSpPr>
        <p:spPr bwMode="auto">
          <a:xfrm>
            <a:off x="722046" y="4442816"/>
            <a:ext cx="7895481" cy="160043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spc="-150"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anose="020F0704030504030204" pitchFamily="34" charset="0"/>
              </a:rPr>
              <a:t>Jesús les mandó:</a:t>
            </a:r>
          </a:p>
          <a:p>
            <a:pPr algn="ctr" fontAlgn="base">
              <a:spcBef>
                <a:spcPct val="50000"/>
              </a:spcBef>
              <a:spcAft>
                <a:spcPct val="0"/>
              </a:spcAft>
            </a:pPr>
            <a:r>
              <a:rPr lang="es-ES" sz="2800" spc="-150" dirty="0" smtClean="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anose="020F0704030504030204" pitchFamily="34" charset="0"/>
              </a:rPr>
              <a:t>- No cuenten a nadie esta visión hasta que el Hijo del hombre resucite de entre los muertos.</a:t>
            </a:r>
            <a:endParaRPr lang="es-ES" sz="2800" spc="-150" dirty="0">
              <a:solidFill>
                <a:srgbClr val="FFFFFF"/>
              </a:solidFill>
              <a:effectLst>
                <a:glow rad="101600">
                  <a:schemeClr val="accent4">
                    <a:satMod val="175000"/>
                    <a:alpha val="40000"/>
                  </a:schemeClr>
                </a:glow>
                <a:outerShdw blurRad="50800" dist="38100" dir="10800000" algn="r"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2658104517"/>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4/3*#ppt_w"/>
                                          </p:val>
                                        </p:tav>
                                        <p:tav tm="100000">
                                          <p:val>
                                            <p:strVal val="#ppt_w"/>
                                          </p:val>
                                        </p:tav>
                                      </p:tavLst>
                                    </p:anim>
                                    <p:anim calcmode="lin" valueType="num">
                                      <p:cBhvr>
                                        <p:cTn id="8" dur="175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425"/>
                            </p:stCondLst>
                            <p:childTnLst>
                              <p:par>
                                <p:cTn id="10" presetID="23" presetClass="entr" presetSubtype="288"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strVal val="4/3*#ppt_w"/>
                                          </p:val>
                                        </p:tav>
                                        <p:tav tm="100000">
                                          <p:val>
                                            <p:strVal val="#ppt_w"/>
                                          </p:val>
                                        </p:tav>
                                      </p:tavLst>
                                    </p:anim>
                                    <p:anim calcmode="lin" valueType="num">
                                      <p:cBhvr>
                                        <p:cTn id="13" dur="17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63/e0/28/63e0287c01bd1730f2db3ca553310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65" y="556052"/>
            <a:ext cx="8129444" cy="578932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062182" y="4457481"/>
            <a:ext cx="7213600" cy="1754326"/>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6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ea typeface="HP Simplified Jpan" panose="020B0500000000000000" pitchFamily="34" charset="-128"/>
                <a:cs typeface="Arial" panose="020B0604020202020204" pitchFamily="34" charset="0"/>
              </a:rPr>
              <a:t>•	¿A qué Apóstoles que Jesús elige para acompañarle? ¿a dónde los </a:t>
            </a:r>
            <a:r>
              <a:rPr lang="es-ES" sz="36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ea typeface="HP Simplified Jpan" panose="020B0500000000000000" pitchFamily="34" charset="-128"/>
                <a:cs typeface="Arial" panose="020B0604020202020204" pitchFamily="34" charset="0"/>
              </a:rPr>
              <a:t>lleva?</a:t>
            </a:r>
            <a:endParaRPr lang="es-PE" sz="36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ea typeface="HP Simplified Jpan" panose="020B0500000000000000" pitchFamily="34" charset="-128"/>
              <a:cs typeface="Arial" panose="020B0604020202020204" pitchFamily="34" charset="0"/>
            </a:endParaRPr>
          </a:p>
        </p:txBody>
      </p:sp>
      <p:sp>
        <p:nvSpPr>
          <p:cNvPr id="2" name="Rectangle 2"/>
          <p:cNvSpPr>
            <a:spLocks noChangeArrowheads="1"/>
          </p:cNvSpPr>
          <p:nvPr/>
        </p:nvSpPr>
        <p:spPr bwMode="auto">
          <a:xfrm>
            <a:off x="1583290" y="546816"/>
            <a:ext cx="5572133" cy="58477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_tradnl" sz="3200" b="1" dirty="0">
                <a:solidFill>
                  <a:srgbClr val="C00000"/>
                </a:solidFill>
                <a:effectLst>
                  <a:outerShdw blurRad="38100" dist="38100" dir="2700000" algn="tl">
                    <a:srgbClr val="000000">
                      <a:alpha val="43137"/>
                    </a:srgbClr>
                  </a:outerShdw>
                </a:effectLst>
                <a:latin typeface="Times New Roman" pitchFamily="18" charset="0"/>
              </a:rPr>
              <a:t>Preguntas para la lectura:</a:t>
            </a:r>
            <a:endParaRPr lang="es-PE" sz="3200" dirty="0">
              <a:solidFill>
                <a:srgbClr val="C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569288308"/>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852" y="557691"/>
            <a:ext cx="8123383" cy="5778453"/>
          </a:xfrm>
          <a:prstGeom prst="rect">
            <a:avLst/>
          </a:prstGeom>
          <a:scene3d>
            <a:camera prst="orthographicFront"/>
            <a:lightRig rig="threePt" dir="t"/>
          </a:scene3d>
          <a:sp3d>
            <a:bevelT w="152400" h="50800" prst="softRound"/>
          </a:sp3d>
        </p:spPr>
      </p:pic>
      <p:sp>
        <p:nvSpPr>
          <p:cNvPr id="4" name="3 Rectángulo"/>
          <p:cNvSpPr/>
          <p:nvPr/>
        </p:nvSpPr>
        <p:spPr>
          <a:xfrm>
            <a:off x="652464" y="511512"/>
            <a:ext cx="7872700" cy="1200329"/>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 sz="3600" b="1" dirty="0" smtClean="0">
                <a:solidFill>
                  <a:srgbClr val="FFFFFF"/>
                </a:solidFill>
                <a:effectLst>
                  <a:glow rad="1016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r>
              <a:rPr lang="es-ES" sz="36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Qué vieron los tres Apóstoles que pasaba con Jesús en el Monte? </a:t>
            </a:r>
            <a:endParaRPr lang="es-PE" sz="36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9" name="3 Rectángulo"/>
          <p:cNvSpPr/>
          <p:nvPr/>
        </p:nvSpPr>
        <p:spPr>
          <a:xfrm>
            <a:off x="1385454" y="5540710"/>
            <a:ext cx="7046043" cy="646331"/>
          </a:xfrm>
          <a:prstGeom prst="rect">
            <a:avLst/>
          </a:prstGeom>
        </p:spPr>
        <p:txBody>
          <a:bodyPr wrap="square">
            <a:spAutoFit/>
          </a:bodyPr>
          <a:lstStyle/>
          <a:p>
            <a:pPr algn="ctr" fontAlgn="base">
              <a:spcBef>
                <a:spcPct val="0"/>
              </a:spcBef>
              <a:spcAft>
                <a:spcPct val="0"/>
              </a:spcAft>
            </a:pPr>
            <a:r>
              <a:rPr lang="es-ES_tradnl" sz="3600" b="1" dirty="0" smtClean="0">
                <a:solidFill>
                  <a:srgbClr val="FFFFFF"/>
                </a:solidFill>
                <a:effectLst>
                  <a:glow rad="1016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¿Por qué pasaba esto?</a:t>
            </a:r>
            <a:endParaRPr lang="es-PE" sz="36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069867923"/>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40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fltVal val="0"/>
                                          </p:val>
                                        </p:tav>
                                        <p:tav tm="100000">
                                          <p:val>
                                            <p:strVal val="#ppt_w"/>
                                          </p:val>
                                        </p:tav>
                                      </p:tavLst>
                                    </p:anim>
                                    <p:anim calcmode="lin" valueType="num">
                                      <p:cBhvr>
                                        <p:cTn id="13"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23161" y="527611"/>
            <a:ext cx="8108353" cy="5799298"/>
          </a:xfrm>
          <a:prstGeom prst="rect">
            <a:avLst/>
          </a:prstGeom>
          <a:scene3d>
            <a:camera prst="orthographicFront"/>
            <a:lightRig rig="threePt" dir="t"/>
          </a:scene3d>
          <a:sp3d>
            <a:bevelT w="152400" h="50800" prst="softRound"/>
          </a:sp3d>
        </p:spPr>
      </p:pic>
      <p:sp>
        <p:nvSpPr>
          <p:cNvPr id="6" name="5 Rectángulo"/>
          <p:cNvSpPr/>
          <p:nvPr/>
        </p:nvSpPr>
        <p:spPr>
          <a:xfrm>
            <a:off x="523161" y="527611"/>
            <a:ext cx="8010662" cy="584775"/>
          </a:xfrm>
          <a:prstGeom prst="rect">
            <a:avLst/>
          </a:prstGeom>
          <a:noFill/>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 sz="3200" b="1" dirty="0" smtClean="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rPr>
              <a:t>¿Quiénes </a:t>
            </a:r>
            <a:r>
              <a:rPr lang="es-ES" sz="3200" b="1" dirty="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rPr>
              <a:t>aparecieron junto a Jesús? </a:t>
            </a:r>
            <a:endParaRPr lang="es-PE" sz="3200" b="1" dirty="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endParaRPr>
          </a:p>
        </p:txBody>
      </p:sp>
      <p:sp>
        <p:nvSpPr>
          <p:cNvPr id="7" name="5 Rectángulo"/>
          <p:cNvSpPr/>
          <p:nvPr/>
        </p:nvSpPr>
        <p:spPr>
          <a:xfrm>
            <a:off x="394272" y="5072933"/>
            <a:ext cx="8421548" cy="1077218"/>
          </a:xfrm>
          <a:prstGeom prst="rect">
            <a:avLst/>
          </a:prstGeom>
          <a:noFill/>
        </p:spPr>
        <p:txBody>
          <a:bodyPr wrap="square">
            <a:spAutoFit/>
          </a:bodyPr>
          <a:lstStyle/>
          <a:p>
            <a:pPr algn="ctr" fontAlgn="base">
              <a:spcBef>
                <a:spcPct val="0"/>
              </a:spcBef>
              <a:spcAft>
                <a:spcPct val="0"/>
              </a:spcAft>
            </a:pPr>
            <a:r>
              <a:rPr lang="es-ES" sz="3200" b="1" dirty="0" smtClean="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rPr>
              <a:t>¿</a:t>
            </a:r>
            <a:r>
              <a:rPr lang="es-ES" sz="3200" b="1" dirty="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rPr>
              <a:t>qué significa la presencia de estos otros personajes del Antiguo Testamento?</a:t>
            </a:r>
            <a:endParaRPr lang="es-PE" sz="3200" b="1" dirty="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endParaRPr>
          </a:p>
        </p:txBody>
      </p:sp>
    </p:spTree>
    <p:extLst>
      <p:ext uri="{BB962C8B-B14F-4D97-AF65-F5344CB8AC3E}">
        <p14:creationId xmlns:p14="http://schemas.microsoft.com/office/powerpoint/2010/main" val="3485086325"/>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28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7414" y="528321"/>
            <a:ext cx="8115531" cy="5835534"/>
          </a:xfrm>
          <a:prstGeom prst="rect">
            <a:avLst/>
          </a:prstGeom>
          <a:scene3d>
            <a:camera prst="orthographicFront"/>
            <a:lightRig rig="threePt" dir="t"/>
          </a:scene3d>
          <a:sp3d>
            <a:bevelT w="152400" h="50800" prst="softRound"/>
          </a:sp3d>
        </p:spPr>
      </p:pic>
      <p:sp>
        <p:nvSpPr>
          <p:cNvPr id="10" name="2 Marcador de contenido"/>
          <p:cNvSpPr txBox="1">
            <a:spLocks/>
          </p:cNvSpPr>
          <p:nvPr/>
        </p:nvSpPr>
        <p:spPr bwMode="auto">
          <a:xfrm>
            <a:off x="1911207" y="528321"/>
            <a:ext cx="5403994" cy="112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ES_tradnl" sz="3600" kern="0" dirty="0" smtClean="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a:t>
            </a:r>
            <a:r>
              <a:rPr lang="es-ES_tradnl" sz="3600"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Cómo </a:t>
            </a:r>
            <a:r>
              <a:rPr lang="es-ES_tradnl" sz="3600" kern="0" dirty="0" smtClean="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se sintió Pedro ante esta situación y</a:t>
            </a:r>
            <a:endParaRPr lang="es-ES_tradnl" sz="3600"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a:p>
            <a:pPr marL="342900" indent="-342900" algn="ctr" fontAlgn="base">
              <a:spcBef>
                <a:spcPct val="20000"/>
              </a:spcBef>
              <a:spcAft>
                <a:spcPct val="0"/>
              </a:spcAft>
              <a:buFontTx/>
              <a:buChar char="•"/>
              <a:defRPr/>
            </a:pPr>
            <a:endParaRPr lang="es-PE" sz="3600"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a:p>
            <a:pPr marL="342900" indent="-342900" algn="ctr" fontAlgn="base">
              <a:spcBef>
                <a:spcPct val="20000"/>
              </a:spcBef>
              <a:spcAft>
                <a:spcPct val="0"/>
              </a:spcAft>
              <a:buFontTx/>
              <a:buChar char="•"/>
              <a:defRPr/>
            </a:pPr>
            <a:endParaRPr lang="es-PE" sz="3600"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4" name="2 Marcador de contenido"/>
          <p:cNvSpPr txBox="1">
            <a:spLocks/>
          </p:cNvSpPr>
          <p:nvPr/>
        </p:nvSpPr>
        <p:spPr bwMode="auto">
          <a:xfrm>
            <a:off x="1647970" y="4772436"/>
            <a:ext cx="5953557" cy="723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r>
              <a:rPr lang="es-PE" sz="3600" b="1"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q</a:t>
            </a:r>
            <a:r>
              <a:rPr lang="es-PE" sz="3600" b="1" kern="0" dirty="0" smtClean="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ué le </a:t>
            </a:r>
            <a:r>
              <a:rPr lang="es-PE" sz="3600" b="1" kern="0" dirty="0" err="1" smtClean="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porpone</a:t>
            </a:r>
            <a:r>
              <a:rPr lang="es-PE" sz="3600" b="1" kern="0" dirty="0" smtClean="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a Jesús?</a:t>
            </a:r>
            <a:endParaRPr lang="es-PE" sz="3600" b="1"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a:p>
            <a:pPr marL="342900" indent="-342900" algn="ctr" fontAlgn="base">
              <a:spcBef>
                <a:spcPct val="20000"/>
              </a:spcBef>
              <a:spcAft>
                <a:spcPct val="0"/>
              </a:spcAft>
              <a:buFontTx/>
              <a:buChar char="•"/>
              <a:defRPr/>
            </a:pPr>
            <a:endParaRPr lang="es-PE" sz="3600" b="1"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475844313"/>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3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17" presetClass="entr" presetSubtype="1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3006" y="523887"/>
            <a:ext cx="8166121" cy="5803022"/>
          </a:xfrm>
          <a:prstGeom prst="rect">
            <a:avLst/>
          </a:prstGeom>
          <a:scene3d>
            <a:camera prst="orthographicFront"/>
            <a:lightRig rig="threePt" dir="t"/>
          </a:scene3d>
          <a:sp3d>
            <a:bevelT w="152400" h="50800" prst="softRound"/>
          </a:sp3d>
        </p:spPr>
      </p:pic>
      <p:sp>
        <p:nvSpPr>
          <p:cNvPr id="9" name="2 Marcador de contenido"/>
          <p:cNvSpPr txBox="1">
            <a:spLocks/>
          </p:cNvSpPr>
          <p:nvPr/>
        </p:nvSpPr>
        <p:spPr bwMode="auto">
          <a:xfrm>
            <a:off x="553006" y="523887"/>
            <a:ext cx="7921834" cy="1092477"/>
          </a:xfrm>
          <a:prstGeom prst="rect">
            <a:avLst/>
          </a:prstGeom>
          <a:noFill/>
          <a:ln w="9525">
            <a:noFill/>
            <a:miter lim="800000"/>
            <a:headEnd/>
            <a:tailEnd/>
          </a:ln>
          <a:effectLst/>
        </p:spPr>
        <p:txBody>
          <a:bodyPr vert="horz" wrap="square" lIns="91440" tIns="45720" rIns="91440" bIns="45720" numCol="1" anchor="t"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fontAlgn="base">
              <a:spcBef>
                <a:spcPct val="20000"/>
              </a:spcBef>
              <a:spcAft>
                <a:spcPct val="0"/>
              </a:spcAft>
              <a:buFont typeface="Arial" panose="020B0604020202020204" pitchFamily="34" charset="0"/>
              <a:buChar char="•"/>
              <a:defRPr/>
            </a:pPr>
            <a:r>
              <a:rPr lang="es-ES_tradnl" sz="3600" b="1" kern="0" spc="50" dirty="0" smtClean="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En el texto </a:t>
            </a:r>
            <a:r>
              <a:rPr lang="es-ES"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no sólo es importante lo que se ve sino lo que se oye. </a:t>
            </a:r>
            <a:endParaRPr lang="es-PE"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endParaRPr>
          </a:p>
        </p:txBody>
      </p:sp>
      <p:sp>
        <p:nvSpPr>
          <p:cNvPr id="11" name="2 Marcador de contenido"/>
          <p:cNvSpPr txBox="1">
            <a:spLocks/>
          </p:cNvSpPr>
          <p:nvPr/>
        </p:nvSpPr>
        <p:spPr bwMode="auto">
          <a:xfrm rot="557045">
            <a:off x="5695057" y="3470857"/>
            <a:ext cx="2621682" cy="1687131"/>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endParaRPr lang="es-PE" sz="4000" kern="0" dirty="0">
              <a:solidFill>
                <a:srgbClr val="FFFF00"/>
              </a:solidFill>
              <a:effectLst>
                <a:outerShdw blurRad="50800" dist="38100" dir="10800000" algn="r" rotWithShape="0">
                  <a:prstClr val="black"/>
                </a:outerShdw>
              </a:effectLst>
              <a:latin typeface="Bell MT" panose="02020503060305020303" pitchFamily="18" charset="0"/>
              <a:ea typeface="Adobe Gothic Std B" pitchFamily="34" charset="-128"/>
            </a:endParaRPr>
          </a:p>
          <a:p>
            <a:pPr marL="342900" indent="-342900" algn="ctr" fontAlgn="base">
              <a:spcBef>
                <a:spcPct val="20000"/>
              </a:spcBef>
              <a:spcAft>
                <a:spcPct val="0"/>
              </a:spcAft>
              <a:buFontTx/>
              <a:buChar char="•"/>
              <a:defRPr/>
            </a:pPr>
            <a:endParaRPr lang="es-PE" sz="4000" kern="0" dirty="0">
              <a:solidFill>
                <a:srgbClr val="FFFF00"/>
              </a:solidFill>
              <a:effectLst>
                <a:outerShdw blurRad="50800" dist="38100" dir="10800000" algn="r" rotWithShape="0">
                  <a:prstClr val="black"/>
                </a:outerShdw>
              </a:effectLst>
              <a:latin typeface="Bell MT" panose="02020503060305020303" pitchFamily="18" charset="0"/>
              <a:ea typeface="Adobe Gothic Std B" pitchFamily="34" charset="-128"/>
            </a:endParaRPr>
          </a:p>
        </p:txBody>
      </p:sp>
      <p:sp>
        <p:nvSpPr>
          <p:cNvPr id="10" name="2 Marcador de contenido"/>
          <p:cNvSpPr txBox="1">
            <a:spLocks/>
          </p:cNvSpPr>
          <p:nvPr/>
        </p:nvSpPr>
        <p:spPr bwMode="auto">
          <a:xfrm>
            <a:off x="738909" y="5211650"/>
            <a:ext cx="7841673" cy="718404"/>
          </a:xfrm>
          <a:prstGeom prst="rect">
            <a:avLst/>
          </a:prstGeom>
          <a:noFill/>
          <a:ln w="9525">
            <a:noFill/>
            <a:miter lim="800000"/>
            <a:headEnd/>
            <a:tailEnd/>
          </a:ln>
          <a:effectLst/>
        </p:spPr>
        <p:txBody>
          <a:bodyPr vert="horz" wrap="square" lIns="91440" tIns="45720" rIns="91440" bIns="45720" numCol="1" anchor="t"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20000"/>
              </a:spcBef>
              <a:spcAft>
                <a:spcPct val="0"/>
              </a:spcAft>
              <a:defRPr/>
            </a:pPr>
            <a:r>
              <a:rPr lang="es-ES" sz="32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¿Qué aporta la voz que sale de la nube a tu comprensión?</a:t>
            </a:r>
            <a:r>
              <a:rPr lang="es-ES_tradnl" sz="32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 </a:t>
            </a:r>
            <a:endParaRPr lang="es-PE" sz="32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endParaRPr>
          </a:p>
          <a:p>
            <a:pPr marL="571500" indent="-571500" algn="ctr" fontAlgn="base">
              <a:spcBef>
                <a:spcPct val="20000"/>
              </a:spcBef>
              <a:spcAft>
                <a:spcPct val="0"/>
              </a:spcAft>
              <a:buFont typeface="Arial" panose="020B0604020202020204" pitchFamily="34" charset="0"/>
              <a:buChar char="•"/>
              <a:defRPr/>
            </a:pPr>
            <a:endParaRPr lang="es-PE" sz="32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endParaRPr>
          </a:p>
        </p:txBody>
      </p:sp>
    </p:spTree>
    <p:extLst>
      <p:ext uri="{BB962C8B-B14F-4D97-AF65-F5344CB8AC3E}">
        <p14:creationId xmlns:p14="http://schemas.microsoft.com/office/powerpoint/2010/main" val="2438018836"/>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6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fltVal val="0"/>
                                          </p:val>
                                        </p:tav>
                                        <p:tav tm="100000">
                                          <p:val>
                                            <p:strVal val="#ppt_w"/>
                                          </p:val>
                                        </p:tav>
                                      </p:tavLst>
                                    </p:anim>
                                    <p:anim calcmode="lin" valueType="num">
                                      <p:cBhvr>
                                        <p:cTn id="13" dur="17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52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fltVal val="0"/>
                                          </p:val>
                                        </p:tav>
                                        <p:tav tm="100000">
                                          <p:val>
                                            <p:strVal val="#ppt_w"/>
                                          </p:val>
                                        </p:tav>
                                      </p:tavLst>
                                    </p:anim>
                                    <p:anim calcmode="lin" valueType="num">
                                      <p:cBhvr>
                                        <p:cTn id="1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13" y="514738"/>
            <a:ext cx="8132618" cy="5837833"/>
          </a:xfrm>
          <a:prstGeom prst="rect">
            <a:avLst/>
          </a:prstGeom>
        </p:spPr>
      </p:pic>
      <p:sp>
        <p:nvSpPr>
          <p:cNvPr id="6" name="10 Rectángulo"/>
          <p:cNvSpPr/>
          <p:nvPr/>
        </p:nvSpPr>
        <p:spPr>
          <a:xfrm>
            <a:off x="5928704" y="489397"/>
            <a:ext cx="2509726"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pPr>
            <a:r>
              <a:rPr lang="es-ES" sz="2800" b="1" dirty="0" smtClean="0">
                <a:ln w="11430"/>
                <a:solidFill>
                  <a:srgbClr val="FFFF00"/>
                </a:solidFill>
                <a:effectLst>
                  <a:outerShdw blurRad="80000" dist="40000" dir="5040000" algn="tl">
                    <a:srgbClr val="000000">
                      <a:alpha val="30000"/>
                    </a:srgbClr>
                  </a:outerShdw>
                </a:effectLst>
                <a:latin typeface="Arial Rounded MT Bold" panose="020F0704030504030204" pitchFamily="34" charset="0"/>
              </a:rPr>
              <a:t>Mateo 17, 1-9</a:t>
            </a:r>
            <a:endParaRPr lang="es-ES" sz="2800" b="1" dirty="0">
              <a:ln w="11430"/>
              <a:solidFill>
                <a:srgbClr val="FFFF00"/>
              </a:solidFill>
              <a:effectLst>
                <a:outerShdw blurRad="80000" dist="40000" dir="5040000" algn="tl">
                  <a:srgbClr val="000000">
                    <a:alpha val="30000"/>
                  </a:srgbClr>
                </a:outerShdw>
              </a:effectLst>
              <a:latin typeface="Arial Rounded MT Bold" panose="020F0704030504030204" pitchFamily="34" charset="0"/>
            </a:endParaRPr>
          </a:p>
        </p:txBody>
      </p:sp>
      <p:sp>
        <p:nvSpPr>
          <p:cNvPr id="7" name="8 Rectángulo"/>
          <p:cNvSpPr/>
          <p:nvPr/>
        </p:nvSpPr>
        <p:spPr>
          <a:xfrm>
            <a:off x="911089" y="3433654"/>
            <a:ext cx="7697201" cy="1370354"/>
          </a:xfrm>
          <a:prstGeom prst="rect">
            <a:avLst/>
          </a:prstGeom>
          <a:noFill/>
          <a:scene3d>
            <a:camera prst="orthographicFront"/>
            <a:lightRig rig="threePt" dir="t"/>
          </a:scene3d>
          <a:sp3d>
            <a:bevelT prst="angle"/>
          </a:sp3d>
        </p:spPr>
        <p:txBody>
          <a:bodyPr wrap="none" lIns="91440" tIns="45720" rIns="91440" bIns="45720">
            <a:prstTxWarp prst="textDeflateBottom">
              <a:avLst/>
            </a:prstTxWarp>
            <a:spAutoFit/>
          </a:bodyPr>
          <a:lstStyle/>
          <a:p>
            <a:pPr algn="ctr"/>
            <a:r>
              <a:rPr lang="es-ES" sz="5400" b="1" spc="200" dirty="0" smtClean="0">
                <a:ln w="29210">
                  <a:solidFill>
                    <a:srgbClr val="FFFFFF">
                      <a:tint val="10000"/>
                    </a:srgbClr>
                  </a:solidFill>
                </a:ln>
                <a:solidFill>
                  <a:srgbClr val="FFFA00"/>
                </a:solidFill>
                <a:effectLst>
                  <a:glow rad="139700">
                    <a:srgbClr val="000000">
                      <a:satMod val="175000"/>
                      <a:alpha val="40000"/>
                    </a:srgbClr>
                  </a:glow>
                  <a:outerShdw blurRad="50800" dist="76200" dir="10800000" algn="r" rotWithShape="0">
                    <a:srgbClr val="FFC000"/>
                  </a:outerShdw>
                </a:effectLst>
              </a:rPr>
              <a:t>“Su Rostro  Brillaba como el Sol”</a:t>
            </a:r>
            <a:endParaRPr lang="es-ES" sz="5400" b="1" spc="200" dirty="0">
              <a:ln w="29210">
                <a:solidFill>
                  <a:srgbClr val="FFFFFF">
                    <a:tint val="10000"/>
                  </a:srgbClr>
                </a:solidFill>
              </a:ln>
              <a:solidFill>
                <a:srgbClr val="FFFA00"/>
              </a:solidFill>
              <a:effectLst>
                <a:glow rad="139700">
                  <a:srgbClr val="000000">
                    <a:satMod val="175000"/>
                    <a:alpha val="40000"/>
                  </a:srgbClr>
                </a:glow>
                <a:outerShdw blurRad="50800" dist="76200" dir="10800000" algn="r" rotWithShape="0">
                  <a:srgbClr val="FFC000"/>
                </a:outerShdw>
              </a:effectLst>
            </a:endParaRPr>
          </a:p>
        </p:txBody>
      </p:sp>
      <p:sp>
        <p:nvSpPr>
          <p:cNvPr id="8" name="6 Rectángulo"/>
          <p:cNvSpPr/>
          <p:nvPr/>
        </p:nvSpPr>
        <p:spPr>
          <a:xfrm>
            <a:off x="594115" y="5878570"/>
            <a:ext cx="2578655"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000" b="1" dirty="0">
                <a:ln w="11430"/>
                <a:solidFill>
                  <a:schemeClr val="bg1"/>
                </a:solidFill>
                <a:effectLst>
                  <a:outerShdw blurRad="50800" dist="39000" dir="5460000" algn="tl">
                    <a:srgbClr val="000000">
                      <a:alpha val="38000"/>
                    </a:srgbClr>
                  </a:outerShdw>
                </a:effectLst>
                <a:latin typeface="Arial Black" panose="020B0A04020102020204" pitchFamily="34" charset="0"/>
              </a:rPr>
              <a:t>5</a:t>
            </a:r>
            <a:r>
              <a:rPr lang="es-ES" sz="2000" b="1" dirty="0" smtClean="0">
                <a:ln w="11430"/>
                <a:solidFill>
                  <a:schemeClr val="bg1"/>
                </a:solidFill>
                <a:effectLst>
                  <a:outerShdw blurRad="50800" dist="39000" dir="5460000" algn="tl">
                    <a:srgbClr val="000000">
                      <a:alpha val="38000"/>
                    </a:srgbClr>
                  </a:outerShdw>
                </a:effectLst>
                <a:latin typeface="Arial Black" panose="020B0A04020102020204" pitchFamily="34" charset="0"/>
              </a:rPr>
              <a:t> </a:t>
            </a:r>
            <a:r>
              <a:rPr lang="es-ES" sz="2000" b="1" dirty="0">
                <a:ln w="11430"/>
                <a:solidFill>
                  <a:schemeClr val="bg1"/>
                </a:solidFill>
                <a:effectLst>
                  <a:outerShdw blurRad="50800" dist="39000" dir="5460000" algn="tl">
                    <a:srgbClr val="000000">
                      <a:alpha val="38000"/>
                    </a:srgbClr>
                  </a:outerShdw>
                </a:effectLst>
                <a:latin typeface="Arial Black" panose="020B0A04020102020204" pitchFamily="34" charset="0"/>
              </a:rPr>
              <a:t>de marzo </a:t>
            </a:r>
            <a:r>
              <a:rPr lang="es-ES" sz="2000" b="1" dirty="0" smtClean="0">
                <a:ln w="11430"/>
                <a:solidFill>
                  <a:schemeClr val="bg1"/>
                </a:solidFill>
                <a:effectLst>
                  <a:outerShdw blurRad="50800" dist="39000" dir="5460000" algn="tl">
                    <a:srgbClr val="000000">
                      <a:alpha val="38000"/>
                    </a:srgbClr>
                  </a:outerShdw>
                </a:effectLst>
                <a:latin typeface="Arial Black" panose="020B0A04020102020204" pitchFamily="34" charset="0"/>
              </a:rPr>
              <a:t>2023 </a:t>
            </a:r>
            <a:endParaRPr lang="es-ES" sz="2000" b="1" dirty="0">
              <a:ln w="11430"/>
              <a:solidFill>
                <a:schemeClr val="bg1"/>
              </a:solidFill>
              <a:effectLst>
                <a:outerShdw blurRad="50800" dist="39000" dir="5460000" algn="tl">
                  <a:srgbClr val="000000">
                    <a:alpha val="38000"/>
                  </a:srgbClr>
                </a:outerShdw>
              </a:effectLst>
              <a:latin typeface="Arial Black" panose="020B0A04020102020204" pitchFamily="34" charset="0"/>
            </a:endParaRPr>
          </a:p>
        </p:txBody>
      </p:sp>
      <p:grpSp>
        <p:nvGrpSpPr>
          <p:cNvPr id="9" name="Group 113"/>
          <p:cNvGrpSpPr>
            <a:grpSpLocks/>
          </p:cNvGrpSpPr>
          <p:nvPr/>
        </p:nvGrpSpPr>
        <p:grpSpPr bwMode="auto">
          <a:xfrm>
            <a:off x="583521" y="532013"/>
            <a:ext cx="4025426" cy="557880"/>
            <a:chOff x="905" y="-3761"/>
            <a:chExt cx="7835" cy="1336"/>
          </a:xfrm>
        </p:grpSpPr>
        <p:sp>
          <p:nvSpPr>
            <p:cNvPr id="10" name="Rectangle 114"/>
            <p:cNvSpPr>
              <a:spLocks noChangeArrowheads="1"/>
            </p:cNvSpPr>
            <p:nvPr/>
          </p:nvSpPr>
          <p:spPr bwMode="auto">
            <a:xfrm>
              <a:off x="905" y="-3670"/>
              <a:ext cx="7835" cy="1245"/>
            </a:xfrm>
            <a:prstGeom prst="rect">
              <a:avLst/>
            </a:prstGeom>
            <a:solidFill>
              <a:srgbClr val="660066"/>
            </a:solidFill>
            <a:ln w="28575">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ctr">
                <a:defRPr/>
              </a:pPr>
              <a:endParaRPr lang="es-PE" kern="0" dirty="0">
                <a:solidFill>
                  <a:sysClr val="window" lastClr="FFFFFF"/>
                </a:solidFill>
                <a:latin typeface="Calibri" panose="020F0502020204030204"/>
              </a:endParaRPr>
            </a:p>
          </p:txBody>
        </p:sp>
        <p:sp>
          <p:nvSpPr>
            <p:cNvPr id="11" name="Text Box 115"/>
            <p:cNvSpPr txBox="1">
              <a:spLocks noChangeArrowheads="1"/>
            </p:cNvSpPr>
            <p:nvPr/>
          </p:nvSpPr>
          <p:spPr bwMode="auto">
            <a:xfrm>
              <a:off x="1956" y="-3761"/>
              <a:ext cx="6654" cy="1167"/>
            </a:xfrm>
            <a:prstGeom prst="rect">
              <a:avLst/>
            </a:prstGeom>
            <a:solidFill>
              <a:srgbClr val="FFFFFF"/>
            </a:solidFill>
            <a:ln w="2857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r">
                <a:defRPr/>
              </a:pPr>
              <a:r>
                <a:rPr lang="es-ES_tradnl" sz="1050" b="1" kern="0" dirty="0">
                  <a:solidFill>
                    <a:srgbClr val="420042"/>
                  </a:solidFill>
                  <a:latin typeface="Arial Rounded MT Bold" panose="020F0704030504030204" pitchFamily="34" charset="0"/>
                  <a:ea typeface="Times New Roman" panose="02020603050405020304" pitchFamily="18" charset="0"/>
                </a:rPr>
                <a:t>LECTIO DIVINA – </a:t>
              </a:r>
              <a:r>
                <a:rPr lang="es-ES_tradnl" sz="1050" b="1" kern="0" dirty="0" smtClean="0">
                  <a:solidFill>
                    <a:srgbClr val="420042"/>
                  </a:solidFill>
                  <a:latin typeface="Arial Rounded MT Bold" panose="020F0704030504030204" pitchFamily="34" charset="0"/>
                  <a:ea typeface="Times New Roman" panose="02020603050405020304" pitchFamily="18" charset="0"/>
                </a:rPr>
                <a:t>2° </a:t>
              </a:r>
              <a:r>
                <a:rPr lang="es-ES_tradnl" sz="1050" b="1" kern="0" dirty="0">
                  <a:solidFill>
                    <a:srgbClr val="420042"/>
                  </a:solidFill>
                  <a:latin typeface="Arial Rounded MT Bold" panose="020F0704030504030204" pitchFamily="34" charset="0"/>
                  <a:ea typeface="Times New Roman" panose="02020603050405020304" pitchFamily="18" charset="0"/>
                </a:rPr>
                <a:t>DOMINGO  CUARESMA </a:t>
              </a:r>
              <a:r>
                <a:rPr lang="es-ES_tradnl" sz="1100" b="1" kern="0" dirty="0" smtClean="0">
                  <a:solidFill>
                    <a:srgbClr val="420042"/>
                  </a:solidFill>
                  <a:latin typeface="Arial Rounded MT Bold" panose="020F0704030504030204" pitchFamily="34" charset="0"/>
                  <a:ea typeface="Times New Roman" panose="02020603050405020304" pitchFamily="18" charset="0"/>
                </a:rPr>
                <a:t>Ciclo A  “SU ROSTRO BRILLABA COMO EL SOL”</a:t>
              </a:r>
              <a:endParaRPr lang="es-PE" sz="1200" kern="0" dirty="0">
                <a:solidFill>
                  <a:srgbClr val="C00000"/>
                </a:solidFill>
                <a:ea typeface="Times New Roman" panose="02020603050405020304" pitchFamily="18" charset="0"/>
              </a:endParaRPr>
            </a:p>
          </p:txBody>
        </p:sp>
      </p:grpSp>
      <p:pic>
        <p:nvPicPr>
          <p:cNvPr id="12" name="Picture 113" descr="Ver imagen en tamaño completo">
            <a:hlinkClick r:id="rId3"/>
          </p:cNvPr>
          <p:cNvPicPr/>
          <p:nvPr/>
        </p:nvPicPr>
        <p:blipFill>
          <a:blip r:embed="rId4" r:link="rId5"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147" y="544132"/>
            <a:ext cx="369887" cy="51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740370"/>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500" autoRev="1" fill="hold">
                                          <p:stCondLst>
                                            <p:cond delay="0"/>
                                          </p:stCondLst>
                                        </p:cTn>
                                        <p:tgtEl>
                                          <p:spTgt spid="7"/>
                                        </p:tgtEl>
                                        <p:attrNameLst>
                                          <p:attrName>ppt_w</p:attrName>
                                        </p:attrNameLst>
                                      </p:cBhvr>
                                    </p:anim>
                                    <p:anim by="(#ppt_w*0.50)" calcmode="lin" valueType="num">
                                      <p:cBhvr>
                                        <p:cTn id="12" dur="500" decel="50000" autoRev="1" fill="hold">
                                          <p:stCondLst>
                                            <p:cond delay="0"/>
                                          </p:stCondLst>
                                        </p:cTn>
                                        <p:tgtEl>
                                          <p:spTgt spid="7"/>
                                        </p:tgtEl>
                                        <p:attrNameLst>
                                          <p:attrName>ppt_x</p:attrName>
                                        </p:attrNameLst>
                                      </p:cBhvr>
                                    </p:anim>
                                    <p:anim from="(-#ppt_h/2)" to="(#ppt_y)" calcmode="lin" valueType="num">
                                      <p:cBhvr>
                                        <p:cTn id="13" dur="1000" fill="hold">
                                          <p:stCondLst>
                                            <p:cond delay="0"/>
                                          </p:stCondLst>
                                        </p:cTn>
                                        <p:tgtEl>
                                          <p:spTgt spid="7"/>
                                        </p:tgtEl>
                                        <p:attrNameLst>
                                          <p:attrName>ppt_y</p:attrName>
                                        </p:attrNameLst>
                                      </p:cBhvr>
                                    </p:anim>
                                    <p:animRot by="21600000">
                                      <p:cBhvr>
                                        <p:cTn id="14" dur="1000" fill="hold">
                                          <p:stCondLst>
                                            <p:cond delay="0"/>
                                          </p:stCondLst>
                                        </p:cTn>
                                        <p:tgtEl>
                                          <p:spTgt spid="7"/>
                                        </p:tgtEl>
                                        <p:attrNameLst>
                                          <p:attrName>r</p:attrName>
                                        </p:attrNameLst>
                                      </p:cBhvr>
                                    </p:animRot>
                                  </p:childTnLst>
                                </p:cTn>
                              </p:par>
                            </p:childTnLst>
                          </p:cTn>
                        </p:par>
                        <p:par>
                          <p:cTn id="15" fill="hold">
                            <p:stCondLst>
                              <p:cond delay="4100"/>
                            </p:stCondLst>
                            <p:childTnLst>
                              <p:par>
                                <p:cTn id="16" presetID="47"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528637"/>
            <a:ext cx="8134350" cy="5800725"/>
          </a:xfrm>
          <a:prstGeom prst="rect">
            <a:avLst/>
          </a:prstGeom>
        </p:spPr>
      </p:pic>
      <p:sp>
        <p:nvSpPr>
          <p:cNvPr id="9" name="2 Marcador de contenido"/>
          <p:cNvSpPr txBox="1">
            <a:spLocks/>
          </p:cNvSpPr>
          <p:nvPr/>
        </p:nvSpPr>
        <p:spPr bwMode="auto">
          <a:xfrm>
            <a:off x="553006" y="523887"/>
            <a:ext cx="7921834" cy="1092477"/>
          </a:xfrm>
          <a:prstGeom prst="rect">
            <a:avLst/>
          </a:prstGeom>
          <a:noFill/>
          <a:ln w="9525">
            <a:noFill/>
            <a:miter lim="800000"/>
            <a:headEnd/>
            <a:tailEnd/>
          </a:ln>
          <a:effectLst/>
        </p:spPr>
        <p:txBody>
          <a:bodyPr vert="horz" wrap="square" lIns="91440" tIns="45720" rIns="91440" bIns="45720" numCol="1" anchor="t"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fontAlgn="base">
              <a:spcBef>
                <a:spcPct val="20000"/>
              </a:spcBef>
              <a:spcAft>
                <a:spcPct val="0"/>
              </a:spcAft>
              <a:buFont typeface="Arial" panose="020B0604020202020204" pitchFamily="34" charset="0"/>
              <a:buChar char="•"/>
              <a:defRPr/>
            </a:pPr>
            <a:r>
              <a:rPr lang="es-ES" sz="3600" b="1" kern="0" spc="50" dirty="0" smtClean="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a:t>
            </a:r>
            <a:r>
              <a:rPr lang="es-ES"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Qué pasó con los discípulos al escuchar la voz? </a:t>
            </a:r>
          </a:p>
          <a:p>
            <a:pPr marL="571500" indent="-571500" algn="ctr" fontAlgn="base">
              <a:spcBef>
                <a:spcPct val="20000"/>
              </a:spcBef>
              <a:spcAft>
                <a:spcPct val="0"/>
              </a:spcAft>
              <a:buFont typeface="Arial" panose="020B0604020202020204" pitchFamily="34" charset="0"/>
              <a:buChar char="•"/>
              <a:defRPr/>
            </a:pPr>
            <a:endParaRPr lang="es-PE"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endParaRPr>
          </a:p>
        </p:txBody>
      </p:sp>
      <p:sp>
        <p:nvSpPr>
          <p:cNvPr id="11" name="2 Marcador de contenido"/>
          <p:cNvSpPr txBox="1">
            <a:spLocks/>
          </p:cNvSpPr>
          <p:nvPr/>
        </p:nvSpPr>
        <p:spPr bwMode="auto">
          <a:xfrm rot="557045">
            <a:off x="5695057" y="3470857"/>
            <a:ext cx="2621682" cy="1687131"/>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endParaRPr lang="es-PE" sz="4000" kern="0" dirty="0">
              <a:solidFill>
                <a:srgbClr val="FFFF00"/>
              </a:solidFill>
              <a:effectLst>
                <a:outerShdw blurRad="50800" dist="38100" dir="10800000" algn="r" rotWithShape="0">
                  <a:prstClr val="black"/>
                </a:outerShdw>
              </a:effectLst>
              <a:latin typeface="Bell MT" panose="02020503060305020303" pitchFamily="18" charset="0"/>
              <a:ea typeface="Adobe Gothic Std B" pitchFamily="34" charset="-128"/>
            </a:endParaRPr>
          </a:p>
          <a:p>
            <a:pPr marL="342900" indent="-342900" algn="ctr" fontAlgn="base">
              <a:spcBef>
                <a:spcPct val="20000"/>
              </a:spcBef>
              <a:spcAft>
                <a:spcPct val="0"/>
              </a:spcAft>
              <a:buFontTx/>
              <a:buChar char="•"/>
              <a:defRPr/>
            </a:pPr>
            <a:endParaRPr lang="es-PE" sz="4000" kern="0" dirty="0">
              <a:solidFill>
                <a:srgbClr val="FFFF00"/>
              </a:solidFill>
              <a:effectLst>
                <a:outerShdw blurRad="50800" dist="38100" dir="10800000" algn="r" rotWithShape="0">
                  <a:prstClr val="black"/>
                </a:outerShdw>
              </a:effectLst>
              <a:latin typeface="Bell MT" panose="02020503060305020303" pitchFamily="18" charset="0"/>
              <a:ea typeface="Adobe Gothic Std B" pitchFamily="34" charset="-128"/>
            </a:endParaRPr>
          </a:p>
        </p:txBody>
      </p:sp>
      <p:sp>
        <p:nvSpPr>
          <p:cNvPr id="10" name="2 Marcador de contenido"/>
          <p:cNvSpPr txBox="1">
            <a:spLocks/>
          </p:cNvSpPr>
          <p:nvPr/>
        </p:nvSpPr>
        <p:spPr bwMode="auto">
          <a:xfrm>
            <a:off x="1015063" y="5082032"/>
            <a:ext cx="7127030" cy="718404"/>
          </a:xfrm>
          <a:prstGeom prst="rect">
            <a:avLst/>
          </a:prstGeom>
          <a:noFill/>
          <a:ln w="9525">
            <a:noFill/>
            <a:miter lim="800000"/>
            <a:headEnd/>
            <a:tailEnd/>
          </a:ln>
          <a:effectLst/>
        </p:spPr>
        <p:txBody>
          <a:bodyPr vert="horz" wrap="square" lIns="91440" tIns="45720" rIns="91440" bIns="45720" numCol="1" anchor="t"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20000"/>
              </a:spcBef>
              <a:spcAft>
                <a:spcPct val="0"/>
              </a:spcAft>
              <a:defRPr/>
            </a:pPr>
            <a:r>
              <a:rPr lang="es-ES"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¿Cómo se sintieron? </a:t>
            </a:r>
            <a:r>
              <a:rPr lang="es-ES" sz="3600" b="1" kern="0" spc="50" dirty="0" smtClean="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                     ¿</a:t>
            </a:r>
            <a:r>
              <a:rPr lang="es-ES"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Qué les dijo Jesús luego a ellos</a:t>
            </a:r>
            <a:r>
              <a:rPr lang="es-ES" sz="3600" b="1" kern="0" spc="50" dirty="0" smtClean="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a:t>
            </a:r>
            <a:endParaRPr lang="es-ES"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endParaRPr>
          </a:p>
        </p:txBody>
      </p:sp>
    </p:spTree>
    <p:extLst>
      <p:ext uri="{BB962C8B-B14F-4D97-AF65-F5344CB8AC3E}">
        <p14:creationId xmlns:p14="http://schemas.microsoft.com/office/powerpoint/2010/main" val="614653184"/>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6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fltVal val="0"/>
                                          </p:val>
                                        </p:tav>
                                        <p:tav tm="100000">
                                          <p:val>
                                            <p:strVal val="#ppt_w"/>
                                          </p:val>
                                        </p:tav>
                                      </p:tavLst>
                                    </p:anim>
                                    <p:anim calcmode="lin" valueType="num">
                                      <p:cBhvr>
                                        <p:cTn id="13" dur="17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41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fltVal val="0"/>
                                          </p:val>
                                        </p:tav>
                                        <p:tav tm="100000">
                                          <p:val>
                                            <p:strVal val="#ppt_w"/>
                                          </p:val>
                                        </p:tav>
                                      </p:tavLst>
                                    </p:anim>
                                    <p:anim calcmode="lin" valueType="num">
                                      <p:cBhvr>
                                        <p:cTn id="1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35" y="534564"/>
            <a:ext cx="8151962" cy="5829291"/>
          </a:xfrm>
          <a:prstGeom prst="rect">
            <a:avLst/>
          </a:prstGeom>
          <a:scene3d>
            <a:camera prst="orthographicFront"/>
            <a:lightRig rig="threePt" dir="t"/>
          </a:scene3d>
          <a:sp3d>
            <a:bevelT w="152400" h="50800" prst="softRound"/>
          </a:sp3d>
        </p:spPr>
      </p:pic>
      <p:sp>
        <p:nvSpPr>
          <p:cNvPr id="7" name="AutoShape 2"/>
          <p:cNvSpPr>
            <a:spLocks noChangeArrowheads="1"/>
          </p:cNvSpPr>
          <p:nvPr/>
        </p:nvSpPr>
        <p:spPr bwMode="auto">
          <a:xfrm>
            <a:off x="565311" y="562272"/>
            <a:ext cx="3230834" cy="802266"/>
          </a:xfrm>
          <a:prstGeom prst="roundRect">
            <a:avLst>
              <a:gd name="adj" fmla="val 16667"/>
            </a:avLst>
          </a:prstGeom>
          <a:solidFill>
            <a:srgbClr val="631363"/>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FFFF00"/>
              </a:solidFill>
              <a:effectLst>
                <a:outerShdw blurRad="38100" dist="38100" dir="2700000" algn="tl">
                  <a:srgbClr val="000000">
                    <a:alpha val="43137"/>
                  </a:srgbClr>
                </a:outerShdw>
              </a:effectLst>
              <a:latin typeface="Arial" panose="020B0604020202020204" pitchFamily="34" charset="0"/>
            </a:endParaRPr>
          </a:p>
        </p:txBody>
      </p:sp>
      <p:sp>
        <p:nvSpPr>
          <p:cNvPr id="9" name="8 CuadroTexto"/>
          <p:cNvSpPr txBox="1"/>
          <p:nvPr/>
        </p:nvSpPr>
        <p:spPr>
          <a:xfrm>
            <a:off x="653143" y="2048028"/>
            <a:ext cx="3143002" cy="523220"/>
          </a:xfrm>
          <a:prstGeom prst="rect">
            <a:avLst/>
          </a:prstGeom>
          <a:noFill/>
          <a:effectLst>
            <a:softEdge rad="127000"/>
          </a:effectLst>
        </p:spPr>
        <p:txBody>
          <a:bodyPr wrap="square" rtlCol="0">
            <a:spAutoFit/>
          </a:bodyPr>
          <a:lstStyle/>
          <a:p>
            <a:pPr algn="ctr" fontAlgn="base">
              <a:spcBef>
                <a:spcPct val="0"/>
              </a:spcBef>
              <a:spcAft>
                <a:spcPct val="0"/>
              </a:spcAft>
            </a:pPr>
            <a:r>
              <a:rPr lang="es-PE" sz="2800" u="sng"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Motivación</a:t>
            </a:r>
            <a:r>
              <a:rPr lang="es-PE" sz="2800" dirty="0" smtClean="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a:t>
            </a:r>
            <a:endParaRPr lang="es-PE" sz="2800"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endParaRPr>
          </a:p>
        </p:txBody>
      </p:sp>
      <p:sp>
        <p:nvSpPr>
          <p:cNvPr id="8" name="8 CuadroTexto"/>
          <p:cNvSpPr txBox="1"/>
          <p:nvPr/>
        </p:nvSpPr>
        <p:spPr>
          <a:xfrm>
            <a:off x="560671" y="3949399"/>
            <a:ext cx="7957890" cy="2246769"/>
          </a:xfrm>
          <a:prstGeom prst="rect">
            <a:avLst/>
          </a:prstGeom>
          <a:noFill/>
          <a:effectLst>
            <a:softEdge rad="127000"/>
          </a:effectLst>
        </p:spPr>
        <p:txBody>
          <a:bodyPr wrap="square" rtlCol="0">
            <a:spAutoFit/>
          </a:bodyPr>
          <a:lstStyle/>
          <a:p>
            <a:pPr algn="ctr" fontAlgn="base">
              <a:spcBef>
                <a:spcPct val="0"/>
              </a:spcBef>
              <a:spcAft>
                <a:spcPct val="0"/>
              </a:spcAft>
            </a:pPr>
            <a:r>
              <a:rPr lang="es-ES" sz="2800"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Como los discípulos, nosotros seguimos a Jesús que se entregó hasta la donación total de sí mismo. En ese camino, a veces sombrío, también hay momentos de luz donde vemos clara la meta y recuperamos fuerzas para seguir adelante</a:t>
            </a:r>
            <a:r>
              <a:rPr lang="es-ES" sz="2800" dirty="0" smtClean="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a:t>
            </a:r>
            <a:endParaRPr lang="es-PE" sz="2800" dirty="0">
              <a:solidFill>
                <a:schemeClr val="bg1"/>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6654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63418" y="544944"/>
            <a:ext cx="8072581" cy="5773611"/>
          </a:xfrm>
          <a:prstGeom prst="rect">
            <a:avLst/>
          </a:prstGeom>
        </p:spPr>
      </p:pic>
      <p:sp>
        <p:nvSpPr>
          <p:cNvPr id="7" name="Text Box 3"/>
          <p:cNvSpPr txBox="1">
            <a:spLocks noChangeArrowheads="1"/>
          </p:cNvSpPr>
          <p:nvPr/>
        </p:nvSpPr>
        <p:spPr bwMode="auto">
          <a:xfrm>
            <a:off x="611405" y="465477"/>
            <a:ext cx="2789382" cy="3970318"/>
          </a:xfrm>
          <a:prstGeom prst="rect">
            <a:avLst/>
          </a:prstGeom>
          <a:noFill/>
          <a:ln w="9525">
            <a:noFill/>
            <a:miter lim="800000"/>
            <a:headEnd/>
            <a:tailEnd/>
          </a:ln>
          <a:effectLst/>
        </p:spPr>
        <p:txBody>
          <a:bodyPr wrap="square">
            <a:spAutoFit/>
          </a:bodyPr>
          <a:lstStyle/>
          <a:p>
            <a:pPr>
              <a:defRPr/>
            </a:pPr>
            <a:r>
              <a:rPr lang="es-PE" sz="2800" b="1" dirty="0" smtClean="0">
                <a:solidFill>
                  <a:schemeClr val="bg1"/>
                </a:solidFill>
                <a:effectLst>
                  <a:glow rad="101600">
                    <a:srgbClr val="361B00">
                      <a:alpha val="60000"/>
                    </a:srgbClr>
                  </a:glow>
                  <a:outerShdw blurRad="38100" dist="38100" dir="2700000" algn="tl">
                    <a:srgbClr val="000000">
                      <a:alpha val="43137"/>
                    </a:srgbClr>
                  </a:outerShdw>
                </a:effectLst>
                <a:latin typeface="Segoe UI Symbol" pitchFamily="34" charset="0"/>
                <a:ea typeface="Segoe UI Symbol" pitchFamily="34" charset="0"/>
              </a:rPr>
              <a:t>° A veces, el Señor nos regala momentos de luz que luego nos animan a seguir adelante en momentos más  oscuros.</a:t>
            </a:r>
            <a:endParaRPr lang="es-ES" sz="2800" b="1" dirty="0">
              <a:solidFill>
                <a:schemeClr val="bg1"/>
              </a:solidFill>
              <a:effectLst>
                <a:glow rad="101600">
                  <a:srgbClr val="361B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4" name="Text Box 3"/>
          <p:cNvSpPr txBox="1">
            <a:spLocks noChangeArrowheads="1"/>
          </p:cNvSpPr>
          <p:nvPr/>
        </p:nvSpPr>
        <p:spPr bwMode="auto">
          <a:xfrm>
            <a:off x="611405" y="5647984"/>
            <a:ext cx="7922995" cy="492443"/>
          </a:xfrm>
          <a:prstGeom prst="rect">
            <a:avLst/>
          </a:prstGeom>
          <a:noFill/>
          <a:ln w="9525">
            <a:noFill/>
            <a:miter lim="800000"/>
            <a:headEnd/>
            <a:tailEnd/>
          </a:ln>
          <a:effectLst/>
        </p:spPr>
        <p:txBody>
          <a:bodyPr wrap="square">
            <a:spAutoFit/>
          </a:bodyPr>
          <a:lstStyle/>
          <a:p>
            <a:pPr lvl="0" algn="ctr">
              <a:defRPr/>
            </a:pPr>
            <a:r>
              <a:rPr lang="es-PE" sz="2600" b="1" dirty="0" smtClean="0">
                <a:solidFill>
                  <a:schemeClr val="bg1"/>
                </a:solidFill>
                <a:effectLst>
                  <a:glow rad="101600">
                    <a:srgbClr val="361B00">
                      <a:alpha val="60000"/>
                    </a:srgbClr>
                  </a:glow>
                  <a:outerShdw blurRad="38100" dist="38100" dir="2700000" algn="tl">
                    <a:srgbClr val="000000">
                      <a:alpha val="43137"/>
                    </a:srgbClr>
                  </a:outerShdw>
                </a:effectLst>
                <a:latin typeface="Arial Rounded MT Bold" panose="020F0704030504030204" pitchFamily="34" charset="0"/>
              </a:rPr>
              <a:t>¿ Recuerdas alguno que hayas experimentado ?</a:t>
            </a:r>
            <a:endParaRPr lang="es-ES" sz="2600" b="1" dirty="0">
              <a:solidFill>
                <a:schemeClr val="bg1"/>
              </a:solidFill>
              <a:effectLst>
                <a:glow rad="101600">
                  <a:srgbClr val="361B00">
                    <a:alpha val="60000"/>
                  </a:srgb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703023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99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 La Oración: ¿Entro en mi misma, para encontrarme con Dios? | Formación  en la 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40" y="568902"/>
            <a:ext cx="8110969" cy="574965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934658" y="434083"/>
            <a:ext cx="4293127" cy="1117631"/>
          </a:xfrm>
          <a:prstGeom prst="rect">
            <a:avLst/>
          </a:prstGeom>
          <a:noFill/>
        </p:spPr>
        <p:txBody>
          <a:bodyPr wrap="square">
            <a:spAutoFit/>
          </a:bodyPr>
          <a:lstStyle/>
          <a:p>
            <a:pPr>
              <a:defRPr/>
            </a:pPr>
            <a:r>
              <a:rPr lang="es-PE" sz="3200" b="1" dirty="0" smtClean="0">
                <a:solidFill>
                  <a:schemeClr val="bg1"/>
                </a:solidFill>
                <a:effectLst>
                  <a:glow rad="101600">
                    <a:srgbClr val="C00000">
                      <a:alpha val="40000"/>
                    </a:srgbClr>
                  </a:glow>
                  <a:outerShdw blurRad="38100" dist="38100" dir="2700000" algn="tl">
                    <a:srgbClr val="000000">
                      <a:alpha val="43137"/>
                    </a:srgbClr>
                  </a:outerShdw>
                </a:effectLst>
                <a:latin typeface="Berlin Sans FB Demi" pitchFamily="34" charset="0"/>
              </a:rPr>
              <a:t>° No vieron a nadie más que a Jesús.</a:t>
            </a:r>
            <a:endParaRPr lang="es-ES" sz="3200" b="1" dirty="0">
              <a:solidFill>
                <a:schemeClr val="bg1"/>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p:txBody>
      </p:sp>
      <p:sp>
        <p:nvSpPr>
          <p:cNvPr id="5" name="4 CuadroTexto"/>
          <p:cNvSpPr txBox="1"/>
          <p:nvPr/>
        </p:nvSpPr>
        <p:spPr>
          <a:xfrm>
            <a:off x="674255" y="4164386"/>
            <a:ext cx="7841672" cy="2062103"/>
          </a:xfrm>
          <a:prstGeom prst="rect">
            <a:avLst/>
          </a:prstGeom>
          <a:noFill/>
        </p:spPr>
        <p:txBody>
          <a:bodyPr wrap="square">
            <a:spAutoFit/>
          </a:bodyPr>
          <a:lstStyle/>
          <a:p>
            <a:pPr algn="ctr">
              <a:defRPr/>
            </a:pPr>
            <a:r>
              <a:rPr lang="es-PE" sz="3200" b="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Berlin Sans FB Demi" pitchFamily="34" charset="0"/>
              </a:rPr>
              <a:t>¿Qué puede enseñarte este relato a la hora de continuar caminando junto a Jesús solo, aún en los momentos de desánimo?</a:t>
            </a:r>
            <a:endParaRPr lang="es-ES" sz="32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p14="http://schemas.microsoft.com/office/powerpoint/2010/main" val="4048896344"/>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ómo puedo realmente escuchar la voz de Jesús y hablar con Él? -  PalabrasBiblicas.ne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5028" y="544947"/>
            <a:ext cx="8101735" cy="578196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340219" y="1580694"/>
            <a:ext cx="4356145" cy="707886"/>
          </a:xfrm>
          <a:prstGeom prst="rect">
            <a:avLst/>
          </a:prstGeom>
          <a:noFill/>
        </p:spPr>
        <p:txBody>
          <a:bodyPr wrap="square">
            <a:spAutoFit/>
          </a:bodyPr>
          <a:lstStyle/>
          <a:p>
            <a:pPr>
              <a:defRPr/>
            </a:pPr>
            <a:r>
              <a:rPr lang="es-PE" sz="4000" b="1" dirty="0" smtClean="0">
                <a:solidFill>
                  <a:schemeClr val="bg1"/>
                </a:solidFill>
                <a:effectLst>
                  <a:glow rad="101600">
                    <a:srgbClr val="000000">
                      <a:alpha val="60000"/>
                    </a:srgbClr>
                  </a:glow>
                  <a:outerShdw blurRad="38100" dist="38100" dir="2700000" algn="tl">
                    <a:srgbClr val="000000">
                      <a:alpha val="43137"/>
                    </a:srgbClr>
                  </a:outerShdw>
                </a:effectLst>
                <a:latin typeface="Arial" charset="0"/>
              </a:rPr>
              <a:t>° ¡Escúchenlo!</a:t>
            </a:r>
            <a:endParaRPr lang="es-ES" sz="4000" b="1" dirty="0">
              <a:solidFill>
                <a:schemeClr val="bg1"/>
              </a:solidFill>
              <a:effectLst>
                <a:glow rad="101600">
                  <a:srgbClr val="000000">
                    <a:alpha val="60000"/>
                  </a:srgbClr>
                </a:glow>
                <a:outerShdw blurRad="38100" dist="38100" dir="2700000" algn="tl">
                  <a:srgbClr val="000000">
                    <a:alpha val="43137"/>
                  </a:srgbClr>
                </a:outerShdw>
              </a:effectLst>
              <a:latin typeface="Arial" charset="0"/>
            </a:endParaRPr>
          </a:p>
        </p:txBody>
      </p:sp>
      <p:sp>
        <p:nvSpPr>
          <p:cNvPr id="5" name="4 CuadroTexto"/>
          <p:cNvSpPr txBox="1"/>
          <p:nvPr/>
        </p:nvSpPr>
        <p:spPr>
          <a:xfrm>
            <a:off x="881220" y="4869209"/>
            <a:ext cx="7311436" cy="1200329"/>
          </a:xfrm>
          <a:prstGeom prst="rect">
            <a:avLst/>
          </a:prstGeom>
          <a:noFill/>
        </p:spPr>
        <p:txBody>
          <a:bodyPr wrap="square">
            <a:spAutoFit/>
          </a:bodyPr>
          <a:lstStyle/>
          <a:p>
            <a:pPr algn="ctr">
              <a:defRPr/>
            </a:pPr>
            <a:r>
              <a:rPr lang="es-PE" sz="3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 qué manera tratas de vivir este mandato en tu compromiso diario?</a:t>
            </a:r>
            <a:endParaRPr lang="es-ES" sz="3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977560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par>
                          <p:cTn id="12" fill="hold">
                            <p:stCondLst>
                              <p:cond delay="1650"/>
                            </p:stCondLst>
                            <p:childTnLst>
                              <p:par>
                                <p:cTn id="13" presetID="41" presetClass="entr" presetSubtype="0" fill="hold" grpId="0" nodeType="afterEffect">
                                  <p:stCondLst>
                                    <p:cond delay="25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 calcmode="lin" valueType="num">
                                      <p:cBhvr>
                                        <p:cTn id="1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stimonio coherente de los catequistas | Archidiócesis de Sevill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381" y="517237"/>
            <a:ext cx="8116802"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553669" y="426725"/>
            <a:ext cx="7452320" cy="646331"/>
          </a:xfrm>
          <a:prstGeom prst="rect">
            <a:avLst/>
          </a:prstGeom>
          <a:noFill/>
        </p:spPr>
        <p:txBody>
          <a:bodyPr wrap="square">
            <a:spAutoFit/>
          </a:bodyPr>
          <a:lstStyle/>
          <a:p>
            <a:pPr algn="l">
              <a:defRPr/>
            </a:pPr>
            <a:r>
              <a:rPr lang="es-ES" sz="3600" b="1" dirty="0" smtClean="0">
                <a:solidFill>
                  <a:srgbClr val="FFFF00"/>
                </a:solidFill>
                <a:effectLst>
                  <a:glow rad="101600">
                    <a:srgbClr val="361B00">
                      <a:alpha val="60000"/>
                    </a:srgbClr>
                  </a:glow>
                </a:effectLst>
                <a:latin typeface="Arial" charset="0"/>
              </a:rPr>
              <a:t>Levántense, no tengan miedo.</a:t>
            </a:r>
            <a:endParaRPr lang="es-ES" sz="3600" b="1" dirty="0">
              <a:solidFill>
                <a:srgbClr val="FFFF00"/>
              </a:solidFill>
              <a:effectLst>
                <a:glow rad="101600">
                  <a:srgbClr val="361B00">
                    <a:alpha val="60000"/>
                  </a:srgbClr>
                </a:glow>
              </a:effectLst>
              <a:latin typeface="Arial" charset="0"/>
            </a:endParaRPr>
          </a:p>
        </p:txBody>
      </p:sp>
      <p:sp>
        <p:nvSpPr>
          <p:cNvPr id="6" name="5 Rectángulo"/>
          <p:cNvSpPr/>
          <p:nvPr/>
        </p:nvSpPr>
        <p:spPr>
          <a:xfrm>
            <a:off x="612442" y="4667652"/>
            <a:ext cx="7942151" cy="1569660"/>
          </a:xfrm>
          <a:prstGeom prst="rect">
            <a:avLst/>
          </a:prstGeom>
        </p:spPr>
        <p:txBody>
          <a:bodyPr wrap="square">
            <a:spAutoFit/>
          </a:bodyPr>
          <a:lstStyle/>
          <a:p>
            <a:pPr algn="ctr"/>
            <a:r>
              <a:rPr lang="es-ES_tradnl" sz="3200" b="1" dirty="0" smtClean="0">
                <a:solidFill>
                  <a:srgbClr val="FFFF00"/>
                </a:solidFill>
                <a:effectLst>
                  <a:glow rad="101600">
                    <a:schemeClr val="tx2">
                      <a:lumMod val="95000"/>
                      <a:lumOff val="5000"/>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¿Cómo te ayuda esta visión anticipada de la Pascua a vivir sin miedo y con esperanza el momento presente?</a:t>
            </a:r>
            <a:endParaRPr lang="es-PE" sz="3200" b="1" dirty="0">
              <a:solidFill>
                <a:srgbClr val="FFFF00"/>
              </a:solidFill>
              <a:effectLst>
                <a:glow rad="101600">
                  <a:schemeClr val="tx2">
                    <a:lumMod val="95000"/>
                    <a:lumOff val="5000"/>
                    <a:alpha val="6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401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4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Jesús elige a 12 apóstoles | La vida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15" y="542523"/>
            <a:ext cx="8098329" cy="577515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11560" y="1712605"/>
            <a:ext cx="3895785" cy="1935759"/>
          </a:xfrm>
          <a:noFill/>
          <a:effectLst>
            <a:softEdge rad="317500"/>
          </a:effectLst>
        </p:spPr>
        <p:txBody>
          <a:bodyPr/>
          <a:lstStyle/>
          <a:p>
            <a:pPr marL="0" indent="0" algn="ctr">
              <a:buNone/>
            </a:pPr>
            <a:r>
              <a:rPr lang="es-PE" sz="2400" b="1" dirty="0" smtClean="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Como </a:t>
            </a:r>
            <a:r>
              <a:rPr lang="es-PE" sz="24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Jesús, vamos a subir al monte donde podemos orar y experimentar la presencia de </a:t>
            </a:r>
            <a:r>
              <a:rPr lang="es-PE" sz="2400" b="1" dirty="0">
                <a:solidFill>
                  <a:schemeClr val="bg1"/>
                </a:solidFill>
                <a:effectLst>
                  <a:glow rad="139700">
                    <a:schemeClr val="accent4">
                      <a:satMod val="175000"/>
                      <a:alpha val="40000"/>
                    </a:schemeClr>
                  </a:glow>
                  <a:outerShdw blurRad="50800" dist="38100" algn="l" rotWithShape="0">
                    <a:prstClr val="black"/>
                  </a:outerShdw>
                </a:effectLst>
                <a:latin typeface="Comic Sans MS" panose="030F0702030302020204" pitchFamily="66" charset="0"/>
              </a:rPr>
              <a:t>Dios</a:t>
            </a:r>
            <a:r>
              <a:rPr lang="es-PE" sz="24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a:t>
            </a:r>
          </a:p>
        </p:txBody>
      </p:sp>
      <p:sp>
        <p:nvSpPr>
          <p:cNvPr id="7" name="2 Marcador de contenido"/>
          <p:cNvSpPr txBox="1">
            <a:spLocks/>
          </p:cNvSpPr>
          <p:nvPr/>
        </p:nvSpPr>
        <p:spPr bwMode="auto">
          <a:xfrm>
            <a:off x="635501" y="3565237"/>
            <a:ext cx="3724063" cy="2641600"/>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s-PE" sz="2400" b="1" kern="0" dirty="0" smtClean="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Queremos que la oración transforme nuestra vida y nuestro compromiso, para que manifestemos en nosotros la gloria de Dios.</a:t>
            </a:r>
            <a:endParaRPr lang="es-PE" sz="2400" b="1" kern="0" dirty="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0707" y="674357"/>
            <a:ext cx="2971548" cy="906415"/>
          </a:xfrm>
          <a:prstGeom prst="roundRect">
            <a:avLst/>
          </a:prstGeom>
          <a:ln w="28575">
            <a:solidFill>
              <a:schemeClr val="bg1"/>
            </a:solidFill>
          </a:ln>
        </p:spPr>
      </p:pic>
      <p:sp>
        <p:nvSpPr>
          <p:cNvPr id="5" name="Rectángulo 4"/>
          <p:cNvSpPr/>
          <p:nvPr/>
        </p:nvSpPr>
        <p:spPr>
          <a:xfrm>
            <a:off x="4426779" y="551759"/>
            <a:ext cx="2353529" cy="584775"/>
          </a:xfrm>
          <a:prstGeom prst="rect">
            <a:avLst/>
          </a:prstGeom>
        </p:spPr>
        <p:txBody>
          <a:bodyPr wrap="none">
            <a:spAutoFit/>
          </a:bodyPr>
          <a:lstStyle/>
          <a:p>
            <a:r>
              <a:rPr lang="es-PE" sz="2800" b="1" u="sng"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Motivación</a:t>
            </a:r>
            <a:r>
              <a:rPr lang="es-PE" sz="32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a:t>
            </a:r>
            <a:endParaRPr lang="en-US" sz="2800" dirty="0"/>
          </a:p>
        </p:txBody>
      </p:sp>
    </p:spTree>
    <p:extLst>
      <p:ext uri="{BB962C8B-B14F-4D97-AF65-F5344CB8AC3E}">
        <p14:creationId xmlns:p14="http://schemas.microsoft.com/office/powerpoint/2010/main" val="1004022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47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Transfiguracion del seÃ±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79" y="524590"/>
            <a:ext cx="8185418" cy="579457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26671" y="5063373"/>
            <a:ext cx="8083748" cy="1200329"/>
          </a:xfrm>
          <a:prstGeom prst="rect">
            <a:avLst/>
          </a:prstGeom>
          <a:noFill/>
          <a:effectLst>
            <a:softEdge rad="317500"/>
          </a:effectLst>
        </p:spPr>
        <p:txBody>
          <a:bodyPr wrap="square" rtlCol="0">
            <a:spAutoFit/>
          </a:bodyPr>
          <a:lstStyle/>
          <a:p>
            <a:pPr algn="ctr" fontAlgn="base">
              <a:spcBef>
                <a:spcPct val="0"/>
              </a:spcBef>
              <a:spcAft>
                <a:spcPct val="0"/>
              </a:spcAft>
            </a:pPr>
            <a:r>
              <a:rPr lang="es-PE" sz="2400"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Luego de un tiempo de oración personal, </a:t>
            </a:r>
            <a:r>
              <a:rPr lang="es-ES" sz="2400"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compartimos nuestra oración. Se puede, también, recitar el Salmo 32.</a:t>
            </a:r>
            <a:r>
              <a:rPr lang="es-PE" sz="2400"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 </a:t>
            </a:r>
            <a:endParaRPr lang="es-PE" sz="2400"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ndParaRPr>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2601909576"/>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visión de Jesús sobre la Escri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85" y="524885"/>
            <a:ext cx="8027841" cy="579278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508703" y="524885"/>
            <a:ext cx="4800600" cy="646331"/>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ca-ES" sz="36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3200" b="1" i="1" dirty="0" err="1">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Salmo</a:t>
            </a:r>
            <a:r>
              <a:rPr lang="ca-ES" sz="32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a:t>
            </a:r>
            <a:r>
              <a:rPr lang="ca-ES" sz="3200" b="1" i="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32</a:t>
            </a:r>
            <a:r>
              <a:rPr lang="ca-ES" sz="32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rPr>
              <a:t>	</a:t>
            </a:r>
            <a:endParaRPr lang="ca-ES" sz="3200" b="1" i="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endParaRPr>
          </a:p>
        </p:txBody>
      </p:sp>
      <p:sp>
        <p:nvSpPr>
          <p:cNvPr id="2054" name="Rectangle 6"/>
          <p:cNvSpPr>
            <a:spLocks noChangeArrowheads="1"/>
          </p:cNvSpPr>
          <p:nvPr/>
        </p:nvSpPr>
        <p:spPr bwMode="auto">
          <a:xfrm>
            <a:off x="3343564" y="524885"/>
            <a:ext cx="5172175" cy="2677656"/>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ca-ES" sz="2800" b="1" i="1" dirty="0">
                <a:solidFill>
                  <a:srgbClr val="FFFF00"/>
                </a:solidFill>
                <a:effectLst>
                  <a:glow rad="101600">
                    <a:srgbClr val="730E03">
                      <a:alpha val="60000"/>
                    </a:srgbClr>
                  </a:glow>
                  <a:outerShdw blurRad="50800" dist="38100" dir="10800000" algn="r" rotWithShape="0">
                    <a:srgbClr val="730E03"/>
                  </a:outerShdw>
                </a:effectLst>
                <a:latin typeface="Comic Sans MS" pitchFamily="66" charset="0"/>
              </a:rPr>
              <a:t> </a:t>
            </a:r>
            <a:r>
              <a:rPr lang="es-PE" sz="2800" b="1" i="1" dirty="0" smtClean="0">
                <a:solidFill>
                  <a:schemeClr val="bg1"/>
                </a:solidFill>
                <a:effectLst>
                  <a:glow rad="101600">
                    <a:srgbClr val="730E03">
                      <a:alpha val="60000"/>
                    </a:srgbClr>
                  </a:glow>
                  <a:outerShdw blurRad="50800" dist="38100" dir="10800000" algn="r" rotWithShape="0">
                    <a:srgbClr val="730E03"/>
                  </a:outerShdw>
                </a:effectLst>
                <a:latin typeface="Comic Sans MS" pitchFamily="66" charset="0"/>
              </a:rPr>
              <a:t>La Palabra del Señor es sincera, y todas sus acciones son leales; él ama la justicia y el derecho, y su misericordia llena la tierra</a:t>
            </a:r>
            <a:endParaRPr lang="ca-ES" sz="2800" b="1" i="1" dirty="0">
              <a:solidFill>
                <a:schemeClr val="bg1"/>
              </a:solidFill>
              <a:effectLst>
                <a:glow rad="101600">
                  <a:srgbClr val="730E03">
                    <a:alpha val="60000"/>
                  </a:srgbClr>
                </a:glow>
                <a:outerShdw blurRad="50800" dist="38100" dir="10800000" algn="r" rotWithShape="0">
                  <a:srgbClr val="730E03"/>
                </a:outerShdw>
              </a:effectLst>
              <a:latin typeface="Comic Sans MS" pitchFamily="66" charset="0"/>
            </a:endParaRPr>
          </a:p>
        </p:txBody>
      </p:sp>
      <p:sp>
        <p:nvSpPr>
          <p:cNvPr id="6" name="Rectangle 4"/>
          <p:cNvSpPr>
            <a:spLocks noChangeArrowheads="1"/>
          </p:cNvSpPr>
          <p:nvPr/>
        </p:nvSpPr>
        <p:spPr bwMode="auto">
          <a:xfrm>
            <a:off x="683491" y="4803431"/>
            <a:ext cx="7934035" cy="95410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i="1" dirty="0" smtClean="0">
                <a:solidFill>
                  <a:srgbClr val="FFFF00"/>
                </a:solidFill>
                <a:effectLst>
                  <a:glow rad="139700">
                    <a:schemeClr val="accent4">
                      <a:satMod val="175000"/>
                      <a:alpha val="40000"/>
                    </a:schemeClr>
                  </a:glow>
                  <a:outerShdw blurRad="38100" dist="38100" dir="2700000" algn="tl">
                    <a:srgbClr val="000000"/>
                  </a:outerShdw>
                </a:effectLst>
                <a:latin typeface="Comic Sans MS" pitchFamily="66" charset="0"/>
              </a:rPr>
              <a:t>Que tu misericordia, Señor venga sobre nosotros, como lo esperamos de ti</a:t>
            </a:r>
            <a:endParaRPr lang="ca-ES" sz="2800" b="1" i="1" dirty="0">
              <a:solidFill>
                <a:srgbClr val="FFFF00"/>
              </a:solidFill>
              <a:effectLst>
                <a:glow rad="139700">
                  <a:schemeClr val="accent4">
                    <a:satMod val="175000"/>
                    <a:alpha val="40000"/>
                  </a:scheme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046693745"/>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750" fill="hold"/>
                                        <p:tgtEl>
                                          <p:spTgt spid="2054"/>
                                        </p:tgtEl>
                                        <p:attrNameLst>
                                          <p:attrName>ppt_x</p:attrName>
                                        </p:attrNameLst>
                                      </p:cBhvr>
                                      <p:tavLst>
                                        <p:tav tm="0">
                                          <p:val>
                                            <p:strVal val="0-#ppt_w/2"/>
                                          </p:val>
                                        </p:tav>
                                        <p:tav tm="100000">
                                          <p:val>
                                            <p:strVal val="#ppt_x"/>
                                          </p:val>
                                        </p:tav>
                                      </p:tavLst>
                                    </p:anim>
                                    <p:anim calcmode="lin" valueType="num">
                                      <p:cBhvr additive="base">
                                        <p:cTn id="8" dur="1750" fill="hold"/>
                                        <p:tgtEl>
                                          <p:spTgt spid="2054"/>
                                        </p:tgtEl>
                                        <p:attrNameLst>
                                          <p:attrName>ppt_y</p:attrName>
                                        </p:attrNameLst>
                                      </p:cBhvr>
                                      <p:tavLst>
                                        <p:tav tm="0">
                                          <p:val>
                                            <p:strVal val="#ppt_y"/>
                                          </p:val>
                                        </p:tav>
                                        <p:tav tm="100000">
                                          <p:val>
                                            <p:strVal val="#ppt_y"/>
                                          </p:val>
                                        </p:tav>
                                      </p:tavLst>
                                    </p:anim>
                                  </p:childTnLst>
                                </p:cTn>
                              </p:par>
                            </p:childTnLst>
                          </p:cTn>
                        </p:par>
                        <p:par>
                          <p:cTn id="9" fill="hold">
                            <p:stCondLst>
                              <p:cond delay="2047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50" fill="hold"/>
                                        <p:tgtEl>
                                          <p:spTgt spid="6"/>
                                        </p:tgtEl>
                                        <p:attrNameLst>
                                          <p:attrName>ppt_x</p:attrName>
                                        </p:attrNameLst>
                                      </p:cBhvr>
                                      <p:tavLst>
                                        <p:tav tm="0">
                                          <p:val>
                                            <p:strVal val="0-#ppt_w/2"/>
                                          </p:val>
                                        </p:tav>
                                        <p:tav tm="100000">
                                          <p:val>
                                            <p:strVal val="#ppt_x"/>
                                          </p:val>
                                        </p:tav>
                                      </p:tavLst>
                                    </p:anim>
                                    <p:anim calcmode="lin" valueType="num">
                                      <p:cBhvr additive="base">
                                        <p:cTn id="13" dur="1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narik bagi tuhan fotos de stock, imágenes de Menarik bagi tuhan sin  royalties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17" y="536719"/>
            <a:ext cx="8104269" cy="583637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3774037" y="536719"/>
            <a:ext cx="4769599" cy="2862322"/>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Los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ojos</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del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Señor</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están</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puesto</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en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sus</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fieles</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en los que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esperan</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en </a:t>
            </a:r>
            <a:r>
              <a:rPr lang="ca-ES" sz="3600" b="1" dirty="0" err="1"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su</a:t>
            </a:r>
            <a:r>
              <a:rPr lang="ca-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rPr>
              <a:t> misericòrdia.</a:t>
            </a:r>
            <a:endParaRPr lang="ca-ES" sz="36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omic Sans MS" pitchFamily="66" charset="0"/>
            </a:endParaRPr>
          </a:p>
        </p:txBody>
      </p:sp>
      <p:sp>
        <p:nvSpPr>
          <p:cNvPr id="7" name="Rectangle 4"/>
          <p:cNvSpPr>
            <a:spLocks noChangeArrowheads="1"/>
          </p:cNvSpPr>
          <p:nvPr/>
        </p:nvSpPr>
        <p:spPr bwMode="auto">
          <a:xfrm>
            <a:off x="662450" y="3522463"/>
            <a:ext cx="3962401"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smtClean="0">
                <a:solidFill>
                  <a:schemeClr val="bg1"/>
                </a:solidFill>
                <a:effectLst>
                  <a:glow rad="63500">
                    <a:srgbClr val="000000">
                      <a:satMod val="175000"/>
                      <a:alpha val="40000"/>
                    </a:srgbClr>
                  </a:glow>
                  <a:outerShdw blurRad="38100" dist="38100" dir="2700000" algn="tl">
                    <a:srgbClr val="000000"/>
                  </a:outerShdw>
                </a:effectLst>
                <a:latin typeface="Comic Sans MS" pitchFamily="66" charset="0"/>
              </a:rPr>
              <a:t>Que </a:t>
            </a:r>
            <a:r>
              <a:rPr lang="es-PE" sz="3200" b="1" i="1" dirty="0">
                <a:solidFill>
                  <a:schemeClr val="bg1"/>
                </a:solidFill>
                <a:effectLst>
                  <a:glow rad="63500">
                    <a:srgbClr val="000000">
                      <a:satMod val="175000"/>
                      <a:alpha val="40000"/>
                    </a:srgbClr>
                  </a:glow>
                  <a:outerShdw blurRad="38100" dist="38100" dir="2700000" algn="tl">
                    <a:srgbClr val="000000"/>
                  </a:outerShdw>
                </a:effectLst>
                <a:latin typeface="Comic Sans MS" pitchFamily="66" charset="0"/>
              </a:rPr>
              <a:t>tu misericordia, Señor venga sobre nosotros, como lo esperamos de </a:t>
            </a:r>
            <a:r>
              <a:rPr lang="es-PE" sz="3200" b="1" i="1" dirty="0" smtClean="0">
                <a:solidFill>
                  <a:schemeClr val="bg1"/>
                </a:solidFill>
                <a:effectLst>
                  <a:glow rad="63500">
                    <a:srgbClr val="000000">
                      <a:satMod val="175000"/>
                      <a:alpha val="40000"/>
                    </a:srgbClr>
                  </a:glow>
                  <a:outerShdw blurRad="38100" dist="38100" dir="2700000" algn="tl">
                    <a:srgbClr val="000000"/>
                  </a:outerShdw>
                </a:effectLst>
                <a:latin typeface="Comic Sans MS" pitchFamily="66" charset="0"/>
              </a:rPr>
              <a:t>ti.</a:t>
            </a:r>
            <a:endParaRPr lang="ca-ES" sz="3200" b="1" i="1" dirty="0">
              <a:solidFill>
                <a:schemeClr val="bg1"/>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377847892"/>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1750" fill="hold"/>
                                        <p:tgtEl>
                                          <p:spTgt spid="10244"/>
                                        </p:tgtEl>
                                        <p:attrNameLst>
                                          <p:attrName>ppt_x</p:attrName>
                                        </p:attrNameLst>
                                      </p:cBhvr>
                                      <p:tavLst>
                                        <p:tav tm="0">
                                          <p:val>
                                            <p:strVal val="0-#ppt_w/2"/>
                                          </p:val>
                                        </p:tav>
                                        <p:tav tm="100000">
                                          <p:val>
                                            <p:strVal val="#ppt_x"/>
                                          </p:val>
                                        </p:tav>
                                      </p:tavLst>
                                    </p:anim>
                                    <p:anim calcmode="lin" valueType="num">
                                      <p:cBhvr additive="base">
                                        <p:cTn id="8" dur="1750" fill="hold"/>
                                        <p:tgtEl>
                                          <p:spTgt spid="10244"/>
                                        </p:tgtEl>
                                        <p:attrNameLst>
                                          <p:attrName>ppt_y</p:attrName>
                                        </p:attrNameLst>
                                      </p:cBhvr>
                                      <p:tavLst>
                                        <p:tav tm="0">
                                          <p:val>
                                            <p:strVal val="#ppt_y"/>
                                          </p:val>
                                        </p:tav>
                                        <p:tav tm="100000">
                                          <p:val>
                                            <p:strVal val="#ppt_y"/>
                                          </p:val>
                                        </p:tav>
                                      </p:tavLst>
                                    </p:anim>
                                  </p:childTnLst>
                                </p:cTn>
                              </p:par>
                            </p:childTnLst>
                          </p:cTn>
                        </p:par>
                        <p:par>
                          <p:cTn id="9" fill="hold">
                            <p:stCondLst>
                              <p:cond delay="1382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750" fill="hold"/>
                                        <p:tgtEl>
                                          <p:spTgt spid="7"/>
                                        </p:tgtEl>
                                        <p:attrNameLst>
                                          <p:attrName>ppt_x</p:attrName>
                                        </p:attrNameLst>
                                      </p:cBhvr>
                                      <p:tavLst>
                                        <p:tav tm="0">
                                          <p:val>
                                            <p:strVal val="0-#ppt_w/2"/>
                                          </p:val>
                                        </p:tav>
                                        <p:tav tm="100000">
                                          <p:val>
                                            <p:strVal val="#ppt_x"/>
                                          </p:val>
                                        </p:tav>
                                      </p:tavLst>
                                    </p:anim>
                                    <p:anim calcmode="lin" valueType="num">
                                      <p:cBhvr additive="base">
                                        <p:cTn id="13" dur="1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100" y="510094"/>
            <a:ext cx="8152326" cy="5826052"/>
          </a:xfrm>
          <a:prstGeom prst="rect">
            <a:avLst/>
          </a:prstGeom>
        </p:spPr>
      </p:pic>
      <p:sp>
        <p:nvSpPr>
          <p:cNvPr id="6" name="Rectángulo 5"/>
          <p:cNvSpPr/>
          <p:nvPr/>
        </p:nvSpPr>
        <p:spPr>
          <a:xfrm>
            <a:off x="3030455" y="4366759"/>
            <a:ext cx="3698285" cy="743519"/>
          </a:xfrm>
          <a:prstGeom prst="rect">
            <a:avLst/>
          </a:prstGeom>
        </p:spPr>
        <p:txBody>
          <a:bodyPr wrap="none">
            <a:prstTxWarp prst="textStop">
              <a:avLst/>
            </a:prstTxWarp>
            <a:spAutoFit/>
          </a:bodyPr>
          <a:lstStyle/>
          <a:p>
            <a:pPr algn="ctr" fontAlgn="base">
              <a:spcBef>
                <a:spcPct val="0"/>
              </a:spcBef>
              <a:spcAft>
                <a:spcPct val="0"/>
              </a:spcAft>
            </a:pPr>
            <a:r>
              <a:rPr lang="es-ES" sz="4000" dirty="0">
                <a:solidFill>
                  <a:srgbClr val="FFFF00"/>
                </a:solidFill>
                <a:effectLst>
                  <a:glow rad="101600">
                    <a:srgbClr val="000000">
                      <a:satMod val="175000"/>
                      <a:alpha val="40000"/>
                    </a:srgbClr>
                  </a:glow>
                </a:effectLst>
                <a:latin typeface="Arial Rounded MT Bold" panose="020F0704030504030204" pitchFamily="34" charset="0"/>
              </a:rPr>
              <a:t>¡Escúchenle!</a:t>
            </a:r>
            <a:r>
              <a:rPr lang="es-ES_tradnl" sz="4000" dirty="0">
                <a:solidFill>
                  <a:srgbClr val="FFFF00"/>
                </a:solidFill>
                <a:effectLst>
                  <a:glow rad="101600">
                    <a:srgbClr val="000000">
                      <a:satMod val="175000"/>
                      <a:alpha val="40000"/>
                    </a:srgbClr>
                  </a:glow>
                </a:effectLst>
                <a:latin typeface="Arial Rounded MT Bold" panose="020F0704030504030204" pitchFamily="34" charset="0"/>
              </a:rPr>
              <a:t> </a:t>
            </a:r>
            <a:endParaRPr lang="es-PE" sz="4000" dirty="0">
              <a:solidFill>
                <a:srgbClr val="FFFF00"/>
              </a:solidFill>
              <a:effectLst>
                <a:glow rad="101600">
                  <a:srgbClr val="000000">
                    <a:satMod val="175000"/>
                    <a:alpha val="40000"/>
                  </a:srgbClr>
                </a:glow>
              </a:effectLst>
              <a:latin typeface="Arial Rounded MT Bold" panose="020F0704030504030204" pitchFamily="34" charset="0"/>
            </a:endParaRPr>
          </a:p>
        </p:txBody>
      </p:sp>
      <p:sp>
        <p:nvSpPr>
          <p:cNvPr id="2" name="1 CuadroTexto"/>
          <p:cNvSpPr txBox="1"/>
          <p:nvPr/>
        </p:nvSpPr>
        <p:spPr>
          <a:xfrm>
            <a:off x="592755" y="584260"/>
            <a:ext cx="8152326" cy="1200329"/>
          </a:xfrm>
          <a:prstGeom prst="rect">
            <a:avLst/>
          </a:prstGeom>
          <a:noFill/>
          <a:effectLst>
            <a:softEdge rad="635000"/>
          </a:effectLst>
        </p:spPr>
        <p:txBody>
          <a:bodyPr wrap="square" rtlCol="0">
            <a:spAutoFit/>
          </a:bodyPr>
          <a:lstStyle/>
          <a:p>
            <a:pPr algn="ctr" fontAlgn="base">
              <a:spcBef>
                <a:spcPct val="0"/>
              </a:spcBef>
              <a:spcAft>
                <a:spcPct val="0"/>
              </a:spcAft>
            </a:pPr>
            <a:r>
              <a:rPr lang="es-ES_tradnl" sz="2400" b="1" dirty="0" smtClean="0">
                <a:solidFill>
                  <a:srgbClr val="FFFF00"/>
                </a:solidFill>
                <a:effectLst>
                  <a:glow rad="101600">
                    <a:srgbClr val="000000">
                      <a:satMod val="175000"/>
                      <a:alpha val="40000"/>
                    </a:srgbClr>
                  </a:glow>
                  <a:outerShdw blurRad="38100" dist="38100" dir="2700000" algn="tl">
                    <a:srgbClr val="000000">
                      <a:alpha val="43137"/>
                    </a:srgbClr>
                  </a:outerShdw>
                </a:effectLst>
                <a:latin typeface="Arial Narrow" panose="020B0606020202030204" pitchFamily="34" charset="0"/>
              </a:rPr>
              <a:t>Ambientación: </a:t>
            </a:r>
            <a:r>
              <a:rPr lang="es-ES" sz="24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rial Narrow" panose="020B0606020202030204" pitchFamily="34" charset="0"/>
              </a:rPr>
              <a:t>Un cirio encendido, una vestidura blanca que recuerda nuestra nueva condición de bautizados y la frase: ¡Escúchenle!</a:t>
            </a:r>
            <a:r>
              <a:rPr lang="es-ES_tradnl" sz="2400" b="1" dirty="0" smtClean="0">
                <a:solidFill>
                  <a:srgbClr val="FFFFFF"/>
                </a:solidFill>
                <a:effectLst>
                  <a:glow rad="101600">
                    <a:srgbClr val="000000">
                      <a:satMod val="175000"/>
                      <a:alpha val="40000"/>
                    </a:srgbClr>
                  </a:glow>
                  <a:outerShdw blurRad="38100" dist="38100" dir="2700000" algn="tl">
                    <a:srgbClr val="000000">
                      <a:alpha val="43137"/>
                    </a:srgbClr>
                  </a:outerShdw>
                </a:effectLst>
                <a:latin typeface="Arial Narrow" panose="020B0606020202030204" pitchFamily="34" charset="0"/>
              </a:rPr>
              <a:t> </a:t>
            </a:r>
            <a:endParaRPr lang="es-PE" sz="24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rial Narrow" panose="020B0606020202030204" pitchFamily="34" charset="0"/>
            </a:endParaRPr>
          </a:p>
        </p:txBody>
      </p:sp>
      <p:sp>
        <p:nvSpPr>
          <p:cNvPr id="5" name="Rectángulo 4"/>
          <p:cNvSpPr/>
          <p:nvPr/>
        </p:nvSpPr>
        <p:spPr>
          <a:xfrm>
            <a:off x="1715590" y="5936036"/>
            <a:ext cx="6091382" cy="400110"/>
          </a:xfrm>
          <a:prstGeom prst="rect">
            <a:avLst/>
          </a:prstGeom>
        </p:spPr>
        <p:txBody>
          <a:bodyPr wrap="square">
            <a:spAutoFit/>
          </a:bodyPr>
          <a:lstStyle/>
          <a:p>
            <a:pPr algn="ctr" fontAlgn="base">
              <a:spcBef>
                <a:spcPct val="0"/>
              </a:spcBef>
              <a:spcAft>
                <a:spcPct val="0"/>
              </a:spcAft>
            </a:pPr>
            <a:r>
              <a:rPr lang="es-PE" sz="2000" dirty="0" smtClean="0">
                <a:solidFill>
                  <a:srgbClr val="FFFF00"/>
                </a:solidFill>
                <a:effectLst>
                  <a:glow rad="101600">
                    <a:srgbClr val="000000">
                      <a:satMod val="175000"/>
                      <a:alpha val="40000"/>
                    </a:srgbClr>
                  </a:glow>
                </a:effectLst>
                <a:latin typeface="Arial Narrow" panose="020B0606020202030204" pitchFamily="34" charset="0"/>
              </a:rPr>
              <a:t>Cantos sugeridos</a:t>
            </a:r>
            <a:r>
              <a:rPr lang="es-PE" sz="2000" dirty="0" smtClean="0">
                <a:solidFill>
                  <a:srgbClr val="FFFFFF"/>
                </a:solidFill>
                <a:effectLst>
                  <a:glow rad="101600">
                    <a:srgbClr val="000000">
                      <a:satMod val="175000"/>
                      <a:alpha val="40000"/>
                    </a:srgbClr>
                  </a:glow>
                </a:effectLst>
                <a:latin typeface="Arial Narrow" panose="020B0606020202030204" pitchFamily="34" charset="0"/>
              </a:rPr>
              <a:t>:</a:t>
            </a:r>
            <a:r>
              <a:rPr lang="es-ES" sz="2000" dirty="0">
                <a:solidFill>
                  <a:srgbClr val="FFFFFF"/>
                </a:solidFill>
                <a:effectLst>
                  <a:glow rad="101600">
                    <a:srgbClr val="000000">
                      <a:satMod val="175000"/>
                      <a:alpha val="40000"/>
                    </a:srgbClr>
                  </a:glow>
                </a:effectLst>
                <a:latin typeface="Arial Narrow" panose="020B0606020202030204" pitchFamily="34" charset="0"/>
              </a:rPr>
              <a:t>: Ante ti Señor; Cuando el pobre nada tiene</a:t>
            </a:r>
            <a:endParaRPr lang="es-PE" sz="2000" dirty="0">
              <a:solidFill>
                <a:srgbClr val="FFFFFF"/>
              </a:solidFill>
              <a:effectLst>
                <a:glow rad="101600">
                  <a:srgbClr val="000000">
                    <a:satMod val="175000"/>
                    <a:alpha val="40000"/>
                  </a:srgbClr>
                </a:glow>
              </a:effectLst>
              <a:latin typeface="Arial Narrow" panose="020B0606020202030204" pitchFamily="34" charset="0"/>
            </a:endParaRPr>
          </a:p>
        </p:txBody>
      </p:sp>
    </p:spTree>
    <p:extLst>
      <p:ext uri="{BB962C8B-B14F-4D97-AF65-F5344CB8AC3E}">
        <p14:creationId xmlns:p14="http://schemas.microsoft.com/office/powerpoint/2010/main" val="2280550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ppt_x</p:attrName>
                                        </p:attrNameLst>
                                      </p:cBhvr>
                                      <p:tavLst>
                                        <p:tav tm="0">
                                          <p:val>
                                            <p:strVal val="#ppt_x+#ppt_w/2"/>
                                          </p:val>
                                        </p:tav>
                                        <p:tav tm="100000">
                                          <p:val>
                                            <p:strVal val="#ppt_x"/>
                                          </p:val>
                                        </p:tav>
                                      </p:tavLst>
                                    </p:anim>
                                    <p:anim calcmode="lin" valueType="num">
                                      <p:cBhvr>
                                        <p:cTn id="8" dur="300" fill="hold"/>
                                        <p:tgtEl>
                                          <p:spTgt spid="2"/>
                                        </p:tgtEl>
                                        <p:attrNameLst>
                                          <p:attrName>ppt_y</p:attrName>
                                        </p:attrNameLst>
                                      </p:cBhvr>
                                      <p:tavLst>
                                        <p:tav tm="0">
                                          <p:val>
                                            <p:strVal val="#ppt_y"/>
                                          </p:val>
                                        </p:tav>
                                        <p:tav tm="100000">
                                          <p:val>
                                            <p:strVal val="#ppt_y"/>
                                          </p:val>
                                        </p:tav>
                                      </p:tavLst>
                                    </p:anim>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6900"/>
                            </p:stCondLst>
                            <p:childTnLst>
                              <p:par>
                                <p:cTn id="12" presetID="17" presetClass="entr" presetSubtype="2"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300" fill="hold"/>
                                        <p:tgtEl>
                                          <p:spTgt spid="6"/>
                                        </p:tgtEl>
                                        <p:attrNameLst>
                                          <p:attrName>ppt_x</p:attrName>
                                        </p:attrNameLst>
                                      </p:cBhvr>
                                      <p:tavLst>
                                        <p:tav tm="0">
                                          <p:val>
                                            <p:strVal val="#ppt_x+#ppt_w/2"/>
                                          </p:val>
                                        </p:tav>
                                        <p:tav tm="100000">
                                          <p:val>
                                            <p:strVal val="#ppt_x"/>
                                          </p:val>
                                        </p:tav>
                                      </p:tavLst>
                                    </p:anim>
                                    <p:anim calcmode="lin" valueType="num">
                                      <p:cBhvr>
                                        <p:cTn id="15" dur="300" fill="hold"/>
                                        <p:tgtEl>
                                          <p:spTgt spid="6"/>
                                        </p:tgtEl>
                                        <p:attrNameLst>
                                          <p:attrName>ppt_y</p:attrName>
                                        </p:attrNameLst>
                                      </p:cBhvr>
                                      <p:tavLst>
                                        <p:tav tm="0">
                                          <p:val>
                                            <p:strVal val="#ppt_y"/>
                                          </p:val>
                                        </p:tav>
                                        <p:tav tm="100000">
                                          <p:val>
                                            <p:strVal val="#ppt_y"/>
                                          </p:val>
                                        </p:tav>
                                      </p:tavLst>
                                    </p:anim>
                                    <p:anim calcmode="lin" valueType="num">
                                      <p:cBhvr>
                                        <p:cTn id="16" dur="300" fill="hold"/>
                                        <p:tgtEl>
                                          <p:spTgt spid="6"/>
                                        </p:tgtEl>
                                        <p:attrNameLst>
                                          <p:attrName>ppt_w</p:attrName>
                                        </p:attrNameLst>
                                      </p:cBhvr>
                                      <p:tavLst>
                                        <p:tav tm="0">
                                          <p:val>
                                            <p:fltVal val="0"/>
                                          </p:val>
                                        </p:tav>
                                        <p:tav tm="100000">
                                          <p:val>
                                            <p:strVal val="#ppt_w"/>
                                          </p:val>
                                        </p:tav>
                                      </p:tavLst>
                                    </p:anim>
                                    <p:anim calcmode="lin" valueType="num">
                                      <p:cBhvr>
                                        <p:cTn id="17" dur="300" fill="hold"/>
                                        <p:tgtEl>
                                          <p:spTgt spid="6"/>
                                        </p:tgtEl>
                                        <p:attrNameLst>
                                          <p:attrName>ppt_h</p:attrName>
                                        </p:attrNameLst>
                                      </p:cBhvr>
                                      <p:tavLst>
                                        <p:tav tm="0">
                                          <p:val>
                                            <p:strVal val="#ppt_h"/>
                                          </p:val>
                                        </p:tav>
                                        <p:tav tm="100000">
                                          <p:val>
                                            <p:strVal val="#ppt_h"/>
                                          </p:val>
                                        </p:tav>
                                      </p:tavLst>
                                    </p:anim>
                                  </p:childTnLst>
                                </p:cTn>
                              </p:par>
                            </p:childTnLst>
                          </p:cTn>
                        </p:par>
                        <p:par>
                          <p:cTn id="18" fill="hold">
                            <p:stCondLst>
                              <p:cond delay="7800"/>
                            </p:stCondLst>
                            <p:childTnLst>
                              <p:par>
                                <p:cTn id="19" presetID="17" presetClass="entr" presetSubtype="2" fill="hold" grpId="0" nodeType="afterEffect">
                                  <p:stCondLst>
                                    <p:cond delay="0"/>
                                  </p:stCondLst>
                                  <p:iterate type="wd">
                                    <p:tmPct val="100000"/>
                                  </p:iterate>
                                  <p:childTnLst>
                                    <p:set>
                                      <p:cBhvr>
                                        <p:cTn id="20" dur="1" fill="hold">
                                          <p:stCondLst>
                                            <p:cond delay="0"/>
                                          </p:stCondLst>
                                        </p:cTn>
                                        <p:tgtEl>
                                          <p:spTgt spid="5"/>
                                        </p:tgtEl>
                                        <p:attrNameLst>
                                          <p:attrName>style.visibility</p:attrName>
                                        </p:attrNameLst>
                                      </p:cBhvr>
                                      <p:to>
                                        <p:strVal val="visible"/>
                                      </p:to>
                                    </p:set>
                                    <p:anim calcmode="lin" valueType="num">
                                      <p:cBhvr>
                                        <p:cTn id="21" dur="300" fill="hold"/>
                                        <p:tgtEl>
                                          <p:spTgt spid="5"/>
                                        </p:tgtEl>
                                        <p:attrNameLst>
                                          <p:attrName>ppt_x</p:attrName>
                                        </p:attrNameLst>
                                      </p:cBhvr>
                                      <p:tavLst>
                                        <p:tav tm="0">
                                          <p:val>
                                            <p:strVal val="#ppt_x+#ppt_w/2"/>
                                          </p:val>
                                        </p:tav>
                                        <p:tav tm="100000">
                                          <p:val>
                                            <p:strVal val="#ppt_x"/>
                                          </p:val>
                                        </p:tav>
                                      </p:tavLst>
                                    </p:anim>
                                    <p:anim calcmode="lin" valueType="num">
                                      <p:cBhvr>
                                        <p:cTn id="22" dur="300" fill="hold"/>
                                        <p:tgtEl>
                                          <p:spTgt spid="5"/>
                                        </p:tgtEl>
                                        <p:attrNameLst>
                                          <p:attrName>ppt_y</p:attrName>
                                        </p:attrNameLst>
                                      </p:cBhvr>
                                      <p:tavLst>
                                        <p:tav tm="0">
                                          <p:val>
                                            <p:strVal val="#ppt_y"/>
                                          </p:val>
                                        </p:tav>
                                        <p:tav tm="100000">
                                          <p:val>
                                            <p:strVal val="#ppt_y"/>
                                          </p:val>
                                        </p:tav>
                                      </p:tavLst>
                                    </p:anim>
                                    <p:anim calcmode="lin" valueType="num">
                                      <p:cBhvr>
                                        <p:cTn id="23" dur="300" fill="hold"/>
                                        <p:tgtEl>
                                          <p:spTgt spid="5"/>
                                        </p:tgtEl>
                                        <p:attrNameLst>
                                          <p:attrName>ppt_w</p:attrName>
                                        </p:attrNameLst>
                                      </p:cBhvr>
                                      <p:tavLst>
                                        <p:tav tm="0">
                                          <p:val>
                                            <p:fltVal val="0"/>
                                          </p:val>
                                        </p:tav>
                                        <p:tav tm="100000">
                                          <p:val>
                                            <p:strVal val="#ppt_w"/>
                                          </p:val>
                                        </p:tav>
                                      </p:tavLst>
                                    </p:anim>
                                    <p:anim calcmode="lin" valueType="num">
                                      <p:cBhvr>
                                        <p:cTn id="24" dur="3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cepto De La Adoración De La Iglesia: Cristianos Que Aumentan Sus Manos  En Alabanza Y La Adoración En Un Concierto De La Música Imagen de archivo -  Imagen de alabanza, concepto: 122572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57" y="514491"/>
            <a:ext cx="8147198" cy="582165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5364" name="Rectangle 4"/>
          <p:cNvSpPr>
            <a:spLocks noChangeArrowheads="1"/>
          </p:cNvSpPr>
          <p:nvPr/>
        </p:nvSpPr>
        <p:spPr bwMode="auto">
          <a:xfrm>
            <a:off x="726291" y="674645"/>
            <a:ext cx="7540254"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smtClean="0">
                <a:solidFill>
                  <a:schemeClr val="bg1"/>
                </a:solidFill>
                <a:effectLst>
                  <a:glow rad="139700">
                    <a:srgbClr val="000000">
                      <a:satMod val="175000"/>
                      <a:alpha val="40000"/>
                    </a:srgbClr>
                  </a:glow>
                  <a:outerShdw blurRad="50800" dist="38100" dir="10800000" algn="r" rotWithShape="0">
                    <a:prstClr val="black"/>
                  </a:outerShdw>
                </a:effectLst>
                <a:latin typeface="Comic Sans MS" pitchFamily="66" charset="0"/>
              </a:rPr>
              <a:t>Nosotros aguardamos al Señor; él es nuestro auxilio y escudo. </a:t>
            </a:r>
            <a:endParaRPr lang="ca-ES" sz="3200" b="1" i="1" dirty="0">
              <a:solidFill>
                <a:schemeClr val="bg1"/>
              </a:solidFill>
              <a:effectLst>
                <a:glow rad="139700">
                  <a:srgbClr val="000000">
                    <a:satMod val="175000"/>
                    <a:alpha val="40000"/>
                  </a:srgbClr>
                </a:glow>
                <a:outerShdw blurRad="50800" dist="38100" dir="10800000" algn="r" rotWithShape="0">
                  <a:prstClr val="black"/>
                </a:outerShdw>
              </a:effectLst>
              <a:latin typeface="Comic Sans MS" pitchFamily="66" charset="0"/>
            </a:endParaRPr>
          </a:p>
        </p:txBody>
      </p:sp>
      <p:sp>
        <p:nvSpPr>
          <p:cNvPr id="6" name="Rectangle 4"/>
          <p:cNvSpPr>
            <a:spLocks noChangeArrowheads="1"/>
          </p:cNvSpPr>
          <p:nvPr/>
        </p:nvSpPr>
        <p:spPr bwMode="auto">
          <a:xfrm>
            <a:off x="553457" y="5185247"/>
            <a:ext cx="8221088"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rPr>
              <a:t>Que tu misericordia, Señor venga sobre nosotros, como lo esperamos de ti</a:t>
            </a:r>
            <a:r>
              <a:rPr lang="es-PE" sz="3200" b="1" i="1" dirty="0" smtClean="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rPr>
              <a:t>.</a:t>
            </a:r>
            <a:endParaRPr lang="ca-ES"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942916767"/>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1750" fill="hold"/>
                                        <p:tgtEl>
                                          <p:spTgt spid="15364"/>
                                        </p:tgtEl>
                                        <p:attrNameLst>
                                          <p:attrName>ppt_x</p:attrName>
                                        </p:attrNameLst>
                                      </p:cBhvr>
                                      <p:tavLst>
                                        <p:tav tm="0">
                                          <p:val>
                                            <p:strVal val="0-#ppt_w/2"/>
                                          </p:val>
                                        </p:tav>
                                        <p:tav tm="100000">
                                          <p:val>
                                            <p:strVal val="#ppt_x"/>
                                          </p:val>
                                        </p:tav>
                                      </p:tavLst>
                                    </p:anim>
                                    <p:anim calcmode="lin" valueType="num">
                                      <p:cBhvr additive="base">
                                        <p:cTn id="8" dur="1750" fill="hold"/>
                                        <p:tgtEl>
                                          <p:spTgt spid="15364"/>
                                        </p:tgtEl>
                                        <p:attrNameLst>
                                          <p:attrName>ppt_y</p:attrName>
                                        </p:attrNameLst>
                                      </p:cBhvr>
                                      <p:tavLst>
                                        <p:tav tm="0">
                                          <p:val>
                                            <p:strVal val="#ppt_y"/>
                                          </p:val>
                                        </p:tav>
                                        <p:tav tm="100000">
                                          <p:val>
                                            <p:strVal val="#ppt_y"/>
                                          </p:val>
                                        </p:tav>
                                      </p:tavLst>
                                    </p:anim>
                                  </p:childTnLst>
                                </p:cTn>
                              </p:par>
                            </p:childTnLst>
                          </p:cTn>
                        </p:par>
                        <p:par>
                          <p:cTn id="9" fill="hold">
                            <p:stCondLst>
                              <p:cond delay="1067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50" fill="hold"/>
                                        <p:tgtEl>
                                          <p:spTgt spid="6"/>
                                        </p:tgtEl>
                                        <p:attrNameLst>
                                          <p:attrName>ppt_x</p:attrName>
                                        </p:attrNameLst>
                                      </p:cBhvr>
                                      <p:tavLst>
                                        <p:tav tm="0">
                                          <p:val>
                                            <p:strVal val="0-#ppt_w/2"/>
                                          </p:val>
                                        </p:tav>
                                        <p:tav tm="100000">
                                          <p:val>
                                            <p:strVal val="#ppt_x"/>
                                          </p:val>
                                        </p:tav>
                                      </p:tavLst>
                                    </p:anim>
                                    <p:anim calcmode="lin" valueType="num">
                                      <p:cBhvr additive="base">
                                        <p:cTn id="13" dur="1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 Oración Es Una Fuerza Espiritu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56" y="555283"/>
            <a:ext cx="8137235" cy="577162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077" name="Rectangle 5"/>
          <p:cNvSpPr>
            <a:spLocks noChangeArrowheads="1"/>
          </p:cNvSpPr>
          <p:nvPr/>
        </p:nvSpPr>
        <p:spPr bwMode="auto">
          <a:xfrm>
            <a:off x="4516581" y="555283"/>
            <a:ext cx="4008581" cy="2677656"/>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ca-ES" sz="2800" i="1" dirty="0">
                <a:solidFill>
                  <a:srgbClr val="FFFFFF"/>
                </a:solidFill>
                <a:effectLst>
                  <a:glow rad="101600">
                    <a:srgbClr val="730E03">
                      <a:alpha val="60000"/>
                    </a:srgbClr>
                  </a:glow>
                  <a:outerShdw blurRad="38100" dist="38100" dir="2700000" algn="tl">
                    <a:srgbClr val="C0C0C0"/>
                  </a:outerShdw>
                </a:effectLst>
                <a:latin typeface="Comic Sans MS" pitchFamily="66" charset="0"/>
              </a:rPr>
              <a:t> </a:t>
            </a:r>
            <a:r>
              <a:rPr lang="es-PE" sz="2800" i="1" dirty="0">
                <a:solidFill>
                  <a:srgbClr val="FFFFFF"/>
                </a:solidFill>
                <a:effectLst>
                  <a:glow rad="101600">
                    <a:srgbClr val="730E03">
                      <a:alpha val="60000"/>
                    </a:srgbClr>
                  </a:glow>
                  <a:outerShdw blurRad="38100" dist="38100" dir="2700000" algn="tl">
                    <a:srgbClr val="C0C0C0"/>
                  </a:outerShdw>
                </a:effectLst>
                <a:latin typeface="Comic Sans MS" pitchFamily="66" charset="0"/>
              </a:rPr>
              <a:t>Escúchame, Señor, que te llamo; ten piedad, respóndeme. Oigo en mí corazón: “busquen </a:t>
            </a:r>
          </a:p>
          <a:p>
            <a:pPr algn="r" fontAlgn="base">
              <a:spcBef>
                <a:spcPct val="0"/>
              </a:spcBef>
              <a:spcAft>
                <a:spcPct val="0"/>
              </a:spcAft>
              <a:defRPr/>
            </a:pPr>
            <a:r>
              <a:rPr lang="es-PE" sz="2800" i="1" dirty="0">
                <a:solidFill>
                  <a:srgbClr val="FFFFFF"/>
                </a:solidFill>
                <a:effectLst>
                  <a:glow rad="101600">
                    <a:srgbClr val="730E03">
                      <a:alpha val="60000"/>
                    </a:srgbClr>
                  </a:glow>
                  <a:outerShdw blurRad="38100" dist="38100" dir="2700000" algn="tl">
                    <a:srgbClr val="C0C0C0"/>
                  </a:outerShdw>
                </a:effectLst>
                <a:latin typeface="Comic Sans MS" pitchFamily="66" charset="0"/>
              </a:rPr>
              <a:t>mi rostro”. </a:t>
            </a:r>
            <a:endParaRPr lang="ca-ES" sz="2800" b="1" i="1" dirty="0">
              <a:solidFill>
                <a:srgbClr val="FFFFFF"/>
              </a:solidFill>
              <a:effectLst>
                <a:glow rad="101600">
                  <a:srgbClr val="730E03">
                    <a:alpha val="60000"/>
                  </a:srgbClr>
                </a:glow>
                <a:outerShdw blurRad="38100" dist="38100" dir="2700000" algn="tl">
                  <a:srgbClr val="C0C0C0"/>
                </a:outerShdw>
              </a:effectLst>
              <a:latin typeface="Comic Sans MS" pitchFamily="66" charset="0"/>
            </a:endParaRPr>
          </a:p>
        </p:txBody>
      </p:sp>
      <p:sp>
        <p:nvSpPr>
          <p:cNvPr id="5" name="Rectangle 4"/>
          <p:cNvSpPr>
            <a:spLocks noChangeArrowheads="1"/>
          </p:cNvSpPr>
          <p:nvPr/>
        </p:nvSpPr>
        <p:spPr bwMode="auto">
          <a:xfrm>
            <a:off x="5111046" y="4544292"/>
            <a:ext cx="3414116"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rPr>
              <a:t>El Señor es mi luz y mi salvación.</a:t>
            </a:r>
            <a:endParaRPr lang="ca-ES"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099057363"/>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1750" fill="hold"/>
                                        <p:tgtEl>
                                          <p:spTgt spid="3077"/>
                                        </p:tgtEl>
                                        <p:attrNameLst>
                                          <p:attrName>ppt_x</p:attrName>
                                        </p:attrNameLst>
                                      </p:cBhvr>
                                      <p:tavLst>
                                        <p:tav tm="0">
                                          <p:val>
                                            <p:strVal val="0-#ppt_w/2"/>
                                          </p:val>
                                        </p:tav>
                                        <p:tav tm="100000">
                                          <p:val>
                                            <p:strVal val="#ppt_x"/>
                                          </p:val>
                                        </p:tav>
                                      </p:tavLst>
                                    </p:anim>
                                    <p:anim calcmode="lin" valueType="num">
                                      <p:cBhvr additive="base">
                                        <p:cTn id="8" dur="1750" fill="hold"/>
                                        <p:tgtEl>
                                          <p:spTgt spid="3077"/>
                                        </p:tgtEl>
                                        <p:attrNameLst>
                                          <p:attrName>ppt_y</p:attrName>
                                        </p:attrNameLst>
                                      </p:cBhvr>
                                      <p:tavLst>
                                        <p:tav tm="0">
                                          <p:val>
                                            <p:strVal val="#ppt_y"/>
                                          </p:val>
                                        </p:tav>
                                        <p:tav tm="100000">
                                          <p:val>
                                            <p:strVal val="#ppt_y"/>
                                          </p:val>
                                        </p:tav>
                                      </p:tavLst>
                                    </p:anim>
                                  </p:childTnLst>
                                </p:cTn>
                              </p:par>
                            </p:childTnLst>
                          </p:cTn>
                        </p:par>
                        <p:par>
                          <p:cTn id="9" fill="hold">
                            <p:stCondLst>
                              <p:cond delay="1592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750" fill="hold"/>
                                        <p:tgtEl>
                                          <p:spTgt spid="5"/>
                                        </p:tgtEl>
                                        <p:attrNameLst>
                                          <p:attrName>ppt_x</p:attrName>
                                        </p:attrNameLst>
                                      </p:cBhvr>
                                      <p:tavLst>
                                        <p:tav tm="0">
                                          <p:val>
                                            <p:strVal val="0-#ppt_w/2"/>
                                          </p:val>
                                        </p:tav>
                                        <p:tav tm="100000">
                                          <p:val>
                                            <p:strVal val="#ppt_x"/>
                                          </p:val>
                                        </p:tav>
                                      </p:tavLst>
                                    </p:anim>
                                    <p:anim calcmode="lin" valueType="num">
                                      <p:cBhvr additive="base">
                                        <p:cTn id="13" dur="1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i.pinimg.com/564x/b9/75/b5/b975b50a96cc05ebde964caafd7d16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3" y="528763"/>
            <a:ext cx="8091055" cy="5814045"/>
          </a:xfrm>
          <a:prstGeom prst="rect">
            <a:avLst/>
          </a:prstGeom>
          <a:noFill/>
          <a:extLst>
            <a:ext uri="{909E8E84-426E-40DD-AFC4-6F175D3DCCD1}">
              <a14:hiddenFill xmlns:a14="http://schemas.microsoft.com/office/drawing/2010/main">
                <a:solidFill>
                  <a:srgbClr val="FFFFFF"/>
                </a:solidFill>
              </a14:hiddenFill>
            </a:ext>
          </a:extLst>
        </p:spPr>
      </p:pic>
      <p:sp>
        <p:nvSpPr>
          <p:cNvPr id="9" name="6 CuadroTexto"/>
          <p:cNvSpPr txBox="1"/>
          <p:nvPr/>
        </p:nvSpPr>
        <p:spPr>
          <a:xfrm>
            <a:off x="3325091" y="1109797"/>
            <a:ext cx="2586182" cy="954107"/>
          </a:xfrm>
          <a:prstGeom prst="rect">
            <a:avLst/>
          </a:prstGeom>
          <a:noFill/>
        </p:spPr>
        <p:txBody>
          <a:bodyPr wrap="square" rtlCol="0">
            <a:spAutoFit/>
          </a:bodyPr>
          <a:lstStyle/>
          <a:p>
            <a:pPr algn="ctr" fontAlgn="base">
              <a:spcBef>
                <a:spcPct val="0"/>
              </a:spcBef>
              <a:spcAft>
                <a:spcPct val="0"/>
              </a:spcAft>
            </a:pPr>
            <a:r>
              <a:rPr lang="es-PE" sz="2800" b="1" i="1" dirty="0" smtClean="0">
                <a:solidFill>
                  <a:schemeClr val="bg1"/>
                </a:solidFill>
                <a:latin typeface="Arial Narrow" panose="020B0606020202030204" pitchFamily="34" charset="0"/>
              </a:rPr>
              <a:t>Motivación:</a:t>
            </a:r>
            <a:endParaRPr lang="es-ES" sz="2800" b="1" i="1" dirty="0">
              <a:solidFill>
                <a:schemeClr val="bg1"/>
              </a:solidFill>
              <a:latin typeface="Arial Narrow" panose="020B0606020202030204" pitchFamily="34" charset="0"/>
            </a:endParaRPr>
          </a:p>
          <a:p>
            <a:pPr algn="ctr" fontAlgn="base">
              <a:spcBef>
                <a:spcPct val="0"/>
              </a:spcBef>
              <a:spcAft>
                <a:spcPct val="0"/>
              </a:spcAft>
            </a:pPr>
            <a:endParaRPr lang="es-PE" sz="2800" b="1" i="1" dirty="0">
              <a:solidFill>
                <a:schemeClr val="bg1"/>
              </a:solidFill>
              <a:latin typeface="Arial Narrow" panose="020B0606020202030204" pitchFamily="34" charset="0"/>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63418" y="605225"/>
            <a:ext cx="2761673" cy="905164"/>
          </a:xfrm>
          <a:prstGeom prst="roundRect">
            <a:avLst/>
          </a:prstGeom>
        </p:spPr>
      </p:pic>
      <p:sp>
        <p:nvSpPr>
          <p:cNvPr id="8" name="6 CuadroTexto"/>
          <p:cNvSpPr txBox="1"/>
          <p:nvPr/>
        </p:nvSpPr>
        <p:spPr>
          <a:xfrm>
            <a:off x="798947" y="2280117"/>
            <a:ext cx="7601526" cy="3785652"/>
          </a:xfrm>
          <a:prstGeom prst="rect">
            <a:avLst/>
          </a:prstGeom>
          <a:noFill/>
        </p:spPr>
        <p:txBody>
          <a:bodyPr wrap="square" rtlCol="0">
            <a:spAutoFit/>
          </a:bodyPr>
          <a:lstStyle/>
          <a:p>
            <a:pPr algn="ctr" fontAlgn="base">
              <a:spcBef>
                <a:spcPct val="0"/>
              </a:spcBef>
              <a:spcAft>
                <a:spcPct val="0"/>
              </a:spcAft>
            </a:pPr>
            <a:r>
              <a:rPr lang="es-ES" sz="2400" b="1" i="1" dirty="0" smtClean="0">
                <a:solidFill>
                  <a:schemeClr val="bg1"/>
                </a:solidFill>
                <a:effectLst>
                  <a:glow rad="101600">
                    <a:schemeClr val="accent4">
                      <a:satMod val="175000"/>
                      <a:alpha val="40000"/>
                    </a:schemeClr>
                  </a:glow>
                </a:effectLst>
                <a:latin typeface="Arial Narrow" panose="020B0606020202030204" pitchFamily="34" charset="0"/>
              </a:rPr>
              <a:t>Para </a:t>
            </a:r>
            <a:r>
              <a:rPr lang="es-ES" sz="2400" b="1" i="1" dirty="0">
                <a:solidFill>
                  <a:schemeClr val="bg1"/>
                </a:solidFill>
                <a:effectLst>
                  <a:glow rad="101600">
                    <a:schemeClr val="accent4">
                      <a:satMod val="175000"/>
                      <a:alpha val="40000"/>
                    </a:schemeClr>
                  </a:glow>
                </a:effectLst>
                <a:latin typeface="Arial Narrow" panose="020B0606020202030204" pitchFamily="34" charset="0"/>
              </a:rPr>
              <a:t>san Vicente, Jesucristo es el esplendor del Padre y la luz que ilumina a toda persona que viene a este mundo (XI,240). A partir de su experiencia nos invita a descubrir el Rostro detrás de una apariencia pobre. El Rostro de Jesús detrás de una figura humana</a:t>
            </a:r>
            <a:r>
              <a:rPr lang="es-ES" sz="2400" b="1" i="1" dirty="0" smtClean="0">
                <a:solidFill>
                  <a:schemeClr val="bg1"/>
                </a:solidFill>
                <a:effectLst>
                  <a:glow rad="101600">
                    <a:schemeClr val="accent4">
                      <a:satMod val="175000"/>
                      <a:alpha val="40000"/>
                    </a:schemeClr>
                  </a:glow>
                </a:effectLst>
                <a:latin typeface="Arial Narrow" panose="020B0606020202030204" pitchFamily="34" charset="0"/>
              </a:rPr>
              <a:t>. </a:t>
            </a:r>
            <a:endParaRPr lang="es-PE" sz="2400" b="1" i="1" dirty="0" smtClean="0">
              <a:solidFill>
                <a:schemeClr val="bg1"/>
              </a:solidFill>
              <a:effectLst>
                <a:glow rad="101600">
                  <a:schemeClr val="accent4">
                    <a:satMod val="175000"/>
                    <a:alpha val="40000"/>
                  </a:schemeClr>
                </a:glow>
              </a:effectLst>
              <a:latin typeface="Arial Narrow" panose="020B0606020202030204" pitchFamily="34" charset="0"/>
            </a:endParaRPr>
          </a:p>
          <a:p>
            <a:pPr algn="ctr" fontAlgn="base">
              <a:spcBef>
                <a:spcPct val="0"/>
              </a:spcBef>
              <a:spcAft>
                <a:spcPct val="0"/>
              </a:spcAft>
            </a:pPr>
            <a:r>
              <a:rPr lang="es-ES" sz="2400" b="1" i="1" dirty="0">
                <a:solidFill>
                  <a:schemeClr val="bg1"/>
                </a:solidFill>
                <a:effectLst>
                  <a:glow rad="101600">
                    <a:schemeClr val="accent4">
                      <a:satMod val="175000"/>
                      <a:alpha val="40000"/>
                    </a:schemeClr>
                  </a:glow>
                </a:effectLst>
                <a:latin typeface="Arial Narrow" panose="020B0606020202030204" pitchFamily="34" charset="0"/>
              </a:rPr>
              <a:t>No hemos de considerar a un pobre campesino o a una pobre mujer según su aspecto exterior, ni según la impresión de su espíritu, dado que con frecuencia no tienen ni la figura ni el espíritu de las personas educadas, pues son vulgares y groseros. </a:t>
            </a:r>
            <a:endParaRPr lang="es-PE" sz="2400" b="1" i="1" dirty="0">
              <a:solidFill>
                <a:schemeClr val="bg1"/>
              </a:solidFill>
              <a:effectLst>
                <a:glow rad="101600">
                  <a:schemeClr val="accent4">
                    <a:satMod val="175000"/>
                    <a:alpha val="40000"/>
                  </a:schemeClr>
                </a:glow>
              </a:effectLst>
              <a:latin typeface="Arial Narrow" panose="020B0606020202030204" pitchFamily="34" charset="0"/>
            </a:endParaRPr>
          </a:p>
        </p:txBody>
      </p:sp>
      <p:pic>
        <p:nvPicPr>
          <p:cNvPr id="5122" name="Picture 2" descr="La oración según San Vicente de Paúl - I Parte - Congregación de la Misió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5780065" y="691036"/>
            <a:ext cx="2495716" cy="16387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7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i.pinimg.com/564x/b9/75/b5/b975b50a96cc05ebde964caafd7d16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3" y="528763"/>
            <a:ext cx="8091055" cy="5814045"/>
          </a:xfrm>
          <a:prstGeom prst="rect">
            <a:avLst/>
          </a:prstGeom>
          <a:noFill/>
          <a:extLst>
            <a:ext uri="{909E8E84-426E-40DD-AFC4-6F175D3DCCD1}">
              <a14:hiddenFill xmlns:a14="http://schemas.microsoft.com/office/drawing/2010/main">
                <a:solidFill>
                  <a:srgbClr val="FFFFFF"/>
                </a:solidFill>
              </a14:hiddenFill>
            </a:ext>
          </a:extLst>
        </p:spPr>
      </p:pic>
      <p:sp>
        <p:nvSpPr>
          <p:cNvPr id="9" name="6 CuadroTexto"/>
          <p:cNvSpPr txBox="1"/>
          <p:nvPr/>
        </p:nvSpPr>
        <p:spPr>
          <a:xfrm>
            <a:off x="894571" y="1627468"/>
            <a:ext cx="7556702" cy="4324261"/>
          </a:xfrm>
          <a:prstGeom prst="rect">
            <a:avLst/>
          </a:prstGeom>
          <a:noFill/>
        </p:spPr>
        <p:txBody>
          <a:bodyPr wrap="square" rtlCol="0">
            <a:spAutoFit/>
          </a:bodyPr>
          <a:lstStyle/>
          <a:p>
            <a:pPr algn="ctr" fontAlgn="base">
              <a:spcBef>
                <a:spcPct val="0"/>
              </a:spcBef>
              <a:spcAft>
                <a:spcPct val="0"/>
              </a:spcAft>
            </a:pPr>
            <a:r>
              <a:rPr lang="es-ES" sz="2500" b="1" i="1" dirty="0">
                <a:solidFill>
                  <a:schemeClr val="bg1"/>
                </a:solidFill>
                <a:effectLst>
                  <a:glow rad="139700">
                    <a:schemeClr val="accent4">
                      <a:satMod val="175000"/>
                      <a:alpha val="40000"/>
                    </a:schemeClr>
                  </a:glow>
                </a:effectLst>
                <a:latin typeface="Arial Narrow" panose="020B0606020202030204" pitchFamily="34" charset="0"/>
              </a:rPr>
              <a:t>Pero dadle la vuelta a la medalla y veréis con las luces de la fe que son ésos los que nos representan al Hijo de Dios, que quiso ser pobre; él casi ni tenía aspecto de hombre en su pasión y pasó por loco entre los gentiles y por piedra de escándalo entre los judíos; y por eso mismo pudo definirse como el evangelista de los pobres: Evangelizare </a:t>
            </a:r>
            <a:r>
              <a:rPr lang="es-ES" sz="2500" b="1" i="1" dirty="0" err="1">
                <a:solidFill>
                  <a:schemeClr val="bg1"/>
                </a:solidFill>
                <a:effectLst>
                  <a:glow rad="139700">
                    <a:schemeClr val="accent4">
                      <a:satMod val="175000"/>
                      <a:alpha val="40000"/>
                    </a:schemeClr>
                  </a:glow>
                </a:effectLst>
                <a:latin typeface="Arial Narrow" panose="020B0606020202030204" pitchFamily="34" charset="0"/>
              </a:rPr>
              <a:t>pauperibus</a:t>
            </a:r>
            <a:r>
              <a:rPr lang="es-ES" sz="2500" b="1" i="1" dirty="0">
                <a:solidFill>
                  <a:schemeClr val="bg1"/>
                </a:solidFill>
                <a:effectLst>
                  <a:glow rad="139700">
                    <a:schemeClr val="accent4">
                      <a:satMod val="175000"/>
                      <a:alpha val="40000"/>
                    </a:schemeClr>
                  </a:glow>
                </a:effectLst>
                <a:latin typeface="Arial Narrow" panose="020B0606020202030204" pitchFamily="34" charset="0"/>
              </a:rPr>
              <a:t> </a:t>
            </a:r>
            <a:r>
              <a:rPr lang="es-ES" sz="2500" b="1" i="1" dirty="0" err="1">
                <a:solidFill>
                  <a:schemeClr val="bg1"/>
                </a:solidFill>
                <a:effectLst>
                  <a:glow rad="139700">
                    <a:schemeClr val="accent4">
                      <a:satMod val="175000"/>
                      <a:alpha val="40000"/>
                    </a:schemeClr>
                  </a:glow>
                </a:effectLst>
                <a:latin typeface="Arial Narrow" panose="020B0606020202030204" pitchFamily="34" charset="0"/>
              </a:rPr>
              <a:t>misit</a:t>
            </a:r>
            <a:r>
              <a:rPr lang="es-ES" sz="2500" b="1" i="1" dirty="0">
                <a:solidFill>
                  <a:schemeClr val="bg1"/>
                </a:solidFill>
                <a:effectLst>
                  <a:glow rad="139700">
                    <a:schemeClr val="accent4">
                      <a:satMod val="175000"/>
                      <a:alpha val="40000"/>
                    </a:schemeClr>
                  </a:glow>
                </a:effectLst>
                <a:latin typeface="Arial Narrow" panose="020B0606020202030204" pitchFamily="34" charset="0"/>
              </a:rPr>
              <a:t> me. ¡Dios mío! ¡Qué hermoso sería ver a los pobres, considerándolos en Dios y en el aprecio en que los </a:t>
            </a:r>
            <a:r>
              <a:rPr lang="es-ES" sz="2500" b="1" i="1" dirty="0" smtClean="0">
                <a:solidFill>
                  <a:schemeClr val="bg1"/>
                </a:solidFill>
                <a:effectLst>
                  <a:glow rad="139700">
                    <a:schemeClr val="accent4">
                      <a:satMod val="175000"/>
                      <a:alpha val="40000"/>
                    </a:schemeClr>
                  </a:glow>
                </a:effectLst>
                <a:latin typeface="Arial Narrow" panose="020B0606020202030204" pitchFamily="34" charset="0"/>
              </a:rPr>
              <a:t>tuvo </a:t>
            </a:r>
            <a:r>
              <a:rPr lang="es-ES" sz="2500" b="1" i="1" dirty="0">
                <a:solidFill>
                  <a:schemeClr val="bg1"/>
                </a:solidFill>
                <a:effectLst>
                  <a:glow rad="139700">
                    <a:schemeClr val="accent4">
                      <a:satMod val="175000"/>
                      <a:alpha val="40000"/>
                    </a:schemeClr>
                  </a:glow>
                </a:effectLst>
                <a:latin typeface="Arial Narrow" panose="020B0606020202030204" pitchFamily="34" charset="0"/>
              </a:rPr>
              <a:t>Jesucristo! Pero, si los miramos con los sentimientos de la carne y del espíritu mundano, nos parecerán despreciables.</a:t>
            </a:r>
            <a:r>
              <a:rPr lang="es-PE" sz="2500" b="1" i="1" dirty="0" smtClean="0">
                <a:solidFill>
                  <a:schemeClr val="bg1"/>
                </a:solidFill>
                <a:effectLst>
                  <a:glow rad="139700">
                    <a:schemeClr val="accent4">
                      <a:satMod val="175000"/>
                      <a:alpha val="40000"/>
                    </a:schemeClr>
                  </a:glow>
                </a:effectLst>
                <a:latin typeface="Arial Narrow" panose="020B0606020202030204" pitchFamily="34" charset="0"/>
              </a:rPr>
              <a:t>( Vicente de Paul ).</a:t>
            </a:r>
            <a:endParaRPr lang="es-PE" sz="2500" b="1" i="1" dirty="0">
              <a:solidFill>
                <a:schemeClr val="bg1"/>
              </a:solidFill>
              <a:effectLst>
                <a:glow rad="139700">
                  <a:schemeClr val="accent4">
                    <a:satMod val="175000"/>
                    <a:alpha val="40000"/>
                  </a:schemeClr>
                </a:glow>
              </a:effectLst>
              <a:latin typeface="Arial Narrow" panose="020B0606020202030204" pitchFamily="34" charset="0"/>
            </a:endParaRPr>
          </a:p>
        </p:txBody>
      </p:sp>
      <p:pic>
        <p:nvPicPr>
          <p:cNvPr id="8" name="Picture 2" descr="La oración según San Vicente de Paúl - I Parte - Congregación de la Misió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916216" y="472205"/>
            <a:ext cx="1958109" cy="12857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514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0,802 imágenes de Cuaresma - Imágenes, fotos y vectores de stock |  Shutterstock"/>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59317" y="514838"/>
            <a:ext cx="8085465" cy="581207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2 Marcador de contenido"/>
          <p:cNvSpPr>
            <a:spLocks noGrp="1"/>
          </p:cNvSpPr>
          <p:nvPr>
            <p:ph idx="1"/>
          </p:nvPr>
        </p:nvSpPr>
        <p:spPr>
          <a:xfrm>
            <a:off x="5098472" y="509251"/>
            <a:ext cx="3371274" cy="1771122"/>
          </a:xfrm>
        </p:spPr>
        <p:txBody>
          <a:bodyPr/>
          <a:lstStyle/>
          <a:p>
            <a:pPr lvl="0" algn="ctr">
              <a:spcBef>
                <a:spcPts val="0"/>
              </a:spcBef>
              <a:buFont typeface="Wingdings" panose="05000000000000000000" pitchFamily="2" charset="2"/>
              <a:buChar char="Ø"/>
            </a:pPr>
            <a:r>
              <a:rPr lang="es-ES" sz="3000" b="1" dirty="0" smtClean="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En </a:t>
            </a:r>
            <a:r>
              <a:rPr lang="es-ES" sz="3000" b="1" dirty="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estos días de cuaresma, ¿qué debo hacer para escuchar al Señor, para dedicar tiempo a conocer y profundizar la Palabra de Dios</a:t>
            </a:r>
            <a:r>
              <a:rPr lang="es-ES" sz="3000" b="1" dirty="0" smtClean="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a:t>
            </a:r>
            <a:endParaRPr lang="es-ES" sz="3000" b="1" dirty="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p:txBody>
      </p:sp>
      <p:sp>
        <p:nvSpPr>
          <p:cNvPr id="6" name="5 Rectángulo"/>
          <p:cNvSpPr/>
          <p:nvPr/>
        </p:nvSpPr>
        <p:spPr>
          <a:xfrm>
            <a:off x="503898" y="472402"/>
            <a:ext cx="3672801"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s-ES" sz="3600" b="1" cap="all" dirty="0" smtClean="0">
                <a:ln w="0"/>
                <a:solidFill>
                  <a:srgbClr val="FFFFFF"/>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rPr>
              <a:t>COMPROMISO:</a:t>
            </a:r>
            <a:endParaRPr lang="es-ES" sz="3600" b="1" cap="all" dirty="0">
              <a:ln w="0"/>
              <a:solidFill>
                <a:srgbClr val="FFFFFF"/>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endParaRPr>
          </a:p>
        </p:txBody>
      </p:sp>
      <p:sp>
        <p:nvSpPr>
          <p:cNvPr id="9" name="2 Marcador de contenido"/>
          <p:cNvSpPr txBox="1">
            <a:spLocks/>
          </p:cNvSpPr>
          <p:nvPr/>
        </p:nvSpPr>
        <p:spPr bwMode="auto">
          <a:xfrm>
            <a:off x="3759200" y="4386248"/>
            <a:ext cx="4470400" cy="16450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s-ES" b="1" kern="0" dirty="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	Acogeré la cruz y seré solidario con aquellos que sufren</a:t>
            </a:r>
            <a:r>
              <a:rPr lang="es-ES" b="1" kern="0" dirty="0" smtClean="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a:t>
            </a:r>
            <a:endParaRPr lang="es-ES" b="1" kern="0" dirty="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7205898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85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2654" y="533030"/>
            <a:ext cx="8076691" cy="5812351"/>
          </a:xfrm>
          <a:prstGeom prst="rect">
            <a:avLst/>
          </a:prstGeom>
          <a:scene3d>
            <a:camera prst="orthographicFront"/>
            <a:lightRig rig="threePt" dir="t"/>
          </a:scene3d>
          <a:sp3d>
            <a:bevelT w="152400" h="50800" prst="softRound"/>
          </a:sp3d>
        </p:spPr>
      </p:pic>
      <p:sp>
        <p:nvSpPr>
          <p:cNvPr id="122883" name="Rectangle 3"/>
          <p:cNvSpPr>
            <a:spLocks noChangeArrowheads="1"/>
          </p:cNvSpPr>
          <p:nvPr/>
        </p:nvSpPr>
        <p:spPr bwMode="auto">
          <a:xfrm>
            <a:off x="642910" y="483359"/>
            <a:ext cx="199971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ES_tradnl" sz="2400" b="1" dirty="0">
                <a:ln w="13462">
                  <a:solidFill>
                    <a:schemeClr val="bg1"/>
                  </a:solidFill>
                  <a:prstDash val="solid"/>
                </a:ln>
                <a:solidFill>
                  <a:schemeClr val="tx1">
                    <a:lumMod val="85000"/>
                    <a:lumOff val="15000"/>
                  </a:schemeClr>
                </a:solidFill>
                <a:effectLst>
                  <a:glow rad="139700">
                    <a:schemeClr val="accent1">
                      <a:satMod val="175000"/>
                      <a:alpha val="40000"/>
                    </a:schemeClr>
                  </a:glow>
                  <a:outerShdw dist="38100" dir="2700000" algn="bl" rotWithShape="0">
                    <a:schemeClr val="accent5"/>
                  </a:outerShdw>
                </a:effectLst>
                <a:latin typeface="Gill Sans Ultra Bold Condensed" panose="020B0A06020104020203" pitchFamily="34" charset="0"/>
                <a:ea typeface="Times New Roman" pitchFamily="18" charset="0"/>
                <a:cs typeface="Arial" pitchFamily="34" charset="0"/>
              </a:rPr>
              <a:t>Oración final </a:t>
            </a:r>
            <a:endParaRPr lang="es-ES_tradnl" sz="2400" b="1" dirty="0">
              <a:ln w="13462">
                <a:solidFill>
                  <a:schemeClr val="bg1"/>
                </a:solidFill>
                <a:prstDash val="solid"/>
              </a:ln>
              <a:solidFill>
                <a:schemeClr val="tx1">
                  <a:lumMod val="85000"/>
                  <a:lumOff val="15000"/>
                </a:schemeClr>
              </a:solidFill>
              <a:effectLst>
                <a:glow rad="139700">
                  <a:schemeClr val="accent1">
                    <a:satMod val="175000"/>
                    <a:alpha val="40000"/>
                  </a:schemeClr>
                </a:glow>
                <a:outerShdw dist="38100" dir="2700000" algn="bl" rotWithShape="0">
                  <a:schemeClr val="accent5"/>
                </a:outerShdw>
              </a:effectLst>
              <a:latin typeface="Gill Sans Ultra Bold Condensed" panose="020B0A06020104020203" pitchFamily="34" charset="0"/>
            </a:endParaRPr>
          </a:p>
        </p:txBody>
      </p:sp>
      <p:sp>
        <p:nvSpPr>
          <p:cNvPr id="12" name="11 Rectángulo"/>
          <p:cNvSpPr/>
          <p:nvPr/>
        </p:nvSpPr>
        <p:spPr>
          <a:xfrm>
            <a:off x="506292" y="819592"/>
            <a:ext cx="8242154" cy="5644622"/>
          </a:xfrm>
          <a:prstGeom prst="rect">
            <a:avLst/>
          </a:prstGeom>
        </p:spPr>
        <p:txBody>
          <a:bodyPr wrap="square">
            <a:spAutoFit/>
          </a:bodyPr>
          <a:lstStyle/>
          <a:p>
            <a:pPr fontAlgn="base">
              <a:spcBef>
                <a:spcPct val="20000"/>
              </a:spcBef>
              <a:spcAft>
                <a:spcPct val="0"/>
              </a:spcAft>
              <a:defRPr/>
            </a:pPr>
            <a:r>
              <a:rPr lang="es-ES" sz="2200" b="1" kern="0" dirty="0">
                <a:solidFill>
                  <a:srgbClr val="FFFFFF"/>
                </a:solidFill>
                <a:effectLst>
                  <a:glow rad="101600">
                    <a:srgbClr val="58602A">
                      <a:alpha val="60000"/>
                    </a:srgbClr>
                  </a:glow>
                  <a:outerShdw blurRad="50800" dist="76200" algn="l" rotWithShape="0">
                    <a:prstClr val="black"/>
                  </a:outerShdw>
                </a:effectLst>
              </a:rPr>
              <a:t>Señor, me siento como Pedro, Santiago y Juan. </a:t>
            </a:r>
          </a:p>
          <a:p>
            <a:pPr fontAlgn="base">
              <a:spcBef>
                <a:spcPct val="20000"/>
              </a:spcBef>
              <a:spcAft>
                <a:spcPct val="0"/>
              </a:spcAft>
              <a:defRPr/>
            </a:pPr>
            <a:r>
              <a:rPr lang="es-ES" sz="2200" b="1" kern="0" dirty="0">
                <a:solidFill>
                  <a:srgbClr val="FFFFFF"/>
                </a:solidFill>
                <a:effectLst>
                  <a:glow rad="101600">
                    <a:srgbClr val="58602A">
                      <a:alpha val="60000"/>
                    </a:srgbClr>
                  </a:glow>
                  <a:outerShdw blurRad="50800" dist="76200" algn="l" rotWithShape="0">
                    <a:prstClr val="black"/>
                  </a:outerShdw>
                </a:effectLst>
              </a:rPr>
              <a:t>Cuando Tú te me manifiestas en mi vida</a:t>
            </a:r>
            <a:r>
              <a:rPr lang="es-ES" sz="2200" b="1" kern="0" dirty="0" smtClean="0">
                <a:solidFill>
                  <a:srgbClr val="FFFFFF"/>
                </a:solidFill>
                <a:effectLst>
                  <a:glow rad="101600">
                    <a:srgbClr val="58602A">
                      <a:alpha val="60000"/>
                    </a:srgbClr>
                  </a:glow>
                  <a:outerShdw blurRad="50800" dist="76200" algn="l" rotWithShape="0">
                    <a:prstClr val="black"/>
                  </a:outerShdw>
                </a:effectLst>
              </a:rPr>
              <a:t>, a                                               veces </a:t>
            </a:r>
            <a:r>
              <a:rPr lang="es-ES" sz="2200" b="1" kern="0" dirty="0">
                <a:solidFill>
                  <a:srgbClr val="FFFFFF"/>
                </a:solidFill>
                <a:effectLst>
                  <a:glow rad="101600">
                    <a:srgbClr val="58602A">
                      <a:alpha val="60000"/>
                    </a:srgbClr>
                  </a:glow>
                  <a:outerShdw blurRad="50800" dist="76200" algn="l" rotWithShape="0">
                    <a:prstClr val="black"/>
                  </a:outerShdw>
                </a:effectLst>
              </a:rPr>
              <a:t>me confundo. </a:t>
            </a:r>
          </a:p>
          <a:p>
            <a:pPr fontAlgn="base">
              <a:spcBef>
                <a:spcPct val="20000"/>
              </a:spcBef>
              <a:spcAft>
                <a:spcPct val="0"/>
              </a:spcAft>
              <a:defRPr/>
            </a:pPr>
            <a:r>
              <a:rPr lang="es-ES" sz="2200" b="1" kern="0" dirty="0">
                <a:solidFill>
                  <a:srgbClr val="FFFFFF"/>
                </a:solidFill>
                <a:effectLst>
                  <a:glow rad="101600">
                    <a:srgbClr val="58602A">
                      <a:alpha val="60000"/>
                    </a:srgbClr>
                  </a:glow>
                  <a:outerShdw blurRad="50800" dist="76200" algn="l" rotWithShape="0">
                    <a:prstClr val="black"/>
                  </a:outerShdw>
                </a:effectLst>
              </a:rPr>
              <a:t>Tu presencia me causa alegría, </a:t>
            </a:r>
            <a:r>
              <a:rPr lang="es-ES" sz="2200" b="1" kern="0" dirty="0" smtClean="0">
                <a:solidFill>
                  <a:srgbClr val="FFFFFF"/>
                </a:solidFill>
                <a:effectLst>
                  <a:glow rad="101600">
                    <a:srgbClr val="58602A">
                      <a:alpha val="60000"/>
                    </a:srgbClr>
                  </a:glow>
                  <a:outerShdw blurRad="50800" dist="76200" algn="l" rotWithShape="0">
                    <a:prstClr val="black"/>
                  </a:outerShdw>
                </a:effectLst>
              </a:rPr>
              <a:t>pero </a:t>
            </a:r>
            <a:r>
              <a:rPr lang="es-ES" sz="2200" b="1" kern="0" dirty="0">
                <a:solidFill>
                  <a:srgbClr val="FFFFFF"/>
                </a:solidFill>
                <a:effectLst>
                  <a:glow rad="101600">
                    <a:srgbClr val="58602A">
                      <a:alpha val="60000"/>
                    </a:srgbClr>
                  </a:glow>
                  <a:outerShdw blurRad="50800" dist="76200" algn="l" rotWithShape="0">
                    <a:prstClr val="black"/>
                  </a:outerShdw>
                </a:effectLst>
              </a:rPr>
              <a:t>también </a:t>
            </a:r>
            <a:r>
              <a:rPr lang="es-ES" sz="2200" b="1" kern="0" dirty="0" smtClean="0">
                <a:solidFill>
                  <a:srgbClr val="FFFFFF"/>
                </a:solidFill>
                <a:effectLst>
                  <a:glow rad="101600">
                    <a:srgbClr val="58602A">
                      <a:alpha val="60000"/>
                    </a:srgbClr>
                  </a:glow>
                  <a:outerShdw blurRad="50800" dist="76200" algn="l" rotWithShape="0">
                    <a:prstClr val="black"/>
                  </a:outerShdw>
                </a:effectLst>
              </a:rPr>
              <a:t>                                                  un </a:t>
            </a:r>
            <a:r>
              <a:rPr lang="es-ES" sz="2200" b="1" kern="0" dirty="0">
                <a:solidFill>
                  <a:srgbClr val="FFFFFF"/>
                </a:solidFill>
                <a:effectLst>
                  <a:glow rad="101600">
                    <a:srgbClr val="58602A">
                      <a:alpha val="60000"/>
                    </a:srgbClr>
                  </a:glow>
                  <a:outerShdw blurRad="50800" dist="76200" algn="l" rotWithShape="0">
                    <a:prstClr val="black"/>
                  </a:outerShdw>
                </a:effectLst>
              </a:rPr>
              <a:t>gran miedo.</a:t>
            </a:r>
          </a:p>
          <a:p>
            <a:pPr fontAlgn="base">
              <a:spcBef>
                <a:spcPct val="20000"/>
              </a:spcBef>
              <a:spcAft>
                <a:spcPct val="0"/>
              </a:spcAft>
              <a:defRPr/>
            </a:pPr>
            <a:r>
              <a:rPr lang="es-ES" sz="2200" b="1" kern="0" dirty="0">
                <a:solidFill>
                  <a:srgbClr val="FFFFFF"/>
                </a:solidFill>
                <a:effectLst>
                  <a:glow rad="101600">
                    <a:srgbClr val="58602A">
                      <a:alpha val="60000"/>
                    </a:srgbClr>
                  </a:glow>
                  <a:outerShdw blurRad="50800" dist="76200" algn="l" rotWithShape="0">
                    <a:prstClr val="black"/>
                  </a:outerShdw>
                </a:effectLst>
              </a:rPr>
              <a:t>Señor, la voz de tu Padre que acaba </a:t>
            </a:r>
            <a:r>
              <a:rPr lang="es-ES" sz="2200" b="1" kern="0" dirty="0" smtClean="0">
                <a:solidFill>
                  <a:srgbClr val="FFFFFF"/>
                </a:solidFill>
                <a:effectLst>
                  <a:glow rad="101600">
                    <a:srgbClr val="58602A">
                      <a:alpha val="60000"/>
                    </a:srgbClr>
                  </a:glow>
                  <a:outerShdw blurRad="50800" dist="76200" algn="l" rotWithShape="0">
                    <a:prstClr val="black"/>
                  </a:outerShdw>
                </a:effectLst>
              </a:rPr>
              <a:t>de                  </a:t>
            </a:r>
            <a:r>
              <a:rPr lang="es-ES" sz="2200" b="1" kern="0" dirty="0">
                <a:solidFill>
                  <a:srgbClr val="FFFFFF"/>
                </a:solidFill>
                <a:effectLst>
                  <a:glow rad="101600">
                    <a:srgbClr val="58602A">
                      <a:alpha val="60000"/>
                    </a:srgbClr>
                  </a:glow>
                  <a:outerShdw blurRad="50800" dist="76200" algn="l" rotWithShape="0">
                    <a:prstClr val="black"/>
                  </a:outerShdw>
                </a:effectLst>
              </a:rPr>
              <a:t>proclamarse me asusta</a:t>
            </a:r>
            <a:r>
              <a:rPr lang="es-ES" sz="2200" b="1" kern="0" dirty="0" smtClean="0">
                <a:solidFill>
                  <a:srgbClr val="FFFFFF"/>
                </a:solidFill>
                <a:effectLst>
                  <a:glow rad="101600">
                    <a:srgbClr val="58602A">
                      <a:alpha val="60000"/>
                    </a:srgbClr>
                  </a:glow>
                  <a:outerShdw blurRad="50800" dist="76200" algn="l" rotWithShape="0">
                    <a:prstClr val="black"/>
                  </a:outerShdw>
                </a:effectLst>
              </a:rPr>
              <a:t>: sé </a:t>
            </a:r>
            <a:r>
              <a:rPr lang="es-ES" sz="2200" b="1" kern="0" dirty="0">
                <a:solidFill>
                  <a:srgbClr val="FFFFFF"/>
                </a:solidFill>
                <a:effectLst>
                  <a:glow rad="101600">
                    <a:srgbClr val="58602A">
                      <a:alpha val="60000"/>
                    </a:srgbClr>
                  </a:glow>
                  <a:outerShdw blurRad="50800" dist="76200" algn="l" rotWithShape="0">
                    <a:prstClr val="black"/>
                  </a:outerShdw>
                </a:effectLst>
              </a:rPr>
              <a:t>que tú me amas y </a:t>
            </a:r>
            <a:r>
              <a:rPr lang="es-ES" sz="2200" b="1" kern="0" dirty="0" smtClean="0">
                <a:solidFill>
                  <a:srgbClr val="FFFFFF"/>
                </a:solidFill>
                <a:effectLst>
                  <a:glow rad="101600">
                    <a:srgbClr val="58602A">
                      <a:alpha val="60000"/>
                    </a:srgbClr>
                  </a:glow>
                  <a:outerShdw blurRad="50800" dist="76200" algn="l" rotWithShape="0">
                    <a:prstClr val="black"/>
                  </a:outerShdw>
                </a:effectLst>
              </a:rPr>
              <a:t>                                           m e </a:t>
            </a:r>
            <a:r>
              <a:rPr lang="es-ES" sz="2200" b="1" kern="0" dirty="0">
                <a:solidFill>
                  <a:srgbClr val="FFFFFF"/>
                </a:solidFill>
                <a:effectLst>
                  <a:glow rad="101600">
                    <a:srgbClr val="58602A">
                      <a:alpha val="60000"/>
                    </a:srgbClr>
                  </a:glow>
                  <a:outerShdw blurRad="50800" dist="76200" algn="l" rotWithShape="0">
                    <a:prstClr val="black"/>
                  </a:outerShdw>
                </a:effectLst>
              </a:rPr>
              <a:t>reconoces, pero no sé en verdad cuánto te obedezco. </a:t>
            </a:r>
          </a:p>
          <a:p>
            <a:pPr fontAlgn="base">
              <a:spcBef>
                <a:spcPct val="20000"/>
              </a:spcBef>
              <a:spcAft>
                <a:spcPct val="0"/>
              </a:spcAft>
              <a:defRPr/>
            </a:pPr>
            <a:r>
              <a:rPr lang="es-ES" sz="2200" b="1" kern="0" dirty="0">
                <a:solidFill>
                  <a:srgbClr val="FFFFFF"/>
                </a:solidFill>
                <a:effectLst>
                  <a:glow rad="101600">
                    <a:srgbClr val="58602A">
                      <a:alpha val="60000"/>
                    </a:srgbClr>
                  </a:glow>
                  <a:outerShdw blurRad="50800" dist="76200" algn="l" rotWithShape="0">
                    <a:prstClr val="black"/>
                  </a:outerShdw>
                </a:effectLst>
              </a:rPr>
              <a:t>Abre Señor mi corazón y mi mente para que yo pueda reconocer ante Ti, cuál es esa decisión de seguirte, de obedecerte, de escucharte cada día más. </a:t>
            </a:r>
          </a:p>
          <a:p>
            <a:pPr fontAlgn="base">
              <a:spcBef>
                <a:spcPct val="20000"/>
              </a:spcBef>
              <a:spcAft>
                <a:spcPct val="0"/>
              </a:spcAft>
              <a:defRPr/>
            </a:pPr>
            <a:r>
              <a:rPr lang="es-ES" sz="2200" b="1" kern="0" dirty="0">
                <a:solidFill>
                  <a:srgbClr val="FFFFFF"/>
                </a:solidFill>
                <a:effectLst>
                  <a:glow rad="101600">
                    <a:srgbClr val="58602A">
                      <a:alpha val="60000"/>
                    </a:srgbClr>
                  </a:glow>
                  <a:outerShdw blurRad="50800" dist="76200" algn="l" rotWithShape="0">
                    <a:prstClr val="black"/>
                  </a:outerShdw>
                </a:effectLst>
              </a:rPr>
              <a:t>Señor, vuelve a poner en mi corazón </a:t>
            </a:r>
            <a:r>
              <a:rPr lang="es-ES" sz="2200" b="1" kern="0" dirty="0" smtClean="0">
                <a:solidFill>
                  <a:srgbClr val="FFFFFF"/>
                </a:solidFill>
                <a:effectLst>
                  <a:glow rad="101600">
                    <a:srgbClr val="58602A">
                      <a:alpha val="60000"/>
                    </a:srgbClr>
                  </a:glow>
                  <a:outerShdw blurRad="50800" dist="76200" algn="l" rotWithShape="0">
                    <a:prstClr val="black"/>
                  </a:outerShdw>
                </a:effectLst>
              </a:rPr>
              <a:t>tus </a:t>
            </a:r>
            <a:r>
              <a:rPr lang="es-ES" sz="2200" b="1" kern="0" dirty="0">
                <a:solidFill>
                  <a:srgbClr val="FFFFFF"/>
                </a:solidFill>
                <a:effectLst>
                  <a:glow rad="101600">
                    <a:srgbClr val="58602A">
                      <a:alpha val="60000"/>
                    </a:srgbClr>
                  </a:glow>
                  <a:outerShdw blurRad="50800" dist="76200" algn="l" rotWithShape="0">
                    <a:prstClr val="black"/>
                  </a:outerShdw>
                </a:effectLst>
              </a:rPr>
              <a:t>Palabras que son vida eterna. </a:t>
            </a:r>
          </a:p>
          <a:p>
            <a:pPr fontAlgn="base">
              <a:spcBef>
                <a:spcPct val="20000"/>
              </a:spcBef>
              <a:spcAft>
                <a:spcPct val="0"/>
              </a:spcAft>
              <a:defRPr/>
            </a:pPr>
            <a:r>
              <a:rPr lang="es-ES" sz="2200" b="1" kern="0" dirty="0">
                <a:solidFill>
                  <a:srgbClr val="FFFFFF"/>
                </a:solidFill>
                <a:effectLst>
                  <a:glow rad="101600">
                    <a:srgbClr val="58602A">
                      <a:alpha val="60000"/>
                    </a:srgbClr>
                  </a:glow>
                  <a:outerShdw blurRad="50800" dist="76200" algn="l" rotWithShape="0">
                    <a:prstClr val="black"/>
                  </a:outerShdw>
                </a:effectLst>
              </a:rPr>
              <a:t>Y que ellas encuentren eco en mi vida transformada por ti.</a:t>
            </a:r>
          </a:p>
          <a:p>
            <a:pPr fontAlgn="base">
              <a:spcBef>
                <a:spcPct val="20000"/>
              </a:spcBef>
              <a:spcAft>
                <a:spcPct val="0"/>
              </a:spcAft>
              <a:defRPr/>
            </a:pPr>
            <a:r>
              <a:rPr lang="es-ES" sz="2200" b="1" kern="0" dirty="0" smtClean="0">
                <a:solidFill>
                  <a:srgbClr val="FFFFFF"/>
                </a:solidFill>
                <a:effectLst>
                  <a:glow rad="101600">
                    <a:srgbClr val="58602A">
                      <a:alpha val="60000"/>
                    </a:srgbClr>
                  </a:glow>
                  <a:outerShdw blurRad="50800" dist="76200" algn="l" rotWithShape="0">
                    <a:prstClr val="black"/>
                  </a:outerShdw>
                </a:effectLst>
              </a:rPr>
              <a:t>                                              Amén.</a:t>
            </a:r>
            <a:endParaRPr lang="es-PE" sz="2200" b="1" kern="0" dirty="0">
              <a:solidFill>
                <a:srgbClr val="FFFFFF"/>
              </a:solidFill>
              <a:effectLst>
                <a:glow rad="101600">
                  <a:srgbClr val="58602A">
                    <a:alpha val="60000"/>
                  </a:srgbClr>
                </a:glow>
                <a:outerShdw blurRad="50800" dist="76200" algn="l" rotWithShape="0">
                  <a:prstClr val="black"/>
                </a:outerShdw>
              </a:effectLst>
            </a:endParaRPr>
          </a:p>
        </p:txBody>
      </p:sp>
      <p:sp>
        <p:nvSpPr>
          <p:cNvPr id="11"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defRPr/>
            </a:pPr>
            <a:endParaRPr lang="es-PE" kern="0" dirty="0">
              <a:solidFill>
                <a:srgbClr val="FFFFFF"/>
              </a:solidFill>
              <a:latin typeface="Times New Roman" pitchFamily="18" charset="0"/>
            </a:endParaRPr>
          </a:p>
        </p:txBody>
      </p:sp>
      <p:sp>
        <p:nvSpPr>
          <p:cNvPr id="122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es-PE" sz="2400">
              <a:solidFill>
                <a:srgbClr val="FFFFFF"/>
              </a:solidFill>
              <a:latin typeface="Times New Roman" pitchFamily="18" charset="0"/>
            </a:endParaRPr>
          </a:p>
        </p:txBody>
      </p:sp>
      <p:sp>
        <p:nvSpPr>
          <p:cNvPr id="16" name="11 Rectángulo"/>
          <p:cNvSpPr/>
          <p:nvPr/>
        </p:nvSpPr>
        <p:spPr>
          <a:xfrm>
            <a:off x="-1183363" y="1621650"/>
            <a:ext cx="8078308" cy="461665"/>
          </a:xfrm>
          <a:prstGeom prst="rect">
            <a:avLst/>
          </a:prstGeom>
        </p:spPr>
        <p:txBody>
          <a:bodyPr wrap="square">
            <a:spAutoFit/>
          </a:bodyPr>
          <a:lstStyle/>
          <a:p>
            <a:pPr algn="ctr" fontAlgn="base">
              <a:spcBef>
                <a:spcPct val="20000"/>
              </a:spcBef>
              <a:spcAft>
                <a:spcPct val="0"/>
              </a:spcAft>
              <a:defRPr/>
            </a:pPr>
            <a:endParaRPr lang="es-PE" sz="2400" b="1" kern="0" dirty="0">
              <a:solidFill>
                <a:srgbClr val="FFFFFF"/>
              </a:solidFill>
              <a:effectLst>
                <a:glow rad="101600">
                  <a:srgbClr val="58602A">
                    <a:alpha val="60000"/>
                  </a:srgbClr>
                </a:glow>
                <a:outerShdw blurRad="50800" dist="76200" algn="l" rotWithShape="0">
                  <a:prstClr val="black"/>
                </a:outerShdw>
              </a:effectLst>
            </a:endParaRPr>
          </a:p>
        </p:txBody>
      </p:sp>
    </p:spTree>
    <p:extLst>
      <p:ext uri="{BB962C8B-B14F-4D97-AF65-F5344CB8AC3E}">
        <p14:creationId xmlns:p14="http://schemas.microsoft.com/office/powerpoint/2010/main" val="1078199497"/>
      </p:ext>
    </p:extLst>
  </p:cSld>
  <p:clrMapOvr>
    <a:masterClrMapping/>
  </p:clrMapOvr>
  <mc:AlternateContent xmlns:mc="http://schemas.openxmlformats.org/markup-compatibility/2006" xmlns:p14="http://schemas.microsoft.com/office/powerpoint/2010/main">
    <mc:Choice Requires="p14">
      <p:transition spd="slow" p14:dur="3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24200"/>
                            </p:stCondLst>
                            <p:childTnLst>
                              <p:par>
                                <p:cTn id="10" presetID="2" presetClass="entr" presetSubtype="4"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7964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ES" sz="5400" b="1" spc="50" dirty="0">
              <a:ln w="11430"/>
              <a:gradFill>
                <a:gsLst>
                  <a:gs pos="25000">
                    <a:srgbClr val="FF6699">
                      <a:satMod val="155000"/>
                    </a:srgbClr>
                  </a:gs>
                  <a:gs pos="100000">
                    <a:srgbClr val="FF6699">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pic>
        <p:nvPicPr>
          <p:cNvPr id="7" name="Picture 2" descr="http://hijasdelacaridadperu.org/6_actualidad/2012/noviembre/VIRGEN%20DE%20LA%20MEDALLA%20MLIAGRO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889" y="1036736"/>
            <a:ext cx="3517115" cy="4670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a:extLst>
            <a:ext uri="{909E8E84-426E-40DD-AFC4-6F175D3DCCD1}">
              <a14:hiddenFill xmlns:a14="http://schemas.microsoft.com/office/drawing/2010/main">
                <a:solidFill>
                  <a:srgbClr val="FFFFFF"/>
                </a:solidFill>
              </a14:hiddenFill>
            </a:ext>
          </a:extLst>
        </p:spPr>
      </p:pic>
      <p:sp>
        <p:nvSpPr>
          <p:cNvPr id="10" name="WordArt 89"/>
          <p:cNvSpPr>
            <a:spLocks noChangeArrowheads="1" noChangeShapeType="1" noTextEdit="1"/>
          </p:cNvSpPr>
          <p:nvPr/>
        </p:nvSpPr>
        <p:spPr bwMode="auto">
          <a:xfrm>
            <a:off x="2867444" y="879044"/>
            <a:ext cx="4026008" cy="4986047"/>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ea typeface="+mn-lt"/>
              </a:rPr>
              <a:t>Oh María sin pecado concebida ruega por nosotros que recurrimos a ti</a:t>
            </a:r>
          </a:p>
        </p:txBody>
      </p:sp>
      <p:sp>
        <p:nvSpPr>
          <p:cNvPr id="11" name="Text Box 7"/>
          <p:cNvSpPr txBox="1">
            <a:spLocks noChangeArrowheads="1"/>
          </p:cNvSpPr>
          <p:nvPr/>
        </p:nvSpPr>
        <p:spPr bwMode="auto">
          <a:xfrm>
            <a:off x="1915088" y="6327766"/>
            <a:ext cx="5930719" cy="400110"/>
          </a:xfrm>
          <a:prstGeom prst="rect">
            <a:avLst/>
          </a:prstGeom>
          <a:solidFill>
            <a:srgbClr val="9A009A"/>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00" dirty="0" smtClean="0">
                <a:solidFill>
                  <a:srgbClr val="FFFFFF"/>
                </a:solidFill>
                <a:effectLst>
                  <a:outerShdw blurRad="38100" dist="38100" dir="2700000" algn="tl">
                    <a:srgbClr val="000000">
                      <a:alpha val="43137"/>
                    </a:srgbClr>
                  </a:outerShdw>
                </a:effectLst>
                <a:latin typeface="Poor Richard" pitchFamily="18" charset="0"/>
                <a:cs typeface="Times New Roman"/>
              </a:rPr>
              <a:t>Texto de </a:t>
            </a:r>
            <a:r>
              <a:rPr lang="es-PE" sz="1000" dirty="0" err="1" smtClean="0">
                <a:solidFill>
                  <a:srgbClr val="FFFFFF"/>
                </a:solidFill>
                <a:effectLst>
                  <a:outerShdw blurRad="38100" dist="38100" dir="2700000" algn="tl">
                    <a:srgbClr val="000000">
                      <a:alpha val="43137"/>
                    </a:srgbClr>
                  </a:outerShdw>
                </a:effectLst>
                <a:latin typeface="Poor Richard" pitchFamily="18" charset="0"/>
                <a:cs typeface="Times New Roman"/>
              </a:rPr>
              <a:t>Lectio</a:t>
            </a:r>
            <a:r>
              <a:rPr lang="es-PE" sz="1000" dirty="0" smtClean="0">
                <a:solidFill>
                  <a:srgbClr val="FFFFFF"/>
                </a:solidFill>
                <a:effectLst>
                  <a:outerShdw blurRad="38100" dist="38100" dir="2700000" algn="tl">
                    <a:srgbClr val="000000">
                      <a:alpha val="43137"/>
                    </a:srgbClr>
                  </a:outerShdw>
                </a:effectLst>
                <a:latin typeface="Poor Richard" pitchFamily="18" charset="0"/>
                <a:cs typeface="Times New Roman"/>
              </a:rPr>
              <a:t> Divina:  Padre César Chávez  Alva (Chuno) </a:t>
            </a:r>
            <a:r>
              <a:rPr lang="es-PE" sz="1000" dirty="0" err="1" smtClean="0">
                <a:solidFill>
                  <a:srgbClr val="FFFFFF"/>
                </a:solidFill>
                <a:effectLst>
                  <a:outerShdw blurRad="38100" dist="38100" dir="2700000" algn="tl">
                    <a:srgbClr val="000000">
                      <a:alpha val="43137"/>
                    </a:srgbClr>
                  </a:outerShdw>
                </a:effectLst>
                <a:latin typeface="Poor Richard" pitchFamily="18" charset="0"/>
                <a:cs typeface="Times New Roman"/>
              </a:rPr>
              <a:t>C.ongregación</a:t>
            </a:r>
            <a:r>
              <a:rPr lang="es-PE" sz="1000" dirty="0" smtClean="0">
                <a:solidFill>
                  <a:srgbClr val="FFFFFF"/>
                </a:solidFill>
                <a:effectLst>
                  <a:outerShdw blurRad="38100" dist="38100" dir="2700000" algn="tl">
                    <a:srgbClr val="000000">
                      <a:alpha val="43137"/>
                    </a:srgbClr>
                  </a:outerShdw>
                </a:effectLst>
                <a:latin typeface="Poor Richard" pitchFamily="18" charset="0"/>
                <a:cs typeface="Times New Roman"/>
              </a:rPr>
              <a:t> de la Misión.  </a:t>
            </a:r>
            <a:r>
              <a:rPr lang="es-PE" sz="1000" dirty="0">
                <a:solidFill>
                  <a:srgbClr val="FFFFFF"/>
                </a:solidFill>
                <a:effectLst>
                  <a:outerShdw blurRad="38100" dist="38100" dir="2700000" algn="tl">
                    <a:srgbClr val="000000">
                      <a:alpha val="43137"/>
                    </a:srgbClr>
                  </a:outerShdw>
                </a:effectLst>
                <a:latin typeface="Poor Richard" pitchFamily="18" charset="0"/>
                <a:cs typeface="Times New Roman"/>
              </a:rPr>
              <a:t>www.cmperu.com </a:t>
            </a:r>
          </a:p>
          <a:p>
            <a:pPr algn="ctr" fontAlgn="base">
              <a:spcAft>
                <a:spcPct val="0"/>
              </a:spcAft>
              <a:defRPr/>
            </a:pPr>
            <a:r>
              <a:rPr lang="es-PE" sz="1000" dirty="0" smtClean="0">
                <a:solidFill>
                  <a:srgbClr val="FFFFFF"/>
                </a:solidFill>
                <a:effectLst>
                  <a:outerShdw blurRad="38100" dist="38100" dir="2700000" algn="tl">
                    <a:srgbClr val="000000">
                      <a:alpha val="43137"/>
                    </a:srgbClr>
                  </a:outerShdw>
                </a:effectLst>
                <a:latin typeface="Poor Richard" pitchFamily="18" charset="0"/>
                <a:cs typeface="Times New Roman"/>
              </a:rPr>
              <a:t> </a:t>
            </a:r>
            <a:r>
              <a:rPr lang="es-PE" sz="1000" dirty="0" err="1" smtClean="0">
                <a:solidFill>
                  <a:srgbClr val="FFFFFF"/>
                </a:solidFill>
                <a:effectLst>
                  <a:outerShdw blurRad="38100" dist="38100" dir="2700000" algn="tl">
                    <a:srgbClr val="000000">
                      <a:alpha val="43137"/>
                    </a:srgbClr>
                  </a:outerShdw>
                </a:effectLst>
                <a:latin typeface="Poor Richard" pitchFamily="18" charset="0"/>
                <a:cs typeface="Times New Roman"/>
              </a:rPr>
              <a:t>Power</a:t>
            </a:r>
            <a:r>
              <a:rPr lang="es-PE" sz="1000" dirty="0" smtClean="0">
                <a:solidFill>
                  <a:srgbClr val="FFFFFF"/>
                </a:solidFill>
                <a:effectLst>
                  <a:outerShdw blurRad="38100" dist="38100" dir="2700000" algn="tl">
                    <a:srgbClr val="000000">
                      <a:alpha val="43137"/>
                    </a:srgbClr>
                  </a:outerShdw>
                </a:effectLst>
                <a:latin typeface="Poor Richard" pitchFamily="18" charset="0"/>
                <a:cs typeface="Times New Roman"/>
              </a:rPr>
              <a:t> Point :  Sor Pilar </a:t>
            </a:r>
            <a:r>
              <a:rPr lang="es-PE" sz="1000" dirty="0" err="1" smtClean="0">
                <a:solidFill>
                  <a:srgbClr val="FFFFFF"/>
                </a:solidFill>
                <a:effectLst>
                  <a:outerShdw blurRad="38100" dist="38100" dir="2700000" algn="tl">
                    <a:srgbClr val="000000">
                      <a:alpha val="43137"/>
                    </a:srgbClr>
                  </a:outerShdw>
                </a:effectLst>
                <a:latin typeface="Poor Richard" pitchFamily="18" charset="0"/>
                <a:cs typeface="Times New Roman"/>
              </a:rPr>
              <a:t>Caycho</a:t>
            </a:r>
            <a:r>
              <a:rPr lang="es-PE" sz="1000" dirty="0" smtClean="0">
                <a:solidFill>
                  <a:srgbClr val="FFFFFF"/>
                </a:solidFill>
                <a:effectLst>
                  <a:outerShdw blurRad="38100" dist="38100" dir="2700000" algn="tl">
                    <a:srgbClr val="000000">
                      <a:alpha val="43137"/>
                    </a:srgbClr>
                  </a:outerShdw>
                </a:effectLst>
                <a:latin typeface="Poor Richard" pitchFamily="18" charset="0"/>
                <a:cs typeface="Times New Roman"/>
              </a:rPr>
              <a:t> Vela  - Hija de la Caridad de San Vicente </a:t>
            </a:r>
            <a:r>
              <a:rPr lang="es-PE" sz="1000" dirty="0">
                <a:solidFill>
                  <a:srgbClr val="FFFFFF"/>
                </a:solidFill>
                <a:effectLst>
                  <a:outerShdw blurRad="38100" dist="38100" dir="2700000" algn="tl">
                    <a:srgbClr val="000000">
                      <a:alpha val="43137"/>
                    </a:srgbClr>
                  </a:outerShdw>
                </a:effectLst>
                <a:latin typeface="Poor Richard" pitchFamily="18" charset="0"/>
                <a:cs typeface="Times New Roman"/>
              </a:rPr>
              <a:t>de </a:t>
            </a:r>
            <a:r>
              <a:rPr lang="es-PE" sz="1000" dirty="0" smtClean="0">
                <a:solidFill>
                  <a:srgbClr val="FFFFFF"/>
                </a:solidFill>
                <a:effectLst>
                  <a:outerShdw blurRad="38100" dist="38100" dir="2700000" algn="tl">
                    <a:srgbClr val="000000">
                      <a:alpha val="43137"/>
                    </a:srgbClr>
                  </a:outerShdw>
                </a:effectLst>
                <a:latin typeface="Poor Richard" pitchFamily="18" charset="0"/>
                <a:cs typeface="Times New Roman"/>
              </a:rPr>
              <a:t>Paúl</a:t>
            </a:r>
          </a:p>
        </p:txBody>
      </p:sp>
    </p:spTree>
    <p:extLst>
      <p:ext uri="{BB962C8B-B14F-4D97-AF65-F5344CB8AC3E}">
        <p14:creationId xmlns:p14="http://schemas.microsoft.com/office/powerpoint/2010/main" val="9107559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0" fill="hold"/>
                                        <p:tgtEl>
                                          <p:spTgt spid="7"/>
                                        </p:tgtEl>
                                        <p:attrNameLst>
                                          <p:attrName>ppt_w</p:attrName>
                                        </p:attrNameLst>
                                      </p:cBhvr>
                                      <p:tavLst>
                                        <p:tav tm="0">
                                          <p:val>
                                            <p:fltVal val="0"/>
                                          </p:val>
                                        </p:tav>
                                        <p:tav tm="100000">
                                          <p:val>
                                            <p:strVal val="#ppt_w"/>
                                          </p:val>
                                        </p:tav>
                                      </p:tavLst>
                                    </p:anim>
                                    <p:anim calcmode="lin" valueType="num">
                                      <p:cBhvr>
                                        <p:cTn id="8" dur="2500" fill="hold"/>
                                        <p:tgtEl>
                                          <p:spTgt spid="7"/>
                                        </p:tgtEl>
                                        <p:attrNameLst>
                                          <p:attrName>ppt_h</p:attrName>
                                        </p:attrNameLst>
                                      </p:cBhvr>
                                      <p:tavLst>
                                        <p:tav tm="0">
                                          <p:val>
                                            <p:fltVal val="0"/>
                                          </p:val>
                                        </p:tav>
                                        <p:tav tm="100000">
                                          <p:val>
                                            <p:strVal val="#ppt_h"/>
                                          </p:val>
                                        </p:tav>
                                      </p:tavLst>
                                    </p:anim>
                                    <p:animEffect transition="in" filter="fade">
                                      <p:cBhvr>
                                        <p:cTn id="9" dur="2500"/>
                                        <p:tgtEl>
                                          <p:spTgt spid="7"/>
                                        </p:tgtEl>
                                      </p:cBhvr>
                                    </p:animEffect>
                                    <p:anim calcmode="lin" valueType="num">
                                      <p:cBhvr>
                                        <p:cTn id="10" dur="2500" fill="hold"/>
                                        <p:tgtEl>
                                          <p:spTgt spid="7"/>
                                        </p:tgtEl>
                                        <p:attrNameLst>
                                          <p:attrName>ppt_x</p:attrName>
                                        </p:attrNameLst>
                                      </p:cBhvr>
                                      <p:tavLst>
                                        <p:tav tm="0">
                                          <p:val>
                                            <p:fltVal val="0.5"/>
                                          </p:val>
                                        </p:tav>
                                        <p:tav tm="100000">
                                          <p:val>
                                            <p:strVal val="#ppt_x"/>
                                          </p:val>
                                        </p:tav>
                                      </p:tavLst>
                                    </p:anim>
                                    <p:anim calcmode="lin" valueType="num">
                                      <p:cBhvr>
                                        <p:cTn id="11" dur="2500" fill="hold"/>
                                        <p:tgtEl>
                                          <p:spTgt spid="7"/>
                                        </p:tgtEl>
                                        <p:attrNameLst>
                                          <p:attrName>ppt_y</p:attrName>
                                        </p:attrNameLst>
                                      </p:cBhvr>
                                      <p:tavLst>
                                        <p:tav tm="0">
                                          <p:val>
                                            <p:fltVal val="0.5"/>
                                          </p:val>
                                        </p:tav>
                                        <p:tav tm="100000">
                                          <p:val>
                                            <p:strVal val="#ppt_y"/>
                                          </p:val>
                                        </p:tav>
                                      </p:tavLst>
                                    </p:anim>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000" fill="hold"/>
                                        <p:tgtEl>
                                          <p:spTgt spid="10"/>
                                        </p:tgtEl>
                                        <p:attrNameLst>
                                          <p:attrName>ppt_w</p:attrName>
                                        </p:attrNameLst>
                                      </p:cBhvr>
                                      <p:tavLst>
                                        <p:tav tm="0">
                                          <p:val>
                                            <p:fltVal val="0"/>
                                          </p:val>
                                        </p:tav>
                                        <p:tav tm="100000">
                                          <p:val>
                                            <p:strVal val="#ppt_w"/>
                                          </p:val>
                                        </p:tav>
                                      </p:tavLst>
                                    </p:anim>
                                    <p:anim calcmode="lin" valueType="num">
                                      <p:cBhvr>
                                        <p:cTn id="16" dur="3000" fill="hold"/>
                                        <p:tgtEl>
                                          <p:spTgt spid="10"/>
                                        </p:tgtEl>
                                        <p:attrNameLst>
                                          <p:attrName>ppt_h</p:attrName>
                                        </p:attrNameLst>
                                      </p:cBhvr>
                                      <p:tavLst>
                                        <p:tav tm="0">
                                          <p:val>
                                            <p:fltVal val="0"/>
                                          </p:val>
                                        </p:tav>
                                        <p:tav tm="100000">
                                          <p:val>
                                            <p:strVal val="#ppt_h"/>
                                          </p:val>
                                        </p:tav>
                                      </p:tavLst>
                                    </p:anim>
                                    <p:animEffect transition="in" filter="fade">
                                      <p:cBhvr>
                                        <p:cTn id="17" dur="3000"/>
                                        <p:tgtEl>
                                          <p:spTgt spid="10"/>
                                        </p:tgtEl>
                                      </p:cBhvr>
                                    </p:animEffect>
                                  </p:childTnLst>
                                </p:cTn>
                              </p:par>
                            </p:childTnLst>
                          </p:cTn>
                        </p:par>
                        <p:par>
                          <p:cTn id="18" fill="hold">
                            <p:stCondLst>
                              <p:cond delay="5500"/>
                            </p:stCondLst>
                            <p:childTnLst>
                              <p:par>
                                <p:cTn id="19" presetID="16" presetClass="entr" presetSubtype="2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3247" y="6132260"/>
            <a:ext cx="4188315" cy="188992"/>
          </a:xfrm>
          <a:prstGeom prst="rect">
            <a:avLst/>
          </a:prstGeom>
        </p:spPr>
      </p:pic>
      <p:grpSp>
        <p:nvGrpSpPr>
          <p:cNvPr id="9" name="Group 2"/>
          <p:cNvGrpSpPr>
            <a:grpSpLocks/>
          </p:cNvGrpSpPr>
          <p:nvPr/>
        </p:nvGrpSpPr>
        <p:grpSpPr bwMode="auto">
          <a:xfrm>
            <a:off x="539364" y="504675"/>
            <a:ext cx="3980541" cy="572094"/>
            <a:chOff x="719" y="705"/>
            <a:chExt cx="7332" cy="899"/>
          </a:xfrm>
        </p:grpSpPr>
        <p:sp>
          <p:nvSpPr>
            <p:cNvPr id="10" name="Rectangle 3"/>
            <p:cNvSpPr>
              <a:spLocks noChangeArrowheads="1"/>
            </p:cNvSpPr>
            <p:nvPr/>
          </p:nvSpPr>
          <p:spPr bwMode="auto">
            <a:xfrm>
              <a:off x="719" y="844"/>
              <a:ext cx="7332" cy="760"/>
            </a:xfrm>
            <a:prstGeom prst="rect">
              <a:avLst/>
            </a:prstGeom>
            <a:solidFill>
              <a:srgbClr val="A626A0"/>
            </a:solidFill>
            <a:ln w="9525">
              <a:solidFill>
                <a:srgbClr val="969696"/>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endParaRPr>
            </a:p>
          </p:txBody>
        </p:sp>
        <p:sp>
          <p:nvSpPr>
            <p:cNvPr id="11" name="Text Box 4"/>
            <p:cNvSpPr txBox="1">
              <a:spLocks noChangeArrowheads="1"/>
            </p:cNvSpPr>
            <p:nvPr/>
          </p:nvSpPr>
          <p:spPr bwMode="auto">
            <a:xfrm>
              <a:off x="1688" y="705"/>
              <a:ext cx="6112" cy="6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050" b="1" dirty="0">
                  <a:solidFill>
                    <a:srgbClr val="7030A0"/>
                  </a:solidFill>
                  <a:latin typeface="Arial Rounded MT Bold" panose="020F0704030504030204" pitchFamily="34" charset="0"/>
                </a:rPr>
                <a:t>LECTIO DIVINA – DOMINGO 2º CUARESMA – “A”</a:t>
              </a:r>
            </a:p>
            <a:p>
              <a:pPr algn="r" eaLnBrk="0" fontAlgn="base" hangingPunct="0">
                <a:spcBef>
                  <a:spcPct val="0"/>
                </a:spcBef>
              </a:pPr>
              <a:r>
                <a:rPr lang="es-PE" sz="1050" b="1" dirty="0">
                  <a:solidFill>
                    <a:srgbClr val="660033"/>
                  </a:solidFill>
                  <a:latin typeface="Arial Rounded MT Bold" panose="020F0704030504030204" pitchFamily="34" charset="0"/>
                </a:rPr>
                <a:t>SU ROSTRO BRILLABA COMO EL SOL</a:t>
              </a:r>
              <a:endParaRPr lang="es-PE" sz="1600" dirty="0">
                <a:solidFill>
                  <a:srgbClr val="000000"/>
                </a:solidFill>
                <a:latin typeface="Arial" panose="020B0604020202020204" pitchFamily="34" charset="0"/>
              </a:endParaRPr>
            </a:p>
          </p:txBody>
        </p:sp>
      </p:grpSp>
      <p:sp>
        <p:nvSpPr>
          <p:cNvPr id="12" name="Text Box 6"/>
          <p:cNvSpPr txBox="1">
            <a:spLocks noChangeArrowheads="1"/>
          </p:cNvSpPr>
          <p:nvPr/>
        </p:nvSpPr>
        <p:spPr bwMode="auto">
          <a:xfrm>
            <a:off x="5826034" y="575312"/>
            <a:ext cx="2749934" cy="707886"/>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base">
              <a:spcBef>
                <a:spcPct val="0"/>
              </a:spcBef>
              <a:spcAft>
                <a:spcPct val="0"/>
              </a:spcAft>
            </a:pPr>
            <a:r>
              <a:rPr lang="es-ES" sz="2000"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Agency FB" panose="020B0503020202020204" pitchFamily="34" charset="0"/>
              </a:rPr>
              <a:t>S. Mateo 17, 1-9</a:t>
            </a:r>
          </a:p>
          <a:p>
            <a:pPr algn="r" fontAlgn="base">
              <a:spcBef>
                <a:spcPct val="0"/>
              </a:spcBef>
              <a:spcAft>
                <a:spcPct val="0"/>
              </a:spcAft>
            </a:pPr>
            <a:endParaRPr lang="es-ES" sz="2000"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Agency FB" panose="020B0503020202020204" pitchFamily="34" charset="0"/>
            </a:endParaRPr>
          </a:p>
        </p:txBody>
      </p:sp>
      <p:pic>
        <p:nvPicPr>
          <p:cNvPr id="13" name="Picture 113" descr="cuaresma-web"/>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3447" y="519315"/>
            <a:ext cx="454183" cy="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 CuadroTexto"/>
          <p:cNvSpPr txBox="1"/>
          <p:nvPr/>
        </p:nvSpPr>
        <p:spPr>
          <a:xfrm>
            <a:off x="1691680" y="2708920"/>
            <a:ext cx="6264696" cy="2247862"/>
          </a:xfrm>
          <a:prstGeom prst="rect">
            <a:avLst/>
          </a:prstGeom>
          <a:noFill/>
          <a:scene3d>
            <a:camera prst="orthographicFront"/>
            <a:lightRig rig="soft" dir="t">
              <a:rot lat="0" lon="0" rev="10800000"/>
            </a:lightRig>
          </a:scene3d>
          <a:sp3d>
            <a:bevelT w="152400" h="50800" prst="softRound"/>
          </a:sp3d>
        </p:spPr>
        <p:txBody>
          <a:bodyPr wrap="square">
            <a:prstTxWarp prst="textWave2">
              <a:avLst/>
            </a:prstTxWarp>
            <a:spAutoFit/>
            <a:sp3d>
              <a:bevelT w="27940" h="12700"/>
              <a:contourClr>
                <a:srgbClr val="DDDDDD"/>
              </a:contourClr>
            </a:sp3d>
          </a:bodyPr>
          <a:lstStyle/>
          <a:p>
            <a:pPr algn="ctr" fontAlgn="base">
              <a:spcBef>
                <a:spcPct val="0"/>
              </a:spcBef>
              <a:spcAft>
                <a:spcPct val="0"/>
              </a:spcAft>
              <a:defRPr/>
            </a:pPr>
            <a:r>
              <a:rPr lang="es-PE" sz="3600" b="1" spc="150" dirty="0">
                <a:ln w="11430"/>
                <a:solidFill>
                  <a:srgbClr val="FFFF00"/>
                </a:solidFill>
                <a:effectLst>
                  <a:outerShdw blurRad="50800" dist="38100" algn="l" rotWithShape="0">
                    <a:prstClr val="black"/>
                  </a:outerShdw>
                </a:effectLst>
                <a:latin typeface="Bauhaus 93" panose="04030905020B02020C02" pitchFamily="82" charset="0"/>
                <a:ea typeface="Adobe Fan Heiti Std B" pitchFamily="34" charset="-128"/>
              </a:rPr>
              <a:t>SU ROSTRO BRILLABA COMO EL SOL</a:t>
            </a:r>
          </a:p>
          <a:p>
            <a:pPr algn="ctr" fontAlgn="base">
              <a:spcBef>
                <a:spcPct val="0"/>
              </a:spcBef>
              <a:spcAft>
                <a:spcPct val="0"/>
              </a:spcAft>
              <a:defRPr/>
            </a:pPr>
            <a:endParaRPr lang="es-ES" sz="3600" b="1" spc="150" dirty="0">
              <a:ln w="11430"/>
              <a:solidFill>
                <a:srgbClr val="FFFF00"/>
              </a:solidFill>
              <a:effectLst>
                <a:outerShdw blurRad="25400" algn="tl" rotWithShape="0">
                  <a:srgbClr val="000000">
                    <a:alpha val="43000"/>
                  </a:srgbClr>
                </a:outerShdw>
              </a:effectLst>
              <a:latin typeface="Bauhaus 93" panose="04030905020B02020C02" pitchFamily="82" charset="0"/>
              <a:ea typeface="Adobe Fan Heiti Std B" pitchFamily="34" charset="-128"/>
            </a:endParaRPr>
          </a:p>
        </p:txBody>
      </p:sp>
      <p:sp>
        <p:nvSpPr>
          <p:cNvPr id="15" name="Text Box 6"/>
          <p:cNvSpPr txBox="1">
            <a:spLocks noChangeArrowheads="1"/>
          </p:cNvSpPr>
          <p:nvPr/>
        </p:nvSpPr>
        <p:spPr bwMode="auto">
          <a:xfrm>
            <a:off x="5627978" y="5826646"/>
            <a:ext cx="2947990" cy="40011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000" dirty="0">
                <a:solidFill>
                  <a:srgbClr val="FFFF00"/>
                </a:solidFill>
                <a:effectLst>
                  <a:outerShdw blurRad="38100" dist="38100" dir="2700000" algn="tl">
                    <a:srgbClr val="000000">
                      <a:alpha val="43137"/>
                    </a:srgbClr>
                  </a:outerShdw>
                </a:effectLst>
              </a:rPr>
              <a:t>  8</a:t>
            </a:r>
            <a:r>
              <a:rPr lang="es-ES" sz="2000" dirty="0" smtClean="0">
                <a:solidFill>
                  <a:srgbClr val="FFFF00"/>
                </a:solidFill>
                <a:effectLst>
                  <a:outerShdw blurRad="38100" dist="38100" dir="2700000" algn="tl">
                    <a:srgbClr val="000000">
                      <a:alpha val="43137"/>
                    </a:srgbClr>
                  </a:outerShdw>
                </a:effectLst>
              </a:rPr>
              <a:t> </a:t>
            </a:r>
            <a:r>
              <a:rPr lang="es-ES" sz="2000" dirty="0">
                <a:solidFill>
                  <a:srgbClr val="FFFF00"/>
                </a:solidFill>
                <a:effectLst>
                  <a:outerShdw blurRad="38100" dist="38100" dir="2700000" algn="tl">
                    <a:srgbClr val="000000">
                      <a:alpha val="43137"/>
                    </a:srgbClr>
                  </a:outerShdw>
                </a:effectLst>
              </a:rPr>
              <a:t>de </a:t>
            </a:r>
            <a:r>
              <a:rPr lang="es-ES" sz="2000" dirty="0" smtClean="0">
                <a:solidFill>
                  <a:srgbClr val="FFFF00"/>
                </a:solidFill>
                <a:effectLst>
                  <a:outerShdw blurRad="38100" dist="38100" dir="2700000" algn="tl">
                    <a:srgbClr val="000000">
                      <a:alpha val="43137"/>
                    </a:srgbClr>
                  </a:outerShdw>
                </a:effectLst>
              </a:rPr>
              <a:t>marzo 2020</a:t>
            </a:r>
            <a:endParaRPr lang="es-ES"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87651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500"/>
                                        <p:tgtEl>
                                          <p:spTgt spid="12"/>
                                        </p:tgtEl>
                                      </p:cBhvr>
                                    </p:animEffect>
                                  </p:childTnLst>
                                </p:cTn>
                              </p:par>
                            </p:childTnLst>
                          </p:cTn>
                        </p:par>
                        <p:par>
                          <p:cTn id="10" fill="hold">
                            <p:stCondLst>
                              <p:cond delay="500"/>
                            </p:stCondLst>
                            <p:childTnLst>
                              <p:par>
                                <p:cTn id="11" presetID="26" presetClass="entr" presetSubtype="0" fill="hold"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par>
                          <p:cTn id="27" fill="hold">
                            <p:stCondLst>
                              <p:cond delay="7300"/>
                            </p:stCondLst>
                            <p:childTnLst>
                              <p:par>
                                <p:cTn id="28" presetID="2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ppt_x</p:attrName>
                                        </p:attrNameLst>
                                      </p:cBhvr>
                                      <p:tavLst>
                                        <p:tav tm="0">
                                          <p:val>
                                            <p:strVal val="#ppt_x-.2"/>
                                          </p:val>
                                        </p:tav>
                                        <p:tav tm="100000">
                                          <p:val>
                                            <p:strVal val="#ppt_x"/>
                                          </p:val>
                                        </p:tav>
                                      </p:tavLst>
                                    </p:anim>
                                    <p:anim calcmode="lin" valueType="num">
                                      <p:cBhvr>
                                        <p:cTn id="3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camin ar con Cristo en cuare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5" y="510087"/>
            <a:ext cx="8060503" cy="583846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415291" y="3243132"/>
            <a:ext cx="7936227" cy="2247182"/>
          </a:xfrm>
          <a:prstGeom prst="rect">
            <a:avLst/>
          </a:prstGeom>
          <a:noFill/>
          <a:ln w="9525">
            <a:noFill/>
            <a:miter lim="800000"/>
            <a:headEnd/>
            <a:tailEnd/>
          </a:ln>
          <a:effectLst>
            <a:glow rad="2286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w="152400" h="50800" prst="softRound"/>
          </a:sp3d>
        </p:spPr>
        <p:txBody>
          <a:bodyPr/>
          <a:lstStyle/>
          <a:p>
            <a:pPr marL="342900" indent="-342900" algn="ctr" fontAlgn="base">
              <a:spcBef>
                <a:spcPct val="20000"/>
              </a:spcBef>
              <a:spcAft>
                <a:spcPct val="0"/>
              </a:spcAft>
            </a:pPr>
            <a:r>
              <a:rPr lang="es-PE" sz="2800" b="1" dirty="0">
                <a:ln w="18415" cmpd="sng">
                  <a:solidFill>
                    <a:srgbClr val="FFFFFF"/>
                  </a:solidFill>
                  <a:prstDash val="solid"/>
                </a:ln>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a:t>
            </a:r>
            <a:r>
              <a:rPr lang="es-PE" sz="2800" b="1" dirty="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Iniciamos la segunda etapa de nuestro </a:t>
            </a:r>
            <a:r>
              <a:rPr lang="es-PE" sz="2800" b="1" dirty="0" smtClean="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caminar </a:t>
            </a:r>
            <a:r>
              <a:rPr lang="es-PE" sz="2800" b="1" dirty="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con Cristo hacia la Pascua, hacia </a:t>
            </a:r>
            <a:r>
              <a:rPr lang="es-PE" sz="2800" b="1" dirty="0" smtClean="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la </a:t>
            </a:r>
            <a:r>
              <a:rPr lang="es-PE" sz="2800" b="1" dirty="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transformación en Cristo. Como él, hemos </a:t>
            </a:r>
            <a:r>
              <a:rPr lang="es-PE" sz="2800" b="1" dirty="0" smtClean="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sido </a:t>
            </a:r>
            <a:r>
              <a:rPr lang="es-PE" sz="2800" b="1" dirty="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llamados a la Transfiguración, pero </a:t>
            </a:r>
            <a:r>
              <a:rPr lang="es-PE" sz="2800" b="1" dirty="0" smtClean="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para </a:t>
            </a:r>
            <a:r>
              <a:rPr lang="es-PE" sz="2800" b="1" dirty="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ello es preciso escucharle.</a:t>
            </a:r>
            <a:endParaRPr lang="es-ES_tradnl" sz="2800" b="1" dirty="0">
              <a:solidFill>
                <a:schemeClr val="bg1"/>
              </a:solidFill>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endParaRPr>
          </a:p>
        </p:txBody>
      </p:sp>
      <p:sp>
        <p:nvSpPr>
          <p:cNvPr id="7" name="6 Rectángulo"/>
          <p:cNvSpPr/>
          <p:nvPr/>
        </p:nvSpPr>
        <p:spPr>
          <a:xfrm>
            <a:off x="3508134" y="596325"/>
            <a:ext cx="2928958" cy="500066"/>
          </a:xfrm>
          <a:prstGeom prst="rect">
            <a:avLst/>
          </a:prstGeom>
          <a:noFill/>
        </p:spPr>
        <p:txBody>
          <a:bodyPr wrap="none" lIns="91440" tIns="45720" rIns="91440" bIns="45720">
            <a:prstTxWarp prst="textDouble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_tradnl" sz="2400" b="1" dirty="0">
                <a:ln w="11430"/>
                <a:solidFill>
                  <a:srgbClr val="FFFF00"/>
                </a:solidFill>
                <a:effectLst>
                  <a:glow rad="63500">
                    <a:srgbClr val="003399">
                      <a:lumMod val="50000"/>
                      <a:alpha val="40000"/>
                    </a:srgbClr>
                  </a:glow>
                  <a:outerShdw blurRad="50800" dist="39000" dir="5460000" algn="tl">
                    <a:srgbClr val="000000">
                      <a:alpha val="38000"/>
                    </a:srgbClr>
                  </a:outerShdw>
                </a:effectLst>
                <a:latin typeface="Swis721 Blk BT" panose="020B0904030502020204" pitchFamily="34" charset="0"/>
              </a:rPr>
              <a:t>AMBIENTACIÓN:  </a:t>
            </a:r>
            <a:endParaRPr lang="es-PE" sz="2400" b="1" dirty="0">
              <a:ln w="11430"/>
              <a:solidFill>
                <a:srgbClr val="FFFF00"/>
              </a:solidFill>
              <a:effectLst>
                <a:glow rad="63500">
                  <a:srgbClr val="003399">
                    <a:lumMod val="50000"/>
                    <a:alpha val="40000"/>
                  </a:srgbClr>
                </a:glow>
                <a:outerShdw blurRad="50800" dist="39000" dir="5460000" algn="tl">
                  <a:srgbClr val="000000">
                    <a:alpha val="38000"/>
                  </a:srgbClr>
                </a:outerShdw>
              </a:effectLst>
              <a:latin typeface="Swis721 Blk BT" panose="020B0904030502020204" pitchFamily="34" charset="0"/>
            </a:endParaRPr>
          </a:p>
        </p:txBody>
      </p:sp>
    </p:spTree>
    <p:extLst>
      <p:ext uri="{BB962C8B-B14F-4D97-AF65-F5344CB8AC3E}">
        <p14:creationId xmlns:p14="http://schemas.microsoft.com/office/powerpoint/2010/main" val="1174829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38" y="549313"/>
            <a:ext cx="8107681" cy="5764401"/>
          </a:xfrm>
          <a:prstGeom prst="rect">
            <a:avLst/>
          </a:prstGeom>
          <a:scene3d>
            <a:camera prst="orthographicFront"/>
            <a:lightRig rig="threePt" dir="t"/>
          </a:scene3d>
          <a:sp3d>
            <a:bevelT prst="convex"/>
          </a:sp3d>
        </p:spPr>
      </p:pic>
      <p:sp>
        <p:nvSpPr>
          <p:cNvPr id="4" name="3 Rectángulo"/>
          <p:cNvSpPr/>
          <p:nvPr/>
        </p:nvSpPr>
        <p:spPr>
          <a:xfrm>
            <a:off x="311314" y="549313"/>
            <a:ext cx="3020697" cy="461665"/>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ORACIÓN </a:t>
            </a:r>
            <a:r>
              <a:rPr lang="es-PE" sz="2400" b="1" dirty="0" smtClean="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INICIAL</a:t>
            </a:r>
            <a:endPar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endParaRPr>
          </a:p>
        </p:txBody>
      </p:sp>
      <p:sp>
        <p:nvSpPr>
          <p:cNvPr id="12" name="3 Rectángulo"/>
          <p:cNvSpPr/>
          <p:nvPr/>
        </p:nvSpPr>
        <p:spPr>
          <a:xfrm>
            <a:off x="4911634" y="843687"/>
            <a:ext cx="3744685" cy="5262979"/>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para hacernos ver hasta dónde llegaba  tu amor hacia nosotros, ahora que nos estamos preparando para celebrar </a:t>
            </a:r>
            <a:r>
              <a:rPr lang="es-PE" sz="2400" b="1" dirty="0" smtClean="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la </a:t>
            </a: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Pascua de tu HIJO,</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ayúdanos a conocerlo siempre más, </a:t>
            </a:r>
            <a:r>
              <a:rPr lang="es-PE" sz="2400" b="1" dirty="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y así por medio de su Palabra, podamos penetrar en sus sentimientos, para valorar su gesto de amor, </a:t>
            </a:r>
            <a:r>
              <a:rPr lang="es-PE" sz="2400" b="1" dirty="0" smtClean="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                           y </a:t>
            </a:r>
            <a:r>
              <a:rPr lang="es-PE" sz="2400" b="1" dirty="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así amar como Él, </a:t>
            </a:r>
            <a:r>
              <a:rPr lang="es-PE" sz="2400" b="1" dirty="0" smtClean="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                           amando </a:t>
            </a:r>
            <a:r>
              <a:rPr lang="es-PE" sz="2400" b="1" dirty="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hasta el final</a:t>
            </a:r>
            <a:r>
              <a:rPr lang="es-PE" sz="2400" b="1" dirty="0" smtClean="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a:t>
            </a:r>
            <a:endPar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endParaRPr>
          </a:p>
        </p:txBody>
      </p:sp>
      <p:sp>
        <p:nvSpPr>
          <p:cNvPr id="10" name="3 Rectángulo"/>
          <p:cNvSpPr/>
          <p:nvPr/>
        </p:nvSpPr>
        <p:spPr>
          <a:xfrm>
            <a:off x="461553" y="2015331"/>
            <a:ext cx="3622767" cy="4154984"/>
          </a:xfrm>
          <a:prstGeom prst="rect">
            <a:avLst/>
          </a:prstGeom>
          <a:noFill/>
        </p:spPr>
        <p:txBody>
          <a:bodyPr wrap="square" lIns="91440" tIns="45720" rIns="91440" bIns="45720">
            <a:spAutoFit/>
          </a:bodyPr>
          <a:lstStyle/>
          <a:p>
            <a:pPr algn="ctr" fontAlgn="base">
              <a:spcBef>
                <a:spcPct val="0"/>
              </a:spcBef>
              <a:spcAft>
                <a:spcPct val="0"/>
              </a:spcAft>
            </a:pPr>
            <a:r>
              <a:rPr lang="es-PE" sz="2400" b="1" dirty="0" smtClean="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Dios </a:t>
            </a: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Padre, Dios de amor y ternura, Dios de misericordia y bondad,</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Tú que nos has enviado a tu HIJO, </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que lo has hecho hombre,</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para que te diera conocer, </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Tú que permitiste que Él muriera en la cruz, </a:t>
            </a:r>
          </a:p>
        </p:txBody>
      </p:sp>
    </p:spTree>
    <p:extLst>
      <p:ext uri="{BB962C8B-B14F-4D97-AF65-F5344CB8AC3E}">
        <p14:creationId xmlns:p14="http://schemas.microsoft.com/office/powerpoint/2010/main" val="3044987732"/>
      </p:ext>
    </p:extLst>
  </p:cSld>
  <p:clrMapOvr>
    <a:masterClrMapping/>
  </p:clrMapOvr>
  <mc:AlternateContent xmlns:mc="http://schemas.openxmlformats.org/markup-compatibility/2006" xmlns:p14="http://schemas.microsoft.com/office/powerpoint/2010/main">
    <mc:Choice Requires="p14">
      <p:transition p14:dur="10">
        <p:zoom/>
      </p:transition>
    </mc:Choice>
    <mc:Fallback xmlns="">
      <p:transition>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anim calcmode="lin" valueType="num">
                                      <p:cBhvr>
                                        <p:cTn id="10" dur="750" fill="hold"/>
                                        <p:tgtEl>
                                          <p:spTgt spid="10"/>
                                        </p:tgtEl>
                                        <p:attrNameLst>
                                          <p:attrName>ppt_x</p:attrName>
                                        </p:attrNameLst>
                                      </p:cBhvr>
                                      <p:tavLst>
                                        <p:tav tm="0">
                                          <p:val>
                                            <p:fltVal val="0.5"/>
                                          </p:val>
                                        </p:tav>
                                        <p:tav tm="100000">
                                          <p:val>
                                            <p:strVal val="#ppt_x"/>
                                          </p:val>
                                        </p:tav>
                                      </p:tavLst>
                                    </p:anim>
                                    <p:anim calcmode="lin" valueType="num">
                                      <p:cBhvr>
                                        <p:cTn id="11" dur="750" fill="hold"/>
                                        <p:tgtEl>
                                          <p:spTgt spid="10"/>
                                        </p:tgtEl>
                                        <p:attrNameLst>
                                          <p:attrName>ppt_y</p:attrName>
                                        </p:attrNameLst>
                                      </p:cBhvr>
                                      <p:tavLst>
                                        <p:tav tm="0">
                                          <p:val>
                                            <p:fltVal val="0.5"/>
                                          </p:val>
                                        </p:tav>
                                        <p:tav tm="100000">
                                          <p:val>
                                            <p:strVal val="#ppt_y"/>
                                          </p:val>
                                        </p:tav>
                                      </p:tavLst>
                                    </p:anim>
                                  </p:childTnLst>
                                </p:cTn>
                              </p:par>
                            </p:childTnLst>
                          </p:cTn>
                        </p:par>
                        <p:par>
                          <p:cTn id="12" fill="hold">
                            <p:stCondLst>
                              <p:cond delay="126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anim calcmode="lin" valueType="num">
                                      <p:cBhvr>
                                        <p:cTn id="18" dur="750" fill="hold"/>
                                        <p:tgtEl>
                                          <p:spTgt spid="12"/>
                                        </p:tgtEl>
                                        <p:attrNameLst>
                                          <p:attrName>ppt_x</p:attrName>
                                        </p:attrNameLst>
                                      </p:cBhvr>
                                      <p:tavLst>
                                        <p:tav tm="0">
                                          <p:val>
                                            <p:fltVal val="0.5"/>
                                          </p:val>
                                        </p:tav>
                                        <p:tav tm="100000">
                                          <p:val>
                                            <p:strVal val="#ppt_x"/>
                                          </p:val>
                                        </p:tav>
                                      </p:tavLst>
                                    </p:anim>
                                    <p:anim calcmode="lin" valueType="num">
                                      <p:cBhvr>
                                        <p:cTn id="19" dur="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sús enseña mientras viaja a Jerusalén | La vida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26" y="526317"/>
            <a:ext cx="8082073" cy="577863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96218" y="639561"/>
            <a:ext cx="3523212" cy="461665"/>
          </a:xfrm>
          <a:prstGeom prst="rect">
            <a:avLst/>
          </a:prstGeom>
          <a:noFill/>
          <a:effectLst>
            <a:softEdge rad="317500"/>
          </a:effectLst>
        </p:spPr>
        <p:txBody>
          <a:bodyPr wrap="square" rtlCol="0">
            <a:spAutoFit/>
          </a:bodyPr>
          <a:lstStyle/>
          <a:p>
            <a:pPr algn="ctr" fontAlgn="base">
              <a:spcBef>
                <a:spcPct val="0"/>
              </a:spcBef>
              <a:spcAft>
                <a:spcPct val="0"/>
              </a:spcAft>
            </a:pPr>
            <a:r>
              <a:rPr lang="es-ES_tradnl" sz="24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Black" panose="020B0A04020102020204" pitchFamily="34" charset="0"/>
              </a:rPr>
              <a:t>AMBIENTACIÓN</a:t>
            </a:r>
            <a:r>
              <a:rPr lang="es-ES_tradnl" sz="24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Black" panose="020B0A04020102020204" pitchFamily="34" charset="0"/>
              </a:rPr>
              <a:t>:</a:t>
            </a:r>
            <a:endParaRPr lang="es-PE"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Black" panose="020B0A04020102020204" pitchFamily="34" charset="0"/>
              <a:cs typeface="Segoe UI" panose="020B0502040204020203" pitchFamily="34" charset="0"/>
            </a:endParaRPr>
          </a:p>
        </p:txBody>
      </p:sp>
      <p:sp>
        <p:nvSpPr>
          <p:cNvPr id="6" name="5 Rectángulo"/>
          <p:cNvSpPr/>
          <p:nvPr/>
        </p:nvSpPr>
        <p:spPr>
          <a:xfrm>
            <a:off x="2071670" y="0"/>
            <a:ext cx="5357850" cy="461665"/>
          </a:xfrm>
          <a:prstGeom prst="rect">
            <a:avLst/>
          </a:prstGeom>
        </p:spPr>
        <p:txBody>
          <a:bodyPr wrap="square">
            <a:spAutoFit/>
          </a:bodyPr>
          <a:lstStyle/>
          <a:p>
            <a:pPr algn="ctr" fontAlgn="base">
              <a:spcBef>
                <a:spcPct val="0"/>
              </a:spcBef>
              <a:spcAft>
                <a:spcPct val="0"/>
              </a:spcAft>
            </a:pPr>
            <a:endParaRPr lang="es-PE" sz="2400" dirty="0">
              <a:solidFill>
                <a:srgbClr val="FFFF00"/>
              </a:solidFill>
            </a:endParaRPr>
          </a:p>
        </p:txBody>
      </p:sp>
      <p:sp>
        <p:nvSpPr>
          <p:cNvPr id="8" name="4 CuadroTexto"/>
          <p:cNvSpPr txBox="1"/>
          <p:nvPr/>
        </p:nvSpPr>
        <p:spPr>
          <a:xfrm>
            <a:off x="581625" y="4580626"/>
            <a:ext cx="4956290" cy="523220"/>
          </a:xfrm>
          <a:prstGeom prst="rect">
            <a:avLst/>
          </a:prstGeom>
          <a:solidFill>
            <a:schemeClr val="bg2">
              <a:lumMod val="50000"/>
              <a:alpha val="47000"/>
            </a:schemeClr>
          </a:solidFill>
          <a:effectLst>
            <a:softEdge rad="317500"/>
          </a:effectLst>
        </p:spPr>
        <p:txBody>
          <a:bodyPr wrap="square" rtlCol="0">
            <a:spAutoFit/>
          </a:bodyPr>
          <a:lstStyle/>
          <a:p>
            <a:pPr fontAlgn="base">
              <a:spcBef>
                <a:spcPct val="0"/>
              </a:spcBef>
              <a:spcAft>
                <a:spcPct val="0"/>
              </a:spcAft>
            </a:pPr>
            <a:endParaRPr lang="es-PE" sz="2800" dirty="0">
              <a:solidFill>
                <a:srgbClr val="FFFFFF"/>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7" name="4 CuadroTexto"/>
          <p:cNvSpPr txBox="1"/>
          <p:nvPr/>
        </p:nvSpPr>
        <p:spPr>
          <a:xfrm>
            <a:off x="539160" y="4385380"/>
            <a:ext cx="8166839" cy="1631216"/>
          </a:xfrm>
          <a:prstGeom prst="rect">
            <a:avLst/>
          </a:prstGeom>
          <a:noFill/>
          <a:effectLst>
            <a:softEdge rad="317500"/>
          </a:effectLst>
        </p:spPr>
        <p:txBody>
          <a:bodyPr wrap="square" rtlCol="0">
            <a:spAutoFit/>
          </a:bodyPr>
          <a:lstStyle/>
          <a:p>
            <a:pPr algn="ctr" fontAlgn="base">
              <a:spcBef>
                <a:spcPct val="0"/>
              </a:spcBef>
              <a:spcAft>
                <a:spcPct val="0"/>
              </a:spcAft>
            </a:pPr>
            <a:r>
              <a:rPr lang="es-ES_tradnl" sz="2500" b="1" i="1" dirty="0" smtClean="0">
                <a:solidFill>
                  <a:srgbClr val="FFFFFF"/>
                </a:solidFill>
                <a:effectLst>
                  <a:glow rad="1397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Iniciamos la segunda etapa de nuestro caminar con Cristo hacia la Pascua, hacia la transfiguración en Cristo Como él, hemos sido llamados a la Transfiguración, para ello es preciso escucharle</a:t>
            </a:r>
            <a:endParaRPr lang="es-PE" sz="2500" b="1" dirty="0">
              <a:solidFill>
                <a:srgbClr val="FFFFFF"/>
              </a:solidFill>
              <a:effectLst>
                <a:glow rad="1397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52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360"/>
                                          </p:val>
                                        </p:tav>
                                        <p:tav tm="100000">
                                          <p:val>
                                            <p:fltVal val="0"/>
                                          </p:val>
                                        </p:tav>
                                      </p:tavLst>
                                    </p:anim>
                                    <p:animEffect transition="in" filter="fade">
                                      <p:cBhvr>
                                        <p:cTn id="10" dur="1250"/>
                                        <p:tgtEl>
                                          <p:spTgt spid="5"/>
                                        </p:tgtEl>
                                      </p:cBhvr>
                                    </p:animEffect>
                                  </p:childTnLst>
                                </p:cTn>
                              </p:par>
                            </p:childTnLst>
                          </p:cTn>
                        </p:par>
                        <p:par>
                          <p:cTn id="11" fill="hold">
                            <p:stCondLst>
                              <p:cond delay="27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250" fill="hold"/>
                                        <p:tgtEl>
                                          <p:spTgt spid="8"/>
                                        </p:tgtEl>
                                        <p:attrNameLst>
                                          <p:attrName>ppt_w</p:attrName>
                                        </p:attrNameLst>
                                      </p:cBhvr>
                                      <p:tavLst>
                                        <p:tav tm="0">
                                          <p:val>
                                            <p:fltVal val="0"/>
                                          </p:val>
                                        </p:tav>
                                        <p:tav tm="100000">
                                          <p:val>
                                            <p:strVal val="#ppt_w"/>
                                          </p:val>
                                        </p:tav>
                                      </p:tavLst>
                                    </p:anim>
                                    <p:anim calcmode="lin" valueType="num">
                                      <p:cBhvr>
                                        <p:cTn id="15" dur="1250" fill="hold"/>
                                        <p:tgtEl>
                                          <p:spTgt spid="8"/>
                                        </p:tgtEl>
                                        <p:attrNameLst>
                                          <p:attrName>ppt_h</p:attrName>
                                        </p:attrNameLst>
                                      </p:cBhvr>
                                      <p:tavLst>
                                        <p:tav tm="0">
                                          <p:val>
                                            <p:fltVal val="0"/>
                                          </p:val>
                                        </p:tav>
                                        <p:tav tm="100000">
                                          <p:val>
                                            <p:strVal val="#ppt_h"/>
                                          </p:val>
                                        </p:tav>
                                      </p:tavLst>
                                    </p:anim>
                                    <p:anim calcmode="lin" valueType="num">
                                      <p:cBhvr>
                                        <p:cTn id="16" dur="1250" fill="hold"/>
                                        <p:tgtEl>
                                          <p:spTgt spid="8"/>
                                        </p:tgtEl>
                                        <p:attrNameLst>
                                          <p:attrName>style.rotation</p:attrName>
                                        </p:attrNameLst>
                                      </p:cBhvr>
                                      <p:tavLst>
                                        <p:tav tm="0">
                                          <p:val>
                                            <p:fltVal val="360"/>
                                          </p:val>
                                        </p:tav>
                                        <p:tav tm="100000">
                                          <p:val>
                                            <p:fltVal val="0"/>
                                          </p:val>
                                        </p:tav>
                                      </p:tavLst>
                                    </p:anim>
                                    <p:animEffect transition="in" filter="fade">
                                      <p:cBhvr>
                                        <p:cTn id="17" dur="1250"/>
                                        <p:tgtEl>
                                          <p:spTgt spid="8"/>
                                        </p:tgtEl>
                                      </p:cBhvr>
                                    </p:animEffect>
                                  </p:childTnLst>
                                </p:cTn>
                              </p:par>
                            </p:childTnLst>
                          </p:cTn>
                        </p:par>
                        <p:par>
                          <p:cTn id="18" fill="hold">
                            <p:stCondLst>
                              <p:cond delay="40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1250" fill="hold"/>
                                        <p:tgtEl>
                                          <p:spTgt spid="7"/>
                                        </p:tgtEl>
                                        <p:attrNameLst>
                                          <p:attrName>ppt_w</p:attrName>
                                        </p:attrNameLst>
                                      </p:cBhvr>
                                      <p:tavLst>
                                        <p:tav tm="0">
                                          <p:val>
                                            <p:fltVal val="0"/>
                                          </p:val>
                                        </p:tav>
                                        <p:tav tm="100000">
                                          <p:val>
                                            <p:strVal val="#ppt_w"/>
                                          </p:val>
                                        </p:tav>
                                      </p:tavLst>
                                    </p:anim>
                                    <p:anim calcmode="lin" valueType="num">
                                      <p:cBhvr>
                                        <p:cTn id="22" dur="1250" fill="hold"/>
                                        <p:tgtEl>
                                          <p:spTgt spid="7"/>
                                        </p:tgtEl>
                                        <p:attrNameLst>
                                          <p:attrName>ppt_h</p:attrName>
                                        </p:attrNameLst>
                                      </p:cBhvr>
                                      <p:tavLst>
                                        <p:tav tm="0">
                                          <p:val>
                                            <p:fltVal val="0"/>
                                          </p:val>
                                        </p:tav>
                                        <p:tav tm="100000">
                                          <p:val>
                                            <p:strVal val="#ppt_h"/>
                                          </p:val>
                                        </p:tav>
                                      </p:tavLst>
                                    </p:anim>
                                    <p:anim calcmode="lin" valueType="num">
                                      <p:cBhvr>
                                        <p:cTn id="23" dur="1250" fill="hold"/>
                                        <p:tgtEl>
                                          <p:spTgt spid="7"/>
                                        </p:tgtEl>
                                        <p:attrNameLst>
                                          <p:attrName>style.rotation</p:attrName>
                                        </p:attrNameLst>
                                      </p:cBhvr>
                                      <p:tavLst>
                                        <p:tav tm="0">
                                          <p:val>
                                            <p:fltVal val="360"/>
                                          </p:val>
                                        </p:tav>
                                        <p:tav tm="100000">
                                          <p:val>
                                            <p:fltVal val="0"/>
                                          </p:val>
                                        </p:tav>
                                      </p:tavLst>
                                    </p:anim>
                                    <p:animEffect transition="in" filter="fade">
                                      <p:cBhvr>
                                        <p:cTn id="24"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En Cuaresma profundizar la Palabra de Jesu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5211" y="531224"/>
            <a:ext cx="8134983" cy="579119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223658" y="802569"/>
            <a:ext cx="4162108" cy="4832092"/>
          </a:xfrm>
          <a:prstGeom prst="rect">
            <a:avLst/>
          </a:prstGeom>
          <a:noFill/>
        </p:spPr>
        <p:txBody>
          <a:bodyPr wrap="square" lIns="91440" tIns="45720" rIns="91440" bIns="45720">
            <a:spAutoFit/>
          </a:bodyPr>
          <a:lstStyle/>
          <a:p>
            <a:pPr algn="ctr" fontAlgn="base">
              <a:spcBef>
                <a:spcPct val="0"/>
              </a:spcBef>
              <a:spcAft>
                <a:spcPct val="0"/>
              </a:spcAft>
            </a:pPr>
            <a:r>
              <a:rPr lang="es-ES"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Ayúdanos </a:t>
            </a:r>
            <a:r>
              <a:rPr lang="es-ES" sz="2800" b="1" dirty="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en estos días de </a:t>
            </a:r>
            <a:endParaRPr lang="es-ES"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endParaRPr>
          </a:p>
          <a:p>
            <a:pPr algn="ctr" fontAlgn="base">
              <a:spcBef>
                <a:spcPct val="0"/>
              </a:spcBef>
              <a:spcAft>
                <a:spcPct val="0"/>
              </a:spcAft>
            </a:pPr>
            <a:r>
              <a:rPr lang="es-ES"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Cuaresma</a:t>
            </a:r>
            <a:r>
              <a:rPr lang="es-ES" sz="2800" b="1" dirty="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 a darle tiempo a tu HIJO </a:t>
            </a:r>
          </a:p>
          <a:p>
            <a:pPr algn="ctr" fontAlgn="base">
              <a:spcBef>
                <a:spcPct val="0"/>
              </a:spcBef>
              <a:spcAft>
                <a:spcPct val="0"/>
              </a:spcAft>
            </a:pPr>
            <a:r>
              <a:rPr lang="es-PE"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y así profundizar en su Palabra para conocerlo más y así poderlo imitar y seguir para ser capaz de dar vida como Él lo hizo. Que así sea.</a:t>
            </a:r>
            <a:endParaRPr lang="es-PE" sz="2800" b="1" dirty="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52979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anim calcmode="lin" valueType="num">
                                      <p:cBhvr>
                                        <p:cTn id="10" dur="750" fill="hold"/>
                                        <p:tgtEl>
                                          <p:spTgt spid="4"/>
                                        </p:tgtEl>
                                        <p:attrNameLst>
                                          <p:attrName>ppt_x</p:attrName>
                                        </p:attrNameLst>
                                      </p:cBhvr>
                                      <p:tavLst>
                                        <p:tav tm="0">
                                          <p:val>
                                            <p:fltVal val="0.5"/>
                                          </p:val>
                                        </p:tav>
                                        <p:tav tm="100000">
                                          <p:val>
                                            <p:strVal val="#ppt_x"/>
                                          </p:val>
                                        </p:tav>
                                      </p:tavLst>
                                    </p:anim>
                                    <p:anim calcmode="lin" valueType="num">
                                      <p:cBhvr>
                                        <p:cTn id="11"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583474" y="4046916"/>
            <a:ext cx="8063032" cy="1729835"/>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algn="ctr" fontAlgn="base">
              <a:spcAft>
                <a:spcPct val="0"/>
              </a:spcAft>
              <a:defRPr/>
            </a:pPr>
            <a:r>
              <a:rPr lang="es-PE" sz="2800" u="sng" kern="0" dirty="0">
                <a:solidFill>
                  <a:srgbClr val="FFFFFF"/>
                </a:solidFill>
                <a:effectLst>
                  <a:glow rad="63500">
                    <a:srgbClr val="C00000"/>
                  </a:glow>
                  <a:outerShdw blurRad="50800" dist="38100" algn="l" rotWithShape="0">
                    <a:prstClr val="black"/>
                  </a:outerShdw>
                </a:effectLst>
                <a:latin typeface="Arial Narrow" panose="020B0606020202030204" pitchFamily="34" charset="0"/>
                <a:ea typeface="Segoe UI Symbol" pitchFamily="34" charset="0"/>
              </a:rPr>
              <a:t>Motivación</a:t>
            </a:r>
            <a:r>
              <a:rPr lang="es-PE" sz="2800" kern="0" dirty="0">
                <a:solidFill>
                  <a:srgbClr val="FFFFFF"/>
                </a:solidFill>
                <a:effectLst>
                  <a:glow rad="63500">
                    <a:srgbClr val="C00000"/>
                  </a:glow>
                  <a:outerShdw blurRad="50800" dist="38100" algn="l" rotWithShape="0">
                    <a:prstClr val="black"/>
                  </a:outerShdw>
                </a:effectLst>
                <a:latin typeface="Arial Narrow" panose="020B0606020202030204" pitchFamily="34" charset="0"/>
                <a:ea typeface="Segoe UI Symbol" pitchFamily="34" charset="0"/>
              </a:rPr>
              <a:t>: También a los discípulos se les pidió acompañar al Señor en su camino hacia la Pascua, atravesando el oscuro túnel de la pasión y de la muerte. Es en ese contexto en el que hemos de leer y comprender el relato de la transfiguración. Escuchemos: </a:t>
            </a:r>
            <a:endParaRPr lang="es-ES_tradnl" sz="2800" kern="0" dirty="0">
              <a:solidFill>
                <a:srgbClr val="FFFFFF"/>
              </a:solidFill>
              <a:effectLst>
                <a:glow rad="63500">
                  <a:srgbClr val="C00000"/>
                </a:glow>
                <a:outerShdw blurRad="50800" dist="38100" algn="l" rotWithShape="0">
                  <a:prstClr val="black"/>
                </a:outerShdw>
              </a:effectLst>
              <a:latin typeface="Arial Narrow" panose="020B0606020202030204" pitchFamily="34" charset="0"/>
              <a:ea typeface="Segoe UI Symbol" pitchFamily="34" charset="0"/>
            </a:endParaRPr>
          </a:p>
        </p:txBody>
      </p:sp>
      <p:sp>
        <p:nvSpPr>
          <p:cNvPr id="8" name="AutoShape 2"/>
          <p:cNvSpPr>
            <a:spLocks noChangeArrowheads="1"/>
          </p:cNvSpPr>
          <p:nvPr/>
        </p:nvSpPr>
        <p:spPr bwMode="auto">
          <a:xfrm>
            <a:off x="644909" y="562068"/>
            <a:ext cx="2603387" cy="803354"/>
          </a:xfrm>
          <a:prstGeom prst="roundRect">
            <a:avLst>
              <a:gd name="adj" fmla="val 16667"/>
            </a:avLst>
          </a:prstGeom>
          <a:solidFill>
            <a:srgbClr val="A626A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LECTIO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dice el texto? </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    Mateo 17, 1-9</a:t>
            </a:r>
            <a:endParaRPr lang="es-PE"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3823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ús caminando hacia la transfiguracion con Pedro,  Santiago y Jua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3133" y="539932"/>
            <a:ext cx="8104478" cy="579990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827584" y="4954845"/>
            <a:ext cx="7605514"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800" b="1" kern="0" dirty="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rPr>
              <a:t>En aquel tiempo : </a:t>
            </a:r>
            <a:r>
              <a:rPr lang="es-PE" sz="2800" b="1" kern="0" dirty="0" smtClean="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rPr>
              <a:t>Jesús </a:t>
            </a:r>
            <a:r>
              <a:rPr lang="es-PE" sz="2800" b="1" kern="0" dirty="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rPr>
              <a:t>tomó consigo a Pedro, a Santiago y a su hermano Juan, y se los llevó aparte a una montaña alta.</a:t>
            </a:r>
            <a:endParaRPr lang="es-ES" sz="3200" b="1" dirty="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endParaRPr>
          </a:p>
        </p:txBody>
      </p:sp>
      <p:sp>
        <p:nvSpPr>
          <p:cNvPr id="5" name="4 Rectángulo"/>
          <p:cNvSpPr/>
          <p:nvPr/>
        </p:nvSpPr>
        <p:spPr>
          <a:xfrm>
            <a:off x="827584" y="631736"/>
            <a:ext cx="3285008" cy="461665"/>
          </a:xfrm>
          <a:prstGeom prst="rect">
            <a:avLst/>
          </a:prstGeom>
        </p:spPr>
        <p:txBody>
          <a:bodyPr wrap="square">
            <a:spAutoFit/>
          </a:bodyPr>
          <a:lstStyle/>
          <a:p>
            <a:pPr fontAlgn="base">
              <a:spcBef>
                <a:spcPct val="0"/>
              </a:spcBef>
              <a:spcAft>
                <a:spcPct val="0"/>
              </a:spcAft>
            </a:pP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San </a:t>
            </a:r>
            <a:r>
              <a:rPr lang="es-ES" sz="2400" b="1" dirty="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Mateo </a:t>
            </a: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 </a:t>
            </a:r>
            <a:r>
              <a:rPr lang="es-ES" sz="2400" b="1" dirty="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17, 1-9</a:t>
            </a:r>
          </a:p>
        </p:txBody>
      </p:sp>
    </p:spTree>
    <p:extLst>
      <p:ext uri="{BB962C8B-B14F-4D97-AF65-F5344CB8AC3E}">
        <p14:creationId xmlns:p14="http://schemas.microsoft.com/office/powerpoint/2010/main" val="227132022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3" y="507795"/>
            <a:ext cx="8125097" cy="582333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87677" y="4946135"/>
            <a:ext cx="8194767"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smtClean="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Se </a:t>
            </a:r>
            <a:r>
              <a:rPr lang="es-ES" sz="2800" dirty="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transfiguró delante de ellos</a:t>
            </a:r>
            <a:r>
              <a:rPr lang="es-ES" sz="2800" dirty="0" smtClean="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 </a:t>
            </a:r>
            <a:r>
              <a:rPr lang="es-PE" sz="2800" dirty="0" smtClean="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y </a:t>
            </a:r>
            <a:r>
              <a:rPr lang="es-PE" sz="2800" dirty="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su rostro resplandecía como el sol,  y sus vestidos se volvieron blancos como la luz. </a:t>
            </a:r>
          </a:p>
        </p:txBody>
      </p:sp>
    </p:spTree>
    <p:extLst>
      <p:ext uri="{BB962C8B-B14F-4D97-AF65-F5344CB8AC3E}">
        <p14:creationId xmlns:p14="http://schemas.microsoft.com/office/powerpoint/2010/main" val="403231596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3" y="533399"/>
            <a:ext cx="8126277" cy="582385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447422" y="3445327"/>
            <a:ext cx="3208898"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rgbClr val="FFFF00"/>
                </a:solidFill>
                <a:effectLst>
                  <a:outerShdw blurRad="38100" dist="38100" dir="2700000" algn="tl">
                    <a:srgbClr val="000000"/>
                  </a:outerShdw>
                </a:effectLst>
                <a:latin typeface="Franklin Gothic Demi" panose="020B0703020102020204" pitchFamily="34" charset="0"/>
              </a:rPr>
              <a:t>Y </a:t>
            </a:r>
            <a:r>
              <a:rPr lang="es-ES" sz="3200" dirty="0">
                <a:solidFill>
                  <a:srgbClr val="FFFF00"/>
                </a:solidFill>
                <a:effectLst>
                  <a:outerShdw blurRad="38100" dist="38100" dir="2700000" algn="tl">
                    <a:srgbClr val="000000"/>
                  </a:outerShdw>
                </a:effectLst>
                <a:latin typeface="Franklin Gothic Demi" panose="020B0703020102020204" pitchFamily="34" charset="0"/>
              </a:rPr>
              <a:t>se les aparecieron Moisés y a Elías conversando </a:t>
            </a:r>
            <a:r>
              <a:rPr lang="es-ES" sz="3200" dirty="0" smtClean="0">
                <a:solidFill>
                  <a:srgbClr val="FFFF00"/>
                </a:solidFill>
                <a:effectLst>
                  <a:outerShdw blurRad="38100" dist="38100" dir="2700000" algn="tl">
                    <a:srgbClr val="000000"/>
                  </a:outerShdw>
                </a:effectLst>
                <a:latin typeface="Franklin Gothic Demi" panose="020B0703020102020204" pitchFamily="34" charset="0"/>
              </a:rPr>
              <a:t> con </a:t>
            </a:r>
            <a:r>
              <a:rPr lang="es-ES" sz="3200" dirty="0">
                <a:solidFill>
                  <a:srgbClr val="FFFF00"/>
                </a:solidFill>
                <a:effectLst>
                  <a:outerShdw blurRad="38100" dist="38100" dir="2700000" algn="tl">
                    <a:srgbClr val="000000"/>
                  </a:outerShdw>
                </a:effectLst>
                <a:latin typeface="Franklin Gothic Demi" panose="020B0703020102020204" pitchFamily="34" charset="0"/>
              </a:rPr>
              <a:t>él.</a:t>
            </a:r>
          </a:p>
        </p:txBody>
      </p:sp>
    </p:spTree>
    <p:extLst>
      <p:ext uri="{BB962C8B-B14F-4D97-AF65-F5344CB8AC3E}">
        <p14:creationId xmlns:p14="http://schemas.microsoft.com/office/powerpoint/2010/main" val="124137506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4" y="539931"/>
            <a:ext cx="8108859" cy="58086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21100" y="539931"/>
            <a:ext cx="2666237" cy="5693866"/>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dirty="0" smtClean="0">
                <a:solidFill>
                  <a:schemeClr val="bg1"/>
                </a:solidFill>
                <a:effectLst>
                  <a:outerShdw blurRad="38100" dist="38100" dir="2700000" algn="tl">
                    <a:srgbClr val="000000"/>
                  </a:outerShdw>
                </a:effectLst>
                <a:latin typeface="Franklin Gothic Demi" panose="020B0703020102020204" pitchFamily="34" charset="0"/>
              </a:rPr>
              <a:t>Pedro</a:t>
            </a:r>
            <a:r>
              <a:rPr lang="es-ES" sz="2800" dirty="0">
                <a:solidFill>
                  <a:schemeClr val="bg1"/>
                </a:solidFill>
                <a:effectLst>
                  <a:outerShdw blurRad="38100" dist="38100" dir="2700000" algn="tl">
                    <a:srgbClr val="000000"/>
                  </a:outerShdw>
                </a:effectLst>
                <a:latin typeface="Franklin Gothic Demi" panose="020B0703020102020204" pitchFamily="34" charset="0"/>
              </a:rPr>
              <a:t>, entonces, tomó la palabra y dijo a Jesús: </a:t>
            </a:r>
          </a:p>
          <a:p>
            <a:pPr fontAlgn="base">
              <a:spcBef>
                <a:spcPct val="0"/>
              </a:spcBef>
              <a:spcAft>
                <a:spcPct val="0"/>
              </a:spcAft>
              <a:defRPr/>
            </a:pPr>
            <a:r>
              <a:rPr lang="es-PE" sz="2800" dirty="0">
                <a:solidFill>
                  <a:schemeClr val="bg1"/>
                </a:solidFill>
                <a:effectLst>
                  <a:outerShdw blurRad="38100" dist="38100" dir="2700000" algn="tl">
                    <a:srgbClr val="000000"/>
                  </a:outerShdw>
                </a:effectLst>
                <a:latin typeface="Franklin Gothic Demi" panose="020B0703020102020204" pitchFamily="34" charset="0"/>
              </a:rPr>
              <a:t>“Señor, ¡qué bien se está aquí! Si quieres,  haré tres carpas: una para ti, otra para Moisés y otra para Elías”.</a:t>
            </a:r>
            <a:endParaRPr lang="es-ES" sz="2800" dirty="0">
              <a:solidFill>
                <a:schemeClr val="bg1"/>
              </a:solidFill>
              <a:effectLst>
                <a:outerShdw blurRad="38100" dist="38100" dir="2700000" algn="tl">
                  <a:srgbClr val="000000"/>
                </a:outerShdw>
              </a:effectLst>
              <a:latin typeface="Franklin Gothic Demi" panose="020B0703020102020204" pitchFamily="34" charset="0"/>
            </a:endParaRPr>
          </a:p>
        </p:txBody>
      </p:sp>
    </p:spTree>
    <p:extLst>
      <p:ext uri="{BB962C8B-B14F-4D97-AF65-F5344CB8AC3E}">
        <p14:creationId xmlns:p14="http://schemas.microsoft.com/office/powerpoint/2010/main" val="361461252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Jesús caminando hacia la transfiguracion con Pedro,  Santiago y Jua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540" y="513805"/>
            <a:ext cx="8093529" cy="581732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06334" y="4474088"/>
            <a:ext cx="7901940"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rgbClr val="FFFF00"/>
                </a:solidFill>
                <a:effectLst>
                  <a:glow rad="101600">
                    <a:srgbClr val="000000">
                      <a:alpha val="60000"/>
                    </a:srgbClr>
                  </a:glow>
                  <a:outerShdw blurRad="38100" dist="38100" dir="2700000" algn="tl">
                    <a:srgbClr val="C0C0C0"/>
                  </a:outerShdw>
                </a:effectLst>
                <a:latin typeface="Franklin Gothic Demi" panose="020B0703020102020204" pitchFamily="34" charset="0"/>
              </a:rPr>
              <a:t>Todavía  </a:t>
            </a:r>
            <a:r>
              <a:rPr lang="es-ES" sz="3200" dirty="0">
                <a:solidFill>
                  <a:srgbClr val="FFFF00"/>
                </a:solidFill>
                <a:effectLst>
                  <a:glow rad="101600">
                    <a:srgbClr val="000000">
                      <a:alpha val="60000"/>
                    </a:srgbClr>
                  </a:glow>
                  <a:outerShdw blurRad="38100" dist="38100" dir="2700000" algn="tl">
                    <a:srgbClr val="C0C0C0"/>
                  </a:outerShdw>
                </a:effectLst>
                <a:latin typeface="Franklin Gothic Demi" panose="020B0703020102020204" pitchFamily="34" charset="0"/>
              </a:rPr>
              <a:t>estaba hablando  cuando una nube luminosa los cubrió con su sombra, y una voz desde la nube decía:</a:t>
            </a:r>
            <a:endParaRPr lang="es-ES" sz="3600" dirty="0">
              <a:solidFill>
                <a:srgbClr val="FFFF00"/>
              </a:solidFill>
              <a:effectLst>
                <a:glow rad="101600">
                  <a:srgbClr val="000000">
                    <a:alpha val="60000"/>
                  </a:srgbClr>
                </a:glow>
                <a:outerShdw blurRad="38100" dist="38100" dir="2700000" algn="tl">
                  <a:srgbClr val="C0C0C0"/>
                </a:outerShdw>
              </a:effectLst>
              <a:latin typeface="Franklin Gothic Demi" panose="020B0703020102020204" pitchFamily="34" charset="0"/>
            </a:endParaRPr>
          </a:p>
        </p:txBody>
      </p:sp>
    </p:spTree>
    <p:extLst>
      <p:ext uri="{BB962C8B-B14F-4D97-AF65-F5344CB8AC3E}">
        <p14:creationId xmlns:p14="http://schemas.microsoft.com/office/powerpoint/2010/main" val="116916631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3" y="536983"/>
            <a:ext cx="8134986" cy="576802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132618" y="4006017"/>
            <a:ext cx="3532411"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“Éste es mi Hijo, </a:t>
            </a:r>
            <a:r>
              <a:rPr lang="es-ES" sz="3200" b="1" dirty="0" smtClean="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            el </a:t>
            </a:r>
            <a:r>
              <a:rPr lang="es-ES" sz="3200" b="1"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amado, mi predilecto. Escúchenlo”.</a:t>
            </a:r>
            <a:endParaRPr lang="es-ES" sz="36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endParaRPr>
          </a:p>
        </p:txBody>
      </p:sp>
    </p:spTree>
    <p:extLst>
      <p:ext uri="{BB962C8B-B14F-4D97-AF65-F5344CB8AC3E}">
        <p14:creationId xmlns:p14="http://schemas.microsoft.com/office/powerpoint/2010/main" val="54960380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59" y="529363"/>
            <a:ext cx="8126277" cy="580176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755576" y="4379620"/>
            <a:ext cx="7632848"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smtClean="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Al </a:t>
            </a:r>
            <a:r>
              <a:rPr lang="es-ES"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oír esto, los discípulos cayeron rostro en tierra, llenos de espanto. </a:t>
            </a:r>
            <a:r>
              <a:rPr lang="es-PE" sz="2800" dirty="0" smtClean="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Jesús </a:t>
            </a:r>
            <a:r>
              <a:rPr lang="es-PE"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se acercó y, tocándolos, les dijo:</a:t>
            </a:r>
            <a:br>
              <a:rPr lang="es-PE"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br>
            <a:r>
              <a:rPr lang="es-PE"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 “Levántense, no teman”.</a:t>
            </a:r>
            <a:endParaRPr lang="es-ES"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endParaRPr>
          </a:p>
        </p:txBody>
      </p:sp>
    </p:spTree>
    <p:extLst>
      <p:ext uri="{BB962C8B-B14F-4D97-AF65-F5344CB8AC3E}">
        <p14:creationId xmlns:p14="http://schemas.microsoft.com/office/powerpoint/2010/main" val="300089155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despues de la transfiguracion Jesus se acerca a sus discip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4" y="511175"/>
            <a:ext cx="8089107" cy="58112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25302" y="738578"/>
            <a:ext cx="3119384"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rgbClr val="FFFF00"/>
                </a:solidFill>
                <a:effectLst>
                  <a:glow rad="101600">
                    <a:srgbClr val="000000">
                      <a:satMod val="175000"/>
                      <a:alpha val="40000"/>
                    </a:srgbClr>
                  </a:glow>
                  <a:outerShdw blurRad="50800" dist="38100" algn="l" rotWithShape="0">
                    <a:prstClr val="black"/>
                  </a:outerShdw>
                </a:effectLst>
                <a:latin typeface="Franklin Gothic Demi" panose="020B0703020102020204" pitchFamily="34" charset="0"/>
              </a:rPr>
              <a:t>Al </a:t>
            </a:r>
            <a:r>
              <a:rPr lang="es-ES" sz="3200" dirty="0">
                <a:solidFill>
                  <a:srgbClr val="FFFF00"/>
                </a:solidFill>
                <a:effectLst>
                  <a:glow rad="101600">
                    <a:srgbClr val="000000">
                      <a:satMod val="175000"/>
                      <a:alpha val="40000"/>
                    </a:srgbClr>
                  </a:glow>
                  <a:outerShdw blurRad="50800" dist="38100" algn="l" rotWithShape="0">
                    <a:prstClr val="black"/>
                  </a:outerShdw>
                </a:effectLst>
                <a:latin typeface="Franklin Gothic Demi" panose="020B0703020102020204" pitchFamily="34" charset="0"/>
              </a:rPr>
              <a:t>alzar los ojos, no vieron a nadie más que a Jesús, solo. </a:t>
            </a:r>
          </a:p>
        </p:txBody>
      </p:sp>
      <p:sp>
        <p:nvSpPr>
          <p:cNvPr id="5" name="Rectangle 2"/>
          <p:cNvSpPr>
            <a:spLocks noChangeArrowheads="1"/>
          </p:cNvSpPr>
          <p:nvPr/>
        </p:nvSpPr>
        <p:spPr bwMode="auto">
          <a:xfrm>
            <a:off x="5791200" y="607726"/>
            <a:ext cx="2753616" cy="369331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600" dirty="0" smtClean="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Cuando </a:t>
            </a:r>
            <a:r>
              <a:rPr lang="es-ES"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bajaban de la montaña, Jesús les mandó: </a:t>
            </a:r>
            <a: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“No cuenten a nadie esta visión </a:t>
            </a:r>
            <a:b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br>
            <a: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hasta que el </a:t>
            </a:r>
          </a:p>
          <a:p>
            <a:pPr algn="ctr" fontAlgn="base">
              <a:spcBef>
                <a:spcPct val="0"/>
              </a:spcBef>
              <a:spcAft>
                <a:spcPct val="0"/>
              </a:spcAft>
              <a:defRPr/>
            </a:pPr>
            <a: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Hijo del hombre resucite de entre los muertos”.</a:t>
            </a:r>
          </a:p>
        </p:txBody>
      </p:sp>
      <p:sp>
        <p:nvSpPr>
          <p:cNvPr id="6" name="WordArt 8"/>
          <p:cNvSpPr>
            <a:spLocks noChangeArrowheads="1" noChangeShapeType="1" noTextEdit="1"/>
          </p:cNvSpPr>
          <p:nvPr/>
        </p:nvSpPr>
        <p:spPr bwMode="auto">
          <a:xfrm>
            <a:off x="4355976" y="5500614"/>
            <a:ext cx="3905250" cy="357190"/>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s-PE" sz="3600" kern="1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a:rPr>
              <a:t>Palabra del Señor</a:t>
            </a:r>
          </a:p>
        </p:txBody>
      </p:sp>
    </p:spTree>
    <p:extLst>
      <p:ext uri="{BB962C8B-B14F-4D97-AF65-F5344CB8AC3E}">
        <p14:creationId xmlns:p14="http://schemas.microsoft.com/office/powerpoint/2010/main" val="26126418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42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13500"/>
                            </p:stCondLst>
                            <p:childTnLst>
                              <p:par>
                                <p:cTn id="17" presetID="2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a7/92/02/a792022beef15bbdf008bbad7142fa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74" y="515044"/>
            <a:ext cx="8120206" cy="57912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311314" y="549313"/>
            <a:ext cx="3020697" cy="461665"/>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ORACIÓN </a:t>
            </a:r>
            <a:r>
              <a:rPr lang="es-PE" sz="2400" b="1" dirty="0" smtClean="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INICIAL</a:t>
            </a:r>
            <a:endPar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endParaRPr>
          </a:p>
        </p:txBody>
      </p:sp>
      <p:sp>
        <p:nvSpPr>
          <p:cNvPr id="10" name="3 Rectángulo"/>
          <p:cNvSpPr/>
          <p:nvPr/>
        </p:nvSpPr>
        <p:spPr>
          <a:xfrm>
            <a:off x="590274" y="3128006"/>
            <a:ext cx="8045462" cy="3046988"/>
          </a:xfrm>
          <a:prstGeom prst="rect">
            <a:avLst/>
          </a:prstGeom>
          <a:noFill/>
        </p:spPr>
        <p:txBody>
          <a:bodyPr wrap="square" lIns="91440" tIns="45720" rIns="91440" bIns="45720">
            <a:spAutoFit/>
          </a:bodyPr>
          <a:lstStyle/>
          <a:p>
            <a:pPr algn="ctr" fontAlgn="base">
              <a:spcBef>
                <a:spcPct val="0"/>
              </a:spcBef>
              <a:spcAft>
                <a:spcPct val="0"/>
              </a:spcAft>
            </a:pPr>
            <a:r>
              <a:rPr lang="es-PE"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Dios </a:t>
            </a:r>
            <a:r>
              <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Padre, Dios de amor y ternura, </a:t>
            </a:r>
            <a:r>
              <a:rPr lang="es-PE"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Dios de misericordia </a:t>
            </a:r>
            <a:r>
              <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y bondad,</a:t>
            </a:r>
          </a:p>
          <a:p>
            <a:pPr algn="ctr" fontAlgn="base">
              <a:spcBef>
                <a:spcPct val="0"/>
              </a:spcBef>
              <a:spcAft>
                <a:spcPct val="0"/>
              </a:spcAft>
            </a:pPr>
            <a:r>
              <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Tú que nos has enviado a tu HIJO</a:t>
            </a:r>
            <a:r>
              <a:rPr lang="es-PE"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que </a:t>
            </a:r>
            <a:r>
              <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lo has hecho hombre</a:t>
            </a:r>
            <a:r>
              <a:rPr lang="es-PE"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para </a:t>
            </a:r>
            <a:r>
              <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que te diera conocer, </a:t>
            </a:r>
            <a:r>
              <a:rPr lang="es-PE"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Tú </a:t>
            </a:r>
            <a:r>
              <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que permitiste que Él muriera en la cruz</a:t>
            </a:r>
            <a:r>
              <a:rPr lang="es-PE"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para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hacernos ver hasta dónde </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llegaba tu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amor hacia nosotros</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ahora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que nos estamos </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preparando para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celebrar la Pascua de tu HIJO,</a:t>
            </a:r>
          </a:p>
          <a:p>
            <a:pPr algn="ctr" fontAlgn="base">
              <a:spcBef>
                <a:spcPct val="0"/>
              </a:spcBef>
              <a:spcAft>
                <a:spcPct val="0"/>
              </a:spcAft>
            </a:pP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ayúdanos a conocerlo siempre más</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t>
            </a:r>
            <a:r>
              <a:rPr lang="es-PE"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a:t>
            </a:r>
            <a:endPar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endParaRPr>
          </a:p>
        </p:txBody>
      </p:sp>
    </p:spTree>
    <p:extLst>
      <p:ext uri="{BB962C8B-B14F-4D97-AF65-F5344CB8AC3E}">
        <p14:creationId xmlns:p14="http://schemas.microsoft.com/office/powerpoint/2010/main" val="3798196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anim calcmode="lin" valueType="num">
                                      <p:cBhvr>
                                        <p:cTn id="10" dur="750" fill="hold"/>
                                        <p:tgtEl>
                                          <p:spTgt spid="10"/>
                                        </p:tgtEl>
                                        <p:attrNameLst>
                                          <p:attrName>ppt_x</p:attrName>
                                        </p:attrNameLst>
                                      </p:cBhvr>
                                      <p:tavLst>
                                        <p:tav tm="0">
                                          <p:val>
                                            <p:fltVal val="0.5"/>
                                          </p:val>
                                        </p:tav>
                                        <p:tav tm="100000">
                                          <p:val>
                                            <p:strVal val="#ppt_x"/>
                                          </p:val>
                                        </p:tav>
                                      </p:tavLst>
                                    </p:anim>
                                    <p:anim calcmode="lin" valueType="num">
                                      <p:cBhvr>
                                        <p:cTn id="11" dur="75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despues de la transfiguracion Jesus se acerca a sus discip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8" y="536666"/>
            <a:ext cx="8082733" cy="58118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619227" y="431472"/>
            <a:ext cx="2071722" cy="156966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es-ES" sz="3200" b="1" spc="50" dirty="0">
                <a:ln w="11430"/>
                <a:solidFill>
                  <a:srgbClr val="C00000"/>
                </a:solidFill>
                <a:effectLst>
                  <a:outerShdw blurRad="76200" dist="50800" dir="5400000" algn="tl" rotWithShape="0">
                    <a:srgbClr val="000000">
                      <a:alpha val="65000"/>
                    </a:srgbClr>
                  </a:outerShdw>
                </a:effectLst>
              </a:rPr>
              <a:t>Preguntas                para la Lectura</a:t>
            </a:r>
          </a:p>
        </p:txBody>
      </p:sp>
      <p:sp>
        <p:nvSpPr>
          <p:cNvPr id="6" name="Rectangle 8"/>
          <p:cNvSpPr>
            <a:spLocks noChangeArrowheads="1"/>
          </p:cNvSpPr>
          <p:nvPr/>
        </p:nvSpPr>
        <p:spPr bwMode="auto">
          <a:xfrm>
            <a:off x="1340536" y="3614057"/>
            <a:ext cx="6383967" cy="2638697"/>
          </a:xfrm>
          <a:prstGeom prst="rect">
            <a:avLst/>
          </a:prstGeom>
          <a:noFill/>
          <a:ln w="9525">
            <a:noFill/>
            <a:miter lim="800000"/>
            <a:headEnd/>
            <a:tailEnd/>
          </a:ln>
        </p:spPr>
        <p:txBody>
          <a:bodyPr>
            <a:prstTxWarp prst="textWave1">
              <a:avLst/>
            </a:prstTxWarp>
          </a:bodyPr>
          <a:lstStyle/>
          <a:p>
            <a:pPr marL="571500" indent="-571500" algn="ctr" fontAlgn="base">
              <a:spcBef>
                <a:spcPct val="0"/>
              </a:spcBef>
              <a:spcAft>
                <a:spcPct val="0"/>
              </a:spcAft>
              <a:buFont typeface="Wingdings" panose="05000000000000000000" pitchFamily="2" charset="2"/>
              <a:buChar char="ü"/>
            </a:pPr>
            <a:r>
              <a:rPr lang="es-PE" sz="3200" b="1" dirty="0">
                <a:ln w="6600">
                  <a:solidFill>
                    <a:schemeClr val="accent2"/>
                  </a:solidFill>
                  <a:prstDash val="solid"/>
                </a:ln>
                <a:solidFill>
                  <a:srgbClr val="FFFF00"/>
                </a:solidFill>
                <a:effectLst>
                  <a:outerShdw dist="38100" dir="2700000" algn="tl" rotWithShape="0">
                    <a:schemeClr val="accent2"/>
                  </a:outerShdw>
                </a:effectLst>
                <a:latin typeface="Britannic Bold" pitchFamily="34" charset="0"/>
              </a:rPr>
              <a:t>¿A qué Apóstoles, Jesús elige para acompañarle?</a:t>
            </a:r>
          </a:p>
          <a:p>
            <a:pPr algn="ctr" fontAlgn="base">
              <a:spcBef>
                <a:spcPct val="0"/>
              </a:spcBef>
              <a:spcAft>
                <a:spcPct val="0"/>
              </a:spcAft>
            </a:pPr>
            <a:r>
              <a:rPr lang="es-PE" sz="3200" b="1" dirty="0">
                <a:ln w="6600">
                  <a:solidFill>
                    <a:schemeClr val="accent2"/>
                  </a:solidFill>
                  <a:prstDash val="solid"/>
                </a:ln>
                <a:solidFill>
                  <a:srgbClr val="FFFF00"/>
                </a:solidFill>
                <a:effectLst>
                  <a:outerShdw dist="38100" dir="2700000" algn="tl" rotWithShape="0">
                    <a:schemeClr val="accent2"/>
                  </a:outerShdw>
                </a:effectLst>
                <a:latin typeface="Britannic Bold" pitchFamily="34" charset="0"/>
              </a:rPr>
              <a:t>¿a dónde los lleva? </a:t>
            </a:r>
          </a:p>
          <a:p>
            <a:pPr algn="ctr" fontAlgn="base">
              <a:lnSpc>
                <a:spcPct val="90000"/>
              </a:lnSpc>
              <a:spcBef>
                <a:spcPct val="20000"/>
              </a:spcBef>
              <a:spcAft>
                <a:spcPct val="0"/>
              </a:spcAft>
            </a:pPr>
            <a:endParaRPr lang="es-ES" sz="3200" b="1" dirty="0">
              <a:ln w="6600">
                <a:solidFill>
                  <a:schemeClr val="accent2"/>
                </a:solidFill>
                <a:prstDash val="solid"/>
              </a:ln>
              <a:solidFill>
                <a:srgbClr val="FFFF00"/>
              </a:solidFill>
              <a:effectLst>
                <a:outerShdw dist="38100" dir="2700000" algn="tl" rotWithShape="0">
                  <a:schemeClr val="accent2"/>
                </a:outerShdw>
              </a:effectLst>
              <a:latin typeface="Britannic Bold" pitchFamily="34" charset="0"/>
            </a:endParaRPr>
          </a:p>
        </p:txBody>
      </p:sp>
    </p:spTree>
    <p:extLst>
      <p:ext uri="{BB962C8B-B14F-4D97-AF65-F5344CB8AC3E}">
        <p14:creationId xmlns:p14="http://schemas.microsoft.com/office/powerpoint/2010/main" val="682559103"/>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2325"/>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despues de la transfiguracion Jesus se acerca a sus discipulo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462" y="517867"/>
            <a:ext cx="8091442" cy="581326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p:nvSpPr>
        <p:spPr bwMode="auto">
          <a:xfrm>
            <a:off x="1285852" y="1643050"/>
            <a:ext cx="4929222" cy="2857520"/>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indent="-342900" fontAlgn="base">
              <a:spcBef>
                <a:spcPct val="20000"/>
              </a:spcBef>
              <a:spcAft>
                <a:spcPct val="0"/>
              </a:spcAft>
            </a:pPr>
            <a:r>
              <a:rPr lang="es-PE" sz="3600" b="1" spc="150" dirty="0">
                <a:ln w="11430"/>
                <a:solidFill>
                  <a:srgbClr val="FFFFFF"/>
                </a:solidFill>
                <a:effectLst>
                  <a:glow rad="63500">
                    <a:srgbClr val="000000">
                      <a:satMod val="175000"/>
                      <a:alpha val="40000"/>
                    </a:srgbClr>
                  </a:glow>
                  <a:outerShdw blurRad="25400" algn="tl" rotWithShape="0">
                    <a:srgbClr val="000000">
                      <a:alpha val="43000"/>
                    </a:srgbClr>
                  </a:outerShdw>
                </a:effectLst>
              </a:rPr>
              <a:t>   </a:t>
            </a:r>
            <a:endParaRPr lang="es-ES_tradnl" sz="3600" b="1" spc="150" dirty="0">
              <a:ln w="11430"/>
              <a:solidFill>
                <a:srgbClr val="FFFFFF"/>
              </a:solidFill>
              <a:effectLst>
                <a:glow rad="63500">
                  <a:srgbClr val="000000">
                    <a:satMod val="175000"/>
                    <a:alpha val="40000"/>
                  </a:srgbClr>
                </a:glow>
                <a:outerShdw blurRad="38100" dist="38100" dir="2700000" algn="tl">
                  <a:srgbClr val="000000">
                    <a:alpha val="43137"/>
                  </a:srgbClr>
                </a:outerShdw>
              </a:effectLst>
            </a:endParaRPr>
          </a:p>
        </p:txBody>
      </p:sp>
      <p:sp>
        <p:nvSpPr>
          <p:cNvPr id="9" name="Rectangle 7"/>
          <p:cNvSpPr>
            <a:spLocks noChangeArrowheads="1"/>
          </p:cNvSpPr>
          <p:nvPr/>
        </p:nvSpPr>
        <p:spPr bwMode="auto">
          <a:xfrm>
            <a:off x="3040304" y="4981935"/>
            <a:ext cx="6212216" cy="751321"/>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fontAlgn="base">
              <a:spcBef>
                <a:spcPct val="20000"/>
              </a:spcBef>
              <a:spcAft>
                <a:spcPct val="0"/>
              </a:spcAft>
            </a:pPr>
            <a:endParaRPr lang="es-PE" sz="3600" dirty="0">
              <a:solidFill>
                <a:srgbClr val="FFFF00"/>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a:p>
            <a:pPr marL="342900" indent="-342900" fontAlgn="base">
              <a:spcBef>
                <a:spcPct val="20000"/>
              </a:spcBef>
              <a:spcAft>
                <a:spcPct val="0"/>
              </a:spcAft>
            </a:pPr>
            <a:endParaRPr lang="es-ES" sz="3600" dirty="0">
              <a:solidFill>
                <a:srgbClr val="FFFF00"/>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p:txBody>
      </p:sp>
      <p:sp>
        <p:nvSpPr>
          <p:cNvPr id="6" name="Rectangle 7"/>
          <p:cNvSpPr>
            <a:spLocks noChangeArrowheads="1"/>
          </p:cNvSpPr>
          <p:nvPr/>
        </p:nvSpPr>
        <p:spPr bwMode="auto">
          <a:xfrm>
            <a:off x="672236" y="3840790"/>
            <a:ext cx="5217505" cy="2160106"/>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fontAlgn="base">
              <a:spcBef>
                <a:spcPct val="20000"/>
              </a:spcBef>
              <a:spcAft>
                <a:spcPct val="0"/>
              </a:spcAft>
              <a:buFont typeface="Wingdings" panose="05000000000000000000" pitchFamily="2" charset="2"/>
              <a:buChar char="ü"/>
            </a:pPr>
            <a:r>
              <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rPr>
              <a:t> ¿Qué vieron los tres Apóstoles que pasaba con Jesús en el Monte</a:t>
            </a:r>
            <a:r>
              <a:rPr lang="es-PE" sz="3200" dirty="0" smtClean="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rPr>
              <a:t>?, ¿</a:t>
            </a:r>
            <a:r>
              <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rPr>
              <a:t>Por qué pasaba esto?</a:t>
            </a:r>
          </a:p>
          <a:p>
            <a:pPr marL="342900" indent="-342900" fontAlgn="base">
              <a:spcBef>
                <a:spcPct val="20000"/>
              </a:spcBef>
              <a:spcAft>
                <a:spcPct val="0"/>
              </a:spcAft>
            </a:pPr>
            <a:endPar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a:p>
            <a:pPr marL="342900" indent="-342900" fontAlgn="base">
              <a:spcBef>
                <a:spcPct val="20000"/>
              </a:spcBef>
              <a:spcAft>
                <a:spcPct val="0"/>
              </a:spcAft>
            </a:pPr>
            <a:endPar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a:p>
            <a:pPr marL="342900" indent="-342900" fontAlgn="base">
              <a:spcBef>
                <a:spcPct val="20000"/>
              </a:spcBef>
              <a:spcAft>
                <a:spcPct val="0"/>
              </a:spcAft>
            </a:pPr>
            <a:endParaRPr lang="es-ES"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p:txBody>
      </p:sp>
    </p:spTree>
    <p:extLst>
      <p:ext uri="{BB962C8B-B14F-4D97-AF65-F5344CB8AC3E}">
        <p14:creationId xmlns:p14="http://schemas.microsoft.com/office/powerpoint/2010/main" val="15396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1+#ppt_w/2"/>
                                          </p:val>
                                        </p:tav>
                                        <p:tav tm="100000">
                                          <p:val>
                                            <p:strVal val="#ppt_x"/>
                                          </p:val>
                                        </p:tav>
                                      </p:tavLst>
                                    </p:anim>
                                    <p:anim calcmode="lin" valueType="num">
                                      <p:cBhvr additive="base">
                                        <p:cTn id="8" dur="3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520180" y="569892"/>
            <a:ext cx="4112786" cy="2991913"/>
          </a:xfrm>
          <a:prstGeom prst="rect">
            <a:avLst/>
          </a:prstGeom>
          <a:noFill/>
          <a:ln w="9525">
            <a:noFill/>
            <a:miter lim="800000"/>
            <a:headEnd/>
            <a:tailEnd/>
          </a:ln>
        </p:spPr>
        <p:txBody>
          <a:bodyPr/>
          <a:lstStyle/>
          <a:p>
            <a:pPr marL="457200" indent="-457200" fontAlgn="base">
              <a:lnSpc>
                <a:spcPct val="90000"/>
              </a:lnSpc>
              <a:spcBef>
                <a:spcPct val="20000"/>
              </a:spcBef>
              <a:spcAft>
                <a:spcPct val="0"/>
              </a:spcAft>
              <a:buFont typeface="Wingdings" panose="05000000000000000000" pitchFamily="2" charset="2"/>
              <a:buChar char="ü"/>
            </a:pPr>
            <a:r>
              <a:rPr lang="es-PE"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¿Quiénes aparecieron junto a Jesús</a:t>
            </a:r>
            <a:r>
              <a:rPr lang="es-PE" sz="3200" dirty="0" smtClean="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 ¿</a:t>
            </a:r>
            <a:r>
              <a:rPr lang="es-PE"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qué significa la presencia de estos otros personajes del Antiguo Testamento?</a:t>
            </a:r>
          </a:p>
          <a:p>
            <a:pPr fontAlgn="base">
              <a:lnSpc>
                <a:spcPct val="90000"/>
              </a:lnSpc>
              <a:spcBef>
                <a:spcPct val="20000"/>
              </a:spcBef>
              <a:spcAft>
                <a:spcPct val="0"/>
              </a:spcAft>
            </a:pPr>
            <a:r>
              <a:rPr lang="es-PE"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 </a:t>
            </a:r>
            <a:endParaRPr lang="es-ES"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endParaRPr>
          </a:p>
        </p:txBody>
      </p:sp>
      <p:sp>
        <p:nvSpPr>
          <p:cNvPr id="6" name="Rectangle 8"/>
          <p:cNvSpPr>
            <a:spLocks noChangeArrowheads="1"/>
          </p:cNvSpPr>
          <p:nvPr/>
        </p:nvSpPr>
        <p:spPr bwMode="auto">
          <a:xfrm>
            <a:off x="1052113" y="4509120"/>
            <a:ext cx="6976271" cy="1584176"/>
          </a:xfrm>
          <a:prstGeom prst="rect">
            <a:avLst/>
          </a:prstGeom>
          <a:noFill/>
          <a:ln w="9525">
            <a:noFill/>
            <a:miter lim="800000"/>
            <a:headEnd/>
            <a:tailEnd/>
          </a:ln>
        </p:spPr>
        <p:txBody>
          <a:bodyPr/>
          <a:lstStyle/>
          <a:p>
            <a:pPr marL="342900" indent="-342900" algn="ctr" fontAlgn="base">
              <a:lnSpc>
                <a:spcPct val="90000"/>
              </a:lnSpc>
              <a:spcBef>
                <a:spcPct val="20000"/>
              </a:spcBef>
              <a:spcAft>
                <a:spcPct val="0"/>
              </a:spcAft>
            </a:pPr>
            <a:endParaRPr lang="es-ES" sz="3200" dirty="0">
              <a:solidFill>
                <a:srgbClr val="FFFF00"/>
              </a:solidFill>
              <a:effectLst>
                <a:glow rad="101600">
                  <a:srgbClr val="C00000">
                    <a:alpha val="60000"/>
                  </a:srgbClr>
                </a:glow>
                <a:outerShdw blurRad="38100" dist="38100" dir="2700000" algn="tl">
                  <a:srgbClr val="000000">
                    <a:alpha val="43137"/>
                  </a:srgbClr>
                </a:outerShdw>
              </a:effectLst>
              <a:latin typeface="Britannic Bold" pitchFamily="34" charset="0"/>
            </a:endParaRPr>
          </a:p>
        </p:txBody>
      </p:sp>
    </p:spTree>
    <p:extLst>
      <p:ext uri="{BB962C8B-B14F-4D97-AF65-F5344CB8AC3E}">
        <p14:creationId xmlns:p14="http://schemas.microsoft.com/office/powerpoint/2010/main" val="2283261111"/>
      </p:ext>
    </p:extLst>
  </p:cSld>
  <p:clrMapOvr>
    <a:masterClrMapping/>
  </p:clrMapOvr>
  <mc:AlternateContent xmlns:mc="http://schemas.openxmlformats.org/markup-compatibility/2006" xmlns:p14="http://schemas.microsoft.com/office/powerpoint/2010/main">
    <mc:Choice Requires="p14">
      <p:transition p14:dur="10">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1+#ppt_w/2"/>
                                          </p:val>
                                        </p:tav>
                                        <p:tav tm="100000">
                                          <p:val>
                                            <p:strVal val="#ppt_x"/>
                                          </p:val>
                                        </p:tav>
                                      </p:tavLst>
                                    </p:anim>
                                    <p:anim calcmode="lin" valueType="num">
                                      <p:cBhvr additive="base">
                                        <p:cTn id="8"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883" y="522949"/>
            <a:ext cx="8102019" cy="5834308"/>
          </a:xfrm>
          <a:prstGeom prst="rect">
            <a:avLst/>
          </a:prstGeom>
          <a:scene3d>
            <a:camera prst="orthographicFront"/>
            <a:lightRig rig="threePt" dir="t"/>
          </a:scene3d>
          <a:sp3d>
            <a:bevelT prst="convex"/>
          </a:sp3d>
        </p:spPr>
      </p:pic>
      <p:sp>
        <p:nvSpPr>
          <p:cNvPr id="3" name="Rectangle 8"/>
          <p:cNvSpPr>
            <a:spLocks noChangeArrowheads="1"/>
          </p:cNvSpPr>
          <p:nvPr/>
        </p:nvSpPr>
        <p:spPr bwMode="auto">
          <a:xfrm>
            <a:off x="373819" y="2745579"/>
            <a:ext cx="3744416" cy="2932378"/>
          </a:xfrm>
          <a:prstGeom prst="rect">
            <a:avLst/>
          </a:prstGeom>
          <a:noFill/>
          <a:ln w="9525">
            <a:noFill/>
            <a:miter lim="800000"/>
            <a:headEnd/>
            <a:tailEnd/>
          </a:ln>
          <a:scene3d>
            <a:camera prst="orthographicFront"/>
            <a:lightRig rig="threePt" dir="t"/>
          </a:scene3d>
          <a:sp3d>
            <a:bevelT w="152400" h="50800" prst="softRound"/>
          </a:sp3d>
        </p:spPr>
        <p:txBody>
          <a:bodyPr/>
          <a:lstStyle/>
          <a:p>
            <a:pPr marL="571500" indent="-571500" algn="ctr" fontAlgn="base">
              <a:spcBef>
                <a:spcPct val="0"/>
              </a:spcBef>
              <a:spcAft>
                <a:spcPct val="0"/>
              </a:spcAft>
              <a:buFont typeface="Wingdings" panose="05000000000000000000" pitchFamily="2" charset="2"/>
              <a:buChar char="ü"/>
            </a:pPr>
            <a:r>
              <a:rPr lang="es-PE" sz="4000" dirty="0">
                <a:solidFill>
                  <a:srgbClr val="FFFFFF"/>
                </a:solidFill>
                <a:effectLst>
                  <a:glow rad="101600">
                    <a:srgbClr val="C00000">
                      <a:alpha val="60000"/>
                    </a:srgbClr>
                  </a:glow>
                  <a:outerShdw blurRad="38100" dist="38100" dir="2700000" algn="tl">
                    <a:srgbClr val="000000">
                      <a:alpha val="43137"/>
                    </a:srgbClr>
                  </a:outerShdw>
                </a:effectLst>
                <a:latin typeface="Rockwell Condensed" panose="02060603050405020104" pitchFamily="18" charset="0"/>
              </a:rPr>
              <a:t>¿Cómo se sintió Pedro ante esta situación y qué le propone realizar a Jesús?</a:t>
            </a:r>
          </a:p>
          <a:p>
            <a:pPr algn="ctr" fontAlgn="base">
              <a:spcBef>
                <a:spcPct val="0"/>
              </a:spcBef>
              <a:spcAft>
                <a:spcPct val="0"/>
              </a:spcAft>
            </a:pPr>
            <a:r>
              <a:rPr lang="es-ES_tradnl" sz="4000" dirty="0">
                <a:solidFill>
                  <a:srgbClr val="FFFFFF"/>
                </a:solidFill>
                <a:effectLst>
                  <a:glow rad="101600">
                    <a:srgbClr val="C00000">
                      <a:alpha val="60000"/>
                    </a:srgbClr>
                  </a:glow>
                  <a:outerShdw blurRad="38100" dist="38100" dir="2700000" algn="tl">
                    <a:srgbClr val="000000">
                      <a:alpha val="43137"/>
                    </a:srgbClr>
                  </a:outerShdw>
                </a:effectLst>
                <a:latin typeface="Rockwell Condensed" panose="02060603050405020104" pitchFamily="18" charset="0"/>
              </a:rPr>
              <a:t> </a:t>
            </a:r>
            <a:endParaRPr lang="es-PE" sz="4000" dirty="0">
              <a:solidFill>
                <a:srgbClr val="FFFFFF"/>
              </a:solidFill>
              <a:effectLst>
                <a:glow rad="101600">
                  <a:srgbClr val="C00000">
                    <a:alpha val="60000"/>
                  </a:srgbClr>
                </a:glow>
                <a:outerShdw blurRad="38100" dist="38100" dir="2700000" algn="tl">
                  <a:srgbClr val="000000">
                    <a:alpha val="43137"/>
                  </a:srgbClr>
                </a:outerShdw>
              </a:effectLst>
              <a:latin typeface="Rockwell Condensed" panose="02060603050405020104" pitchFamily="18" charset="0"/>
            </a:endParaRPr>
          </a:p>
          <a:p>
            <a:pPr marL="342900" indent="-342900" algn="ctr" fontAlgn="base">
              <a:lnSpc>
                <a:spcPct val="90000"/>
              </a:lnSpc>
              <a:spcBef>
                <a:spcPct val="20000"/>
              </a:spcBef>
              <a:spcAft>
                <a:spcPct val="0"/>
              </a:spcAft>
            </a:pPr>
            <a:endParaRPr lang="es-ES" sz="4000" b="1" dirty="0">
              <a:solidFill>
                <a:srgbClr val="FFFFFF"/>
              </a:solidFill>
              <a:effectLst>
                <a:glow rad="101600">
                  <a:srgbClr val="C00000">
                    <a:alpha val="60000"/>
                  </a:srgbClr>
                </a:glow>
              </a:effectLst>
              <a:latin typeface="Rockwell Condensed" panose="02060603050405020104" pitchFamily="18" charset="0"/>
            </a:endParaRPr>
          </a:p>
        </p:txBody>
      </p:sp>
    </p:spTree>
    <p:extLst>
      <p:ext uri="{BB962C8B-B14F-4D97-AF65-F5344CB8AC3E}">
        <p14:creationId xmlns:p14="http://schemas.microsoft.com/office/powerpoint/2010/main" val="529250450"/>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en la transfiguracion el Padre dios habla esye es mi hijo a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49" y="538070"/>
            <a:ext cx="8082734" cy="58104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878384" y="3203018"/>
            <a:ext cx="7585166" cy="2727519"/>
          </a:xfrm>
          <a:prstGeom prst="rect">
            <a:avLst/>
          </a:prstGeom>
          <a:noFill/>
          <a:ln w="9525">
            <a:noFill/>
            <a:miter lim="800000"/>
            <a:headEnd/>
            <a:tailEnd/>
          </a:ln>
          <a:scene3d>
            <a:camera prst="orthographicFront"/>
            <a:lightRig rig="threePt" dir="t"/>
          </a:scene3d>
          <a:sp3d>
            <a:bevelT w="152400" h="50800" prst="softRound"/>
          </a:sp3d>
        </p:spPr>
        <p:txBody>
          <a:bodyPr/>
          <a:lstStyle/>
          <a:p>
            <a:pPr algn="ctr" fontAlgn="base">
              <a:spcBef>
                <a:spcPct val="0"/>
              </a:spcBef>
              <a:spcAft>
                <a:spcPct val="0"/>
              </a:spcAft>
            </a:pPr>
            <a:endParaRPr lang="es-PE" sz="3200" b="1" dirty="0">
              <a:solidFill>
                <a:srgbClr val="FF0000"/>
              </a:solidFill>
              <a:effectLst>
                <a:glow rad="63500">
                  <a:srgbClr val="000000">
                    <a:satMod val="175000"/>
                    <a:alpha val="40000"/>
                  </a:srgbClr>
                </a:glow>
              </a:effectLst>
              <a:latin typeface="Rockwell Condensed" panose="02060603050405020104" pitchFamily="18" charset="0"/>
            </a:endParaRPr>
          </a:p>
          <a:p>
            <a:pPr marL="571500" indent="-571500" algn="ctr" fontAlgn="base">
              <a:spcBef>
                <a:spcPct val="0"/>
              </a:spcBef>
              <a:spcAft>
                <a:spcPct val="0"/>
              </a:spcAft>
              <a:buFont typeface="Wingdings" panose="05000000000000000000" pitchFamily="2" charset="2"/>
              <a:buChar char="ü"/>
            </a:pPr>
            <a:r>
              <a:rPr lang="es-ES" sz="3600" b="1" dirty="0">
                <a:solidFill>
                  <a:srgbClr val="FFFF00"/>
                </a:solidFill>
                <a:effectLst>
                  <a:glow rad="63500">
                    <a:srgbClr val="000000">
                      <a:satMod val="175000"/>
                      <a:alpha val="40000"/>
                    </a:srgbClr>
                  </a:glow>
                </a:effectLst>
                <a:latin typeface="Rockwell Condensed" panose="02060603050405020104" pitchFamily="18" charset="0"/>
              </a:rPr>
              <a:t>En el texto no sólo es importante lo que se ve sino lo que se oye. </a:t>
            </a:r>
            <a:r>
              <a:rPr lang="es-PE" sz="3600" b="1" dirty="0" smtClean="0">
                <a:solidFill>
                  <a:srgbClr val="FFFF00"/>
                </a:solidFill>
                <a:effectLst>
                  <a:glow rad="63500">
                    <a:srgbClr val="000000">
                      <a:satMod val="175000"/>
                      <a:alpha val="40000"/>
                    </a:srgbClr>
                  </a:glow>
                </a:effectLst>
                <a:latin typeface="Rockwell Condensed" panose="02060603050405020104" pitchFamily="18" charset="0"/>
              </a:rPr>
              <a:t>¿Qué aporta la voz que sale de la nube a tu comprensión? .</a:t>
            </a:r>
            <a:endParaRPr lang="es-PE" sz="3600" b="1" dirty="0">
              <a:solidFill>
                <a:srgbClr val="FFFF00"/>
              </a:solidFill>
              <a:effectLst>
                <a:glow rad="63500">
                  <a:srgbClr val="000000">
                    <a:satMod val="175000"/>
                    <a:alpha val="40000"/>
                  </a:srgbClr>
                </a:glow>
              </a:effectLst>
              <a:latin typeface="Rockwell Condensed" panose="02060603050405020104" pitchFamily="18" charset="0"/>
            </a:endParaRPr>
          </a:p>
        </p:txBody>
      </p:sp>
    </p:spTree>
    <p:extLst>
      <p:ext uri="{BB962C8B-B14F-4D97-AF65-F5344CB8AC3E}">
        <p14:creationId xmlns:p14="http://schemas.microsoft.com/office/powerpoint/2010/main" val="728517683"/>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931" y="511192"/>
            <a:ext cx="8137289" cy="5802521"/>
          </a:xfrm>
          <a:prstGeom prst="rect">
            <a:avLst/>
          </a:prstGeom>
        </p:spPr>
      </p:pic>
      <p:sp>
        <p:nvSpPr>
          <p:cNvPr id="3" name="Rectangle 8"/>
          <p:cNvSpPr>
            <a:spLocks noChangeArrowheads="1"/>
          </p:cNvSpPr>
          <p:nvPr/>
        </p:nvSpPr>
        <p:spPr bwMode="auto">
          <a:xfrm>
            <a:off x="871421" y="3922409"/>
            <a:ext cx="7159958" cy="852359"/>
          </a:xfrm>
          <a:prstGeom prst="rect">
            <a:avLst/>
          </a:prstGeom>
          <a:noFill/>
          <a:ln w="9525">
            <a:noFill/>
            <a:miter lim="800000"/>
            <a:headEnd/>
            <a:tailEnd/>
          </a:ln>
          <a:scene3d>
            <a:camera prst="orthographicFront"/>
            <a:lightRig rig="threePt" dir="t"/>
          </a:scene3d>
          <a:sp3d>
            <a:bevelT w="152400" h="50800" prst="softRound"/>
          </a:sp3d>
        </p:spPr>
        <p:txBody>
          <a:bodyPr/>
          <a:lstStyle/>
          <a:p>
            <a:pPr marL="457200" indent="-457200" algn="ctr" fontAlgn="base">
              <a:spcBef>
                <a:spcPct val="0"/>
              </a:spcBef>
              <a:spcAft>
                <a:spcPct val="0"/>
              </a:spcAft>
              <a:buFont typeface="Wingdings" panose="05000000000000000000" pitchFamily="2" charset="2"/>
              <a:buChar char="ü"/>
            </a:pPr>
            <a:r>
              <a:rPr lang="es-PE" sz="36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Rockwell Condensed" panose="02060603050405020104" pitchFamily="18" charset="0"/>
              </a:rPr>
              <a:t>¿Qué pasó con los discípulos al escuchar la voz? </a:t>
            </a:r>
            <a:r>
              <a:rPr lang="es-PE" sz="3600" b="1" dirty="0">
                <a:solidFill>
                  <a:schemeClr val="bg1"/>
                </a:solidFill>
                <a:effectLst>
                  <a:glow rad="101600">
                    <a:srgbClr val="000000">
                      <a:satMod val="175000"/>
                      <a:alpha val="40000"/>
                    </a:srgbClr>
                  </a:glow>
                  <a:outerShdw blurRad="38100" dist="38100" dir="2700000" algn="tl">
                    <a:srgbClr val="000000">
                      <a:alpha val="43137"/>
                    </a:srgbClr>
                  </a:outerShdw>
                </a:effectLst>
                <a:latin typeface="Rockwell Condensed" panose="02060603050405020104" pitchFamily="18" charset="0"/>
              </a:rPr>
              <a:t>¿Cómo se sintieron? ¿Qué les dijo Jesús luego a ellos?</a:t>
            </a:r>
            <a:endParaRPr lang="es-ES" sz="3600" b="1" dirty="0">
              <a:solidFill>
                <a:schemeClr val="bg1"/>
              </a:solidFill>
              <a:effectLst>
                <a:glow rad="63500">
                  <a:srgbClr val="000000">
                    <a:satMod val="175000"/>
                    <a:alpha val="40000"/>
                  </a:srgbClr>
                </a:glow>
              </a:effectLst>
              <a:latin typeface="Rockwell Condensed" panose="02060603050405020104" pitchFamily="18" charset="0"/>
            </a:endParaRPr>
          </a:p>
        </p:txBody>
      </p:sp>
      <p:sp>
        <p:nvSpPr>
          <p:cNvPr id="4" name="Rectangle 8"/>
          <p:cNvSpPr>
            <a:spLocks noChangeArrowheads="1"/>
          </p:cNvSpPr>
          <p:nvPr/>
        </p:nvSpPr>
        <p:spPr bwMode="auto">
          <a:xfrm>
            <a:off x="5508104" y="2861767"/>
            <a:ext cx="2106851" cy="1226416"/>
          </a:xfrm>
          <a:prstGeom prst="rect">
            <a:avLst/>
          </a:prstGeom>
          <a:noFill/>
          <a:ln w="9525">
            <a:noFill/>
            <a:miter lim="800000"/>
            <a:headEnd/>
            <a:tailEnd/>
          </a:ln>
          <a:scene3d>
            <a:camera prst="orthographicFront"/>
            <a:lightRig rig="threePt" dir="t"/>
          </a:scene3d>
          <a:sp3d>
            <a:bevelT w="152400" h="50800" prst="softRound"/>
          </a:sp3d>
        </p:spPr>
        <p:txBody>
          <a:bodyPr>
            <a:prstTxWarp prst="textTriangle">
              <a:avLst>
                <a:gd name="adj" fmla="val 16577"/>
              </a:avLst>
            </a:prstTxWarp>
          </a:bodyPr>
          <a:lstStyle/>
          <a:p>
            <a:pPr marL="342900" indent="-342900" algn="r" fontAlgn="base">
              <a:lnSpc>
                <a:spcPct val="90000"/>
              </a:lnSpc>
              <a:spcBef>
                <a:spcPct val="20000"/>
              </a:spcBef>
              <a:spcAft>
                <a:spcPct val="0"/>
              </a:spcAft>
            </a:pPr>
            <a:endParaRPr lang="es-ES" sz="3200" b="1" dirty="0">
              <a:solidFill>
                <a:srgbClr val="FFFF00"/>
              </a:solidFill>
              <a:effectLst>
                <a:glow rad="101600">
                  <a:srgbClr val="000000">
                    <a:satMod val="175000"/>
                    <a:alpha val="40000"/>
                  </a:srgbClr>
                </a:glow>
              </a:effectLst>
              <a:latin typeface="Britannic Bold" pitchFamily="34" charset="0"/>
            </a:endParaRPr>
          </a:p>
        </p:txBody>
      </p:sp>
    </p:spTree>
    <p:extLst>
      <p:ext uri="{BB962C8B-B14F-4D97-AF65-F5344CB8AC3E}">
        <p14:creationId xmlns:p14="http://schemas.microsoft.com/office/powerpoint/2010/main" val="978206959"/>
      </p:ext>
    </p:extLst>
  </p:cSld>
  <p:clrMapOvr>
    <a:masterClrMapping/>
  </p:clrMapOvr>
  <mc:AlternateContent xmlns:mc="http://schemas.openxmlformats.org/markup-compatibility/2006" xmlns:p14="http://schemas.microsoft.com/office/powerpoint/2010/main">
    <mc:Choice Requires="p14">
      <p:transition p14:dur="10">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50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 fill="hold"/>
                                        <p:tgtEl>
                                          <p:spTgt spid="3"/>
                                        </p:tgtEl>
                                        <p:attrNameLst>
                                          <p:attrName>ppt_x</p:attrName>
                                        </p:attrNameLst>
                                      </p:cBhvr>
                                      <p:tavLst>
                                        <p:tav tm="0">
                                          <p:val>
                                            <p:strVal val="0-#ppt_w/2"/>
                                          </p:val>
                                        </p:tav>
                                        <p:tav tm="100000">
                                          <p:val>
                                            <p:strVal val="#ppt_x"/>
                                          </p:val>
                                        </p:tav>
                                      </p:tavLst>
                                    </p:anim>
                                    <p:anim calcmode="lin" valueType="num">
                                      <p:cBhvr additive="base">
                                        <p:cTn id="13"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ado de imagen para Hoy seguimos a Jesu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555" y="477619"/>
            <a:ext cx="8095765" cy="587963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p:cNvSpPr>
            <a:spLocks noChangeArrowheads="1"/>
          </p:cNvSpPr>
          <p:nvPr/>
        </p:nvSpPr>
        <p:spPr bwMode="auto">
          <a:xfrm>
            <a:off x="560555" y="584163"/>
            <a:ext cx="2376264" cy="802266"/>
          </a:xfrm>
          <a:prstGeom prst="roundRect">
            <a:avLst>
              <a:gd name="adj" fmla="val 16667"/>
            </a:avLst>
          </a:prstGeom>
          <a:solidFill>
            <a:srgbClr val="660033"/>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ME dice el texto?</a:t>
            </a:r>
            <a:endParaRPr lang="es-PE" sz="2800" dirty="0">
              <a:solidFill>
                <a:srgbClr val="FFFFFF"/>
              </a:solidFill>
              <a:effectLst>
                <a:outerShdw blurRad="38100" dist="38100" dir="2700000" algn="tl">
                  <a:srgbClr val="000000">
                    <a:alpha val="43137"/>
                  </a:srgbClr>
                </a:outerShdw>
              </a:effectLst>
              <a:latin typeface="Arial" panose="020B0604020202020204" pitchFamily="34" charset="0"/>
            </a:endParaRPr>
          </a:p>
        </p:txBody>
      </p:sp>
      <p:sp>
        <p:nvSpPr>
          <p:cNvPr id="11" name="Rectangle 9"/>
          <p:cNvSpPr>
            <a:spLocks noChangeArrowheads="1"/>
          </p:cNvSpPr>
          <p:nvPr/>
        </p:nvSpPr>
        <p:spPr bwMode="auto">
          <a:xfrm>
            <a:off x="826676" y="1752670"/>
            <a:ext cx="4898360" cy="445743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PE" sz="2800" u="sng"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rPr>
              <a:t>Motivación</a:t>
            </a:r>
            <a:r>
              <a:rPr lang="es-PE" sz="2800"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rPr>
              <a:t>: Como los discípulos, nosotros seguimos a Jesús que se entregó hasta la donación total de sí mismo. En ese camino, a veces sombrío, también hay momentos de luz donde vemos clara la meta y recuperamos fuerzas para seguir adelante.</a:t>
            </a:r>
          </a:p>
          <a:p>
            <a:pPr algn="ctr" fontAlgn="base">
              <a:spcBef>
                <a:spcPct val="0"/>
              </a:spcBef>
              <a:spcAft>
                <a:spcPct val="0"/>
              </a:spcAft>
            </a:pPr>
            <a:endParaRPr lang="es-PE" sz="2800"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endParaRPr>
          </a:p>
          <a:p>
            <a:pPr algn="ctr" fontAlgn="base">
              <a:spcBef>
                <a:spcPct val="0"/>
              </a:spcBef>
              <a:spcAft>
                <a:spcPct val="0"/>
              </a:spcAft>
            </a:pPr>
            <a:endParaRPr lang="es-ES" sz="2800"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endParaRPr>
          </a:p>
        </p:txBody>
      </p:sp>
    </p:spTree>
    <p:extLst>
      <p:ext uri="{BB962C8B-B14F-4D97-AF65-F5344CB8AC3E}">
        <p14:creationId xmlns:p14="http://schemas.microsoft.com/office/powerpoint/2010/main" val="16439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Hoy seguimos a Jesus en las buenas y en las mala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5577" y="528918"/>
            <a:ext cx="8094618" cy="581963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535577" y="488274"/>
            <a:ext cx="7990114" cy="1384995"/>
          </a:xfrm>
          <a:prstGeom prst="rect">
            <a:avLst/>
          </a:prstGeom>
          <a:noFill/>
          <a:ln w="9525">
            <a:noFill/>
            <a:miter lim="800000"/>
            <a:headEnd/>
            <a:tailEnd/>
          </a:ln>
          <a:effectLst/>
        </p:spPr>
        <p:txBody>
          <a:bodyPr wrap="square">
            <a:spAutoFit/>
          </a:bodyPr>
          <a:lstStyle/>
          <a:p>
            <a:pPr marL="342900" indent="-342900" algn="ctr" fontAlgn="base">
              <a:spcBef>
                <a:spcPct val="0"/>
              </a:spcBef>
              <a:spcAft>
                <a:spcPct val="0"/>
              </a:spcAft>
              <a:buFont typeface="Wingdings" panose="05000000000000000000" pitchFamily="2" charset="2"/>
              <a:buChar char="q"/>
              <a:defRPr/>
            </a:pPr>
            <a:r>
              <a:rPr lang="es-PE" sz="2800" b="1" dirty="0">
                <a:solidFill>
                  <a:srgbClr val="FFFF00"/>
                </a:solidFill>
                <a:effectLst>
                  <a:glow rad="101600">
                    <a:srgbClr val="361B00">
                      <a:alpha val="60000"/>
                    </a:srgbClr>
                  </a:glow>
                  <a:outerShdw blurRad="38100" dist="38100" dir="2700000" algn="tl">
                    <a:srgbClr val="000000">
                      <a:alpha val="43137"/>
                    </a:srgbClr>
                  </a:outerShdw>
                </a:effectLst>
                <a:latin typeface="Segoe UI Symbol" pitchFamily="34" charset="0"/>
                <a:ea typeface="Segoe UI Symbol" pitchFamily="34" charset="0"/>
              </a:rPr>
              <a:t>A veces, el Señor nos regala momentos de luz que luego nos animan a seguir adelante en momentos más oscuros.</a:t>
            </a:r>
            <a:endParaRPr lang="es-ES" sz="2800" b="1" dirty="0">
              <a:solidFill>
                <a:srgbClr val="FFFF00"/>
              </a:solidFill>
              <a:effectLst>
                <a:glow rad="101600">
                  <a:srgbClr val="361B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4" name="Text Box 3"/>
          <p:cNvSpPr txBox="1">
            <a:spLocks noChangeArrowheads="1"/>
          </p:cNvSpPr>
          <p:nvPr/>
        </p:nvSpPr>
        <p:spPr bwMode="auto">
          <a:xfrm>
            <a:off x="2440747" y="4383819"/>
            <a:ext cx="4752527" cy="132343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4000" b="1" dirty="0">
                <a:solidFill>
                  <a:srgbClr val="FFFF00"/>
                </a:solidFill>
                <a:effectLst>
                  <a:glow rad="101600">
                    <a:srgbClr val="361B00">
                      <a:alpha val="60000"/>
                    </a:srgbClr>
                  </a:glow>
                  <a:outerShdw blurRad="38100" dist="38100" dir="2700000" algn="tl">
                    <a:srgbClr val="000000">
                      <a:alpha val="43137"/>
                    </a:srgbClr>
                  </a:outerShdw>
                </a:effectLst>
                <a:latin typeface="Agency FB" panose="020B0503020202020204" pitchFamily="34" charset="0"/>
              </a:rPr>
              <a:t>¿ Recuerdas alguno que hayas experimentado ?</a:t>
            </a:r>
            <a:endParaRPr lang="es-ES" sz="4000" b="1" dirty="0">
              <a:solidFill>
                <a:srgbClr val="FFFF00"/>
              </a:solidFill>
              <a:effectLst>
                <a:glow rad="101600">
                  <a:srgbClr val="361B00">
                    <a:alpha val="60000"/>
                  </a:srgbClr>
                </a:glow>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810698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fallOve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98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sultado de imagen para A pesar de las persecusiones seguimos a Jesu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4878" y="530905"/>
            <a:ext cx="8021773" cy="580022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882537" y="598703"/>
            <a:ext cx="5704114" cy="5693866"/>
          </a:xfrm>
          <a:prstGeom prst="rect">
            <a:avLst/>
          </a:prstGeom>
          <a:noFill/>
        </p:spPr>
        <p:txBody>
          <a:bodyPr wrap="square">
            <a:spAutoFit/>
          </a:bodyPr>
          <a:lstStyle/>
          <a:p>
            <a:pPr marL="457200" indent="-457200" algn="ctr" fontAlgn="base">
              <a:spcBef>
                <a:spcPct val="0"/>
              </a:spcBef>
              <a:spcAft>
                <a:spcPct val="0"/>
              </a:spcAft>
              <a:buFont typeface="Wingdings" panose="05000000000000000000" pitchFamily="2" charset="2"/>
              <a:buChar char="q"/>
              <a:defRPr/>
            </a:pPr>
            <a:r>
              <a:rPr lang="es-PE" sz="2800" b="1" dirty="0">
                <a:solidFill>
                  <a:srgbClr val="FFFFFF"/>
                </a:solidFill>
                <a:effectLst>
                  <a:glow rad="101600">
                    <a:srgbClr val="C00000">
                      <a:alpha val="40000"/>
                    </a:srgbClr>
                  </a:glow>
                  <a:outerShdw blurRad="50800" dist="38100" algn="l" rotWithShape="0">
                    <a:srgbClr val="C00000"/>
                  </a:outerShdw>
                </a:effectLst>
                <a:latin typeface="Berlin Sans FB Demi" pitchFamily="34" charset="0"/>
              </a:rPr>
              <a:t>No vieron a nadie más que a Jesús.</a:t>
            </a:r>
          </a:p>
          <a:p>
            <a:pPr algn="ctr" fontAlgn="base">
              <a:spcBef>
                <a:spcPct val="0"/>
              </a:spcBef>
              <a:spcAft>
                <a:spcPct val="0"/>
              </a:spcAft>
              <a:defRPr/>
            </a:pPr>
            <a:endParaRPr lang="es-PE" sz="2800" b="1" dirty="0" smtClean="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smtClean="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smtClean="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r>
              <a:rPr lang="es-PE" sz="2800" b="1" dirty="0">
                <a:solidFill>
                  <a:schemeClr val="bg1"/>
                </a:solidFill>
                <a:effectLst>
                  <a:glow rad="101600">
                    <a:srgbClr val="000000">
                      <a:satMod val="175000"/>
                      <a:alpha val="40000"/>
                    </a:srgbClr>
                  </a:glow>
                  <a:outerShdw blurRad="50800" dist="38100" algn="l" rotWithShape="0">
                    <a:srgbClr val="C00000"/>
                  </a:outerShdw>
                </a:effectLst>
                <a:latin typeface="Berlin Sans FB Demi" pitchFamily="34" charset="0"/>
              </a:rPr>
              <a:t>¿Qué puede enseñarte este relato a la hora de continuar caminando junto a Jesús solo, aún en los momentos de desánimo?</a:t>
            </a:r>
            <a:endParaRPr lang="es-ES" sz="2800" b="1" dirty="0">
              <a:solidFill>
                <a:schemeClr val="bg1"/>
              </a:solidFill>
              <a:effectLst>
                <a:glow rad="101600">
                  <a:srgbClr val="000000">
                    <a:satMod val="175000"/>
                    <a:alpha val="40000"/>
                  </a:srgbClr>
                </a:glow>
                <a:outerShdw blurRad="50800" dist="38100" algn="l" rotWithShape="0">
                  <a:srgbClr val="C00000"/>
                </a:outerShdw>
              </a:effectLst>
              <a:latin typeface="Berlin Sans FB Demi" pitchFamily="34" charset="0"/>
            </a:endParaRPr>
          </a:p>
        </p:txBody>
      </p:sp>
    </p:spTree>
    <p:extLst>
      <p:ext uri="{BB962C8B-B14F-4D97-AF65-F5344CB8AC3E}">
        <p14:creationId xmlns:p14="http://schemas.microsoft.com/office/powerpoint/2010/main" val="1268593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Escuchar a Jesus en tu vivir di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35" y="507138"/>
            <a:ext cx="8129980" cy="579786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15365" y="4293096"/>
            <a:ext cx="7383812" cy="1631216"/>
          </a:xfrm>
          <a:prstGeom prst="rect">
            <a:avLst/>
          </a:prstGeom>
          <a:noFill/>
        </p:spPr>
        <p:txBody>
          <a:bodyPr wrap="square">
            <a:spAutoFit/>
          </a:bodyPr>
          <a:lstStyle/>
          <a:p>
            <a:pPr marL="571500" indent="-571500" fontAlgn="base">
              <a:spcBef>
                <a:spcPct val="0"/>
              </a:spcBef>
              <a:spcAft>
                <a:spcPct val="0"/>
              </a:spcAft>
              <a:buFont typeface="Wingdings" panose="05000000000000000000" pitchFamily="2" charset="2"/>
              <a:buChar char="q"/>
              <a:defRPr/>
            </a:pPr>
            <a:r>
              <a:rPr lang="es-PE" sz="3600" b="1" dirty="0">
                <a:solidFill>
                  <a:schemeClr val="bg1"/>
                </a:solidFill>
                <a:effectLst>
                  <a:glow rad="101600">
                    <a:srgbClr val="000000">
                      <a:alpha val="60000"/>
                    </a:srgbClr>
                  </a:glow>
                  <a:outerShdw blurRad="38100" dist="38100" dir="2700000" algn="tl">
                    <a:srgbClr val="000000">
                      <a:alpha val="43137"/>
                    </a:srgbClr>
                  </a:outerShdw>
                </a:effectLst>
                <a:latin typeface="Arial" charset="0"/>
              </a:rPr>
              <a:t>¡Escúchenlo!</a:t>
            </a:r>
          </a:p>
          <a:p>
            <a:pPr algn="ctr" fontAlgn="base">
              <a:spcBef>
                <a:spcPct val="0"/>
              </a:spcBef>
              <a:spcAft>
                <a:spcPct val="0"/>
              </a:spcAft>
              <a:defRPr/>
            </a:pPr>
            <a:r>
              <a:rPr lang="es-PE" sz="3200" b="1" dirty="0">
                <a:solidFill>
                  <a:schemeClr val="bg1"/>
                </a:solidFill>
                <a:effectLst>
                  <a:glow rad="101600">
                    <a:srgbClr val="000000">
                      <a:alpha val="60000"/>
                    </a:srgbClr>
                  </a:glow>
                  <a:outerShdw blurRad="38100" dist="38100" dir="2700000" algn="tl">
                    <a:srgbClr val="000000">
                      <a:alpha val="43137"/>
                    </a:srgbClr>
                  </a:outerShdw>
                </a:effectLst>
                <a:latin typeface="Arial Rounded MT Bold" panose="020F0704030504030204" pitchFamily="34" charset="0"/>
              </a:rPr>
              <a:t>¿De qué manera tratas de vivir este mandato en tu compromiso diario?</a:t>
            </a:r>
            <a:endPar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361088307"/>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20/6c/3d/206c3d03f7b31331f693521bad9b54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98" y="552191"/>
            <a:ext cx="8140283" cy="576769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3 Rectángulo"/>
          <p:cNvSpPr/>
          <p:nvPr/>
        </p:nvSpPr>
        <p:spPr>
          <a:xfrm>
            <a:off x="541898" y="3512997"/>
            <a:ext cx="8114421" cy="2677656"/>
          </a:xfrm>
          <a:prstGeom prst="rect">
            <a:avLst/>
          </a:prstGeom>
          <a:noFill/>
        </p:spPr>
        <p:txBody>
          <a:bodyPr wrap="square" lIns="91440" tIns="45720" rIns="91440" bIns="45720">
            <a:spAutoFit/>
          </a:bodyPr>
          <a:lstStyle/>
          <a:p>
            <a:pPr algn="ctr" fontAlgn="base">
              <a:spcBef>
                <a:spcPct val="0"/>
              </a:spcBef>
              <a:spcAft>
                <a:spcPct val="0"/>
              </a:spcAft>
            </a:pP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y así por medio de su Palabra</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podamos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penetrar en sus sentimientos</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para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valorar su gesto de amor,</a:t>
            </a:r>
          </a:p>
          <a:p>
            <a:pPr algn="ctr" fontAlgn="base">
              <a:spcBef>
                <a:spcPct val="0"/>
              </a:spcBef>
              <a:spcAft>
                <a:spcPct val="0"/>
              </a:spcAft>
            </a:pP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y así amar como Él</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amando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hasta el final.</a:t>
            </a:r>
          </a:p>
          <a:p>
            <a:pPr algn="ctr" fontAlgn="base">
              <a:spcBef>
                <a:spcPct val="0"/>
              </a:spcBef>
              <a:spcAft>
                <a:spcPct val="0"/>
              </a:spcAft>
            </a:pP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Ayúdanos en estos días de Cuaresma</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a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darle tiempo a tu </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HIJO y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así profundizar en su </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Palabra para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conocerlo más </a:t>
            </a:r>
          </a:p>
          <a:p>
            <a:pPr algn="ctr" fontAlgn="base">
              <a:spcBef>
                <a:spcPct val="0"/>
              </a:spcBef>
              <a:spcAft>
                <a:spcPct val="0"/>
              </a:spcAft>
            </a:pP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y así poderlo imitar y </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seguir para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ser capaz de dar vida </a:t>
            </a:r>
          </a:p>
          <a:p>
            <a:pPr algn="ctr" fontAlgn="base">
              <a:spcBef>
                <a:spcPct val="0"/>
              </a:spcBef>
              <a:spcAft>
                <a:spcPct val="0"/>
              </a:spcAft>
            </a:pP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como Él lo hizo</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Que </a:t>
            </a:r>
            <a:r>
              <a:rPr lang="es-ES"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así sea</a:t>
            </a:r>
            <a:r>
              <a:rPr lang="es-ES" sz="2400" b="1" dirty="0" smtClean="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t>
            </a:r>
            <a:endParaRPr lang="es-PE" sz="2400" b="1" dirty="0">
              <a:solidFill>
                <a:schemeClr val="bg1"/>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endParaRPr>
          </a:p>
        </p:txBody>
      </p:sp>
    </p:spTree>
    <p:extLst>
      <p:ext uri="{BB962C8B-B14F-4D97-AF65-F5344CB8AC3E}">
        <p14:creationId xmlns:p14="http://schemas.microsoft.com/office/powerpoint/2010/main" val="1973225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anim calcmode="lin" valueType="num">
                                      <p:cBhvr>
                                        <p:cTn id="10" dur="750" fill="hold"/>
                                        <p:tgtEl>
                                          <p:spTgt spid="12"/>
                                        </p:tgtEl>
                                        <p:attrNameLst>
                                          <p:attrName>ppt_x</p:attrName>
                                        </p:attrNameLst>
                                      </p:cBhvr>
                                      <p:tavLst>
                                        <p:tav tm="0">
                                          <p:val>
                                            <p:fltVal val="0.5"/>
                                          </p:val>
                                        </p:tav>
                                        <p:tav tm="100000">
                                          <p:val>
                                            <p:strVal val="#ppt_x"/>
                                          </p:val>
                                        </p:tav>
                                      </p:tavLst>
                                    </p:anim>
                                    <p:anim calcmode="lin" valueType="num">
                                      <p:cBhvr>
                                        <p:cTn id="11" dur="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jovenes orando de rodillas ante el santisi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541790"/>
            <a:ext cx="8126276" cy="581546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884438" y="452129"/>
            <a:ext cx="7928635" cy="2062103"/>
          </a:xfrm>
          <a:prstGeom prst="rect">
            <a:avLst/>
          </a:prstGeom>
          <a:noFill/>
        </p:spPr>
        <p:txBody>
          <a:bodyPr wrap="square">
            <a:spAutoFit/>
          </a:bodyPr>
          <a:lstStyle/>
          <a:p>
            <a:pPr marL="571500" indent="-571500" fontAlgn="base">
              <a:spcBef>
                <a:spcPct val="0"/>
              </a:spcBef>
              <a:spcAft>
                <a:spcPct val="0"/>
              </a:spcAft>
              <a:buFont typeface="Wingdings" panose="05000000000000000000" pitchFamily="2" charset="2"/>
              <a:buChar char="q"/>
              <a:defRPr/>
            </a:pPr>
            <a:r>
              <a:rPr lang="es-ES" sz="3200" b="1" dirty="0">
                <a:solidFill>
                  <a:schemeClr val="bg1"/>
                </a:solidFill>
                <a:effectLst>
                  <a:glow rad="101600">
                    <a:srgbClr val="361B00">
                      <a:alpha val="60000"/>
                    </a:srgbClr>
                  </a:glow>
                </a:effectLst>
                <a:latin typeface="Arial" charset="0"/>
              </a:rPr>
              <a:t>Levántense, no tengan miedo</a:t>
            </a:r>
            <a:r>
              <a:rPr lang="es-ES" sz="3200" b="1" dirty="0" smtClean="0">
                <a:solidFill>
                  <a:schemeClr val="bg1"/>
                </a:solidFill>
                <a:effectLst>
                  <a:glow rad="101600">
                    <a:srgbClr val="361B00">
                      <a:alpha val="60000"/>
                    </a:srgbClr>
                  </a:glow>
                </a:effectLst>
                <a:latin typeface="Arial" charset="0"/>
              </a:rPr>
              <a:t>. </a:t>
            </a:r>
            <a:endParaRPr lang="es-PE" sz="3200" b="1" dirty="0" smtClean="0">
              <a:solidFill>
                <a:schemeClr val="bg1"/>
              </a:solidFill>
              <a:effectLst>
                <a:glow rad="101600">
                  <a:srgbClr val="361B00">
                    <a:alpha val="60000"/>
                  </a:srgbClr>
                </a:glow>
              </a:effectLst>
              <a:latin typeface="Arial" charset="0"/>
            </a:endParaRPr>
          </a:p>
          <a:p>
            <a:pPr algn="ctr" fontAlgn="base">
              <a:spcBef>
                <a:spcPct val="0"/>
              </a:spcBef>
              <a:spcAft>
                <a:spcPct val="0"/>
              </a:spcAft>
              <a:defRPr/>
            </a:pPr>
            <a:r>
              <a:rPr lang="es-PE" sz="3200" b="1" dirty="0" smtClean="0">
                <a:solidFill>
                  <a:schemeClr val="bg1"/>
                </a:solidFill>
                <a:effectLst>
                  <a:glow rad="101600">
                    <a:srgbClr val="361B00">
                      <a:alpha val="60000"/>
                    </a:srgbClr>
                  </a:glow>
                </a:effectLst>
                <a:latin typeface="Arial" charset="0"/>
              </a:rPr>
              <a:t>Cómo </a:t>
            </a:r>
            <a:r>
              <a:rPr lang="es-PE" sz="3200" b="1" dirty="0">
                <a:solidFill>
                  <a:schemeClr val="bg1"/>
                </a:solidFill>
                <a:effectLst>
                  <a:glow rad="101600">
                    <a:srgbClr val="361B00">
                      <a:alpha val="60000"/>
                    </a:srgbClr>
                  </a:glow>
                </a:effectLst>
                <a:latin typeface="Arial" charset="0"/>
              </a:rPr>
              <a:t>te ayuda esta visión anticipada de la Pascua a vivir sin miedo y con esperanza el momento presente?</a:t>
            </a:r>
            <a:endParaRPr lang="es-ES" sz="3200" b="1" dirty="0">
              <a:solidFill>
                <a:schemeClr val="bg1"/>
              </a:solidFill>
              <a:effectLst>
                <a:glow rad="101600">
                  <a:srgbClr val="361B00">
                    <a:alpha val="60000"/>
                  </a:srgbClr>
                </a:glow>
              </a:effectLst>
              <a:latin typeface="Arial" charset="0"/>
            </a:endParaRPr>
          </a:p>
        </p:txBody>
      </p:sp>
      <p:pic>
        <p:nvPicPr>
          <p:cNvPr id="10244" name="Picture 4" descr="Resultado de imagen para imagenes de jesus y los joven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461" y="4772297"/>
            <a:ext cx="8126276" cy="158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13989"/>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513" y="506635"/>
            <a:ext cx="8155321" cy="5849341"/>
          </a:xfrm>
          <a:prstGeom prst="rect">
            <a:avLst/>
          </a:prstGeom>
        </p:spPr>
      </p:pic>
      <p:sp>
        <p:nvSpPr>
          <p:cNvPr id="12" name="Rectangle 11"/>
          <p:cNvSpPr>
            <a:spLocks noChangeArrowheads="1"/>
          </p:cNvSpPr>
          <p:nvPr/>
        </p:nvSpPr>
        <p:spPr bwMode="auto">
          <a:xfrm>
            <a:off x="970950" y="1961280"/>
            <a:ext cx="5055381" cy="401279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a:defRPr/>
            </a:pPr>
            <a:r>
              <a:rPr lang="es-PE" sz="2800" i="1" u="sng"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Motivación</a:t>
            </a: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 ¡Qué bien estamos aquí!  Los momentos  de intimidad con el Señor no pueden convertirse  en excusa para huir de la realidad, sino que son ocasión para fortalecer nuestro seguimiento y adherirnos a él también en las horas difíciles.</a:t>
            </a:r>
          </a:p>
          <a:p>
            <a:pPr algn="ctr">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 </a:t>
            </a:r>
          </a:p>
          <a:p>
            <a:pPr algn="ctr">
              <a:defRPr/>
            </a:pPr>
            <a:endParaRPr lang="es-PE" sz="2800" i="1" kern="0" dirty="0">
              <a:ln w="18415" cmpd="sng">
                <a:solidFill>
                  <a:srgbClr val="FFFF00"/>
                </a:solidFill>
                <a:prstDash val="solid"/>
              </a:ln>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10" name="AutoShape 2"/>
          <p:cNvSpPr>
            <a:spLocks noChangeArrowheads="1"/>
          </p:cNvSpPr>
          <p:nvPr/>
        </p:nvSpPr>
        <p:spPr bwMode="auto">
          <a:xfrm>
            <a:off x="587773" y="579484"/>
            <a:ext cx="2651816" cy="876021"/>
          </a:xfrm>
          <a:prstGeom prst="roundRect">
            <a:avLst>
              <a:gd name="adj" fmla="val 16667"/>
            </a:avLst>
          </a:prstGeom>
          <a:solidFill>
            <a:srgbClr val="420042"/>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ORATIO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le digo al Señor motivado por su Palabra?</a:t>
            </a:r>
            <a:endParaRPr lang="es-PE" sz="36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278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9931" y="521425"/>
            <a:ext cx="8098972" cy="5809706"/>
          </a:xfrm>
          <a:prstGeom prst="rect">
            <a:avLst/>
          </a:prstGeom>
          <a:scene3d>
            <a:camera prst="orthographicFront"/>
            <a:lightRig rig="threePt" dir="t"/>
          </a:scene3d>
          <a:sp3d>
            <a:bevelT prst="convex"/>
          </a:sp3d>
        </p:spPr>
      </p:pic>
      <p:sp>
        <p:nvSpPr>
          <p:cNvPr id="7" name="1 Rectángulo"/>
          <p:cNvSpPr/>
          <p:nvPr/>
        </p:nvSpPr>
        <p:spPr>
          <a:xfrm>
            <a:off x="971600" y="5561689"/>
            <a:ext cx="7484240" cy="707886"/>
          </a:xfrm>
          <a:prstGeom prst="rect">
            <a:avLst/>
          </a:prstGeom>
          <a:noFill/>
        </p:spPr>
        <p:txBody>
          <a:bodyPr wrap="square" lIns="91440" tIns="45720" rIns="91440" bIns="45720">
            <a:spAutoFit/>
          </a:bodyPr>
          <a:lstStyle/>
          <a:p>
            <a:pPr algn="ctr" fontAlgn="base">
              <a:spcBef>
                <a:spcPct val="0"/>
              </a:spcBef>
              <a:spcAft>
                <a:spcPct val="0"/>
              </a:spcAft>
            </a:pPr>
            <a:r>
              <a:rPr lang="es-PE" sz="2000" b="1" dirty="0">
                <a:solidFill>
                  <a:srgbClr val="FFFF00"/>
                </a:solidFill>
                <a:effectLst>
                  <a:glow rad="101600">
                    <a:srgbClr val="000000">
                      <a:satMod val="175000"/>
                      <a:alpha val="40000"/>
                    </a:srgbClr>
                  </a:glow>
                  <a:outerShdw blurRad="38100" dist="38100" dir="2700000" algn="tl">
                    <a:srgbClr val="000000">
                      <a:alpha val="43137"/>
                    </a:srgbClr>
                  </a:outerShdw>
                </a:effectLst>
                <a:latin typeface="Times New Roman" pitchFamily="18" charset="0"/>
              </a:rPr>
              <a:t>Luego de un tiempo de oración personal, compartimos nuestra oración. Se puede, también, recitar el Salmo 32.</a:t>
            </a:r>
          </a:p>
        </p:txBody>
      </p:sp>
    </p:spTree>
    <p:extLst>
      <p:ext uri="{BB962C8B-B14F-4D97-AF65-F5344CB8AC3E}">
        <p14:creationId xmlns:p14="http://schemas.microsoft.com/office/powerpoint/2010/main" val="2911545907"/>
      </p:ext>
    </p:extLst>
  </p:cSld>
  <p:clrMapOvr>
    <a:masterClrMapping/>
  </p:clrMapOvr>
  <mc:AlternateContent xmlns:mc="http://schemas.openxmlformats.org/markup-compatibility/2006" xmlns:p14="http://schemas.microsoft.com/office/powerpoint/2010/main">
    <mc:Choice Requires="p14">
      <p:transition p14:dur="10">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8" fill="hold" grpId="1" nodeType="clickEffect">
                                  <p:stCondLst>
                                    <p:cond delay="0"/>
                                  </p:stCondLst>
                                  <p:childTnLst>
                                    <p:anim calcmode="lin" valueType="num">
                                      <p:cBhvr additive="base">
                                        <p:cTn id="12" dur="5000"/>
                                        <p:tgtEl>
                                          <p:spTgt spid="7"/>
                                        </p:tgtEl>
                                        <p:attrNameLst>
                                          <p:attrName>ppt_x</p:attrName>
                                        </p:attrNameLst>
                                      </p:cBhvr>
                                      <p:tavLst>
                                        <p:tav tm="0">
                                          <p:val>
                                            <p:strVal val="ppt_x"/>
                                          </p:val>
                                        </p:tav>
                                        <p:tav tm="100000">
                                          <p:val>
                                            <p:strVal val="0-ppt_w/2"/>
                                          </p:val>
                                        </p:tav>
                                      </p:tavLst>
                                    </p:anim>
                                    <p:anim calcmode="lin" valueType="num">
                                      <p:cBhvr additive="base">
                                        <p:cTn id="13" dur="5000"/>
                                        <p:tgtEl>
                                          <p:spTgt spid="7"/>
                                        </p:tgtEl>
                                        <p:attrNameLst>
                                          <p:attrName>ppt_y</p:attrName>
                                        </p:attrNameLst>
                                      </p:cBhvr>
                                      <p:tavLst>
                                        <p:tav tm="0">
                                          <p:val>
                                            <p:strVal val="ppt_y"/>
                                          </p:val>
                                        </p:tav>
                                        <p:tav tm="100000">
                                          <p:val>
                                            <p:strVal val="ppt_y"/>
                                          </p:val>
                                        </p:tav>
                                      </p:tavLst>
                                    </p:anim>
                                    <p:set>
                                      <p:cBhvr>
                                        <p:cTn id="14"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biblia abiert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4777" y="531856"/>
            <a:ext cx="8081554" cy="579056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5666967" y="693220"/>
            <a:ext cx="2481770" cy="830997"/>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4800" b="1" i="1" dirty="0">
                <a:solidFill>
                  <a:srgbClr val="FFFF00"/>
                </a:solidFill>
                <a:effectLst>
                  <a:outerShdw blurRad="38100" dist="38100" dir="2700000" algn="tl">
                    <a:srgbClr val="000000">
                      <a:alpha val="43137"/>
                    </a:srgbClr>
                  </a:outerShdw>
                </a:effectLst>
                <a:latin typeface="Brush Script MT" pitchFamily="66" charset="0"/>
              </a:rPr>
              <a:t> </a:t>
            </a:r>
            <a:r>
              <a:rPr lang="ca-ES" sz="4800" b="1" i="1" dirty="0" err="1">
                <a:solidFill>
                  <a:srgbClr val="FFFF00"/>
                </a:solidFill>
                <a:effectLst>
                  <a:outerShdw blurRad="38100" dist="38100" dir="2700000" algn="tl">
                    <a:srgbClr val="000000">
                      <a:alpha val="43137"/>
                    </a:srgbClr>
                  </a:outerShdw>
                </a:effectLst>
                <a:latin typeface="Brush Script MT" pitchFamily="66" charset="0"/>
              </a:rPr>
              <a:t>Salmo</a:t>
            </a:r>
            <a:r>
              <a:rPr lang="ca-ES" sz="4800" b="1" i="1" dirty="0">
                <a:solidFill>
                  <a:srgbClr val="FFFF00"/>
                </a:solidFill>
                <a:effectLst>
                  <a:outerShdw blurRad="38100" dist="38100" dir="2700000" algn="tl">
                    <a:srgbClr val="000000">
                      <a:alpha val="43137"/>
                    </a:srgbClr>
                  </a:outerShdw>
                </a:effectLst>
                <a:latin typeface="Brush Script MT" pitchFamily="66" charset="0"/>
              </a:rPr>
              <a:t> </a:t>
            </a:r>
            <a:r>
              <a:rPr lang="ca-ES" sz="4000" b="1" i="1" dirty="0">
                <a:solidFill>
                  <a:srgbClr val="FFFF00"/>
                </a:solidFill>
                <a:effectLst>
                  <a:outerShdw blurRad="38100" dist="38100" dir="2700000" algn="tl">
                    <a:srgbClr val="000000">
                      <a:alpha val="43137"/>
                    </a:srgbClr>
                  </a:outerShdw>
                </a:effectLst>
                <a:latin typeface="Brush Script MT" pitchFamily="66" charset="0"/>
              </a:rPr>
              <a:t>32 </a:t>
            </a:r>
            <a:endParaRPr lang="ca-ES" sz="6600" b="1" i="1" dirty="0">
              <a:solidFill>
                <a:srgbClr val="FFFF00"/>
              </a:solidFill>
              <a:effectLst>
                <a:outerShdw blurRad="38100" dist="38100" dir="2700000" algn="tl">
                  <a:srgbClr val="000000">
                    <a:alpha val="43137"/>
                  </a:srgbClr>
                </a:outerShdw>
              </a:effectLst>
              <a:latin typeface="Brush Script MT" pitchFamily="66" charset="0"/>
            </a:endParaRPr>
          </a:p>
        </p:txBody>
      </p:sp>
      <p:sp>
        <p:nvSpPr>
          <p:cNvPr id="6" name="Rectangle 5"/>
          <p:cNvSpPr>
            <a:spLocks noChangeArrowheads="1"/>
          </p:cNvSpPr>
          <p:nvPr/>
        </p:nvSpPr>
        <p:spPr bwMode="auto">
          <a:xfrm>
            <a:off x="885816" y="5661248"/>
            <a:ext cx="7447873" cy="523220"/>
          </a:xfrm>
          <a:prstGeom prst="rect">
            <a:avLst/>
          </a:prstGeom>
          <a:noFill/>
          <a:ln w="9525">
            <a:noFill/>
            <a:miter lim="800000"/>
            <a:headEnd/>
            <a:tailEnd/>
          </a:ln>
          <a:scene3d>
            <a:camera prst="orthographicFront"/>
            <a:lightRig rig="threePt" dir="t"/>
          </a:scene3d>
          <a:sp3d>
            <a:bevelT prst="slope"/>
          </a:sp3d>
        </p:spPr>
        <p:txBody>
          <a:bodyPr wrap="none">
            <a:spAutoFit/>
          </a:bodyPr>
          <a:lstStyle/>
          <a:p>
            <a:pPr algn="ctr" fontAlgn="base">
              <a:spcBef>
                <a:spcPct val="0"/>
              </a:spcBef>
              <a:spcAft>
                <a:spcPct val="0"/>
              </a:spcAft>
            </a:pP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t>
            </a:r>
            <a:r>
              <a:rPr lang="es-ES_tradnl"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cs typeface="Times New Roman" pitchFamily="18" charset="0"/>
              </a:rPr>
              <a:t>El Señor, es compasivo y misericordioso.</a:t>
            </a:r>
          </a:p>
        </p:txBody>
      </p:sp>
      <p:sp>
        <p:nvSpPr>
          <p:cNvPr id="7" name="Rectangle 4"/>
          <p:cNvSpPr>
            <a:spLocks noChangeArrowheads="1"/>
          </p:cNvSpPr>
          <p:nvPr/>
        </p:nvSpPr>
        <p:spPr bwMode="auto">
          <a:xfrm>
            <a:off x="885816" y="806557"/>
            <a:ext cx="3699738" cy="353943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La palabra del Señor es sincera, y</a:t>
            </a:r>
            <a:b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b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todas sus acciones son leales;</a:t>
            </a:r>
            <a:b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b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él ama la justicia   y el derecho,</a:t>
            </a:r>
            <a:b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b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y su misericordia llena la tierra.</a:t>
            </a:r>
            <a:endPar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579383417"/>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18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s ojos del Señor están puestos en sus fiel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9075" y="548640"/>
            <a:ext cx="8102411" cy="58086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154163" y="5550315"/>
            <a:ext cx="8584402" cy="584775"/>
          </a:xfrm>
          <a:prstGeom prst="rect">
            <a:avLst/>
          </a:prstGeom>
          <a:noFill/>
          <a:ln w="9525">
            <a:noFill/>
            <a:miter lim="800000"/>
            <a:headEnd/>
            <a:tailEnd/>
          </a:ln>
          <a:scene3d>
            <a:camera prst="orthographicFront"/>
            <a:lightRig rig="threePt" dir="t"/>
          </a:scene3d>
          <a:sp3d>
            <a:bevelT prst="convex"/>
          </a:sp3d>
        </p:spPr>
        <p:txBody>
          <a:bodyPr wrap="none">
            <a:spAutoFit/>
          </a:bodyPr>
          <a:lstStyle/>
          <a:p>
            <a:pPr algn="ctr" fontAlgn="base">
              <a:spcBef>
                <a:spcPct val="0"/>
              </a:spcBef>
              <a:spcAft>
                <a:spcPct val="0"/>
              </a:spcAft>
            </a:pPr>
            <a:r>
              <a:rPr lang="ca-ES" sz="1600" b="1" i="1" dirty="0">
                <a:solidFill>
                  <a:srgbClr val="000000"/>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ES_tradnl"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El Señor, es compasivo y misericordioso.</a:t>
            </a:r>
          </a:p>
        </p:txBody>
      </p:sp>
      <p:sp>
        <p:nvSpPr>
          <p:cNvPr id="6148" name="Rectangle 4"/>
          <p:cNvSpPr>
            <a:spLocks noChangeArrowheads="1"/>
          </p:cNvSpPr>
          <p:nvPr/>
        </p:nvSpPr>
        <p:spPr bwMode="auto">
          <a:xfrm>
            <a:off x="5904411" y="742279"/>
            <a:ext cx="2653505" cy="452431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b="1" i="1" dirty="0">
                <a:solidFill>
                  <a:srgbClr val="FFFFFF"/>
                </a:solidFill>
                <a:effectLst>
                  <a:glow rad="101600">
                    <a:srgbClr val="500050"/>
                  </a:glow>
                  <a:outerShdw blurRad="38100" dist="38100" dir="2700000" algn="tl">
                    <a:srgbClr val="C0C0C0"/>
                  </a:outerShdw>
                </a:effectLst>
                <a:latin typeface="Comic Sans MS" pitchFamily="66" charset="0"/>
                <a:cs typeface="Times New Roman" pitchFamily="18" charset="0"/>
              </a:rPr>
              <a:t>Los ojos del Señor están puestos en sus fieles, en los que esperan en su misericordia, para librar sus vidas de la muerte y reanimarlos en tiempo de hambre.</a:t>
            </a:r>
            <a:endParaRPr lang="ca-ES" sz="2400" b="1" i="1" dirty="0">
              <a:solidFill>
                <a:srgbClr val="FFFFFF"/>
              </a:solidFill>
              <a:effectLst>
                <a:glow rad="101600">
                  <a:srgbClr val="500050"/>
                </a:glow>
                <a:outerShdw blurRad="38100" dist="38100" dir="2700000" algn="tl">
                  <a:srgbClr val="C0C0C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3811945385"/>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1000" fill="hold"/>
                                        <p:tgtEl>
                                          <p:spTgt spid="6148"/>
                                        </p:tgtEl>
                                        <p:attrNameLst>
                                          <p:attrName>ppt_x</p:attrName>
                                        </p:attrNameLst>
                                      </p:cBhvr>
                                      <p:tavLst>
                                        <p:tav tm="0">
                                          <p:val>
                                            <p:strVal val="1+#ppt_w/2"/>
                                          </p:val>
                                        </p:tav>
                                        <p:tav tm="100000">
                                          <p:val>
                                            <p:strVal val="#ppt_x"/>
                                          </p:val>
                                        </p:tav>
                                      </p:tavLst>
                                    </p:anim>
                                    <p:anim calcmode="lin" valueType="num">
                                      <p:cBhvr additive="base">
                                        <p:cTn id="8" dur="1000" fill="hold"/>
                                        <p:tgtEl>
                                          <p:spTgt spid="6148"/>
                                        </p:tgtEl>
                                        <p:attrNameLst>
                                          <p:attrName>ppt_y</p:attrName>
                                        </p:attrNameLst>
                                      </p:cBhvr>
                                      <p:tavLst>
                                        <p:tav tm="0">
                                          <p:val>
                                            <p:strVal val="#ppt_y"/>
                                          </p:val>
                                        </p:tav>
                                        <p:tav tm="100000">
                                          <p:val>
                                            <p:strVal val="#ppt_y"/>
                                          </p:val>
                                        </p:tav>
                                      </p:tavLst>
                                    </p:anim>
                                  </p:childTnLst>
                                </p:cTn>
                              </p:par>
                            </p:childTnLst>
                          </p:cTn>
                        </p:par>
                        <p:par>
                          <p:cTn id="9" fill="hold">
                            <p:stCondLst>
                              <p:cond delay="137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1000" fill="hold"/>
                                        <p:tgtEl>
                                          <p:spTgt spid="6147"/>
                                        </p:tgtEl>
                                        <p:attrNameLst>
                                          <p:attrName>ppt_x</p:attrName>
                                        </p:attrNameLst>
                                      </p:cBhvr>
                                      <p:tavLst>
                                        <p:tav tm="0">
                                          <p:val>
                                            <p:strVal val="1+#ppt_w/2"/>
                                          </p:val>
                                        </p:tav>
                                        <p:tav tm="100000">
                                          <p:val>
                                            <p:strVal val="#ppt_x"/>
                                          </p:val>
                                        </p:tav>
                                      </p:tavLst>
                                    </p:anim>
                                    <p:anim calcmode="lin" valueType="num">
                                      <p:cBhvr additive="base">
                                        <p:cTn id="13" dur="10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para Señor es nuestro auxi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3" y="543515"/>
            <a:ext cx="8074023" cy="58050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5207726" y="543515"/>
            <a:ext cx="3266222" cy="4401205"/>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Nosotros aguardamos al Señor: él es nuestro auxilio y escudo; que tu</a:t>
            </a:r>
          </a:p>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misericordia, Señor, venga </a:t>
            </a:r>
          </a:p>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sobre nosotros, como lo </a:t>
            </a:r>
          </a:p>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esperamos de ti.</a:t>
            </a:r>
          </a:p>
        </p:txBody>
      </p:sp>
      <p:sp>
        <p:nvSpPr>
          <p:cNvPr id="4" name="Rectangle 3"/>
          <p:cNvSpPr>
            <a:spLocks noChangeArrowheads="1"/>
          </p:cNvSpPr>
          <p:nvPr/>
        </p:nvSpPr>
        <p:spPr bwMode="auto">
          <a:xfrm>
            <a:off x="422320" y="4655082"/>
            <a:ext cx="3270116" cy="1569660"/>
          </a:xfrm>
          <a:prstGeom prst="rect">
            <a:avLst/>
          </a:prstGeom>
          <a:noFill/>
          <a:ln w="9525">
            <a:noFill/>
            <a:miter lim="800000"/>
            <a:headEnd/>
            <a:tailEnd/>
          </a:ln>
          <a:effectLst>
            <a:glow rad="139700">
              <a:schemeClr val="accent4">
                <a:satMod val="175000"/>
                <a:alpha val="40000"/>
              </a:schemeClr>
            </a:glow>
          </a:effectLst>
        </p:spPr>
        <p:txBody>
          <a:bodyPr wrap="square">
            <a:spAutoFit/>
          </a:bodyPr>
          <a:lstStyle/>
          <a:p>
            <a:pPr algn="ctr" fontAlgn="base">
              <a:spcBef>
                <a:spcPct val="0"/>
              </a:spcBef>
              <a:spcAft>
                <a:spcPct val="0"/>
              </a:spcAft>
              <a:defRPr/>
            </a:pP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ES_tradnl"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El Señor es compasivo y misericordioso.</a:t>
            </a:r>
          </a:p>
        </p:txBody>
      </p:sp>
    </p:spTree>
    <p:extLst>
      <p:ext uri="{BB962C8B-B14F-4D97-AF65-F5344CB8AC3E}">
        <p14:creationId xmlns:p14="http://schemas.microsoft.com/office/powerpoint/2010/main" val="3913820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4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4094" y="439271"/>
            <a:ext cx="8256494" cy="5934635"/>
          </a:xfrm>
          <a:prstGeom prst="rect">
            <a:avLst/>
          </a:prstGeom>
        </p:spPr>
      </p:pic>
      <p:sp>
        <p:nvSpPr>
          <p:cNvPr id="9" name="AutoShape 2"/>
          <p:cNvSpPr>
            <a:spLocks noChangeArrowheads="1"/>
          </p:cNvSpPr>
          <p:nvPr/>
        </p:nvSpPr>
        <p:spPr bwMode="auto">
          <a:xfrm>
            <a:off x="567081" y="537444"/>
            <a:ext cx="3369929" cy="703809"/>
          </a:xfrm>
          <a:prstGeom prst="roundRect">
            <a:avLst>
              <a:gd name="adj" fmla="val 16667"/>
            </a:avLst>
          </a:prstGeom>
          <a:solidFill>
            <a:srgbClr val="540054"/>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chemeClr val="bg1"/>
                </a:solidFill>
                <a:effectLst>
                  <a:outerShdw blurRad="38100" dist="38100" dir="2700000" algn="tl">
                    <a:srgbClr val="000000">
                      <a:alpha val="43137"/>
                    </a:srgbClr>
                  </a:outerShdw>
                </a:effectLst>
                <a:latin typeface="Calibri" panose="020F0502020204030204" pitchFamily="34" charset="0"/>
              </a:rPr>
              <a:t>CONTEMPLATIO</a:t>
            </a:r>
          </a:p>
          <a:p>
            <a:pPr algn="ctr" eaLnBrk="0" fontAlgn="base" hangingPunct="0">
              <a:spcBef>
                <a:spcPct val="0"/>
              </a:spcBef>
            </a:pPr>
            <a:r>
              <a:rPr lang="es-PE" b="1" dirty="0">
                <a:solidFill>
                  <a:schemeClr val="bg1"/>
                </a:solidFill>
                <a:effectLst>
                  <a:outerShdw blurRad="38100" dist="38100" dir="2700000" algn="tl">
                    <a:srgbClr val="000000">
                      <a:alpha val="43137"/>
                    </a:srgbClr>
                  </a:outerShdw>
                </a:effectLst>
                <a:latin typeface="Calibri" panose="020F0502020204030204" pitchFamily="34" charset="0"/>
              </a:rPr>
              <a:t>¿Qué me lleva a hacer el texto?</a:t>
            </a:r>
            <a:endParaRPr lang="es-PE" sz="4000"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10" name="Rectangle 13"/>
          <p:cNvSpPr>
            <a:spLocks noChangeArrowheads="1"/>
          </p:cNvSpPr>
          <p:nvPr/>
        </p:nvSpPr>
        <p:spPr bwMode="auto">
          <a:xfrm>
            <a:off x="815083" y="1663010"/>
            <a:ext cx="7650608" cy="3937235"/>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342900" indent="-342900" fontAlgn="base">
              <a:lnSpc>
                <a:spcPct val="80000"/>
              </a:lnSpc>
              <a:spcBef>
                <a:spcPct val="20000"/>
              </a:spcBef>
              <a:spcAft>
                <a:spcPct val="0"/>
              </a:spcAft>
            </a:pPr>
            <a:r>
              <a:rPr lang="es-ES" sz="2400" i="1" u="sng" dirty="0">
                <a:solidFill>
                  <a:srgbClr val="3E003E"/>
                </a:solidFill>
                <a:effectLst>
                  <a:outerShdw blurRad="38100" dist="38100" dir="2700000" algn="tl">
                    <a:srgbClr val="000000">
                      <a:alpha val="43137"/>
                    </a:srgbClr>
                  </a:outerShdw>
                </a:effectLst>
                <a:latin typeface="Arial Narrow" pitchFamily="34" charset="0"/>
              </a:rPr>
              <a:t>Motivación</a:t>
            </a:r>
            <a:r>
              <a:rPr lang="es-ES" sz="2400" dirty="0">
                <a:solidFill>
                  <a:srgbClr val="3E003E"/>
                </a:solidFill>
                <a:effectLst>
                  <a:outerShdw blurRad="38100" dist="38100" dir="2700000" algn="tl">
                    <a:srgbClr val="000000">
                      <a:alpha val="43137"/>
                    </a:srgbClr>
                  </a:outerShdw>
                </a:effectLst>
                <a:latin typeface="Arial Narrow" pitchFamily="34" charset="0"/>
              </a:rPr>
              <a:t>: </a:t>
            </a:r>
            <a:r>
              <a:rPr lang="es-ES" sz="2000" dirty="0">
                <a:solidFill>
                  <a:srgbClr val="3E003E"/>
                </a:solidFill>
                <a:effectLst>
                  <a:outerShdw blurRad="38100" dist="38100" dir="2700000" algn="tl">
                    <a:srgbClr val="000000">
                      <a:alpha val="43137"/>
                    </a:srgbClr>
                  </a:outerShdw>
                </a:effectLst>
                <a:latin typeface="Arial Narrow" pitchFamily="34" charset="0"/>
              </a:rPr>
              <a:t>Para san Vicente, Jesucristo es el esplendor del Padre y la luz que ilumina a toda persona que viene a este mundo (XI,240). A partir de </a:t>
            </a:r>
            <a:r>
              <a:rPr lang="es-ES" sz="2000" dirty="0" smtClean="0">
                <a:solidFill>
                  <a:srgbClr val="3E003E"/>
                </a:solidFill>
                <a:effectLst>
                  <a:outerShdw blurRad="38100" dist="38100" dir="2700000" algn="tl">
                    <a:srgbClr val="000000">
                      <a:alpha val="43137"/>
                    </a:srgbClr>
                  </a:outerShdw>
                </a:effectLst>
                <a:latin typeface="Arial Narrow" pitchFamily="34" charset="0"/>
              </a:rPr>
              <a:t>                    su </a:t>
            </a:r>
            <a:r>
              <a:rPr lang="es-ES" sz="2000" dirty="0">
                <a:solidFill>
                  <a:srgbClr val="3E003E"/>
                </a:solidFill>
                <a:effectLst>
                  <a:outerShdw blurRad="38100" dist="38100" dir="2700000" algn="tl">
                    <a:srgbClr val="000000">
                      <a:alpha val="43137"/>
                    </a:srgbClr>
                  </a:outerShdw>
                </a:effectLst>
                <a:latin typeface="Arial Narrow" pitchFamily="34" charset="0"/>
              </a:rPr>
              <a:t>experiencia nos invita a descubrir el Rostro detrás de una apariencia pobre. El Rostro de Jesús detrás de una figura humana</a:t>
            </a:r>
            <a:r>
              <a:rPr lang="es-ES" sz="2400" dirty="0" smtClean="0">
                <a:solidFill>
                  <a:srgbClr val="3E003E"/>
                </a:solidFill>
                <a:effectLst>
                  <a:outerShdw blurRad="38100" dist="38100" dir="2700000" algn="tl">
                    <a:srgbClr val="000000">
                      <a:alpha val="43137"/>
                    </a:srgbClr>
                  </a:outerShdw>
                </a:effectLst>
                <a:latin typeface="Arial Narrow" pitchFamily="34" charset="0"/>
              </a:rPr>
              <a:t>. </a:t>
            </a:r>
            <a:endParaRPr lang="es-ES" sz="2000" dirty="0">
              <a:solidFill>
                <a:srgbClr val="3E003E"/>
              </a:solidFill>
              <a:effectLst>
                <a:outerShdw blurRad="38100" dist="38100" dir="2700000" algn="tl">
                  <a:srgbClr val="000000">
                    <a:alpha val="43137"/>
                  </a:srgbClr>
                </a:outerShdw>
              </a:effectLst>
              <a:latin typeface="Arial Narrow" pitchFamily="34" charset="0"/>
            </a:endParaRPr>
          </a:p>
          <a:p>
            <a:pPr marL="342900" indent="-342900" algn="ctr" fontAlgn="base">
              <a:lnSpc>
                <a:spcPct val="80000"/>
              </a:lnSpc>
              <a:spcBef>
                <a:spcPct val="20000"/>
              </a:spcBef>
              <a:spcAft>
                <a:spcPct val="0"/>
              </a:spcAft>
            </a:pPr>
            <a:r>
              <a:rPr lang="es-ES" sz="2000" b="1" i="1" dirty="0">
                <a:solidFill>
                  <a:schemeClr val="accent5">
                    <a:lumMod val="25000"/>
                  </a:schemeClr>
                </a:solidFill>
                <a:effectLst>
                  <a:outerShdw blurRad="38100" dist="38100" dir="2700000" algn="tl">
                    <a:srgbClr val="000000">
                      <a:alpha val="43137"/>
                    </a:srgbClr>
                  </a:outerShdw>
                </a:effectLst>
                <a:latin typeface="Arial Narrow" pitchFamily="34" charset="0"/>
              </a:rPr>
              <a:t>No hemos de considerar a un pobre campesino o a una pobre mujer según su aspecto exterior, ni según la impresión de su espíritu, dado que con frecuencia no tienen ni la figura ni el espíritu de las personas educadas, pues son vulgares y groseros. Pero dadle la vuelta a la medalla y veréis con las luces de la fe que son ésos los que nos representan al Hijo de Dios, que quiso ser pobre; él casi ni tenía aspecto de hombre en su pasión y pasó por loco entre los gentiles y por piedra de escándalo entre los judíos; y por eso mismo pudo definirse como el evangelista de los pobres: Evangelizare </a:t>
            </a:r>
            <a:r>
              <a:rPr lang="es-ES" sz="2000" b="1" i="1" dirty="0" err="1">
                <a:solidFill>
                  <a:schemeClr val="accent5">
                    <a:lumMod val="25000"/>
                  </a:schemeClr>
                </a:solidFill>
                <a:effectLst>
                  <a:outerShdw blurRad="38100" dist="38100" dir="2700000" algn="tl">
                    <a:srgbClr val="000000">
                      <a:alpha val="43137"/>
                    </a:srgbClr>
                  </a:outerShdw>
                </a:effectLst>
                <a:latin typeface="Arial Narrow" pitchFamily="34" charset="0"/>
              </a:rPr>
              <a:t>pauperibus</a:t>
            </a:r>
            <a:r>
              <a:rPr lang="es-ES" sz="2000" b="1" i="1" dirty="0">
                <a:solidFill>
                  <a:schemeClr val="accent5">
                    <a:lumMod val="25000"/>
                  </a:schemeClr>
                </a:solidFill>
                <a:effectLst>
                  <a:outerShdw blurRad="38100" dist="38100" dir="2700000" algn="tl">
                    <a:srgbClr val="000000">
                      <a:alpha val="43137"/>
                    </a:srgbClr>
                  </a:outerShdw>
                </a:effectLst>
                <a:latin typeface="Arial Narrow" pitchFamily="34" charset="0"/>
              </a:rPr>
              <a:t> </a:t>
            </a:r>
            <a:r>
              <a:rPr lang="es-ES" sz="2000" b="1" i="1" dirty="0" err="1">
                <a:solidFill>
                  <a:schemeClr val="accent5">
                    <a:lumMod val="25000"/>
                  </a:schemeClr>
                </a:solidFill>
                <a:effectLst>
                  <a:outerShdw blurRad="38100" dist="38100" dir="2700000" algn="tl">
                    <a:srgbClr val="000000">
                      <a:alpha val="43137"/>
                    </a:srgbClr>
                  </a:outerShdw>
                </a:effectLst>
                <a:latin typeface="Arial Narrow" pitchFamily="34" charset="0"/>
              </a:rPr>
              <a:t>misit</a:t>
            </a:r>
            <a:r>
              <a:rPr lang="es-ES" sz="2000" b="1" i="1" dirty="0">
                <a:solidFill>
                  <a:schemeClr val="accent5">
                    <a:lumMod val="25000"/>
                  </a:schemeClr>
                </a:solidFill>
                <a:effectLst>
                  <a:outerShdw blurRad="38100" dist="38100" dir="2700000" algn="tl">
                    <a:srgbClr val="000000">
                      <a:alpha val="43137"/>
                    </a:srgbClr>
                  </a:outerShdw>
                </a:effectLst>
                <a:latin typeface="Arial Narrow" pitchFamily="34" charset="0"/>
              </a:rPr>
              <a:t> me. ¡Dios mío! ¡Qué hermoso sería ver a los pobres, considerándolos en Dios y en el aprecio en que los tuvo Jesucristo! Pero, si los miramos con los sentimientos de la carne y del espíritu mundano, nos parecerán despreciables.</a:t>
            </a:r>
          </a:p>
          <a:p>
            <a:pPr marL="342900" indent="-342900" fontAlgn="base">
              <a:lnSpc>
                <a:spcPct val="80000"/>
              </a:lnSpc>
              <a:spcBef>
                <a:spcPct val="20000"/>
              </a:spcBef>
              <a:spcAft>
                <a:spcPct val="0"/>
              </a:spcAft>
            </a:pPr>
            <a:r>
              <a:rPr lang="es-ES" sz="2000" dirty="0" smtClean="0">
                <a:solidFill>
                  <a:srgbClr val="3E003E"/>
                </a:solidFill>
                <a:effectLst>
                  <a:outerShdw blurRad="38100" dist="38100" dir="2700000" algn="tl">
                    <a:srgbClr val="000000">
                      <a:alpha val="43137"/>
                    </a:srgbClr>
                  </a:outerShdw>
                </a:effectLst>
                <a:latin typeface="Arial Narrow" pitchFamily="34" charset="0"/>
              </a:rPr>
              <a:t>  </a:t>
            </a:r>
            <a:r>
              <a:rPr lang="es-ES_tradnl" sz="2000" dirty="0" smtClean="0">
                <a:solidFill>
                  <a:srgbClr val="3E003E"/>
                </a:solidFill>
                <a:effectLst>
                  <a:outerShdw blurRad="38100" dist="38100" dir="2700000" algn="tl">
                    <a:srgbClr val="000000">
                      <a:alpha val="43137"/>
                    </a:srgbClr>
                  </a:outerShdw>
                </a:effectLst>
                <a:latin typeface="Arial Narrow" pitchFamily="34" charset="0"/>
              </a:rPr>
              <a:t> </a:t>
            </a:r>
          </a:p>
        </p:txBody>
      </p:sp>
    </p:spTree>
    <p:extLst>
      <p:ext uri="{BB962C8B-B14F-4D97-AF65-F5344CB8AC3E}">
        <p14:creationId xmlns:p14="http://schemas.microsoft.com/office/powerpoint/2010/main" val="1503595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0-#ppt_w/2"/>
                                          </p:val>
                                        </p:tav>
                                        <p:tav tm="100000">
                                          <p:val>
                                            <p:strVal val="#ppt_x"/>
                                          </p:val>
                                        </p:tav>
                                      </p:tavLst>
                                    </p:anim>
                                    <p:anim calcmode="lin" valueType="num">
                                      <p:cBhvr additive="base">
                                        <p:cTn id="8" dur="3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sultado de imagen para Cuaresm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939" y="542579"/>
            <a:ext cx="8090672" cy="57927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716883" y="475771"/>
            <a:ext cx="2952328" cy="461665"/>
          </a:xfrm>
          <a:prstGeom prst="rect">
            <a:avLst/>
          </a:prstGeom>
          <a:noFill/>
        </p:spPr>
        <p:txBody>
          <a:bodyPr wrap="square">
            <a:spAutoFit/>
          </a:bodyPr>
          <a:lstStyle/>
          <a:p>
            <a:pPr marL="342900" indent="-342900" fontAlgn="base">
              <a:spcBef>
                <a:spcPct val="0"/>
              </a:spcBef>
              <a:spcAft>
                <a:spcPct val="0"/>
              </a:spcAft>
              <a:buFont typeface="Wingdings" panose="05000000000000000000" pitchFamily="2" charset="2"/>
              <a:buChar char="v"/>
            </a:pPr>
            <a:r>
              <a:rPr lang="es-ES_tradnl" sz="2400" b="1" dirty="0">
                <a:solidFill>
                  <a:srgbClr val="FFFF00"/>
                </a:solidFill>
                <a:effectLst>
                  <a:glow rad="63500">
                    <a:srgbClr val="C00000">
                      <a:alpha val="40000"/>
                    </a:srgbClr>
                  </a:glow>
                  <a:outerShdw blurRad="50800" dist="38100" algn="l" rotWithShape="0">
                    <a:prstClr val="black"/>
                  </a:outerShdw>
                </a:effectLst>
                <a:latin typeface="Stencil" pitchFamily="82" charset="0"/>
              </a:rPr>
              <a:t>COMPROMISO: </a:t>
            </a:r>
            <a:endParaRPr lang="es-PE" sz="2400" dirty="0">
              <a:solidFill>
                <a:srgbClr val="FFFF00"/>
              </a:solidFill>
              <a:effectLst>
                <a:glow rad="63500">
                  <a:srgbClr val="C00000">
                    <a:alpha val="40000"/>
                  </a:srgbClr>
                </a:glow>
                <a:outerShdw blurRad="50800" dist="38100" algn="l" rotWithShape="0">
                  <a:prstClr val="black"/>
                </a:outerShdw>
              </a:effectLst>
              <a:latin typeface="Stencil" pitchFamily="82" charset="0"/>
            </a:endParaRPr>
          </a:p>
        </p:txBody>
      </p:sp>
      <p:sp>
        <p:nvSpPr>
          <p:cNvPr id="11" name="10 Rectángulo"/>
          <p:cNvSpPr/>
          <p:nvPr/>
        </p:nvSpPr>
        <p:spPr>
          <a:xfrm>
            <a:off x="949244" y="1207457"/>
            <a:ext cx="3762104" cy="830997"/>
          </a:xfrm>
          <a:prstGeom prst="rect">
            <a:avLst/>
          </a:prstGeom>
          <a:noFill/>
        </p:spPr>
        <p:txBody>
          <a:bodyPr wrap="square">
            <a:spAutoFit/>
          </a:bodyPr>
          <a:lstStyle/>
          <a:p>
            <a:pPr algn="ctr" fontAlgn="base">
              <a:spcBef>
                <a:spcPct val="0"/>
              </a:spcBef>
              <a:spcAft>
                <a:spcPct val="0"/>
              </a:spcAft>
            </a:pPr>
            <a:r>
              <a:rPr lang="es-PE" sz="2400" b="1" dirty="0" smtClean="0">
                <a:ln w="6600">
                  <a:solidFill>
                    <a:sysClr val="windowText" lastClr="000000"/>
                  </a:solidFill>
                  <a:prstDash val="solid"/>
                </a:ln>
                <a:solidFill>
                  <a:srgbClr val="FFFFFF"/>
                </a:solidFill>
                <a:effectLst>
                  <a:outerShdw blurRad="50800" dist="38100" algn="l" rotWithShape="0">
                    <a:prstClr val="black"/>
                  </a:outerShdw>
                </a:effectLst>
                <a:latin typeface="Rockwell Extra Bold" panose="02060903040505020403" pitchFamily="18" charset="0"/>
                <a:ea typeface="Segoe UI Symbol" pitchFamily="34" charset="0"/>
              </a:rPr>
              <a:t>En estos días de cuaresma,</a:t>
            </a:r>
          </a:p>
        </p:txBody>
      </p:sp>
      <p:sp>
        <p:nvSpPr>
          <p:cNvPr id="7170" name="AutoShape 2" descr="http://animalesmartos.files.wordpress.com/2008/11/ladrillo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latin typeface="Times New Roman" pitchFamily="18" charset="0"/>
            </a:endParaRPr>
          </a:p>
        </p:txBody>
      </p:sp>
      <p:sp>
        <p:nvSpPr>
          <p:cNvPr id="12" name="2 Rectángulo"/>
          <p:cNvSpPr/>
          <p:nvPr/>
        </p:nvSpPr>
        <p:spPr>
          <a:xfrm>
            <a:off x="1950720" y="5094514"/>
            <a:ext cx="6476899" cy="1077218"/>
          </a:xfrm>
          <a:prstGeom prst="rect">
            <a:avLst/>
          </a:prstGeom>
          <a:noFill/>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3200" b="1" dirty="0">
                <a:solidFill>
                  <a:srgbClr val="FFFFFF"/>
                </a:solidFill>
                <a:effectLst>
                  <a:glow rad="228600">
                    <a:schemeClr val="accent1">
                      <a:lumMod val="75000"/>
                      <a:alpha val="40000"/>
                    </a:schemeClr>
                  </a:glow>
                  <a:outerShdw blurRad="50800" dist="38100" algn="l" rotWithShape="0">
                    <a:prstClr val="black"/>
                  </a:outerShdw>
                </a:effectLst>
                <a:latin typeface="Segoe UI Symbol" panose="020B0502040204020203" pitchFamily="34" charset="0"/>
                <a:ea typeface="Segoe UI Symbol" panose="020B0502040204020203" pitchFamily="34" charset="0"/>
              </a:rPr>
              <a:t>Acogeré la cruz y seré solidario con aquellos que sufren. </a:t>
            </a:r>
          </a:p>
        </p:txBody>
      </p:sp>
      <p:sp>
        <p:nvSpPr>
          <p:cNvPr id="13" name="10 Rectángulo"/>
          <p:cNvSpPr/>
          <p:nvPr/>
        </p:nvSpPr>
        <p:spPr>
          <a:xfrm>
            <a:off x="461145" y="2394848"/>
            <a:ext cx="4851084" cy="1938992"/>
          </a:xfrm>
          <a:prstGeom prst="rect">
            <a:avLst/>
          </a:prstGeom>
          <a:noFill/>
        </p:spPr>
        <p:txBody>
          <a:bodyPr wrap="square">
            <a:spAutoFit/>
          </a:bodyPr>
          <a:lstStyle/>
          <a:p>
            <a:pPr marL="342900" indent="-342900" algn="ctr" fontAlgn="base">
              <a:spcBef>
                <a:spcPct val="0"/>
              </a:spcBef>
              <a:spcAft>
                <a:spcPct val="0"/>
              </a:spcAft>
              <a:buFont typeface="Arial" panose="020B0604020202020204" pitchFamily="34" charset="0"/>
              <a:buChar char="•"/>
            </a:pPr>
            <a:r>
              <a:rPr lang="es-PE" sz="2400" b="1" dirty="0" smtClean="0">
                <a:ln w="6600">
                  <a:solidFill>
                    <a:sysClr val="windowText" lastClr="000000"/>
                  </a:solidFill>
                  <a:prstDash val="solid"/>
                </a:ln>
                <a:solidFill>
                  <a:srgbClr val="FFFFFF"/>
                </a:solidFill>
                <a:effectLst>
                  <a:outerShdw dist="38100" dir="2700000" algn="tl" rotWithShape="0">
                    <a:schemeClr val="tx1">
                      <a:lumMod val="95000"/>
                      <a:lumOff val="5000"/>
                    </a:schemeClr>
                  </a:outerShdw>
                </a:effectLst>
                <a:latin typeface="Rockwell Extra Bold" panose="02060903040505020403" pitchFamily="18" charset="0"/>
                <a:ea typeface="Segoe UI Symbol" pitchFamily="34" charset="0"/>
              </a:rPr>
              <a:t>¿</a:t>
            </a:r>
            <a:r>
              <a:rPr lang="es-PE" sz="2400" b="1" dirty="0">
                <a:ln w="6600">
                  <a:solidFill>
                    <a:sysClr val="windowText" lastClr="000000"/>
                  </a:solidFill>
                  <a:prstDash val="solid"/>
                </a:ln>
                <a:solidFill>
                  <a:srgbClr val="FFFFFF"/>
                </a:solidFill>
                <a:effectLst>
                  <a:outerShdw dist="38100" dir="2700000" algn="tl" rotWithShape="0">
                    <a:schemeClr val="tx1">
                      <a:lumMod val="95000"/>
                      <a:lumOff val="5000"/>
                    </a:schemeClr>
                  </a:outerShdw>
                </a:effectLst>
                <a:latin typeface="Rockwell Extra Bold" panose="02060903040505020403" pitchFamily="18" charset="0"/>
                <a:ea typeface="Segoe UI Symbol" pitchFamily="34" charset="0"/>
              </a:rPr>
              <a:t>qué debo hacer para escuchar al Señor, para dedicar tiempo a conocer y profundizar la Palabra de Dios?</a:t>
            </a:r>
          </a:p>
        </p:txBody>
      </p:sp>
    </p:spTree>
    <p:extLst>
      <p:ext uri="{BB962C8B-B14F-4D97-AF65-F5344CB8AC3E}">
        <p14:creationId xmlns:p14="http://schemas.microsoft.com/office/powerpoint/2010/main" val="3381406500"/>
      </p:ext>
    </p:extLst>
  </p:cSld>
  <p:clrMapOvr>
    <a:masterClrMapping/>
  </p:clrMapOvr>
  <mc:AlternateContent xmlns:mc="http://schemas.openxmlformats.org/markup-compatibility/2006" xmlns:p14="http://schemas.microsoft.com/office/powerpoint/2010/main">
    <mc:Choice Requires="p14">
      <p:transition p14:dur="10">
        <p14:glitter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31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88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8741" y="495489"/>
            <a:ext cx="8044036" cy="5870477"/>
          </a:xfrm>
          <a:prstGeom prst="rect">
            <a:avLst/>
          </a:prstGeom>
          <a:scene3d>
            <a:camera prst="orthographicFront"/>
            <a:lightRig rig="threePt" dir="t"/>
          </a:scene3d>
          <a:sp3d>
            <a:bevelT prst="convex"/>
          </a:sp3d>
        </p:spPr>
      </p:pic>
      <p:sp>
        <p:nvSpPr>
          <p:cNvPr id="4" name="Rectangle 6"/>
          <p:cNvSpPr txBox="1">
            <a:spLocks noChangeArrowheads="1"/>
          </p:cNvSpPr>
          <p:nvPr/>
        </p:nvSpPr>
        <p:spPr bwMode="auto">
          <a:xfrm>
            <a:off x="568741" y="957154"/>
            <a:ext cx="5836812" cy="5224486"/>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Señor, me siento como Pedro, Santiago y Juan.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Cuando Tú te me manifiestas en mi vida, </a:t>
            </a:r>
            <a:r>
              <a:rPr lang="es-PE" sz="2000" dirty="0" smtClean="0">
                <a:solidFill>
                  <a:srgbClr val="FFFFFF"/>
                </a:solidFill>
                <a:effectLst>
                  <a:glow rad="101600">
                    <a:srgbClr val="361B00"/>
                  </a:glow>
                  <a:outerShdw blurRad="50800" dist="50800" dir="5400000" algn="ctr" rotWithShape="0">
                    <a:srgbClr val="C00000"/>
                  </a:outerShdw>
                </a:effectLst>
              </a:rPr>
              <a:t>                                           a </a:t>
            </a:r>
            <a:r>
              <a:rPr lang="es-PE" sz="2000" dirty="0">
                <a:solidFill>
                  <a:srgbClr val="FFFFFF"/>
                </a:solidFill>
                <a:effectLst>
                  <a:glow rad="101600">
                    <a:srgbClr val="361B00"/>
                  </a:glow>
                  <a:outerShdw blurRad="50800" dist="50800" dir="5400000" algn="ctr" rotWithShape="0">
                    <a:srgbClr val="C00000"/>
                  </a:outerShdw>
                </a:effectLst>
              </a:rPr>
              <a:t>veces me confundo.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Tu presencia me causa alegría, </a:t>
            </a:r>
            <a:r>
              <a:rPr lang="es-PE" sz="2000" dirty="0" smtClean="0">
                <a:solidFill>
                  <a:srgbClr val="FFFFFF"/>
                </a:solidFill>
                <a:effectLst>
                  <a:glow rad="101600">
                    <a:srgbClr val="361B00"/>
                  </a:glow>
                  <a:outerShdw blurRad="50800" dist="50800" dir="5400000" algn="ctr" rotWithShape="0">
                    <a:srgbClr val="C00000"/>
                  </a:outerShdw>
                </a:effectLst>
              </a:rPr>
              <a:t>                                                pero </a:t>
            </a:r>
            <a:r>
              <a:rPr lang="es-PE" sz="2000" dirty="0">
                <a:solidFill>
                  <a:srgbClr val="FFFFFF"/>
                </a:solidFill>
                <a:effectLst>
                  <a:glow rad="101600">
                    <a:srgbClr val="361B00"/>
                  </a:glow>
                  <a:outerShdw blurRad="50800" dist="50800" dir="5400000" algn="ctr" rotWithShape="0">
                    <a:srgbClr val="C00000"/>
                  </a:outerShdw>
                </a:effectLst>
              </a:rPr>
              <a:t>también un gran miedo.</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Señor, la voz de tu Padre que acaba de proclamarse me asusta:  </a:t>
            </a:r>
            <a:r>
              <a:rPr lang="es-PE" sz="2000" dirty="0" smtClean="0">
                <a:solidFill>
                  <a:srgbClr val="FFFFFF"/>
                </a:solidFill>
                <a:effectLst>
                  <a:glow rad="101600">
                    <a:srgbClr val="361B00"/>
                  </a:glow>
                  <a:outerShdw blurRad="50800" dist="50800" dir="5400000" algn="ctr" rotWithShape="0">
                    <a:srgbClr val="C00000"/>
                  </a:outerShdw>
                </a:effectLst>
              </a:rPr>
              <a:t>                                                             sé </a:t>
            </a:r>
            <a:r>
              <a:rPr lang="es-PE" sz="2000" dirty="0">
                <a:solidFill>
                  <a:srgbClr val="FFFFFF"/>
                </a:solidFill>
                <a:effectLst>
                  <a:glow rad="101600">
                    <a:srgbClr val="361B00"/>
                  </a:glow>
                  <a:outerShdw blurRad="50800" dist="50800" dir="5400000" algn="ctr" rotWithShape="0">
                    <a:srgbClr val="C00000"/>
                  </a:outerShdw>
                </a:effectLst>
              </a:rPr>
              <a:t>que tú me amas y me reconoces, </a:t>
            </a:r>
            <a:r>
              <a:rPr lang="es-PE" sz="2000" dirty="0" smtClean="0">
                <a:solidFill>
                  <a:srgbClr val="FFFFFF"/>
                </a:solidFill>
                <a:effectLst>
                  <a:glow rad="101600">
                    <a:srgbClr val="361B00"/>
                  </a:glow>
                  <a:outerShdw blurRad="50800" dist="50800" dir="5400000" algn="ctr" rotWithShape="0">
                    <a:srgbClr val="C00000"/>
                  </a:outerShdw>
                </a:effectLst>
              </a:rPr>
              <a:t>                                     pero </a:t>
            </a:r>
            <a:r>
              <a:rPr lang="es-PE" sz="2000" dirty="0">
                <a:solidFill>
                  <a:srgbClr val="FFFFFF"/>
                </a:solidFill>
                <a:effectLst>
                  <a:glow rad="101600">
                    <a:srgbClr val="361B00"/>
                  </a:glow>
                  <a:outerShdw blurRad="50800" dist="50800" dir="5400000" algn="ctr" rotWithShape="0">
                    <a:srgbClr val="C00000"/>
                  </a:outerShdw>
                </a:effectLst>
              </a:rPr>
              <a:t>no sé en </a:t>
            </a:r>
            <a:r>
              <a:rPr lang="es-PE" sz="2000" dirty="0" smtClean="0">
                <a:solidFill>
                  <a:srgbClr val="FFFFFF"/>
                </a:solidFill>
                <a:effectLst>
                  <a:glow rad="101600">
                    <a:srgbClr val="361B00"/>
                  </a:glow>
                  <a:outerShdw blurRad="50800" dist="50800" dir="5400000" algn="ctr" rotWithShape="0">
                    <a:srgbClr val="C00000"/>
                  </a:outerShdw>
                </a:effectLst>
              </a:rPr>
              <a:t>verdad cuánto </a:t>
            </a:r>
            <a:r>
              <a:rPr lang="es-PE" sz="2000" dirty="0">
                <a:solidFill>
                  <a:srgbClr val="FFFFFF"/>
                </a:solidFill>
                <a:effectLst>
                  <a:glow rad="101600">
                    <a:srgbClr val="361B00"/>
                  </a:glow>
                  <a:outerShdw blurRad="50800" dist="50800" dir="5400000" algn="ctr" rotWithShape="0">
                    <a:srgbClr val="C00000"/>
                  </a:outerShdw>
                </a:effectLst>
              </a:rPr>
              <a:t>te obedezco.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Abre Señor mi corazón y mi mente para que yo pueda reconocer ante Ti, </a:t>
            </a:r>
            <a:r>
              <a:rPr lang="es-PE" sz="2000" dirty="0" smtClean="0">
                <a:solidFill>
                  <a:srgbClr val="FFFFFF"/>
                </a:solidFill>
                <a:effectLst>
                  <a:glow rad="101600">
                    <a:srgbClr val="361B00"/>
                  </a:glow>
                  <a:outerShdw blurRad="50800" dist="50800" dir="5400000" algn="ctr" rotWithShape="0">
                    <a:srgbClr val="C00000"/>
                  </a:outerShdw>
                </a:effectLst>
              </a:rPr>
              <a:t>                                                         cuál </a:t>
            </a:r>
            <a:r>
              <a:rPr lang="es-PE" sz="2000" dirty="0">
                <a:solidFill>
                  <a:srgbClr val="FFFFFF"/>
                </a:solidFill>
                <a:effectLst>
                  <a:glow rad="101600">
                    <a:srgbClr val="361B00"/>
                  </a:glow>
                  <a:outerShdw blurRad="50800" dist="50800" dir="5400000" algn="ctr" rotWithShape="0">
                    <a:srgbClr val="C00000"/>
                  </a:outerShdw>
                </a:effectLst>
              </a:rPr>
              <a:t>es esa decisión de seguirte, </a:t>
            </a:r>
            <a:r>
              <a:rPr lang="es-PE" sz="2000" dirty="0" smtClean="0">
                <a:solidFill>
                  <a:srgbClr val="FFFFFF"/>
                </a:solidFill>
                <a:effectLst>
                  <a:glow rad="101600">
                    <a:srgbClr val="361B00"/>
                  </a:glow>
                  <a:outerShdw blurRad="50800" dist="50800" dir="5400000" algn="ctr" rotWithShape="0">
                    <a:srgbClr val="C00000"/>
                  </a:outerShdw>
                </a:effectLst>
              </a:rPr>
              <a:t>                                                  de </a:t>
            </a:r>
            <a:r>
              <a:rPr lang="es-PE" sz="2000" dirty="0">
                <a:solidFill>
                  <a:srgbClr val="FFFFFF"/>
                </a:solidFill>
                <a:effectLst>
                  <a:glow rad="101600">
                    <a:srgbClr val="361B00"/>
                  </a:glow>
                  <a:outerShdw blurRad="50800" dist="50800" dir="5400000" algn="ctr" rotWithShape="0">
                    <a:srgbClr val="C00000"/>
                  </a:outerShdw>
                </a:effectLst>
              </a:rPr>
              <a:t>obedecerte, de escucharte cada día más. </a:t>
            </a:r>
          </a:p>
          <a:p>
            <a:pPr algn="ctr" fontAlgn="base">
              <a:spcBef>
                <a:spcPct val="0"/>
              </a:spcBef>
              <a:spcAft>
                <a:spcPct val="0"/>
              </a:spcAft>
            </a:pPr>
            <a:r>
              <a:rPr lang="es-PE" sz="2000" dirty="0" smtClean="0">
                <a:solidFill>
                  <a:srgbClr val="FFFFFF"/>
                </a:solidFill>
                <a:effectLst>
                  <a:glow rad="101600">
                    <a:srgbClr val="361B00"/>
                  </a:glow>
                  <a:outerShdw blurRad="50800" dist="50800" dir="5400000" algn="ctr" rotWithShape="0">
                    <a:srgbClr val="C00000"/>
                  </a:outerShdw>
                </a:effectLst>
              </a:rPr>
              <a:t>Señor</a:t>
            </a:r>
            <a:r>
              <a:rPr lang="es-PE" sz="2000" dirty="0">
                <a:solidFill>
                  <a:srgbClr val="FFFFFF"/>
                </a:solidFill>
                <a:effectLst>
                  <a:glow rad="101600">
                    <a:srgbClr val="361B00"/>
                  </a:glow>
                  <a:outerShdw blurRad="50800" dist="50800" dir="5400000" algn="ctr" rotWithShape="0">
                    <a:srgbClr val="C00000"/>
                  </a:outerShdw>
                </a:effectLst>
              </a:rPr>
              <a:t>, vuelve a poner en </a:t>
            </a:r>
            <a:r>
              <a:rPr lang="es-PE" sz="2000" dirty="0" smtClean="0">
                <a:solidFill>
                  <a:srgbClr val="FFFFFF"/>
                </a:solidFill>
                <a:effectLst>
                  <a:glow rad="101600">
                    <a:srgbClr val="361B00"/>
                  </a:glow>
                  <a:outerShdw blurRad="50800" dist="50800" dir="5400000" algn="ctr" rotWithShape="0">
                    <a:srgbClr val="C00000"/>
                  </a:outerShdw>
                </a:effectLst>
              </a:rPr>
              <a:t>mi corazón </a:t>
            </a:r>
            <a:r>
              <a:rPr lang="es-PE" sz="2000" dirty="0">
                <a:solidFill>
                  <a:srgbClr val="FFFFFF"/>
                </a:solidFill>
                <a:effectLst>
                  <a:glow rad="101600">
                    <a:srgbClr val="361B00"/>
                  </a:glow>
                  <a:outerShdw blurRad="50800" dist="50800" dir="5400000" algn="ctr" rotWithShape="0">
                    <a:srgbClr val="C00000"/>
                  </a:outerShdw>
                </a:effectLst>
              </a:rPr>
              <a:t>tus Palabras que </a:t>
            </a:r>
            <a:r>
              <a:rPr lang="es-PE" sz="2000" dirty="0" smtClean="0">
                <a:solidFill>
                  <a:srgbClr val="FFFFFF"/>
                </a:solidFill>
                <a:effectLst>
                  <a:glow rad="101600">
                    <a:srgbClr val="361B00"/>
                  </a:glow>
                  <a:outerShdw blurRad="50800" dist="50800" dir="5400000" algn="ctr" rotWithShape="0">
                    <a:srgbClr val="C00000"/>
                  </a:outerShdw>
                </a:effectLst>
              </a:rPr>
              <a:t>son vida </a:t>
            </a:r>
            <a:r>
              <a:rPr lang="es-PE" sz="2000" dirty="0">
                <a:solidFill>
                  <a:srgbClr val="FFFFFF"/>
                </a:solidFill>
                <a:effectLst>
                  <a:glow rad="101600">
                    <a:srgbClr val="361B00"/>
                  </a:glow>
                  <a:outerShdw blurRad="50800" dist="50800" dir="5400000" algn="ctr" rotWithShape="0">
                    <a:srgbClr val="C00000"/>
                  </a:outerShdw>
                </a:effectLst>
              </a:rPr>
              <a:t>eterna.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Y que ellas encuentren eco en</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 mi vida transformada por ti. Amén.</a:t>
            </a: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lnSpc>
                <a:spcPct val="80000"/>
              </a:lnSpc>
              <a:spcAft>
                <a:spcPct val="0"/>
              </a:spcAft>
              <a:defRPr/>
            </a:pPr>
            <a:endParaRPr lang="es-ES_tradnl" sz="2000" kern="0" dirty="0">
              <a:solidFill>
                <a:srgbClr val="FFFFFF"/>
              </a:solidFill>
              <a:effectLst>
                <a:glow rad="101600">
                  <a:srgbClr val="361B00"/>
                </a:glow>
                <a:outerShdw blurRad="50800" dist="50800" dir="5400000" algn="ctr" rotWithShape="0">
                  <a:srgbClr val="C00000"/>
                </a:outerShdw>
              </a:effectLst>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latin typeface="Times New Roman" pitchFamily="18" charset="0"/>
            </a:endParaRPr>
          </a:p>
        </p:txBody>
      </p:sp>
      <p:sp>
        <p:nvSpPr>
          <p:cNvPr id="9222" name="Rectangle 6"/>
          <p:cNvSpPr>
            <a:spLocks noChangeArrowheads="1"/>
          </p:cNvSpPr>
          <p:nvPr/>
        </p:nvSpPr>
        <p:spPr bwMode="auto">
          <a:xfrm>
            <a:off x="706735" y="495489"/>
            <a:ext cx="227017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es-ES_tradnl" sz="2400" b="1" dirty="0">
                <a:solidFill>
                  <a:srgbClr val="FFFFFF"/>
                </a:solidFill>
                <a:effectLst>
                  <a:outerShdw blurRad="50800" dist="38100" algn="l" rotWithShape="0">
                    <a:prstClr val="black"/>
                  </a:outerShdw>
                </a:effectLst>
                <a:latin typeface="Kristen ITC" pitchFamily="66" charset="0"/>
                <a:ea typeface="Times New Roman" pitchFamily="18" charset="0"/>
              </a:rPr>
              <a:t>Oración final </a:t>
            </a:r>
            <a:endParaRPr lang="es-ES_tradnl" sz="3200" dirty="0">
              <a:solidFill>
                <a:srgbClr val="FFFFFF"/>
              </a:solidFill>
              <a:effectLst>
                <a:outerShdw blurRad="50800" dist="38100" algn="l" rotWithShape="0">
                  <a:prstClr val="black"/>
                </a:outerShdw>
              </a:effectLst>
            </a:endParaRPr>
          </a:p>
        </p:txBody>
      </p:sp>
    </p:spTree>
    <p:extLst>
      <p:ext uri="{BB962C8B-B14F-4D97-AF65-F5344CB8AC3E}">
        <p14:creationId xmlns:p14="http://schemas.microsoft.com/office/powerpoint/2010/main" val="346022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ijasdelacaridadperu.org/6_actualidad/2012/noviembre/VIRGEN%20DE%20LA%20MEDALLA%20MLIAGRO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672224"/>
            <a:ext cx="3528392" cy="53595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WordArt 89"/>
          <p:cNvSpPr>
            <a:spLocks noChangeArrowheads="1" noChangeShapeType="1" noTextEdit="1"/>
          </p:cNvSpPr>
          <p:nvPr/>
        </p:nvSpPr>
        <p:spPr bwMode="auto">
          <a:xfrm>
            <a:off x="2991645" y="764704"/>
            <a:ext cx="3308547" cy="5328592"/>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ea typeface="+mn-lt"/>
              </a:rPr>
              <a:t>Oh María sin pecado concebida ruega por nosotros que recurrimos a ti</a:t>
            </a:r>
          </a:p>
        </p:txBody>
      </p:sp>
      <p:pic>
        <p:nvPicPr>
          <p:cNvPr id="3078" name="Picture 6" descr="Imagen relacion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35282" y="10163204"/>
            <a:ext cx="854839" cy="9983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esultado de imagen para cielo azul con nub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35" y="518200"/>
            <a:ext cx="8091442" cy="58042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Virgen de la Medalla Milagro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625" y="764704"/>
            <a:ext cx="3080791" cy="5421072"/>
          </a:xfrm>
          <a:prstGeom prst="ellipse">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021565" y="6414903"/>
            <a:ext cx="5485224" cy="384721"/>
          </a:xfrm>
          <a:prstGeom prst="rect">
            <a:avLst/>
          </a:prstGeom>
          <a:solidFill>
            <a:srgbClr val="36003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Texto de </a:t>
            </a:r>
            <a:r>
              <a:rPr lang="es-PE" sz="900" dirty="0" err="1">
                <a:solidFill>
                  <a:srgbClr val="FFFFFF"/>
                </a:solidFill>
                <a:effectLst>
                  <a:outerShdw blurRad="38100" dist="38100" dir="2700000" algn="tl">
                    <a:srgbClr val="000000">
                      <a:alpha val="43137"/>
                    </a:srgbClr>
                  </a:outerShdw>
                </a:effectLst>
                <a:latin typeface="Poor Richard" pitchFamily="18" charset="0"/>
              </a:rPr>
              <a:t>Lectio</a:t>
            </a:r>
            <a:r>
              <a:rPr lang="es-PE" sz="9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900" dirty="0" err="1">
                <a:solidFill>
                  <a:srgbClr val="FFFFFF"/>
                </a:solidFill>
                <a:effectLst>
                  <a:outerShdw blurRad="38100" dist="38100" dir="2700000" algn="tl">
                    <a:srgbClr val="000000">
                      <a:alpha val="43137"/>
                    </a:srgbClr>
                  </a:outerShdw>
                </a:effectLst>
                <a:latin typeface="Poor Richard" pitchFamily="18" charset="0"/>
              </a:rPr>
              <a:t>Alva</a:t>
            </a:r>
            <a:r>
              <a:rPr lang="es-PE" sz="900" dirty="0">
                <a:solidFill>
                  <a:srgbClr val="FFFFFF"/>
                </a:solidFill>
                <a:effectLst>
                  <a:outerShdw blurRad="38100" dist="38100" dir="2700000" algn="tl">
                    <a:srgbClr val="000000">
                      <a:alpha val="43137"/>
                    </a:srgbClr>
                  </a:outerShdw>
                </a:effectLst>
                <a:latin typeface="Poor Richard" pitchFamily="18" charset="0"/>
              </a:rPr>
              <a:t> (Chuno) </a:t>
            </a:r>
            <a:r>
              <a:rPr lang="es-PE" sz="9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9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 </a:t>
            </a:r>
            <a:r>
              <a:rPr lang="es-PE" sz="900" dirty="0" err="1">
                <a:solidFill>
                  <a:srgbClr val="FFFFFF"/>
                </a:solidFill>
                <a:effectLst>
                  <a:outerShdw blurRad="38100" dist="38100" dir="2700000" algn="tl">
                    <a:srgbClr val="000000">
                      <a:alpha val="43137"/>
                    </a:srgbClr>
                  </a:outerShdw>
                </a:effectLst>
                <a:latin typeface="Poor Richard" pitchFamily="18" charset="0"/>
              </a:rPr>
              <a:t>Power</a:t>
            </a:r>
            <a:r>
              <a:rPr lang="es-PE" sz="9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900" dirty="0" err="1">
                <a:solidFill>
                  <a:srgbClr val="FFFFFF"/>
                </a:solidFill>
                <a:effectLst>
                  <a:outerShdw blurRad="38100" dist="38100" dir="2700000" algn="tl">
                    <a:srgbClr val="000000">
                      <a:alpha val="43137"/>
                    </a:srgbClr>
                  </a:outerShdw>
                </a:effectLst>
                <a:latin typeface="Poor Richard" pitchFamily="18" charset="0"/>
              </a:rPr>
              <a:t>Caycho</a:t>
            </a:r>
            <a:r>
              <a:rPr lang="es-PE" sz="9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a:t>
            </a:r>
            <a:r>
              <a:rPr lang="es-PE" sz="900" dirty="0" smtClean="0">
                <a:solidFill>
                  <a:srgbClr val="FFFFFF"/>
                </a:solidFill>
                <a:effectLst>
                  <a:outerShdw blurRad="38100" dist="38100" dir="2700000" algn="tl">
                    <a:srgbClr val="000000">
                      <a:alpha val="43137"/>
                    </a:srgbClr>
                  </a:outerShdw>
                </a:effectLst>
                <a:latin typeface="Poor Richard" pitchFamily="18" charset="0"/>
              </a:rPr>
              <a:t>Paúl</a:t>
            </a:r>
            <a:r>
              <a:rPr lang="es-PE" sz="1000" dirty="0" smtClean="0">
                <a:solidFill>
                  <a:srgbClr val="FFFFFF"/>
                </a:solidFill>
                <a:effectLst>
                  <a:outerShdw blurRad="38100" dist="38100" dir="2700000" algn="tl">
                    <a:srgbClr val="000000">
                      <a:alpha val="43137"/>
                    </a:srgbClr>
                  </a:outerShdw>
                </a:effectLst>
                <a:latin typeface="Poor Richard" pitchFamily="18" charset="0"/>
              </a:rPr>
              <a:t>            </a:t>
            </a:r>
            <a:endParaRPr lang="es-PE" sz="900" dirty="0">
              <a:solidFill>
                <a:srgbClr val="FFFFFF"/>
              </a:solidFill>
              <a:effectLst>
                <a:outerShdw blurRad="38100" dist="38100" dir="2700000" algn="tl">
                  <a:srgbClr val="000000">
                    <a:alpha val="43137"/>
                  </a:srgbClr>
                </a:outerShdw>
              </a:effectLst>
              <a:latin typeface="Poor Richard" pitchFamily="18" charset="0"/>
            </a:endParaRPr>
          </a:p>
        </p:txBody>
      </p:sp>
      <p:sp>
        <p:nvSpPr>
          <p:cNvPr id="11" name="WordArt 89"/>
          <p:cNvSpPr>
            <a:spLocks noChangeArrowheads="1" noChangeShapeType="1" noTextEdit="1"/>
          </p:cNvSpPr>
          <p:nvPr/>
        </p:nvSpPr>
        <p:spPr bwMode="auto">
          <a:xfrm>
            <a:off x="2877579" y="663535"/>
            <a:ext cx="3316834" cy="5513552"/>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ea typeface="+mn-lt"/>
              </a:rPr>
              <a:t>Oh María sin pecado concebida ruega por nosotros que recurrimos a ti</a:t>
            </a:r>
          </a:p>
        </p:txBody>
      </p:sp>
    </p:spTree>
    <p:extLst>
      <p:ext uri="{BB962C8B-B14F-4D97-AF65-F5344CB8AC3E}">
        <p14:creationId xmlns:p14="http://schemas.microsoft.com/office/powerpoint/2010/main" val="3303642546"/>
      </p:ext>
    </p:extLst>
  </p:cSld>
  <p:clrMapOvr>
    <a:masterClrMapping/>
  </p:clrMapOvr>
  <mc:AlternateContent xmlns:mc="http://schemas.openxmlformats.org/markup-compatibility/2006" xmlns:p14="http://schemas.microsoft.com/office/powerpoint/2010/main">
    <mc:Choice Requires="p14">
      <p:transition p14:dur="10">
        <p14:vortex di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par>
                          <p:cTn id="10" fill="hold">
                            <p:stCondLst>
                              <p:cond delay="30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88" y="529752"/>
            <a:ext cx="8134893" cy="579377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600034" y="529752"/>
            <a:ext cx="3412207" cy="461665"/>
          </a:xfrm>
          <a:prstGeom prst="rect">
            <a:avLst/>
          </a:prstGeom>
          <a:noFill/>
        </p:spPr>
        <p:txBody>
          <a:bodyPr wrap="square" rtlCol="0">
            <a:spAutoFit/>
          </a:bodyPr>
          <a:lstStyle/>
          <a:p>
            <a:pPr algn="ctr" fontAlgn="base">
              <a:spcBef>
                <a:spcPct val="0"/>
              </a:spcBef>
              <a:spcAft>
                <a:spcPct val="0"/>
              </a:spcAft>
            </a:pPr>
            <a:r>
              <a:rPr lang="es-PE" sz="2400" b="1" dirty="0">
                <a:solidFill>
                  <a:schemeClr val="bg1"/>
                </a:solidFill>
                <a:effectLst>
                  <a:glow rad="63500">
                    <a:srgbClr val="000000">
                      <a:satMod val="175000"/>
                      <a:alpha val="40000"/>
                    </a:srgbClr>
                  </a:glow>
                  <a:outerShdw blurRad="50800" dist="38100" dir="10800000" algn="r" rotWithShape="0">
                    <a:prstClr val="black"/>
                  </a:outerShdw>
                </a:effectLst>
                <a:latin typeface="Bodoni MT Black" panose="02070A03080606020203" pitchFamily="18" charset="0"/>
              </a:rPr>
              <a:t>Motivación</a:t>
            </a:r>
            <a:r>
              <a:rPr lang="es-PE" sz="2400" b="1" dirty="0" smtClean="0">
                <a:solidFill>
                  <a:schemeClr val="bg1"/>
                </a:solidFill>
                <a:effectLst>
                  <a:glow rad="63500">
                    <a:srgbClr val="000000">
                      <a:satMod val="175000"/>
                      <a:alpha val="40000"/>
                    </a:srgbClr>
                  </a:glow>
                  <a:outerShdw blurRad="50800" dist="38100" dir="10800000" algn="r" rotWithShape="0">
                    <a:prstClr val="black"/>
                  </a:outerShdw>
                </a:effectLst>
                <a:latin typeface="Bodoni MT Black" panose="02070A03080606020203" pitchFamily="18" charset="0"/>
              </a:rPr>
              <a:t>:</a:t>
            </a:r>
            <a:endParaRPr lang="es-PE" sz="2400" b="1" dirty="0">
              <a:solidFill>
                <a:schemeClr val="bg1"/>
              </a:solidFill>
              <a:effectLst>
                <a:glow rad="63500">
                  <a:srgbClr val="000000">
                    <a:satMod val="175000"/>
                    <a:alpha val="40000"/>
                  </a:srgbClr>
                </a:glow>
                <a:outerShdw blurRad="50800" dist="38100" dir="10800000" algn="r" rotWithShape="0">
                  <a:prstClr val="black"/>
                </a:outerShdw>
              </a:effectLst>
              <a:latin typeface="Bodoni MT Black" panose="02070A03080606020203" pitchFamily="18" charset="0"/>
            </a:endParaRPr>
          </a:p>
        </p:txBody>
      </p:sp>
      <p:sp>
        <p:nvSpPr>
          <p:cNvPr id="7" name="8 CuadroTexto"/>
          <p:cNvSpPr txBox="1"/>
          <p:nvPr/>
        </p:nvSpPr>
        <p:spPr>
          <a:xfrm>
            <a:off x="576037" y="4257739"/>
            <a:ext cx="8047994" cy="2308324"/>
          </a:xfrm>
          <a:prstGeom prst="rect">
            <a:avLst/>
          </a:prstGeom>
          <a:noFill/>
        </p:spPr>
        <p:txBody>
          <a:bodyPr wrap="square" rtlCol="0">
            <a:spAutoFit/>
          </a:bodyPr>
          <a:lstStyle/>
          <a:p>
            <a:pPr algn="ctr" fontAlgn="base">
              <a:spcBef>
                <a:spcPct val="0"/>
              </a:spcBef>
              <a:spcAft>
                <a:spcPct val="0"/>
              </a:spcAft>
            </a:pPr>
            <a:r>
              <a:rPr lang="es-PE" sz="2400" b="1" dirty="0" smtClean="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rPr>
              <a:t>También a los discípulos se les </a:t>
            </a:r>
            <a:r>
              <a:rPr lang="es-PE" sz="2400" b="1" dirty="0" err="1" smtClean="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rPr>
              <a:t>pidióacompañar</a:t>
            </a:r>
            <a:r>
              <a:rPr lang="es-PE" sz="2400" b="1" dirty="0" smtClean="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rPr>
              <a:t> al </a:t>
            </a:r>
            <a:r>
              <a:rPr lang="es-PE" sz="2400" b="1" dirty="0" err="1" smtClean="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rPr>
              <a:t>Serñor</a:t>
            </a:r>
            <a:r>
              <a:rPr lang="es-PE" sz="2400" b="1" dirty="0" smtClean="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rPr>
              <a:t> en su camino hacia ña Pascua, atravesando el oscuro túnel de la pasión y de la </a:t>
            </a:r>
            <a:r>
              <a:rPr lang="es-PE" sz="2400" b="1" dirty="0" err="1" smtClean="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rPr>
              <a:t>muerte.Es</a:t>
            </a:r>
            <a:r>
              <a:rPr lang="es-PE" sz="2400" b="1" dirty="0" smtClean="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rPr>
              <a:t> en ese contexto en el que hemos de leer y comprender el relato de la transfiguración. Escuchemos:</a:t>
            </a:r>
          </a:p>
          <a:p>
            <a:pPr algn="ctr" fontAlgn="base">
              <a:spcBef>
                <a:spcPct val="0"/>
              </a:spcBef>
              <a:spcAft>
                <a:spcPct val="0"/>
              </a:spcAft>
            </a:pPr>
            <a:endParaRPr lang="es-PE" sz="2400" b="1" dirty="0">
              <a:solidFill>
                <a:srgbClr val="FFFFFF"/>
              </a:solidFill>
              <a:effectLst>
                <a:glow rad="139700">
                  <a:schemeClr val="accent4">
                    <a:satMod val="175000"/>
                    <a:alpha val="40000"/>
                  </a:schemeClr>
                </a:glow>
                <a:outerShdw blurRad="50800" dist="38100" dir="10800000" algn="r" rotWithShape="0">
                  <a:prstClr val="black"/>
                </a:outerShdw>
              </a:effectLst>
              <a:latin typeface="Candara" panose="020E0502030303020204" pitchFamily="34" charset="0"/>
            </a:endParaRPr>
          </a:p>
        </p:txBody>
      </p:sp>
      <p:pic>
        <p:nvPicPr>
          <p:cNvPr id="16" name="Imagen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329" y="573841"/>
            <a:ext cx="3718560" cy="835152"/>
          </a:xfrm>
          <a:prstGeom prst="roundRect">
            <a:avLst/>
          </a:prstGeom>
        </p:spPr>
      </p:pic>
    </p:spTree>
    <p:extLst>
      <p:ext uri="{BB962C8B-B14F-4D97-AF65-F5344CB8AC3E}">
        <p14:creationId xmlns:p14="http://schemas.microsoft.com/office/powerpoint/2010/main" val="2671549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2/3*#ppt_w"/>
                                          </p:val>
                                        </p:tav>
                                        <p:tav tm="100000">
                                          <p:val>
                                            <p:strVal val="#ppt_w"/>
                                          </p:val>
                                        </p:tav>
                                      </p:tavLst>
                                    </p:anim>
                                    <p:anim calcmode="lin" valueType="num">
                                      <p:cBhvr>
                                        <p:cTn id="8" dur="1750" fill="hold"/>
                                        <p:tgtEl>
                                          <p:spTgt spid="9"/>
                                        </p:tgtEl>
                                        <p:attrNameLst>
                                          <p:attrName>ppt_h</p:attrName>
                                        </p:attrNameLst>
                                      </p:cBhvr>
                                      <p:tavLst>
                                        <p:tav tm="0">
                                          <p:val>
                                            <p:strVal val="2/3*#ppt_h"/>
                                          </p:val>
                                        </p:tav>
                                        <p:tav tm="100000">
                                          <p:val>
                                            <p:strVal val="#ppt_h"/>
                                          </p:val>
                                        </p:tav>
                                      </p:tavLst>
                                    </p:anim>
                                  </p:childTnLst>
                                </p:cTn>
                              </p:par>
                            </p:childTnLst>
                          </p:cTn>
                        </p:par>
                        <p:par>
                          <p:cTn id="9" fill="hold">
                            <p:stCondLst>
                              <p:cond delay="19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strVal val="2/3*#ppt_w"/>
                                          </p:val>
                                        </p:tav>
                                        <p:tav tm="100000">
                                          <p:val>
                                            <p:strVal val="#ppt_w"/>
                                          </p:val>
                                        </p:tav>
                                      </p:tavLst>
                                    </p:anim>
                                    <p:anim calcmode="lin" valueType="num">
                                      <p:cBhvr>
                                        <p:cTn id="13"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eposteriadelasmonjas.es/wp-content/uploads/2020/09/domingo-xxiv-to-ciclo-A-13-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03" y="561254"/>
            <a:ext cx="8083260" cy="578412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074" name="Rectangle 2"/>
          <p:cNvSpPr>
            <a:spLocks noChangeArrowheads="1"/>
          </p:cNvSpPr>
          <p:nvPr/>
        </p:nvSpPr>
        <p:spPr bwMode="auto">
          <a:xfrm>
            <a:off x="920101" y="4797693"/>
            <a:ext cx="7330064" cy="1384995"/>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pPr>
            <a:r>
              <a:rPr lang="es-ES" sz="2800" b="1" spc="-150" dirty="0">
                <a:solidFill>
                  <a:srgbClr val="FFFFFF"/>
                </a:solidFill>
                <a:effectLst>
                  <a:glow rad="139700">
                    <a:schemeClr val="accent4">
                      <a:satMod val="175000"/>
                      <a:alpha val="40000"/>
                    </a:schemeClr>
                  </a:glow>
                  <a:outerShdw blurRad="50800" dist="38100" algn="l" rotWithShape="0">
                    <a:prstClr val="black"/>
                  </a:outerShdw>
                </a:effectLst>
                <a:latin typeface="Arial" panose="020B0604020202020204" pitchFamily="34" charset="0"/>
                <a:ea typeface="Arial Unicode MS" pitchFamily="34" charset="-128"/>
                <a:cs typeface="Arial" panose="020B0604020202020204" pitchFamily="34" charset="0"/>
              </a:rPr>
              <a:t>En aquel tiempo, Jesús tomó consigo a Pedro, a Santiago y a su hermano Juan y se los llevó aparte a una montaña alta</a:t>
            </a:r>
            <a:r>
              <a:rPr lang="es-ES" sz="2800" b="1" spc="-150" dirty="0" smtClean="0">
                <a:solidFill>
                  <a:srgbClr val="FFFFFF"/>
                </a:solidFill>
                <a:effectLst>
                  <a:glow rad="139700">
                    <a:schemeClr val="accent4">
                      <a:satMod val="175000"/>
                      <a:alpha val="40000"/>
                    </a:schemeClr>
                  </a:glow>
                  <a:outerShdw blurRad="50800" dist="38100" algn="l" rotWithShape="0">
                    <a:prstClr val="black"/>
                  </a:outerShdw>
                </a:effectLst>
                <a:latin typeface="Arial" panose="020B0604020202020204" pitchFamily="34" charset="0"/>
                <a:ea typeface="Arial Unicode MS" pitchFamily="34" charset="-128"/>
                <a:cs typeface="Arial" panose="020B0604020202020204" pitchFamily="34" charset="0"/>
              </a:rPr>
              <a:t>.  </a:t>
            </a:r>
            <a:endParaRPr lang="es-ES" sz="2800" b="1" spc="-150" dirty="0">
              <a:solidFill>
                <a:srgbClr val="FFFFFF"/>
              </a:solidFill>
              <a:effectLst>
                <a:glow rad="139700">
                  <a:schemeClr val="accent4">
                    <a:satMod val="175000"/>
                    <a:alpha val="40000"/>
                  </a:schemeClr>
                </a:glow>
                <a:outerShdw blurRad="50800" dist="38100" algn="l" rotWithShape="0">
                  <a:prstClr val="black"/>
                </a:outerShdw>
              </a:effectLst>
              <a:latin typeface="Arial" panose="020B0604020202020204" pitchFamily="34" charset="0"/>
              <a:ea typeface="Arial Unicode MS" pitchFamily="34" charset="-128"/>
              <a:cs typeface="Arial" panose="020B0604020202020204" pitchFamily="34" charset="0"/>
            </a:endParaRPr>
          </a:p>
        </p:txBody>
      </p:sp>
      <p:sp>
        <p:nvSpPr>
          <p:cNvPr id="6" name="5 Rectángulo"/>
          <p:cNvSpPr/>
          <p:nvPr/>
        </p:nvSpPr>
        <p:spPr>
          <a:xfrm>
            <a:off x="746159" y="653617"/>
            <a:ext cx="2186457" cy="461665"/>
          </a:xfrm>
          <a:prstGeom prst="rect">
            <a:avLst/>
          </a:prstGeom>
          <a:solidFill>
            <a:srgbClr val="58602A"/>
          </a:solidFill>
          <a:ln>
            <a:solidFill>
              <a:srgbClr val="DCD67B"/>
            </a:solidFill>
          </a:ln>
          <a:scene3d>
            <a:camera prst="orthographicFront"/>
            <a:lightRig rig="threePt" dir="t"/>
          </a:scene3d>
          <a:sp3d>
            <a:bevelT/>
          </a:sp3d>
        </p:spPr>
        <p:txBody>
          <a:bodyPr wrap="square">
            <a:spAutoFit/>
          </a:bodyPr>
          <a:lstStyle/>
          <a:p>
            <a:pPr fontAlgn="base">
              <a:spcBef>
                <a:spcPct val="0"/>
              </a:spcBef>
              <a:spcAft>
                <a:spcPct val="0"/>
              </a:spcAft>
            </a:pPr>
            <a:r>
              <a:rPr lang="es-ES" sz="2400" b="1" dirty="0" smtClean="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Mateo 17, 1-9 </a:t>
            </a:r>
            <a:endParaRPr lang="es-PE" sz="2400" dirty="0">
              <a:solidFill>
                <a:srgbClr val="FFFFFF"/>
              </a:solidFill>
            </a:endParaRPr>
          </a:p>
        </p:txBody>
      </p:sp>
    </p:spTree>
    <p:extLst>
      <p:ext uri="{BB962C8B-B14F-4D97-AF65-F5344CB8AC3E}">
        <p14:creationId xmlns:p14="http://schemas.microsoft.com/office/powerpoint/2010/main" val="4196422768"/>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750" fill="hold"/>
                                        <p:tgtEl>
                                          <p:spTgt spid="3074"/>
                                        </p:tgtEl>
                                        <p:attrNameLst>
                                          <p:attrName>ppt_w</p:attrName>
                                        </p:attrNameLst>
                                      </p:cBhvr>
                                      <p:tavLst>
                                        <p:tav tm="0">
                                          <p:val>
                                            <p:strVal val="4/3*#ppt_w"/>
                                          </p:val>
                                        </p:tav>
                                        <p:tav tm="100000">
                                          <p:val>
                                            <p:strVal val="#ppt_w"/>
                                          </p:val>
                                        </p:tav>
                                      </p:tavLst>
                                    </p:anim>
                                    <p:anim calcmode="lin" valueType="num">
                                      <p:cBhvr>
                                        <p:cTn id="8" dur="1750" fill="hold"/>
                                        <p:tgtEl>
                                          <p:spTgt spid="30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7236" y="563418"/>
            <a:ext cx="8155709" cy="5791200"/>
          </a:xfrm>
          <a:prstGeom prst="rect">
            <a:avLst/>
          </a:prstGeom>
        </p:spPr>
      </p:pic>
      <p:sp>
        <p:nvSpPr>
          <p:cNvPr id="3074" name="Rectangle 2"/>
          <p:cNvSpPr>
            <a:spLocks noChangeArrowheads="1"/>
          </p:cNvSpPr>
          <p:nvPr/>
        </p:nvSpPr>
        <p:spPr bwMode="auto">
          <a:xfrm>
            <a:off x="785611" y="837127"/>
            <a:ext cx="4816700" cy="2062103"/>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pPr>
            <a:r>
              <a:rPr lang="es-ES" sz="3200" spc="-150" dirty="0" smtClean="0">
                <a:solidFill>
                  <a:srgbClr val="FFFFFF"/>
                </a:solidFill>
                <a:effectLst>
                  <a:glow rad="63500">
                    <a:srgbClr val="000000">
                      <a:satMod val="175000"/>
                      <a:alpha val="40000"/>
                    </a:srgbClr>
                  </a:glow>
                </a:effectLst>
                <a:latin typeface="Arial Unicode MS" pitchFamily="34" charset="-128"/>
                <a:ea typeface="Arial Unicode MS" pitchFamily="34" charset="-128"/>
                <a:cs typeface="Arial Unicode MS" pitchFamily="34" charset="-128"/>
              </a:rPr>
              <a:t>Se </a:t>
            </a:r>
            <a:r>
              <a:rPr lang="es-ES" sz="3200" spc="-150" dirty="0">
                <a:solidFill>
                  <a:srgbClr val="FFFFFF"/>
                </a:solidFill>
                <a:effectLst>
                  <a:glow rad="63500">
                    <a:srgbClr val="000000">
                      <a:satMod val="175000"/>
                      <a:alpha val="40000"/>
                    </a:srgbClr>
                  </a:glow>
                </a:effectLst>
                <a:latin typeface="Arial Unicode MS" pitchFamily="34" charset="-128"/>
                <a:ea typeface="Arial Unicode MS" pitchFamily="34" charset="-128"/>
                <a:cs typeface="Arial Unicode MS" pitchFamily="34" charset="-128"/>
              </a:rPr>
              <a:t>transfiguró delante de ellos, y su rostro resplandecía como el sol, y sus vestidos se volvieron blancos como la luz.   </a:t>
            </a:r>
          </a:p>
        </p:txBody>
      </p:sp>
    </p:spTree>
    <p:extLst>
      <p:ext uri="{BB962C8B-B14F-4D97-AF65-F5344CB8AC3E}">
        <p14:creationId xmlns:p14="http://schemas.microsoft.com/office/powerpoint/2010/main" val="2163320987"/>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750" fill="hold"/>
                                        <p:tgtEl>
                                          <p:spTgt spid="3074"/>
                                        </p:tgtEl>
                                        <p:attrNameLst>
                                          <p:attrName>ppt_w</p:attrName>
                                        </p:attrNameLst>
                                      </p:cBhvr>
                                      <p:tavLst>
                                        <p:tav tm="0">
                                          <p:val>
                                            <p:strVal val="4/3*#ppt_w"/>
                                          </p:val>
                                        </p:tav>
                                        <p:tav tm="100000">
                                          <p:val>
                                            <p:strVal val="#ppt_w"/>
                                          </p:val>
                                        </p:tav>
                                      </p:tavLst>
                                    </p:anim>
                                    <p:anim calcmode="lin" valueType="num">
                                      <p:cBhvr>
                                        <p:cTn id="8" dur="1750" fill="hold"/>
                                        <p:tgtEl>
                                          <p:spTgt spid="30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quare bevel">
  <a:themeElements>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896</TotalTime>
  <Words>2886</Words>
  <Application>Microsoft Office PowerPoint</Application>
  <PresentationFormat>Presentación en pantalla (4:3)</PresentationFormat>
  <Paragraphs>206</Paragraphs>
  <Slides>69</Slides>
  <Notes>4</Notes>
  <HiddenSlides>0</HiddenSlides>
  <MMClips>2</MMClips>
  <ScaleCrop>false</ScaleCrop>
  <HeadingPairs>
    <vt:vector size="6" baseType="variant">
      <vt:variant>
        <vt:lpstr>Fuentes usadas</vt:lpstr>
      </vt:variant>
      <vt:variant>
        <vt:i4>35</vt:i4>
      </vt:variant>
      <vt:variant>
        <vt:lpstr>Tema</vt:lpstr>
      </vt:variant>
      <vt:variant>
        <vt:i4>6</vt:i4>
      </vt:variant>
      <vt:variant>
        <vt:lpstr>Títulos de diapositiva</vt:lpstr>
      </vt:variant>
      <vt:variant>
        <vt:i4>69</vt:i4>
      </vt:variant>
    </vt:vector>
  </HeadingPairs>
  <TitlesOfParts>
    <vt:vector size="110" baseType="lpstr">
      <vt:lpstr>HP Simplified Jpan</vt:lpstr>
      <vt:lpstr>Adobe Fan Heiti Std B</vt:lpstr>
      <vt:lpstr>Adobe Gothic Std B</vt:lpstr>
      <vt:lpstr>Agency FB</vt:lpstr>
      <vt:lpstr>Aparajita</vt:lpstr>
      <vt:lpstr>Arial</vt:lpstr>
      <vt:lpstr>Arial Black</vt:lpstr>
      <vt:lpstr>Arial Narrow</vt:lpstr>
      <vt:lpstr>Arial Rounded MT Bold</vt:lpstr>
      <vt:lpstr>Arial Unicode MS</vt:lpstr>
      <vt:lpstr>Bauhaus 93</vt:lpstr>
      <vt:lpstr>Bell MT</vt:lpstr>
      <vt:lpstr>Berlin Sans FB Demi</vt:lpstr>
      <vt:lpstr>Bodoni MT Black</vt:lpstr>
      <vt:lpstr>Britannic Bold</vt:lpstr>
      <vt:lpstr>Brush Script MT</vt:lpstr>
      <vt:lpstr>Calibri</vt:lpstr>
      <vt:lpstr>Candara</vt:lpstr>
      <vt:lpstr>Comic Sans MS</vt:lpstr>
      <vt:lpstr>Copperplate Gothic Bold</vt:lpstr>
      <vt:lpstr>Franklin Gothic Demi</vt:lpstr>
      <vt:lpstr>Franklin Gothic Medium</vt:lpstr>
      <vt:lpstr>Gill Sans Ultra Bold Condensed</vt:lpstr>
      <vt:lpstr>Kristen ITC</vt:lpstr>
      <vt:lpstr>Poor Richard</vt:lpstr>
      <vt:lpstr>Rockwell Condensed</vt:lpstr>
      <vt:lpstr>Rockwell Extra Bold</vt:lpstr>
      <vt:lpstr>Segoe UI</vt:lpstr>
      <vt:lpstr>Segoe UI Black</vt:lpstr>
      <vt:lpstr>Segoe UI Symbol</vt:lpstr>
      <vt:lpstr>Stencil</vt:lpstr>
      <vt:lpstr>Swis721 Blk BT</vt:lpstr>
      <vt:lpstr>Times</vt:lpstr>
      <vt:lpstr>Times New Roman</vt:lpstr>
      <vt:lpstr>Wingdings</vt:lpstr>
      <vt:lpstr>Diseño predeterminado</vt:lpstr>
      <vt:lpstr>2_Diseño predeterminado</vt:lpstr>
      <vt:lpstr>En blanco</vt:lpstr>
      <vt:lpstr>1_Diseño predeterminado</vt:lpstr>
      <vt:lpstr>2_Default Design</vt:lpstr>
      <vt:lpstr>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100</cp:revision>
  <dcterms:created xsi:type="dcterms:W3CDTF">2019-03-11T15:40:32Z</dcterms:created>
  <dcterms:modified xsi:type="dcterms:W3CDTF">2023-02-27T17:26:31Z</dcterms:modified>
</cp:coreProperties>
</file>