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804" r:id="rId11"/>
    <p:sldMasterId id="2147483816" r:id="rId12"/>
    <p:sldMasterId id="2147483828" r:id="rId13"/>
  </p:sldMasterIdLst>
  <p:notesMasterIdLst>
    <p:notesMasterId r:id="rId51"/>
  </p:notesMasterIdLst>
  <p:sldIdLst>
    <p:sldId id="308" r:id="rId14"/>
    <p:sldId id="304" r:id="rId15"/>
    <p:sldId id="259" r:id="rId16"/>
    <p:sldId id="260" r:id="rId17"/>
    <p:sldId id="261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5" r:id="rId30"/>
    <p:sldId id="277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7" r:id="rId39"/>
    <p:sldId id="288" r:id="rId40"/>
    <p:sldId id="289" r:id="rId41"/>
    <p:sldId id="290" r:id="rId42"/>
    <p:sldId id="291" r:id="rId43"/>
    <p:sldId id="323" r:id="rId44"/>
    <p:sldId id="312" r:id="rId45"/>
    <p:sldId id="324" r:id="rId46"/>
    <p:sldId id="297" r:id="rId47"/>
    <p:sldId id="303" r:id="rId48"/>
    <p:sldId id="298" r:id="rId49"/>
    <p:sldId id="301" r:id="rId5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E003E"/>
    <a:srgbClr val="9A009A"/>
    <a:srgbClr val="660033"/>
    <a:srgbClr val="FFCCCC"/>
    <a:srgbClr val="420042"/>
    <a:srgbClr val="B33BC7"/>
    <a:srgbClr val="EAD884"/>
    <a:srgbClr val="661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95071" autoAdjust="0"/>
  </p:normalViewPr>
  <p:slideViewPr>
    <p:cSldViewPr snapToGrid="0">
      <p:cViewPr varScale="1">
        <p:scale>
          <a:sx n="79" d="100"/>
          <a:sy n="79" d="100"/>
        </p:scale>
        <p:origin x="13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5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DFD27-49DA-47B0-A2DA-54AADD6192F4}" type="datetimeFigureOut">
              <a:rPr lang="es-PE" smtClean="0"/>
              <a:t>21/02/2023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4F648-5B0B-48D6-B9F8-0740CE77B2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02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4F648-5B0B-48D6-B9F8-0740CE77B280}" type="slidenum">
              <a:rPr lang="es-PE" smtClean="0"/>
              <a:t>20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129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4F648-5B0B-48D6-B9F8-0740CE77B280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950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4F648-5B0B-48D6-B9F8-0740CE77B280}" type="slidenum">
              <a:rPr lang="es-PE" smtClean="0"/>
              <a:t>34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442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B8740-B251-4C9A-B635-2D590388C6B7}" type="slidenum">
              <a:rPr lang="es-E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35</a:t>
            </a:fld>
            <a:endParaRPr lang="es-E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5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B8740-B251-4C9A-B635-2D590388C6B7}" type="slidenum">
              <a:rPr lang="es-E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36</a:t>
            </a:fld>
            <a:endParaRPr lang="es-E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6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17995-AFEB-4A8D-8343-B666057F95C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57291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F98A-7ADD-45EA-AEFA-9E862097454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69124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fld id="{1699AB4E-EFA5-4752-A94F-DA4319C75864}" type="datetime1">
              <a:rPr lang="en-US">
                <a:solidFill>
                  <a:srgbClr val="FFFFFF"/>
                </a:solidFill>
              </a:rPr>
              <a:pPr/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fld id="{946BE55B-1421-42FF-A215-F37AEABCBA2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773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FF7EB-FB51-49F0-A1D6-3D15D49F15F5}" type="datetime1">
              <a:rPr lang="en-US">
                <a:solidFill>
                  <a:srgbClr val="FFFFFF"/>
                </a:solidFill>
              </a:rPr>
              <a:pPr/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E35E2-0ACA-4957-8B79-96544BC2AC9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4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1D0FB-1800-4C3D-9D0B-97C7D37A7875}" type="datetime1">
              <a:rPr lang="en-US">
                <a:solidFill>
                  <a:srgbClr val="FFFFFF"/>
                </a:solidFill>
              </a:rPr>
              <a:pPr/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BF595-9DFB-47FD-846D-E17E0333941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90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C7BCC-ADE9-4277-ABDC-5C066B0BF1F1}" type="datetime1">
              <a:rPr lang="en-US">
                <a:solidFill>
                  <a:srgbClr val="FFFFFF"/>
                </a:solidFill>
              </a:rPr>
              <a:pPr/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20B3-4473-401D-8EAF-D5CED05BE2C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084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37DAC-9A2E-4E05-884A-243A7AC0F824}" type="datetime1">
              <a:rPr lang="en-US">
                <a:solidFill>
                  <a:srgbClr val="FFFFFF"/>
                </a:solidFill>
              </a:rPr>
              <a:pPr/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E4DB-3832-416B-972A-D459EE1E903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080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73FFA3-4219-4375-93D0-80DE7E5E09FC}" type="datetime1">
              <a:rPr lang="en-US">
                <a:solidFill>
                  <a:srgbClr val="FFFFFF"/>
                </a:solidFill>
              </a:rPr>
              <a:pPr/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EF303-A0F0-4409-A5C4-5F486EEF0B0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826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3C9213-5D83-4BD0-9668-9DDAD7FB8482}" type="datetime1">
              <a:rPr lang="en-US">
                <a:solidFill>
                  <a:srgbClr val="FFFFFF"/>
                </a:solidFill>
              </a:rPr>
              <a:pPr/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6901C-6815-41A2-89D5-8D18196032E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282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B667A-1321-4E84-B037-53B3E46EC108}" type="datetime1">
              <a:rPr lang="en-US">
                <a:solidFill>
                  <a:srgbClr val="FFFFFF"/>
                </a:solidFill>
              </a:rPr>
              <a:pPr/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E7BD-5CE6-4C62-BF36-615CCAD26DF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479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B8E5D-8BC1-48E2-962B-28B933519144}" type="datetime1">
              <a:rPr lang="en-US">
                <a:solidFill>
                  <a:srgbClr val="FFFFFF"/>
                </a:solidFill>
              </a:rPr>
              <a:pPr/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21A93-F37D-4103-9918-EBA4FD7C526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33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B030CD-736F-457D-9D23-16123360A8BC}" type="datetime1">
              <a:rPr lang="en-US">
                <a:solidFill>
                  <a:srgbClr val="FFFFFF"/>
                </a:solidFill>
              </a:rPr>
              <a:pPr/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0F14-2D38-43E0-BB0E-102C6039D7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0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C41C1-2ABC-4DFB-9742-5991571B81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30814"/>
      </p:ext>
    </p:extLst>
  </p:cSld>
  <p:clrMapOvr>
    <a:masterClrMapping/>
  </p:clrMapOvr>
  <p:transition spd="slow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A06FF-37F9-4221-9F8C-4E9B45F76F8C}" type="datetime1">
              <a:rPr lang="en-US">
                <a:solidFill>
                  <a:srgbClr val="FFFFFF"/>
                </a:solidFill>
              </a:rPr>
              <a:pPr/>
              <a:t>2/21/2023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58D5-9C99-4F39-B27F-891B6207E17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267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1EBAC-A433-46D8-B17B-48AA8FD6C72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02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1B831-80E6-4EE2-B357-ABF97E31553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128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50508-1DB6-44C1-B31E-8F508E11B44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994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A991-D07A-40F2-ABA5-059359FC0F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85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BFFEF-5FE0-4969-8C1F-4C02DC29DA6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901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3330B-44D0-4384-A9C9-086356FF139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785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6AB25-D3E1-48BF-8AAE-7497FC86062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439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EB4BA-16B4-448E-BCFE-28B3D03E64D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283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152F4-4A2E-470F-8F2E-B4BAF96EA51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1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2B9FE-9AF2-4890-9CD0-0883711B69A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92884"/>
      </p:ext>
    </p:extLst>
  </p:cSld>
  <p:clrMapOvr>
    <a:masterClrMapping/>
  </p:clrMapOvr>
  <p:transition spd="slow"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60504-6AA8-4B80-8C79-078AF23FCEA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493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F4FB2-0B1E-4761-9E14-68D3F888E4C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55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2EC3-4B4C-4873-85AE-4CCD2C68EC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4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B5234-ADF5-4A5B-94CE-5231692169C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206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3D9F-ACB9-4499-B2F8-033FC85C621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245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B0ACA-115F-4E65-B4D8-0AE309AE095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174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5D449-2667-4496-AA49-076981817E5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613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2E5E-C335-4D97-91E8-4999DDD1A21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829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BA81B-2507-4E09-9655-7241D55AE4A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982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929F-6C7C-48F3-A21D-F9D84D98E90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06DB3-4365-4233-B61B-F530033A08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36153"/>
      </p:ext>
    </p:extLst>
  </p:cSld>
  <p:clrMapOvr>
    <a:masterClrMapping/>
  </p:clrMapOvr>
  <p:transition spd="slow"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5720E-2A03-41B8-A557-7196243140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315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2800-0895-493C-A6BA-7668CAFAA7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2496F-ACE9-4F14-827B-C6361D7DCD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036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0D1E7-B55F-456C-AA79-F65EBB26D4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462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15CD-8430-4D07-BC5C-C25B7988B6C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815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7A9FE-8876-4B33-8B42-9345479E9C5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867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1BCC3-336D-4B5C-9FB6-63FF32C2F9C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567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EE2CF-0A8E-4271-B9A3-B78E76941B2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480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D1EE7-C1ED-4DCE-8948-1E82E901E15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5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7B7B2-D167-4094-9281-D9769D2D79F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3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08060-E7DF-4ADC-9DE2-C19FCCF8094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7910"/>
      </p:ext>
    </p:extLst>
  </p:cSld>
  <p:clrMapOvr>
    <a:masterClrMapping/>
  </p:clrMapOvr>
  <p:transition spd="slow"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1877-A436-44A6-A504-5EB83619352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638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41726-F550-4350-B9F4-506C432BCC5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98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741E6-A6D8-4FEB-80CA-4C06E73171A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864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8F392-D9D6-4CF4-933C-0C3803AFDC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03702-9917-43CD-A65D-E5B086A6F44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10778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2606-C0A8-41F0-A5CD-F928089809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05009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C524-DBA0-4273-909B-7333DA8EED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59987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AD28B-F23A-4500-AA53-86A2870C9E2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562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3D50A-B5D2-472B-BEC9-59865EAA758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4874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BCC91-9928-425D-909A-B79C85E00DD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0960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70294-90D0-43F3-BE1E-32251B8814A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85574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9701-CD62-4B29-9D53-248C1FEED38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10710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E3018-675C-4482-A7EB-69B3578B35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35462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EEC3-E65D-4EE2-AE8A-49FADBAD7E6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01407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9096-B4A6-4F92-B354-46FB5E3F202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19201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1776-9453-4E62-B9A7-52137BC10B6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21030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76B44-1CAD-4B5B-B45E-68B7705BC66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82372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0C4E-F499-4C71-977F-94292295030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38559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CBA63-EBBA-4DC0-9275-18D63D7111F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95149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1C2E4-1A1A-4EE1-B82D-B86AEC800BC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1267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5A093-09FE-4138-99D7-F371C9DB96D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48746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C7D43-769C-4E91-ADC2-DCA52CFC12B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34871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AF7E-6D8A-4E44-A575-A4EFDCB3D6F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61129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29BD-DFD6-47E5-8D8E-75CE0515E98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16408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3EDA-2669-4265-BFF8-0986117EE8E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00378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7160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256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22549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1112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62167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6443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09C3-046E-4630-B608-6469EBCF275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84842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40708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66426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68385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49274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26524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8174-580B-420E-B4B2-95B1AC4774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25017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1C17-BF20-4DD6-88D0-1E0386F7D6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72718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BEC7-CD66-4356-8618-2263192D82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46513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0664-3AA0-4298-B1F2-AEEA36EB6C3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16687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2D17C-10E7-484F-B78B-0D359F1BA6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526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EB33D-9C2B-45AB-9F5A-D95DE9DDA79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9232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C2F5-AD57-4111-9568-1393C5D9E4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72670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FDE6F-6AE7-43B8-88B4-372606E065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39908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940A-BA57-4806-9524-E8BB51F2425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55482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D420-8F03-4654-B4AF-9D53D3EC686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99482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8860-C0D6-420A-BBDB-9F4FC1EFD8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1512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CB9A-E066-4E34-9EFC-E278E012809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57128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F4F6-5B51-4476-9614-2A6CB75157C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42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E66A7-BB55-4B20-ADF8-3AE3D278F39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5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E16C4-A24B-44A4-BFB7-1A2963C4CF7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D8E9-23EA-406C-8BFC-ECEA41528DC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A6461-D92D-4865-9F46-6C6357B111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16906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BE686-FB75-49F0-9441-33702F146CC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61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A5F4D-CBAC-45EE-90F8-50B13D1EB27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209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AF7A5-4994-4637-8A42-AEC7E0F10EC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019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9C9E9-0D1A-4330-85DF-355A5ADD743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741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FCFE-129A-472D-ADD3-353951D24D3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75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B3605-5A6F-405D-A315-A673A173EB3C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70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E7F8-ED05-4F90-9BCC-8D07A6D4E93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252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F2552-4C5C-475A-9E0F-9860619C50E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9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14CB9-786B-4A15-A96E-3E1A1AF4242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01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126FE-9A5C-430D-A276-F07C3A08033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6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742B7-1B56-43D9-AF84-F3A5D0D02D8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16726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B7326-A4DB-4904-8A92-B90A701B7E6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544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7F97E-1E5E-444D-A221-276CF2D25A8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1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41A2B-C9EF-4580-88EB-553A5EDE825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154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67DAD-45E3-402B-B113-02B112E74D3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723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591DC-C75C-4D5A-8C08-E6C26196F1A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68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7D64D-842B-4E30-A607-6BB2BE749D5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758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C46F-7809-40F6-9E3A-FF48142A57B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597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ABA99-DB79-4259-81C0-B4A2047A67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005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EA49-8411-40EA-8CC9-106C107403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300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C4C5-244C-45D5-9B12-328D669DAB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3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3A060-C23D-4443-9921-AEB5D8983CD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41769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1C09-1C3B-4BEA-81F8-629B3765AA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348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18E6-14F5-4B04-B5C7-86D86F6E4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191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82B3-6E38-40D1-B09D-4F3BDB6F20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617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4ABEF-15AA-48D4-9611-F5BC5B7520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76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E21D-8382-45F0-959A-816E821B3C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275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17A5-D4C7-4287-B9FC-971F953010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358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77F6-FC67-4149-8BE8-559EECEBC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19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AFA-D458-47B3-AE5C-56914A77BB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342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C9E2-44BA-4117-BC73-54DA1F56E4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703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9B1A1-A8D7-4039-9B87-EF64878F1DE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8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A5598-D9F6-496D-99F6-157A59AD1C2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99386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410CA-81BB-47CA-81BB-E5F3E53FE4B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2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0EF76-1A1C-4DEE-A2EF-78A3FF5E1E5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861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15A2F-9E3B-4042-B15C-922E88C2F7F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54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E42F0-DE48-4DC2-A08C-51E9113B035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035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4C770-A523-40BD-96FE-3D8211E47F7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114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D5A22-522D-437B-B2C9-23366573F80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207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1A87A-3E5D-4C05-83CE-C9697676417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592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40B3-B06A-4042-A038-D68186786AC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646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B002B-FD50-4E70-9D25-2FEB6F941FF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16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36B98-85D9-408B-960D-2CCBB565EDC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6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6A69F1-3F48-49B1-92E7-19B7C7A072AC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0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378ABDE-4EB4-4BF2-B49D-78992306A258}" type="datetime1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2/21/2023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copyright 2006 BrainyBetty.com and our licensors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3E9AA0-F555-43BA-A954-871B321E4A3D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7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825CA5-4073-4BB1-AB09-F52F5ABDE92A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9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BBB56C-3AFC-4C81-8709-017865FB06FA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91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3C098F-C4E3-44EE-A248-EB1B26AC8461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6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34CCE-65BA-4759-B0C5-1528642B166F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29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314835-F09B-40D4-9312-73ADA38A3E43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293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6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9E3A76-C54F-4826-B577-088863C07F04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69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8171C-03F6-4C1F-B1FE-8137A4756906}" type="slidenum"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5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E946ED-CCE9-462B-9871-689F8C655E8D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FD6D62-0496-4F49-BE83-C70EC3ADEE5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3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8CCA05-F9AD-45E9-AC44-673A802C0383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8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6.xml"/><Relationship Id="rId5" Type="http://schemas.microsoft.com/office/2007/relationships/hdphoto" Target="../media/hdphoto4.wdp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6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7" y="612452"/>
            <a:ext cx="7961561" cy="56546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ángulo 10"/>
          <p:cNvSpPr/>
          <p:nvPr/>
        </p:nvSpPr>
        <p:spPr>
          <a:xfrm>
            <a:off x="622000" y="5897750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de Portada: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</a:t>
            </a:r>
            <a:r>
              <a:rPr kumimoji="0" lang="es-ES_tradnl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. Erick Félix, CM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02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James Last &amp; Richard Claiderman- Greensleeves.wav"/>
          </p:stSnd>
        </p:sndAc>
      </p:transition>
    </mc:Choice>
    <mc:Fallback xmlns="">
      <p:transition spd="slow">
        <p:fade/>
        <p:sndAc>
          <p:stSnd loop="1">
            <p:snd r:embed="rId4" name="James Last &amp; Richard Claiderman- Greensleev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542925"/>
            <a:ext cx="8061530" cy="577215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81025" y="460391"/>
            <a:ext cx="80357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Pero él le contestó diciendo:                                      -</a:t>
            </a:r>
            <a:r>
              <a:rPr lang="es-PE" sz="3200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Está escrito</a:t>
            </a:r>
            <a:endParaRPr lang="es-ES" sz="3200" i="1" dirty="0">
              <a:solidFill>
                <a:schemeClr val="bg1"/>
              </a:solidFill>
              <a:effectLst>
                <a:glow rad="101600">
                  <a:srgbClr val="361B00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4096" y="5237857"/>
            <a:ext cx="80357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i="1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PE" sz="3200" i="1" dirty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No sólo de pan vive el hombre, sino de toda palabra que sale de la boca de Dios</a:t>
            </a:r>
            <a:r>
              <a:rPr lang="es-PE" sz="3200" i="1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”.</a:t>
            </a:r>
            <a:endParaRPr lang="es-ES" sz="3200" i="1" dirty="0">
              <a:solidFill>
                <a:schemeClr val="bg1"/>
              </a:solidFill>
              <a:effectLst>
                <a:glow rad="101600">
                  <a:srgbClr val="361B00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0" y="517607"/>
            <a:ext cx="8049063" cy="5756733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1969" y="489527"/>
            <a:ext cx="7889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FFFF00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Entonces </a:t>
            </a:r>
            <a:r>
              <a:rPr lang="es-ES" sz="3200" b="1" dirty="0">
                <a:solidFill>
                  <a:srgbClr val="FFFF00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el diablo lo llevó a la ciudad santa, lo puso en la parte más alta del templo  y le dijo: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11045" y="3303237"/>
            <a:ext cx="25184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-Si eres Hijo de Dios, tírate abajo; porque está escrito:</a:t>
            </a:r>
          </a:p>
        </p:txBody>
      </p:sp>
    </p:spTree>
    <p:extLst>
      <p:ext uri="{BB962C8B-B14F-4D97-AF65-F5344CB8AC3E}">
        <p14:creationId xmlns:p14="http://schemas.microsoft.com/office/powerpoint/2010/main" val="31733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7571"/>
            <a:ext cx="8077200" cy="58483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5839" y="577571"/>
            <a:ext cx="27616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i="1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3200" i="1" dirty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Encargará a los ángeles que cuiden de ti, y </a:t>
            </a:r>
            <a:r>
              <a:rPr lang="es-ES" sz="3200" i="1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te</a:t>
            </a:r>
            <a:endParaRPr lang="es-ES" sz="3200" i="1" dirty="0">
              <a:solidFill>
                <a:schemeClr val="bg1"/>
              </a:solidFill>
              <a:effectLst>
                <a:glow rad="101600">
                  <a:srgbClr val="361B00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76053" y="513667"/>
            <a:ext cx="27616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i="1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sostendrán </a:t>
            </a:r>
            <a:r>
              <a:rPr lang="es-ES" sz="3200" i="1" dirty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en sus manos, para que t</a:t>
            </a:r>
            <a:r>
              <a:rPr lang="es-ES" sz="3200" i="1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u </a:t>
            </a:r>
            <a:r>
              <a:rPr lang="es-ES" sz="3200" i="1" dirty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pie no tropiece con las piedras”.</a:t>
            </a:r>
          </a:p>
        </p:txBody>
      </p:sp>
    </p:spTree>
    <p:extLst>
      <p:ext uri="{BB962C8B-B14F-4D97-AF65-F5344CB8AC3E}">
        <p14:creationId xmlns:p14="http://schemas.microsoft.com/office/powerpoint/2010/main" val="29652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5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1" y="528637"/>
            <a:ext cx="8063347" cy="580072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2910" y="571481"/>
            <a:ext cx="33471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Jesús </a:t>
            </a:r>
            <a:r>
              <a:rPr lang="es-ES" sz="40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le dijo</a:t>
            </a:r>
            <a:r>
              <a:rPr lang="es-ES" sz="40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:</a:t>
            </a:r>
            <a:endParaRPr lang="es-ES"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3403" y="5150379"/>
            <a:ext cx="78771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- “</a:t>
            </a:r>
            <a:r>
              <a:rPr lang="es-E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También  está escrito”: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“No tentarás al Señor tu Dios”.</a:t>
            </a:r>
          </a:p>
        </p:txBody>
      </p:sp>
    </p:spTree>
    <p:extLst>
      <p:ext uri="{BB962C8B-B14F-4D97-AF65-F5344CB8AC3E}">
        <p14:creationId xmlns:p14="http://schemas.microsoft.com/office/powerpoint/2010/main" val="41112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75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2" y="612779"/>
            <a:ext cx="8015594" cy="565183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7311" y="651691"/>
            <a:ext cx="77293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Después </a:t>
            </a: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el diablo lo llevó a una montaña altísima y, mostrándole los reinos del mundo y su gloria, le  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dijo: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989621" y="3287137"/>
            <a:ext cx="262464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“Todo esto te daré, si te postras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y </a:t>
            </a:r>
            <a:r>
              <a:rPr lang="es-ES" sz="32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 adoras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”.</a:t>
            </a:r>
            <a:endParaRPr lang="es-ES" sz="3200" b="1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75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5" y="593387"/>
            <a:ext cx="8021772" cy="571661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89938" y="686526"/>
            <a:ext cx="51222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chemeClr val="bg1"/>
                </a:solidFill>
                <a:effectLst>
                  <a:glow rad="101600">
                    <a:srgbClr val="1A0D00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1A0D00"/>
                  </a:glow>
                </a:effectLst>
                <a:latin typeface="Comic Sans MS" panose="030F0702030302020204" pitchFamily="66" charset="0"/>
              </a:rPr>
              <a:t>Entonces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1A0D00"/>
                  </a:glow>
                </a:effectLst>
                <a:latin typeface="Comic Sans MS" panose="030F0702030302020204" pitchFamily="66" charset="0"/>
              </a:rPr>
              <a:t>Jesús le dijo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1A0D00"/>
                  </a:glow>
                </a:effectLst>
                <a:latin typeface="Comic Sans MS" panose="030F0702030302020204" pitchFamily="66" charset="0"/>
              </a:rPr>
              <a:t>:</a:t>
            </a:r>
            <a:endParaRPr lang="es-ES" sz="3200" i="1" dirty="0">
              <a:solidFill>
                <a:schemeClr val="bg1"/>
              </a:solidFill>
              <a:effectLst>
                <a:glow rad="101600">
                  <a:srgbClr val="1A0D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63130" y="3428999"/>
            <a:ext cx="512225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1A0D00"/>
                  </a:glow>
                </a:effectLst>
                <a:latin typeface="Comic Sans MS" panose="030F0702030302020204" pitchFamily="66" charset="0"/>
              </a:rPr>
              <a:t>- </a:t>
            </a:r>
            <a:r>
              <a:rPr lang="es-ES" sz="3200" i="1" dirty="0" smtClean="0">
                <a:solidFill>
                  <a:schemeClr val="bg1"/>
                </a:solidFill>
                <a:effectLst>
                  <a:glow rad="101600">
                    <a:srgbClr val="1A0D00"/>
                  </a:glow>
                </a:effectLst>
                <a:latin typeface="Comic Sans MS" panose="030F0702030302020204" pitchFamily="66" charset="0"/>
              </a:rPr>
              <a:t>“Vete, Satanás, porque está escrito: </a:t>
            </a:r>
            <a:br>
              <a:rPr lang="es-ES" sz="3200" i="1" dirty="0" smtClean="0">
                <a:solidFill>
                  <a:schemeClr val="bg1"/>
                </a:solidFill>
                <a:effectLst>
                  <a:glow rad="101600">
                    <a:srgbClr val="1A0D00"/>
                  </a:glow>
                </a:effectLst>
                <a:latin typeface="Comic Sans MS" panose="030F0702030302020204" pitchFamily="66" charset="0"/>
              </a:rPr>
            </a:br>
            <a:r>
              <a:rPr lang="es-ES" sz="3200" i="1" dirty="0" smtClean="0">
                <a:solidFill>
                  <a:schemeClr val="bg1"/>
                </a:solidFill>
                <a:effectLst>
                  <a:glow rad="101600">
                    <a:srgbClr val="1A0D00"/>
                  </a:glow>
                </a:effectLst>
                <a:latin typeface="Comic Sans MS" panose="030F0702030302020204" pitchFamily="66" charset="0"/>
              </a:rPr>
              <a:t>“ Al Señor, tu Dios, adorarás y a él solo  darás culto”.</a:t>
            </a:r>
            <a:endParaRPr lang="es-ES" sz="3200" i="1" dirty="0">
              <a:solidFill>
                <a:schemeClr val="bg1"/>
              </a:solidFill>
              <a:effectLst>
                <a:glow rad="101600">
                  <a:srgbClr val="1A0D00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75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" y="609600"/>
            <a:ext cx="8066963" cy="569883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9600" y="651573"/>
            <a:ext cx="44611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dirty="0" smtClean="0">
                <a:solidFill>
                  <a:schemeClr val="bg1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Entonces </a:t>
            </a:r>
            <a:r>
              <a:rPr lang="es-ES" sz="3600" dirty="0">
                <a:solidFill>
                  <a:schemeClr val="bg1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lo dejó el diablo, y se acercaron los ángeles y le servían.</a:t>
            </a:r>
          </a:p>
        </p:txBody>
      </p:sp>
    </p:spTree>
    <p:extLst>
      <p:ext uri="{BB962C8B-B14F-4D97-AF65-F5344CB8AC3E}">
        <p14:creationId xmlns:p14="http://schemas.microsoft.com/office/powerpoint/2010/main" val="21637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6" y="598077"/>
            <a:ext cx="8002618" cy="56552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1 Rectángulo"/>
          <p:cNvSpPr/>
          <p:nvPr/>
        </p:nvSpPr>
        <p:spPr>
          <a:xfrm>
            <a:off x="1240313" y="512307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ews706 BT" panose="02040804060705020204" pitchFamily="18" charset="0"/>
              </a:rPr>
              <a:t>Preguntas 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ews706 BT" panose="02040804060705020204" pitchFamily="18" charset="0"/>
              </a:rPr>
              <a:t>para la lectura:</a:t>
            </a:r>
            <a:endParaRPr lang="es-PE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ews706 BT" panose="020408040607050202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79874" y="4306838"/>
            <a:ext cx="75461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36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Times New Roman"/>
              </a:rPr>
              <a:t>¿Dónde tienen lugar las tentaciones? </a:t>
            </a:r>
            <a:r>
              <a:rPr lang="es-PE" sz="36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Times New Roman"/>
              </a:rPr>
              <a:t>¿Quién conduce a </a:t>
            </a:r>
            <a:r>
              <a:rPr lang="es-PE" sz="36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Times New Roman"/>
              </a:rPr>
              <a:t>Jesús </a:t>
            </a:r>
            <a:r>
              <a:rPr lang="es-PE" sz="36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Times New Roman"/>
              </a:rPr>
              <a:t>hasta allí</a:t>
            </a:r>
            <a:r>
              <a:rPr lang="es-PE" sz="36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  <a:ea typeface="Times New Roman"/>
              </a:rPr>
              <a:t>?</a:t>
            </a:r>
            <a:endParaRPr lang="es-PE" sz="360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" y="561975"/>
            <a:ext cx="8079129" cy="573405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8489" y="657528"/>
            <a:ext cx="7757752" cy="158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PE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¿Con qué palabras comienza cada tentación?, </a:t>
            </a:r>
            <a:endParaRPr lang="es-PE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PE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PE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PE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PE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93123" y="5303281"/>
            <a:ext cx="7757752" cy="60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¿</a:t>
            </a:r>
            <a:r>
              <a:rPr lang="es-E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Qué pretende con ello Satanás?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PE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PE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PE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PE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PE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iste el Diablo? | Preguntas sobre la Bibl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" y="580103"/>
            <a:ext cx="8003459" cy="56756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888207" y="580103"/>
            <a:ext cx="5705187" cy="32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4000" dirty="0">
                <a:solidFill>
                  <a:schemeClr val="bg1"/>
                </a:solidFill>
                <a:effectLst>
                  <a:glow rad="101600">
                    <a:srgbClr val="180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¿Con qué palabras rechaza Jesús cada una de las tentaciones?</a:t>
            </a:r>
            <a:endParaRPr lang="es-PE" sz="4000" dirty="0">
              <a:solidFill>
                <a:schemeClr val="bg1"/>
              </a:solidFill>
              <a:effectLst>
                <a:glow rad="101600">
                  <a:srgbClr val="180C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dirty="0">
                <a:solidFill>
                  <a:schemeClr val="bg1"/>
                </a:solidFill>
                <a:effectLst>
                  <a:glow rad="101600">
                    <a:srgbClr val="180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endParaRPr lang="es-PE" sz="4000" dirty="0">
              <a:solidFill>
                <a:schemeClr val="bg1"/>
              </a:solidFill>
              <a:effectLst>
                <a:glow rad="101600">
                  <a:srgbClr val="180C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4000" b="1" dirty="0">
              <a:solidFill>
                <a:schemeClr val="bg1"/>
              </a:solidFill>
              <a:effectLst>
                <a:glow rad="101600">
                  <a:srgbClr val="180C00"/>
                </a:glo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64/fe/ae/64feae34598073bbe00768c1426ec9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5" y="571547"/>
            <a:ext cx="8113762" cy="56750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1" b="4762"/>
          <a:stretch/>
        </p:blipFill>
        <p:spPr>
          <a:xfrm>
            <a:off x="6508459" y="6142183"/>
            <a:ext cx="2173723" cy="184727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580112" y="531659"/>
            <a:ext cx="3066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cap="all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wis721 Cn BT" panose="020B0506020202030204" pitchFamily="34" charset="0"/>
              </a:rPr>
              <a:t>S. </a:t>
            </a:r>
            <a:r>
              <a:rPr lang="es-ES" sz="2400" b="1" cap="all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Mateo</a:t>
            </a:r>
            <a:r>
              <a:rPr lang="es-ES" sz="2400" b="1" cap="all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wis721 Cn BT" panose="020B0506020202030204" pitchFamily="34" charset="0"/>
              </a:rPr>
              <a:t>   4, 1-11</a:t>
            </a:r>
          </a:p>
        </p:txBody>
      </p:sp>
      <p:sp>
        <p:nvSpPr>
          <p:cNvPr id="13" name="7 Rectángulo"/>
          <p:cNvSpPr/>
          <p:nvPr/>
        </p:nvSpPr>
        <p:spPr>
          <a:xfrm>
            <a:off x="994422" y="3271228"/>
            <a:ext cx="6802128" cy="24413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54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  <a:cs typeface="Aharoni" pitchFamily="2" charset="-79"/>
              </a:rPr>
              <a:t>Si eres </a:t>
            </a:r>
            <a:endParaRPr lang="es-PE" sz="540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obe Gothic Std B" panose="020B0800000000000000" pitchFamily="34" charset="-128"/>
              <a:cs typeface="Aharoni" pitchFamily="2" charset="-79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54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  <a:cs typeface="Aharoni" pitchFamily="2" charset="-79"/>
              </a:rPr>
              <a:t>Hijo </a:t>
            </a:r>
            <a:r>
              <a:rPr lang="es-PE" sz="540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  <a:cs typeface="Aharoni" pitchFamily="2" charset="-79"/>
              </a:rPr>
              <a:t>de Dios…….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540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obe Gothic Std B" panose="020B0800000000000000" pitchFamily="34" charset="-128"/>
              <a:cs typeface="Aharoni" pitchFamily="2" charset="-79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556258" y="5877272"/>
            <a:ext cx="2111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26 Febrero 2023</a:t>
            </a:r>
            <a:endParaRPr lang="es-ES" sz="32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5" name="Group 114"/>
          <p:cNvGrpSpPr>
            <a:grpSpLocks/>
          </p:cNvGrpSpPr>
          <p:nvPr/>
        </p:nvGrpSpPr>
        <p:grpSpPr bwMode="auto">
          <a:xfrm>
            <a:off x="613704" y="581085"/>
            <a:ext cx="4499070" cy="566420"/>
            <a:chOff x="1083" y="737"/>
            <a:chExt cx="6780" cy="892"/>
          </a:xfrm>
        </p:grpSpPr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1083" y="1021"/>
              <a:ext cx="6780" cy="608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1911" y="737"/>
              <a:ext cx="5828" cy="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100" b="1" dirty="0">
                  <a:solidFill>
                    <a:srgbClr val="7030A0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DOMINGO 1º CUARESMA – “A”</a:t>
              </a:r>
              <a:endParaRPr lang="en-US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100" b="1" dirty="0">
                  <a:solidFill>
                    <a:srgbClr val="660033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  <a:cs typeface="Palatino-Bold"/>
                </a:rPr>
                <a:t>SI ERES HIJO DE DIOS…</a:t>
              </a:r>
              <a:endParaRPr lang="en-US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8" name="Picture 113" descr="cuaresma-web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774"/>
              <a:ext cx="593" cy="5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8885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xit" presetSubtype="5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,556 imágenes de Cuaresma - Imágenes, fotos y vectores de stock | 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7"/>
          <a:stretch/>
        </p:blipFill>
        <p:spPr bwMode="auto">
          <a:xfrm>
            <a:off x="599226" y="588605"/>
            <a:ext cx="7954839" cy="56745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130234" y="701363"/>
            <a:ext cx="2162411" cy="6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i="1" u="sng" dirty="0" smtClean="0"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Motivación</a:t>
            </a:r>
            <a:r>
              <a:rPr lang="es-ES_tradnl" sz="2800" i="1" dirty="0" smtClean="0"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  <a:endParaRPr lang="es-ES" sz="2800" b="1" i="1" dirty="0">
              <a:solidFill>
                <a:srgbClr val="FFFFFF"/>
              </a:solidFill>
              <a:effectLst>
                <a:glow rad="101600">
                  <a:srgbClr val="460046">
                    <a:alpha val="60000"/>
                  </a:srgbClr>
                </a:glow>
              </a:effectLst>
              <a:latin typeface="Arial Narrow" pitchFamily="34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687714" y="588605"/>
            <a:ext cx="2941685" cy="751855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¿Qué ME dice el texto?</a:t>
            </a:r>
            <a:endParaRPr lang="es-PE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18891" y="1453218"/>
            <a:ext cx="5270634" cy="261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 </a:t>
            </a:r>
            <a:r>
              <a:rPr lang="es-ES_tradnl" sz="28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Cuaresma se nos invita renovar nuestra vocación de hijos e hijas de Dios, vocación que hemos recibido en el bautismo y que se ve amenazada, como la de Jesús, por numerosas tentaciones y fuerzas que tratan de anular el dinamismo del Reino.</a:t>
            </a:r>
            <a:endParaRPr lang="es-PE" sz="2800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4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 Domingo de Cuaresma - Las Tentaciones de Jesús en el desierto - Liturg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5" y="563786"/>
            <a:ext cx="8039908" cy="5775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48865" y="563786"/>
            <a:ext cx="67368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¿Qué me llama la atención de este pasaje de las tentaciones de Jesús?</a:t>
            </a:r>
            <a:endParaRPr lang="es-ES" sz="3200" b="1" dirty="0">
              <a:solidFill>
                <a:srgbClr val="FFFF00"/>
              </a:solidFill>
              <a:effectLst>
                <a:glow rad="101600">
                  <a:srgbClr val="361B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71135" y="4227611"/>
            <a:ext cx="55128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dirty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¿Qué impresión me causa el hecho que el Señor haya pasado por esa situación</a:t>
            </a:r>
            <a:r>
              <a:rPr lang="es-ES_tradnl" sz="3200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?, </a:t>
            </a:r>
            <a:endParaRPr lang="es-ES" sz="3200" b="1" dirty="0">
              <a:solidFill>
                <a:schemeClr val="bg1"/>
              </a:solidFill>
              <a:effectLst>
                <a:glow rad="101600">
                  <a:srgbClr val="361B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b7/b4/28/b7b4288e27140e7bf7ddc61b4e2dd8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1" y="599767"/>
            <a:ext cx="8091944" cy="57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1801" r="2669" b="2220"/>
          <a:stretch/>
        </p:blipFill>
        <p:spPr>
          <a:xfrm flipH="1">
            <a:off x="3077496" y="1395045"/>
            <a:ext cx="4532671" cy="33350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3 CuadroTexto"/>
          <p:cNvSpPr txBox="1"/>
          <p:nvPr/>
        </p:nvSpPr>
        <p:spPr>
          <a:xfrm>
            <a:off x="344134" y="416331"/>
            <a:ext cx="79247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¿Qué pienso de la manera de actuar del diablo y de su </a:t>
            </a:r>
            <a:r>
              <a:rPr lang="es-ES_tradnl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forma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717758" y="4916129"/>
            <a:ext cx="79247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de 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presentar la tentación</a:t>
            </a:r>
            <a:r>
              <a:rPr lang="es-ES_tradnl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?,                       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¿cuál es su finalidad</a:t>
            </a:r>
            <a:r>
              <a:rPr lang="es-ES_tradnl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6" y="583446"/>
            <a:ext cx="8064400" cy="5748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3 CuadroTexto"/>
          <p:cNvSpPr txBox="1"/>
          <p:nvPr/>
        </p:nvSpPr>
        <p:spPr>
          <a:xfrm>
            <a:off x="538826" y="5008535"/>
            <a:ext cx="79267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_tradnl" sz="40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¿De qué manera el Señor supera esas tentaciones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?</a:t>
            </a:r>
            <a:endParaRPr lang="es-ES" sz="40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4896"/>
          <a:stretch/>
        </p:blipFill>
        <p:spPr>
          <a:xfrm>
            <a:off x="580102" y="586981"/>
            <a:ext cx="8042788" cy="5715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CuadroTexto"/>
          <p:cNvSpPr txBox="1"/>
          <p:nvPr/>
        </p:nvSpPr>
        <p:spPr>
          <a:xfrm>
            <a:off x="580102" y="498494"/>
            <a:ext cx="79410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Franklin Gothic Book" panose="020B0503020102020204" pitchFamily="34" charset="0"/>
              </a:rPr>
              <a:t>¿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Franklin Gothic Book" panose="020B0503020102020204" pitchFamily="34" charset="0"/>
              </a:rPr>
              <a:t>Cuál fue su posición y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Franklin Gothic Book" panose="020B0503020102020204" pitchFamily="34" charset="0"/>
              </a:rPr>
              <a:t> a 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Franklin Gothic Book" panose="020B0503020102020204" pitchFamily="34" charset="0"/>
              </a:rPr>
              <a:t>qué se aferró para superar ese momento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Franklin Gothic Book" panose="020B0503020102020204" pitchFamily="34" charset="0"/>
              </a:rPr>
              <a:t>?,                    </a:t>
            </a:r>
            <a:endParaRPr lang="es-ES" sz="3200" b="1" dirty="0">
              <a:solidFill>
                <a:schemeClr val="bg1"/>
              </a:solidFill>
              <a:effectLst>
                <a:glow rad="101600">
                  <a:srgbClr val="361B00">
                    <a:alpha val="60000"/>
                  </a:srgbClr>
                </a:glo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1214802" y="5513110"/>
            <a:ext cx="7147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Franklin Gothic Book" panose="020B0503020102020204" pitchFamily="34" charset="0"/>
              </a:rPr>
              <a:t>¿</a:t>
            </a:r>
            <a:r>
              <a:rPr lang="es-PE" sz="3600" b="1" dirty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</a:effectLst>
                <a:latin typeface="Franklin Gothic Book" panose="020B0503020102020204" pitchFamily="34" charset="0"/>
              </a:rPr>
              <a:t>Qué aprendo de su actitud?</a:t>
            </a:r>
            <a:endParaRPr lang="es-ES" sz="3600" b="1" dirty="0">
              <a:solidFill>
                <a:schemeClr val="bg1"/>
              </a:solidFill>
              <a:effectLst>
                <a:glow rad="101600">
                  <a:srgbClr val="361B00">
                    <a:alpha val="60000"/>
                  </a:srgbClr>
                </a:glo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nsando en Dios - Podcast Pensando en Dios - Podcast en iVo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" y="632298"/>
            <a:ext cx="8031828" cy="56323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4217" y="4710071"/>
            <a:ext cx="75747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PE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¿</a:t>
            </a:r>
            <a:r>
              <a:rPr lang="es-PE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Qué tentaciones amenazan mi coherencia de vida cuando trato de vivir como hijo de Dios</a:t>
            </a:r>
            <a:r>
              <a:rPr lang="es-PE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?  </a:t>
            </a:r>
            <a:r>
              <a:rPr lang="es-PE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143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¿De qué manera busco superarlas?</a:t>
            </a:r>
          </a:p>
        </p:txBody>
      </p:sp>
    </p:spTree>
    <p:extLst>
      <p:ext uri="{BB962C8B-B14F-4D97-AF65-F5344CB8AC3E}">
        <p14:creationId xmlns:p14="http://schemas.microsoft.com/office/powerpoint/2010/main" val="11524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gradecido, orando, Dios | Fotos de oración, De rodillas ante dios, Pedir  perdon a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9" y="607013"/>
            <a:ext cx="8014256" cy="56659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44071" y="3181086"/>
            <a:ext cx="2522941" cy="6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_tradnl" sz="2800" i="1" dirty="0" smtClean="0">
                <a:solidFill>
                  <a:srgbClr val="FFFFFF"/>
                </a:solidFill>
                <a:effectLst>
                  <a:glow rad="101600">
                    <a:srgbClr val="3A003A">
                      <a:alpha val="60000"/>
                    </a:srgbClr>
                  </a:glow>
                </a:effectLst>
                <a:latin typeface="Arial Narrow" pitchFamily="34" charset="0"/>
              </a:rPr>
              <a:t>     </a:t>
            </a:r>
            <a:r>
              <a:rPr lang="es-PE" sz="2800" i="1" u="sng" dirty="0">
                <a:solidFill>
                  <a:srgbClr val="FFFFFF"/>
                </a:solidFill>
                <a:effectLst>
                  <a:glow rad="101600">
                    <a:srgbClr val="3A003A">
                      <a:alpha val="60000"/>
                    </a:srgbClr>
                  </a:glow>
                </a:effectLst>
                <a:latin typeface="Arial Narrow" pitchFamily="34" charset="0"/>
              </a:rPr>
              <a:t>Motivación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3A003A">
                      <a:alpha val="60000"/>
                    </a:srgbClr>
                  </a:glow>
                </a:effectLst>
                <a:latin typeface="Arial Narrow" pitchFamily="34" charset="0"/>
              </a:rPr>
              <a:t>:</a:t>
            </a:r>
            <a:endParaRPr lang="es-PE" sz="2800" i="1" kern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3A003A">
                    <a:alpha val="60000"/>
                  </a:srgbClr>
                </a:glow>
              </a:effectLst>
              <a:latin typeface="Arial Narrow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44071" y="4490071"/>
            <a:ext cx="7955264" cy="17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3A003A">
                      <a:alpha val="60000"/>
                    </a:srgbClr>
                  </a:glow>
                </a:effectLst>
                <a:latin typeface="Arial Narrow" pitchFamily="34" charset="0"/>
              </a:rPr>
              <a:t>El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3A003A">
                      <a:alpha val="60000"/>
                    </a:srgbClr>
                  </a:glow>
                </a:effectLst>
                <a:latin typeface="Arial Narrow" pitchFamily="34" charset="0"/>
              </a:rPr>
              <a:t>Señor nos conoce mejor que nosotros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3A003A">
                      <a:alpha val="60000"/>
                    </a:srgbClr>
                  </a:glow>
                </a:effectLst>
                <a:latin typeface="Arial Narrow" pitchFamily="34" charset="0"/>
              </a:rPr>
              <a:t>mismos. Él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3A003A">
                      <a:alpha val="60000"/>
                    </a:srgbClr>
                  </a:glow>
                </a:effectLst>
                <a:latin typeface="Arial Narrow" pitchFamily="34" charset="0"/>
              </a:rPr>
              <a:t>sabe lo que tenemos en el corazón, por eso manifestémosle lo que sentimos, lo que estamos viviendo, pidiéndole su ayuda. </a:t>
            </a:r>
            <a:r>
              <a:rPr lang="es-ES_tradnl" sz="2800" i="1" dirty="0" smtClean="0">
                <a:solidFill>
                  <a:srgbClr val="FFFFFF"/>
                </a:solidFill>
                <a:effectLst>
                  <a:glow rad="101600">
                    <a:srgbClr val="3A003A">
                      <a:alpha val="60000"/>
                    </a:srgbClr>
                  </a:glow>
                </a:effectLst>
                <a:latin typeface="Arial Narrow" pitchFamily="34" charset="0"/>
              </a:rPr>
              <a:t> </a:t>
            </a:r>
            <a:endParaRPr lang="es-PE" sz="2800" i="1" kern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3A003A">
                    <a:alpha val="60000"/>
                  </a:srgbClr>
                </a:glow>
              </a:effectLst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1" y="636509"/>
            <a:ext cx="2895542" cy="137453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9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4.bp.blogspot.com/-W0jVb9CbwFQ/WnsAT2cGELI/AAAAAAAIBHo/YxwOp2MKxEIMmNrHoRG4Sqdai_NN2L2cwCLcBGAs/s1600/c%2B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9" y="568903"/>
            <a:ext cx="8026996" cy="5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04356" y="5471459"/>
            <a:ext cx="75913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• Luego de un tiempo de oración personal, compartimos nuestra oración. </a:t>
            </a:r>
            <a:endParaRPr lang="es-ES" sz="24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ración para la protección de las mam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0" y="597839"/>
            <a:ext cx="8005196" cy="56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16267" y="755158"/>
            <a:ext cx="23791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50 </a:t>
            </a:r>
            <a:endParaRPr lang="ca-E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4568" y="5628719"/>
            <a:ext cx="718961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400" b="1" i="1" dirty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4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100" b="1" i="1" dirty="0" err="1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4000"/>
                    </a:srgbClr>
                  </a:outerShdw>
                </a:effectLst>
                <a:latin typeface="Comic Sans MS" pitchFamily="66" charset="0"/>
              </a:rPr>
              <a:t>Misericordia</a:t>
            </a:r>
            <a:r>
              <a:rPr lang="ca-ES" sz="3100" b="1" i="1" dirty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4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ca-ES" sz="3100" b="1" i="1" dirty="0" err="1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4000"/>
                    </a:srgbClr>
                  </a:outerShdw>
                </a:effectLst>
                <a:latin typeface="Comic Sans MS" pitchFamily="66" charset="0"/>
              </a:rPr>
              <a:t>Señor</a:t>
            </a:r>
            <a:r>
              <a:rPr lang="ca-ES" sz="3100" b="1" i="1" dirty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4000"/>
                    </a:srgbClr>
                  </a:outerShdw>
                </a:effectLst>
                <a:latin typeface="Comic Sans MS" pitchFamily="66" charset="0"/>
              </a:rPr>
              <a:t>: hemos </a:t>
            </a:r>
            <a:r>
              <a:rPr lang="ca-ES" sz="3100" b="1" i="1" dirty="0" err="1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4000"/>
                    </a:srgbClr>
                  </a:outerShdw>
                </a:effectLst>
                <a:latin typeface="Comic Sans MS" pitchFamily="66" charset="0"/>
              </a:rPr>
              <a:t>pecado</a:t>
            </a:r>
            <a:r>
              <a:rPr lang="ca-ES" sz="3100" b="1" i="1" dirty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4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7" name="4 CuadroTexto"/>
          <p:cNvSpPr txBox="1"/>
          <p:nvPr/>
        </p:nvSpPr>
        <p:spPr>
          <a:xfrm>
            <a:off x="672639" y="4032608"/>
            <a:ext cx="76534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i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Misericordia, Dios, por tu bondad, por tu inmensa compasión borra mi culpa; lava del todo mi delito, limpia mi pecado</a:t>
            </a:r>
            <a:r>
              <a:rPr lang="es-PE" sz="2800" b="1" i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s-ES" sz="2800" b="1" i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1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gradecido, orando, Dios | Fotos de oración, De rodillas ante dios, Pedir  perdon a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" y="562666"/>
            <a:ext cx="7988805" cy="57167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417574" y="643219"/>
            <a:ext cx="315133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Pues yo reconozco mi culpa, tengo siempre presente mi pecado; </a:t>
            </a:r>
            <a:r>
              <a:rPr lang="es-E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contra </a:t>
            </a:r>
            <a:r>
              <a:rPr lang="es-E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ti, contra ti solo pequé; cometí la maldad que aborreces</a:t>
            </a:r>
            <a:r>
              <a:rPr lang="es-E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. </a:t>
            </a:r>
            <a:endParaRPr lang="ca-ES" sz="3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103" y="4859363"/>
            <a:ext cx="51253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  <a:cs typeface="Times New Roman" pitchFamily="18" charset="0"/>
              </a:rPr>
              <a:t>Misericordia Señor, hemos pecado.</a:t>
            </a:r>
            <a:endParaRPr lang="ca-ES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1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o contiene una imagen d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0" y="574596"/>
            <a:ext cx="8047385" cy="57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546010" y="595358"/>
            <a:ext cx="8136904" cy="140078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es-ES_tradnl" sz="22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 </a:t>
            </a:r>
            <a:r>
              <a:rPr lang="es-ES_tradnl" sz="22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Ambientación</a:t>
            </a:r>
            <a:r>
              <a:rPr lang="es-ES_tradnl" sz="2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: </a:t>
            </a:r>
            <a:r>
              <a:rPr lang="es-PE" sz="2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Un recipiente grande con agua semejante a una pila bautismal al que iremos añadiendo cada semana un elemento simbólico. Esta primera semana colocamos una Biblia, </a:t>
            </a:r>
            <a:r>
              <a:rPr lang="es-PE" sz="2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porque </a:t>
            </a:r>
            <a:r>
              <a:rPr lang="es-PE" sz="2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la Palabra de Dios nos ayuda a </a:t>
            </a:r>
            <a:r>
              <a:rPr lang="es-PE" sz="2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 vencer </a:t>
            </a:r>
            <a:r>
              <a:rPr lang="es-PE" sz="2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las tentaciones. </a:t>
            </a:r>
            <a:r>
              <a:rPr lang="es-PE" sz="2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Colocamos </a:t>
            </a:r>
            <a:r>
              <a:rPr lang="es-PE" sz="2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la frase</a:t>
            </a:r>
            <a:r>
              <a:rPr lang="es-PE" sz="2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:                                         “</a:t>
            </a:r>
            <a:r>
              <a:rPr lang="es-PE" sz="2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Somos hijos de Dios”</a:t>
            </a:r>
          </a:p>
          <a:p>
            <a:pPr algn="ctr">
              <a:defRPr/>
            </a:pPr>
            <a:endParaRPr lang="es-PE" sz="2200" b="1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</a:endParaRPr>
          </a:p>
          <a:p>
            <a:pPr algn="ctr">
              <a:defRPr/>
            </a:pPr>
            <a:endParaRPr lang="es-PE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es-PE" sz="2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6010" y="5862189"/>
            <a:ext cx="8215370" cy="4462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3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Cantos sugeridos:  </a:t>
            </a:r>
            <a:r>
              <a:rPr lang="es-ES_tradnl" sz="23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anose="020B0606020202030204" pitchFamily="34" charset="0"/>
              </a:rPr>
              <a:t>Nos </a:t>
            </a:r>
            <a:r>
              <a:rPr lang="es-PE" sz="23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anose="020B0606020202030204" pitchFamily="34" charset="0"/>
              </a:rPr>
              <a:t>has llamado al Desierto; Hacia ti morada Santa.</a:t>
            </a:r>
            <a:endParaRPr lang="es-PE" sz="2300" dirty="0">
              <a:solidFill>
                <a:srgbClr val="0000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pic>
        <p:nvPicPr>
          <p:cNvPr id="3074" name="Picture 2" descr="Pila para pájaros png | PNGEg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9" b="99050" l="14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20" y="3864236"/>
            <a:ext cx="4090335" cy="19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agua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6" b="100000" l="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33" y="4056660"/>
            <a:ext cx="2425119" cy="3745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http://4.bp.blogspot.com/_L2gwrkGg4j4/TPX5GFg0_fI/AAAAAAAAAgQ/KMqM-f-bG-0/s1600/Sociedades+Biblicas+Biblia+abierta.jpg"/>
          <p:cNvPicPr>
            <a:picLocks noChangeAspect="1" noChangeArrowheads="1"/>
          </p:cNvPicPr>
          <p:nvPr/>
        </p:nvPicPr>
        <p:blipFill>
          <a:blip r:embed="rId7"/>
          <a:srcRect l="2111" t="2715" r="2889"/>
          <a:stretch>
            <a:fillRect/>
          </a:stretch>
        </p:blipFill>
        <p:spPr bwMode="auto">
          <a:xfrm>
            <a:off x="3042325" y="2341492"/>
            <a:ext cx="2581727" cy="190246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3 Rectángulo"/>
          <p:cNvSpPr/>
          <p:nvPr/>
        </p:nvSpPr>
        <p:spPr>
          <a:xfrm>
            <a:off x="1232165" y="4093756"/>
            <a:ext cx="6764594" cy="674987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>
            <a:prstTxWarp prst="textArchUp">
              <a:avLst>
                <a:gd name="adj" fmla="val 10866512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JULIAN" panose="02000000000000000000" pitchFamily="2" charset="0"/>
              </a:rPr>
              <a:t>“Somos </a:t>
            </a:r>
            <a:r>
              <a:rPr lang="es-PE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JULIAN" panose="02000000000000000000" pitchFamily="2" charset="0"/>
              </a:rPr>
              <a:t>hijos</a:t>
            </a:r>
            <a:r>
              <a:rPr lang="es-PE" sz="4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JULIAN" panose="02000000000000000000" pitchFamily="2" charset="0"/>
              </a:rPr>
              <a:t> de Dios”</a:t>
            </a:r>
            <a:endParaRPr lang="es-PE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1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a Mano De Un Niño Está Llevando a Cabo Hacia Fuera Un Corazón Hacia El  Adulto Uno Foto de archivo - Imagen de seguro, abuela: 1352567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" y="596882"/>
            <a:ext cx="8011549" cy="56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102941" y="4171135"/>
            <a:ext cx="31990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 err="1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Misericordia</a:t>
            </a:r>
            <a:r>
              <a:rPr lang="ca-ES" sz="36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</a:t>
            </a:r>
            <a:r>
              <a:rPr lang="ca-ES" sz="3600" b="1" i="1" dirty="0" err="1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Señor</a:t>
            </a:r>
            <a:r>
              <a:rPr lang="ca-ES" sz="36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: hemos </a:t>
            </a:r>
            <a:r>
              <a:rPr lang="ca-ES" sz="3600" b="1" i="1" dirty="0" err="1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pecado</a:t>
            </a:r>
            <a:r>
              <a:rPr lang="ca-ES" sz="36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49229" y="526472"/>
            <a:ext cx="47880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Oh Dios, crea en mí, un corazón puro, renuévame por dentro con espíritu firme; </a:t>
            </a:r>
            <a:r>
              <a:rPr lang="es-ES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no </a:t>
            </a:r>
            <a:r>
              <a:rPr lang="es-ES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me arrojes lejos de tu rostro</a:t>
            </a:r>
            <a:r>
              <a:rPr lang="es-ES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no </a:t>
            </a:r>
            <a:r>
              <a:rPr lang="es-ES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me </a:t>
            </a:r>
            <a:r>
              <a:rPr lang="es-ES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   quites </a:t>
            </a:r>
            <a:r>
              <a:rPr lang="es-ES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tu santo espíritu.</a:t>
            </a:r>
            <a:r>
              <a:rPr lang="es-ES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endParaRPr lang="ca-ES" sz="2800" b="1" i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3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s de Pantalla Campos Sentado Alegría Mano Chicas descargar imagen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9" y="590369"/>
            <a:ext cx="8014164" cy="57131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3851" y="4764523"/>
            <a:ext cx="73881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 err="1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Misericordia</a:t>
            </a:r>
            <a:r>
              <a:rPr lang="ca-ES" sz="36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</a:t>
            </a:r>
            <a:r>
              <a:rPr lang="ca-ES" sz="3600" b="1" i="1" dirty="0" err="1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Señor</a:t>
            </a:r>
            <a:r>
              <a:rPr lang="ca-ES" sz="36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: hemos </a:t>
            </a:r>
            <a:r>
              <a:rPr lang="ca-ES" sz="3600" b="1" i="1" dirty="0" err="1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pecado</a:t>
            </a:r>
            <a:r>
              <a:rPr lang="ca-ES" sz="36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13851" y="564870"/>
            <a:ext cx="73371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Devuélveme </a:t>
            </a:r>
            <a:r>
              <a:rPr lang="es-ES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la alegría de tu salvación, afiánzame con espíritu generoso. Señor, me abrirás los labios, y mi boca proclamará tu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alabanza.</a:t>
            </a:r>
            <a:endParaRPr lang="ca-ES" sz="2800" b="1" i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1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c0/4d/8d/c04d8d6853d6b6b69d7943774d3b50b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" b="1915"/>
          <a:stretch/>
        </p:blipFill>
        <p:spPr bwMode="auto">
          <a:xfrm>
            <a:off x="598025" y="609601"/>
            <a:ext cx="7965871" cy="56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4"/>
          <a:stretch/>
        </p:blipFill>
        <p:spPr>
          <a:xfrm>
            <a:off x="629265" y="578584"/>
            <a:ext cx="3190471" cy="738939"/>
          </a:xfrm>
          <a:prstGeom prst="roundRect">
            <a:avLst/>
          </a:prstGeom>
        </p:spPr>
      </p:pic>
      <p:pic>
        <p:nvPicPr>
          <p:cNvPr id="8" name="Picture 4" descr="Obra Social Margarita Nasea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" b="898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5764" y="437584"/>
            <a:ext cx="1186790" cy="145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221744" y="966295"/>
            <a:ext cx="1849272" cy="4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Motivación:</a:t>
            </a:r>
            <a:endParaRPr lang="es-ES" sz="2800" b="1" dirty="0">
              <a:solidFill>
                <a:schemeClr val="bg1"/>
              </a:solidFill>
              <a:effectLst>
                <a:glow rad="101600">
                  <a:srgbClr val="220022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39307" y="1494311"/>
            <a:ext cx="7914967" cy="445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padre Vicente, en una repetición de la oración, dijo que el de la tentación era un estado feliz, y que un día pasado en semejante situación nos proporcionaría más mérito que un mes sin tentaciones.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demonio no tiene que esforzarse mucho en atraer a su partido a las gentes del mundo; no tiene más que proponer lo que quiere, e inmediatamente es obedecido; se hace adorar por ellos, con la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esperanza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que les da de que gozarán de los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placeres que buscan; los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tiene bien cogidos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les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vueltas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les deja correr adonde quieren y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permite que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 entreguen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sus goces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con la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seguridad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que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los tendrá siempre sometidos 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y respetarán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sus órdenes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 pero las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personas retiradas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del mundo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 vivir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Jesucristo están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más sujetas a ilusiones. </a:t>
            </a:r>
            <a:endParaRPr lang="es-PE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05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c0/4d/8d/c04d8d6853d6b6b69d7943774d3b50b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" b="1915"/>
          <a:stretch/>
        </p:blipFill>
        <p:spPr bwMode="auto">
          <a:xfrm>
            <a:off x="598025" y="609601"/>
            <a:ext cx="7965871" cy="56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bra Social Margarita Nasea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" b="898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5764" y="437584"/>
            <a:ext cx="1186790" cy="145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23476" y="1104374"/>
            <a:ext cx="7914967" cy="445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hecho, fijémonos cómo nuestro Señor,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mientras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trataba con los hombres y se mantenía en el recogimiento con su Padre, no se vio nunca tentado; pero, cuando se retiró al desierto y se adentró más en la penitencia que no había practicado todavía, entonces es cuando le tentó el espíritu maligno, tomándose el atrevimiento de probarle tres veces… (XI,619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Venid, tentaciones, venid; sed bienvenidas. Pero es que son contra la fe. ¡No importa! No hay que pedirle a Dios que nos libre de ellas, sino que nos haga utilizarlas bien y que impida que caigamos. Son un gran bien. (XI,67)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66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0,599 imágenes de Cuaresma - Imágenes, fotos y vectores de stock | 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3"/>
          <a:stretch/>
        </p:blipFill>
        <p:spPr bwMode="auto">
          <a:xfrm>
            <a:off x="570271" y="552449"/>
            <a:ext cx="8032751" cy="56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028198" y="552449"/>
            <a:ext cx="3533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COMPROMISO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es-PE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8929" y="1017801"/>
            <a:ext cx="56142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entury Gothic" panose="020B0502020202020204" pitchFamily="34" charset="0"/>
              </a:rPr>
              <a:t>Hacer mi programa cuaresmal de este año, señalando lo que quiero trabajar en mí </a:t>
            </a:r>
            <a:r>
              <a:rPr lang="es-ES_tradnl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entury Gothic" panose="020B0502020202020204" pitchFamily="34" charset="0"/>
              </a:rPr>
              <a:t>para </a:t>
            </a:r>
            <a:r>
              <a:rPr lang="es-ES_tradnl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entury Gothic" panose="020B0502020202020204" pitchFamily="34" charset="0"/>
              </a:rPr>
              <a:t>que se manifieste </a:t>
            </a:r>
            <a:r>
              <a:rPr lang="es-ES_tradnl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entury Gothic" panose="020B0502020202020204" pitchFamily="34" charset="0"/>
              </a:rPr>
              <a:t> en </a:t>
            </a:r>
            <a:r>
              <a:rPr lang="es-ES_tradnl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entury Gothic" panose="020B0502020202020204" pitchFamily="34" charset="0"/>
              </a:rPr>
              <a:t>la victoria pascual de </a:t>
            </a:r>
            <a:r>
              <a:rPr lang="es-ES_tradnl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entury Gothic" panose="020B0502020202020204" pitchFamily="34" charset="0"/>
              </a:rPr>
              <a:t>Cristo</a:t>
            </a:r>
            <a:endParaRPr lang="es-PE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170" name="AutoShape 2" descr="http://animalesmartos.files.wordpress.com/2008/11/ladrillo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40,592 imágenes de Cuaresma - Imágenes, fotos y vectores de stock | 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4"/>
          <a:stretch/>
        </p:blipFill>
        <p:spPr bwMode="auto">
          <a:xfrm flipH="1">
            <a:off x="591945" y="624950"/>
            <a:ext cx="8001447" cy="56299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886914" y="602176"/>
            <a:ext cx="7617989" cy="270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Señor Jesús,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reconocemos nuestra debilidad y nuestra fragilidad,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sabemos que podemos caer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, somos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conscientes que sin ti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, sucumbimos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y desfallecemos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, somos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conscientes que 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si Tú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no nos ayudas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, </a:t>
            </a:r>
            <a:endParaRPr lang="es-PE" sz="2600" dirty="0">
              <a:solidFill>
                <a:srgbClr val="FFFFFF"/>
              </a:solidFill>
              <a:effectLst>
                <a:glow rad="101600">
                  <a:srgbClr val="361B00"/>
                </a:glow>
                <a:outerShdw blurRad="50800" dist="50800" dir="5400000" algn="ctr" rotWithShape="0">
                  <a:srgbClr val="C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88281" y="547279"/>
            <a:ext cx="2837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Times New Roman" pitchFamily="18" charset="0"/>
              </a:rPr>
              <a:t>Oración final </a:t>
            </a:r>
            <a:endParaRPr lang="es-ES_tradnl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3425865" y="3069899"/>
            <a:ext cx="5334627" cy="253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nuestra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vida pierde sentido,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por eso, Señor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, te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pedimos,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que nos llenes de tu </a:t>
            </a:r>
            <a:endParaRPr lang="es-PE" sz="2600" dirty="0" smtClean="0">
              <a:solidFill>
                <a:srgbClr val="FFFFFF"/>
              </a:solidFill>
              <a:effectLst>
                <a:glow rad="101600">
                  <a:srgbClr val="361B00"/>
                </a:glow>
                <a:outerShdw blurRad="50800" dist="50800" dir="5400000" algn="ctr" rotWithShape="0">
                  <a:srgbClr val="C00000"/>
                </a:outerShdw>
              </a:effectLst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Espíritu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Santo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, para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estar atentos y vigilantes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a todas las seducciones del mal,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600" dirty="0">
              <a:solidFill>
                <a:srgbClr val="FFFFFF"/>
              </a:solidFill>
              <a:effectLst>
                <a:glow rad="101600">
                  <a:srgbClr val="361B00"/>
                </a:glow>
                <a:outerShdw blurRad="50800" dist="50800" dir="5400000" algn="ctr" rotWithShape="0">
                  <a:srgbClr val="C00000"/>
                </a:outerShdw>
              </a:effectLst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600" dirty="0" smtClean="0">
              <a:solidFill>
                <a:srgbClr val="FFFFFF"/>
              </a:solidFill>
              <a:effectLst>
                <a:glow rad="101600">
                  <a:srgbClr val="361B00"/>
                </a:glow>
                <a:outerShdw blurRad="50800" dist="50800" dir="5400000" algn="ctr" rotWithShape="0">
                  <a:srgbClr val="C00000"/>
                </a:outerShdw>
              </a:effectLst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600" dirty="0" smtClean="0">
              <a:solidFill>
                <a:srgbClr val="FFFFFF"/>
              </a:solidFill>
              <a:effectLst>
                <a:glow rad="101600">
                  <a:srgbClr val="361B00"/>
                </a:glow>
                <a:outerShdw blurRad="50800" dist="50800" dir="5400000" algn="ctr" rotWithShape="0">
                  <a:srgbClr val="C00000"/>
                </a:outerShdw>
              </a:effectLst>
              <a:latin typeface="Comic Sans MS" pitchFamily="66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ES_tradnl" sz="2600" kern="0" dirty="0">
              <a:solidFill>
                <a:srgbClr val="FFFFFF"/>
              </a:solidFill>
              <a:effectLst>
                <a:glow rad="101600">
                  <a:srgbClr val="361B00"/>
                </a:glow>
                <a:outerShdw blurRad="50800" dist="50800" dir="5400000" algn="ctr" rotWithShape="0">
                  <a:srgbClr val="C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onceptos de la temporada de cuaresma, Foto de stock 1652631916 | 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4"/>
          <a:stretch/>
        </p:blipFill>
        <p:spPr bwMode="auto">
          <a:xfrm>
            <a:off x="544681" y="617369"/>
            <a:ext cx="8064297" cy="56472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760021" y="1040965"/>
            <a:ext cx="4848957" cy="353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para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que nada ni nadie nos separe de ti,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sino que en todo momento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, busquemos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permanecer </a:t>
            </a:r>
            <a:endParaRPr lang="es-PE" sz="2600" dirty="0" smtClean="0">
              <a:solidFill>
                <a:srgbClr val="FFFFFF"/>
              </a:solidFill>
              <a:effectLst>
                <a:glow rad="101600">
                  <a:srgbClr val="361B00"/>
                </a:glow>
                <a:outerShdw blurRad="50800" dist="50800" dir="5400000" algn="ctr" rotWithShape="0">
                  <a:srgbClr val="C00000"/>
                </a:outerShdw>
              </a:effectLst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unidos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a ti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, viviendo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de 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acuerdo a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tu voluntad,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por eso, te pedimos 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que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nos ayudes,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a ser fuertes en ti </a:t>
            </a:r>
            <a:r>
              <a:rPr lang="es-PE" sz="2600" dirty="0" smtClean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y en </a:t>
            </a: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tu Palabra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solidFill>
                  <a:srgbClr val="FFFFFF"/>
                </a:solidFill>
                <a:effectLst>
                  <a:glow rad="101600">
                    <a:srgbClr val="361B00"/>
                  </a:glow>
                  <a:outerShdw blurRad="50800" dist="50800" dir="5400000" algn="ctr" rotWithShape="0">
                    <a:srgbClr val="C00000"/>
                  </a:outerShdw>
                </a:effectLst>
                <a:latin typeface="Comic Sans MS" pitchFamily="66" charset="0"/>
              </a:rPr>
              <a:t>para no caer en ninguna tentación. Amén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600" dirty="0" smtClean="0">
              <a:solidFill>
                <a:srgbClr val="FFFFFF"/>
              </a:solidFill>
              <a:effectLst>
                <a:glow rad="101600">
                  <a:srgbClr val="361B00"/>
                </a:glow>
                <a:outerShdw blurRad="50800" dist="50800" dir="5400000" algn="ctr" rotWithShape="0">
                  <a:srgbClr val="C00000"/>
                </a:outerShdw>
              </a:effectLst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600" dirty="0" smtClean="0">
              <a:solidFill>
                <a:srgbClr val="FFFFFF"/>
              </a:solidFill>
              <a:effectLst>
                <a:glow rad="101600">
                  <a:srgbClr val="361B00"/>
                </a:glow>
                <a:outerShdw blurRad="50800" dist="50800" dir="5400000" algn="ctr" rotWithShape="0">
                  <a:srgbClr val="C00000"/>
                </a:outerShdw>
              </a:effectLst>
              <a:latin typeface="Comic Sans MS" pitchFamily="66" charset="0"/>
            </a:endParaRP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es-ES_tradnl" sz="2600" kern="0" dirty="0">
              <a:solidFill>
                <a:srgbClr val="FFFFFF"/>
              </a:solidFill>
              <a:effectLst>
                <a:glow rad="101600">
                  <a:srgbClr val="361B00"/>
                </a:glow>
                <a:outerShdw blurRad="50800" dist="50800" dir="5400000" algn="ctr" rotWithShape="0">
                  <a:srgbClr val="C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47964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5400" b="1" spc="50" dirty="0">
              <a:ln w="11430"/>
              <a:gradFill>
                <a:gsLst>
                  <a:gs pos="25000">
                    <a:srgbClr val="FF6699">
                      <a:satMod val="155000"/>
                    </a:srgbClr>
                  </a:gs>
                  <a:gs pos="100000">
                    <a:srgbClr val="FF66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2" descr="http://hijasdelacaridadperu.org/6_actualidad/2012/noviembre/VIRGEN%20DE%20LA%20MEDALLA%20MLIAGR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91" y="978107"/>
            <a:ext cx="3517115" cy="4670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oftRound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89"/>
          <p:cNvSpPr>
            <a:spLocks noChangeArrowheads="1" noChangeShapeType="1" noTextEdit="1"/>
          </p:cNvSpPr>
          <p:nvPr/>
        </p:nvSpPr>
        <p:spPr bwMode="auto">
          <a:xfrm>
            <a:off x="2867444" y="879044"/>
            <a:ext cx="4026008" cy="4986047"/>
          </a:xfrm>
          <a:prstGeom prst="rect">
            <a:avLst/>
          </a:prstGeom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6196582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900" kern="10" dirty="0">
                <a:ln w="9525">
                  <a:noFill/>
                  <a:round/>
                  <a:headEnd/>
                  <a:tailEnd/>
                </a:ln>
                <a:solidFill>
                  <a:srgbClr val="FFD2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</a:rPr>
              <a:t>Oh María sin pecado concebida ruega por nosotros que recurrimos a ti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915088" y="6327766"/>
            <a:ext cx="5930719" cy="400110"/>
          </a:xfrm>
          <a:prstGeom prst="rect">
            <a:avLst/>
          </a:prstGeom>
          <a:solidFill>
            <a:srgbClr val="9A00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Texto de </a:t>
            </a:r>
            <a:r>
              <a:rPr lang="es-PE" sz="1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Lectio</a:t>
            </a: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 Divina:  Padre César Chávez  Alva (Chuno) </a:t>
            </a:r>
            <a:r>
              <a:rPr lang="es-PE" sz="1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C.ongregación</a:t>
            </a: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 de la Misión.  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www.cmperu.com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 </a:t>
            </a:r>
            <a:r>
              <a:rPr lang="es-PE" sz="1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Power</a:t>
            </a: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 Point :  Sor Pilar </a:t>
            </a:r>
            <a:r>
              <a:rPr lang="es-PE" sz="1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Caycho</a:t>
            </a: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 Vela  - Hija de la Caridad de San Vicente </a:t>
            </a:r>
            <a:r>
              <a:rPr lang="es-PE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de </a:t>
            </a:r>
            <a:r>
              <a:rPr lang="es-PE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/>
              </a:rPr>
              <a:t>Paúl</a:t>
            </a:r>
          </a:p>
        </p:txBody>
      </p:sp>
    </p:spTree>
    <p:extLst>
      <p:ext uri="{BB962C8B-B14F-4D97-AF65-F5344CB8AC3E}">
        <p14:creationId xmlns:p14="http://schemas.microsoft.com/office/powerpoint/2010/main" val="345496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62/03/ca/6203cafcf978585952ca4ebb3b502c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8" y="593583"/>
            <a:ext cx="8069866" cy="5679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53176" y="586767"/>
            <a:ext cx="2786082" cy="3571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11430"/>
                <a:effectLst>
                  <a:glow rad="63500">
                    <a:srgbClr val="003399">
                      <a:lumMod val="50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 Std" panose="04020904080802020404" pitchFamily="82" charset="0"/>
              </a:rPr>
              <a:t>AMBIENTACIÓN</a:t>
            </a:r>
            <a:r>
              <a:rPr lang="es-ES_tradnl" sz="2400" b="1" dirty="0">
                <a:ln w="11430"/>
                <a:solidFill>
                  <a:srgbClr val="FFFF00"/>
                </a:solidFill>
                <a:effectLst>
                  <a:glow rad="63500">
                    <a:srgbClr val="003399">
                      <a:lumMod val="50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 Std" panose="04020904080802020404" pitchFamily="82" charset="0"/>
              </a:rPr>
              <a:t>:  </a:t>
            </a:r>
            <a:endParaRPr lang="es-PE" sz="2400" b="1" dirty="0">
              <a:ln w="11430"/>
              <a:solidFill>
                <a:srgbClr val="FFFF00"/>
              </a:solidFill>
              <a:effectLst>
                <a:glow rad="63500">
                  <a:srgbClr val="003399">
                    <a:lumMod val="50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tencil Std" panose="04020904080802020404" pitchFamily="82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857884" y="642918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0000"/>
              </a:solidFill>
              <a:effectLst>
                <a:glow rad="101600">
                  <a:srgbClr val="361B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878" y="3861048"/>
            <a:ext cx="790245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_tradnl" sz="28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99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42878" y="962111"/>
            <a:ext cx="8098554" cy="183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" panose="020F0603020208020904" pitchFamily="34" charset="0"/>
              </a:rPr>
              <a:t>     </a:t>
            </a:r>
            <a:r>
              <a:rPr lang="es-ES_tradnl" sz="28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Al iniciar la Cuaresma, la Palabra se remonta al comienzo de la historia de la Salvación. </a:t>
            </a:r>
            <a:r>
              <a:rPr lang="es-PE" sz="28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 un mundo creado como bueno donde el ser humano fue </a:t>
            </a:r>
            <a:r>
              <a:rPr lang="es-PE" sz="28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pues                   esto </a:t>
            </a:r>
            <a:r>
              <a:rPr lang="es-PE" sz="2800" b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para ser feliz</a:t>
            </a:r>
            <a:r>
              <a:rPr lang="es-PE" sz="2800" b="1" dirty="0" smtClean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8568" y="3404918"/>
            <a:ext cx="57935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ekton Pro" panose="020F0603020208020904"/>
              </a:rPr>
              <a:t>Jesús vence la vieja tentación que amenazaba  desde el principio a la humanidad. Su obediencia de </a:t>
            </a: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ekton Pro" panose="020F0603020208020904"/>
              </a:rPr>
              <a:t>Hijo nos </a:t>
            </a:r>
            <a:r>
              <a:rPr lang="es-ES" sz="2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ekton Pro" panose="020F0603020208020904"/>
              </a:rPr>
              <a:t>hace recordar que es imposible reencontrar el camino de la salvación al margen de la voluntad de Dios</a:t>
            </a: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ekton Pro" panose="020F0603020208020904"/>
              </a:rPr>
              <a:t>.</a:t>
            </a:r>
            <a:endParaRPr lang="es-ES" sz="2800" b="1" dirty="0">
              <a:ln w="6600">
                <a:solidFill>
                  <a:schemeClr val="accent2"/>
                </a:solidFill>
                <a:prstDash val="solid"/>
              </a:ln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ekton Pro" panose="020F0603020208020904"/>
            </a:endParaRPr>
          </a:p>
        </p:txBody>
      </p:sp>
    </p:spTree>
    <p:extLst>
      <p:ext uri="{BB962C8B-B14F-4D97-AF65-F5344CB8AC3E}">
        <p14:creationId xmlns:p14="http://schemas.microsoft.com/office/powerpoint/2010/main" val="1907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2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e8/5f/d1/e85fd12519d6134c996009d3731b8f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1926" r="1683" b="5045"/>
          <a:stretch/>
        </p:blipFill>
        <p:spPr bwMode="auto">
          <a:xfrm>
            <a:off x="570271" y="603720"/>
            <a:ext cx="8062452" cy="56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605169" y="603720"/>
            <a:ext cx="2090224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11430"/>
                <a:solidFill>
                  <a:srgbClr val="336699">
                    <a:lumMod val="20000"/>
                    <a:lumOff val="80000"/>
                  </a:srgbClr>
                </a:solidFill>
                <a:effectLst>
                  <a:glow rad="63500">
                    <a:srgbClr val="003399">
                      <a:lumMod val="50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 Simplified" panose="020B0604020204020204" pitchFamily="34" charset="0"/>
              </a:rPr>
              <a:t>Oración inicial</a:t>
            </a:r>
            <a:endParaRPr lang="es-PE" sz="2400" b="1" dirty="0">
              <a:ln w="11430"/>
              <a:solidFill>
                <a:srgbClr val="336699">
                  <a:lumMod val="20000"/>
                  <a:lumOff val="80000"/>
                </a:srgbClr>
              </a:solidFill>
              <a:effectLst>
                <a:glow rad="63500">
                  <a:srgbClr val="003399">
                    <a:lumMod val="50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 Simplified" panose="020B0604020204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7347" y="1955502"/>
            <a:ext cx="1668098" cy="45425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3 Rectángulo"/>
          <p:cNvSpPr/>
          <p:nvPr/>
        </p:nvSpPr>
        <p:spPr>
          <a:xfrm>
            <a:off x="1453640" y="1151138"/>
            <a:ext cx="651481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En tu misericordia, oh Cristo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 has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querido ser el hombre nuevo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el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camino que nos 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lleva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 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vuelta al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Padre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 fuente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 la vida abundante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En la prueba del desierto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 eres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la vía y 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la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luz que nos orientan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la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fuerza que nos 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invita a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preferir en 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todo 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momento el camino del bien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Camina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delante de nosotros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 Y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fortalece con tu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gracia Nuestra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débil condición humana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Tú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que puedes devolvernos la vida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.. Hijo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 Dios que eres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                                           el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primero de los hombres nuevos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460046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Que vives y reinas por los siglos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60046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 Amén. </a:t>
            </a: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460046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07/44/6b/07446b108bf7065a3ff3df4e84f35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1" y="566532"/>
            <a:ext cx="7988964" cy="56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uáles fueron las tentaciones de Jesús en el desierto? Esto dice la Bibl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5" y="718316"/>
            <a:ext cx="7271701" cy="33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332723" y="1941784"/>
            <a:ext cx="2425226" cy="5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  </a:t>
            </a:r>
            <a:r>
              <a:rPr lang="es-ES_tradnl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Motivación</a:t>
            </a:r>
            <a:r>
              <a:rPr lang="es-ES_tradnl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:</a:t>
            </a:r>
            <a:endParaRPr lang="es-ES_tradnl" sz="2800" b="1" i="1" kern="0" dirty="0">
              <a:solidFill>
                <a:schemeClr val="bg1"/>
              </a:solidFill>
              <a:effectLst>
                <a:glow rad="101600">
                  <a:srgbClr val="2E1700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8"/>
          <a:stretch/>
        </p:blipFill>
        <p:spPr>
          <a:xfrm>
            <a:off x="589681" y="543649"/>
            <a:ext cx="2560320" cy="1177216"/>
          </a:xfrm>
          <a:prstGeom prst="roundRect">
            <a:avLst/>
          </a:prstGeom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332723" y="4090219"/>
            <a:ext cx="822134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i="1" dirty="0" smtClean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Jesús </a:t>
            </a:r>
            <a:r>
              <a:rPr lang="es-ES_tradnl" sz="2800" b="1" i="1" dirty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 puesto a prueba por Satanás para que realice su vocación de Hijo de Dios, proclamada en el Bautismo, por caminos muy diversos a los que el Padre le pide.  Escuchemos:</a:t>
            </a:r>
            <a:endParaRPr lang="es-ES_tradnl" sz="2800" b="1" i="1" kern="0" dirty="0">
              <a:solidFill>
                <a:schemeClr val="bg1"/>
              </a:solidFill>
              <a:effectLst>
                <a:glow rad="101600">
                  <a:srgbClr val="2E17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3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¿Por qué Jesús fue tentado en el desiert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5" y="628036"/>
            <a:ext cx="7985534" cy="56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28372" y="769693"/>
            <a:ext cx="259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Mateo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 1-11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45511" y="3238534"/>
            <a:ext cx="46425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s-PE" sz="3200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Comic Sans MS" panose="030F0702030302020204" pitchFamily="66" charset="0"/>
              </a:rPr>
              <a:t>En aquel tiempo, </a:t>
            </a:r>
            <a:r>
              <a:rPr lang="es-PE" sz="3200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Comic Sans MS" panose="030F0702030302020204" pitchFamily="66" charset="0"/>
              </a:rPr>
              <a:t>Jesús, </a:t>
            </a:r>
            <a:r>
              <a:rPr lang="es-PE" sz="3200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Comic Sans MS" panose="030F0702030302020204" pitchFamily="66" charset="0"/>
              </a:rPr>
              <a:t>fue llevado al desierto por el Espíritu </a:t>
            </a:r>
            <a:r>
              <a:rPr lang="es-ES" sz="3200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Comic Sans MS" panose="030F0702030302020204" pitchFamily="66" charset="0"/>
              </a:rPr>
              <a:t>para ser tentado por el diablo. </a:t>
            </a:r>
            <a:endParaRPr lang="es-ES" sz="36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S TENTACIONES DE CRISTO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6" y="563419"/>
            <a:ext cx="8037080" cy="5715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7426" y="493110"/>
            <a:ext cx="7800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n w="11430"/>
                <a:solidFill>
                  <a:schemeClr val="bg1"/>
                </a:solidFill>
                <a:effectLst>
                  <a:glow rad="101600">
                    <a:srgbClr val="3F2A15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Y </a:t>
            </a:r>
            <a:r>
              <a:rPr lang="es-ES" sz="3200" b="1" dirty="0">
                <a:ln w="11430"/>
                <a:solidFill>
                  <a:schemeClr val="bg1"/>
                </a:solidFill>
                <a:effectLst>
                  <a:glow rad="101600">
                    <a:srgbClr val="3F2A15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después de ayunar cuarenta días  con sus cuarenta noches, al fin sintió hambre.</a:t>
            </a:r>
          </a:p>
        </p:txBody>
      </p:sp>
    </p:spTree>
    <p:extLst>
      <p:ext uri="{BB962C8B-B14F-4D97-AF65-F5344CB8AC3E}">
        <p14:creationId xmlns:p14="http://schemas.microsoft.com/office/powerpoint/2010/main" val="26688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573741"/>
            <a:ext cx="7991856" cy="571051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8065" y="3554359"/>
            <a:ext cx="31432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-Si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eres Hijo de Dios, di que estas piedras se conviertan en 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panes.</a:t>
            </a:r>
            <a:endParaRPr lang="es-ES" sz="3200" i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99592" y="571480"/>
            <a:ext cx="68497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El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tentador se acercó 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y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le dijo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361B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:</a:t>
            </a:r>
            <a:endParaRPr lang="es-ES" sz="3200" i="1" dirty="0">
              <a:solidFill>
                <a:schemeClr val="bg1"/>
              </a:solidFill>
              <a:effectLst>
                <a:glow rad="101600">
                  <a:srgbClr val="361B00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25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9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vees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resentación1v">
  <a:themeElements>
    <a:clrScheme name="Presentación1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1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ón1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1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1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plain rectangle">
  <a:themeElements>
    <a:clrScheme name="plain rectangle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imple">
  <a:themeElements>
    <a:clrScheme name="simple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vees">
  <a:themeElements>
    <a:clrScheme name="vees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1611</TotalTime>
  <Words>1465</Words>
  <Application>Microsoft Office PowerPoint</Application>
  <PresentationFormat>Presentación en pantalla (4:3)</PresentationFormat>
  <Paragraphs>114</Paragraphs>
  <Slides>37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13</vt:i4>
      </vt:variant>
      <vt:variant>
        <vt:lpstr>Títulos de diapositiva</vt:lpstr>
      </vt:variant>
      <vt:variant>
        <vt:i4>37</vt:i4>
      </vt:variant>
    </vt:vector>
  </HeadingPairs>
  <TitlesOfParts>
    <vt:vector size="75" baseType="lpstr">
      <vt:lpstr>Adobe Gothic Std B</vt:lpstr>
      <vt:lpstr>Aharoni</vt:lpstr>
      <vt:lpstr>AR JULIAN</vt:lpstr>
      <vt:lpstr>Arial</vt:lpstr>
      <vt:lpstr>Arial Narrow</vt:lpstr>
      <vt:lpstr>Arial Rounded MT Bold</vt:lpstr>
      <vt:lpstr>Book Antiqua</vt:lpstr>
      <vt:lpstr>Calibri</vt:lpstr>
      <vt:lpstr>Century Gothic</vt:lpstr>
      <vt:lpstr>Comic Sans MS</vt:lpstr>
      <vt:lpstr>Franklin Gothic Book</vt:lpstr>
      <vt:lpstr>HP Simplified</vt:lpstr>
      <vt:lpstr>Kristen ITC</vt:lpstr>
      <vt:lpstr>News706 BT</vt:lpstr>
      <vt:lpstr>Palatino-Bold</vt:lpstr>
      <vt:lpstr>Poor Richard</vt:lpstr>
      <vt:lpstr>Segoe UI Black</vt:lpstr>
      <vt:lpstr>Segoe UI Semibold</vt:lpstr>
      <vt:lpstr>Stencil Std</vt:lpstr>
      <vt:lpstr>Swis721 Cn BT</vt:lpstr>
      <vt:lpstr>Tekton Pro</vt:lpstr>
      <vt:lpstr>Tempus Sans ITC</vt:lpstr>
      <vt:lpstr>Times</vt:lpstr>
      <vt:lpstr>Times New Roman</vt:lpstr>
      <vt:lpstr>Wingdings</vt:lpstr>
      <vt:lpstr>Diseño predeterminado</vt:lpstr>
      <vt:lpstr>5_Diseño predeterminado</vt:lpstr>
      <vt:lpstr>Default Design</vt:lpstr>
      <vt:lpstr>2_Diseño predeterminado</vt:lpstr>
      <vt:lpstr>3_Diseño predeterminado</vt:lpstr>
      <vt:lpstr>En blanco</vt:lpstr>
      <vt:lpstr>1_simple</vt:lpstr>
      <vt:lpstr>4_Diseño predeterminado</vt:lpstr>
      <vt:lpstr>1_vees</vt:lpstr>
      <vt:lpstr>1_Tema de Office</vt:lpstr>
      <vt:lpstr>vees</vt:lpstr>
      <vt:lpstr>Presentación1v</vt:lpstr>
      <vt:lpstr>1_plain rectangle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234</cp:revision>
  <dcterms:created xsi:type="dcterms:W3CDTF">2017-02-26T22:23:48Z</dcterms:created>
  <dcterms:modified xsi:type="dcterms:W3CDTF">2023-02-21T22:10:29Z</dcterms:modified>
</cp:coreProperties>
</file>