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57" r:id="rId8"/>
  </p:sldMasterIdLst>
  <p:sldIdLst>
    <p:sldId id="257" r:id="rId9"/>
    <p:sldId id="297" r:id="rId10"/>
    <p:sldId id="258" r:id="rId11"/>
    <p:sldId id="259" r:id="rId12"/>
    <p:sldId id="260" r:id="rId13"/>
    <p:sldId id="299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94" r:id="rId44"/>
    <p:sldId id="296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F48"/>
    <a:srgbClr val="2C9F0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4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E540-8BEE-4EE6-9C43-17D9DD4D34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1556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CB18-6898-4337-975B-96A47B43C4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1227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76C4A-16FA-4052-8D17-BC80AF5CE0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88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3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1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E60B-F948-48C8-98E9-E3977CEF5BB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7816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77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29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2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2199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93321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9453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2087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41020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5669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2968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8C9A0-5E9B-4A57-B6A1-3A65CCC52E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9060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0436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9842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02496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37476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842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960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882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2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1485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0957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0DA9-3FCA-429F-B889-BB53393ADA8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4926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729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4488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6976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3009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1483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84156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8740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70501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47394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80294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766B0-BFCF-4D92-9D5C-6D7986C6FA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21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0108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6554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158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3238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5944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6521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9120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8174-580B-420E-B4B2-95B1AC477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08839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1C17-BF20-4DD6-88D0-1E0386F7D6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92554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BEC7-CD66-4356-8618-2263192D82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6969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7AC4-01E4-45EC-923E-D1AF9110DA6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962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0664-3AA0-4298-B1F2-AEEA36EB6C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89872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D17C-10E7-484F-B78B-0D359F1BA6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95582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C2F5-AD57-4111-9568-1393C5D9E4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23101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DE6F-6AE7-43B8-88B4-372606E065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7172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940A-BA57-4806-9524-E8BB51F242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543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D420-8F03-4654-B4AF-9D53D3EC68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623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8860-C0D6-420A-BBDB-9F4FC1EFD8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35430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CB9A-E066-4E34-9EFC-E278E01280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04313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B96-E537-455B-ACC5-5FB7B2C306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8477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BB9A-5E55-4772-AE19-59B34FB548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488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5043-B76D-4AE1-A95D-1F92B542AD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4558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9C4C-768B-4574-9860-4131BD2F99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1596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699-868E-4005-A6F7-90CCCF4CD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59865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0352-4934-4ADF-ADF3-837E4456C2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5422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8851-CBC0-49F0-B6E1-B98338DD65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2692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DB78-23A6-40F8-878D-BCBF93A1E8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6487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1FF2-8310-438C-AB8D-554BCB4EC6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0779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DD0A-B69C-4B24-BD27-5266C819F2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68481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D8C7-9803-4243-A132-B0EEA7A9DC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36618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7EEA-7BA2-4959-ACC2-FCC489095D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2122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E54-A3AA-489F-86F4-5124C26435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393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75B4-7A3E-498A-9D65-57957161BA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60664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D4FE-893E-4D1F-99A2-EF11D12B98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6083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C1A-C271-447D-B749-0873348B8F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3338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6F8-E56A-4BA3-806E-4D219B83BB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81041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17D-0DB1-42D4-9FDF-48BF50B84B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016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2A7B-148B-40A5-AF6B-0094F64B35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23271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384-96EB-467D-A9A3-E6FCCBA71A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8506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3714-1394-4148-A9B1-B1D14B3368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77129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F5F-480E-4429-B62A-C91ACC9BAC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5446"/>
      </p:ext>
    </p:extLst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EA0B-CFFF-44D4-91A1-7EDF54CE9B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2246"/>
      </p:ext>
    </p:extLst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16B3-0C86-4A11-A9AA-F0BAA5502C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326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7D4B-E530-4DDD-9C80-5AF803187B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6187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AA223-8DDA-408B-8BF2-D33619176DB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6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80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68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0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73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E3A76-C54F-4826-B577-088863C07F04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4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D0134-80F5-4759-A923-CD00EB8CE274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8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D95D2-6DEA-46E6-8E08-592050DD1C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2" y="393654"/>
            <a:ext cx="8156448" cy="60533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2" y="6197024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000">
        <p15:prstTrans prst="curtains"/>
        <p:sndAc>
          <p:stSnd loop="1">
            <p:snd r:embed="rId2" name="Langour.wav"/>
          </p:stSnd>
        </p:sndAc>
      </p:transition>
    </mc:Choice>
    <mc:Fallback xmlns="">
      <p:transition spd="slow" advTm="16000">
        <p:fade/>
        <p:sndAc>
          <p:stSnd loop="1">
            <p:snd r:embed="rId5" name="Langou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601" t="21502"/>
          <a:stretch/>
        </p:blipFill>
        <p:spPr>
          <a:xfrm>
            <a:off x="609600" y="369454"/>
            <a:ext cx="8081817" cy="608676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3446" y="421221"/>
            <a:ext cx="79422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n w="11430"/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Ustedes son la luz del mundo. No puede ocultar una ciudad puesta en lo alto de un monte. </a:t>
            </a:r>
          </a:p>
        </p:txBody>
      </p:sp>
      <p:pic>
        <p:nvPicPr>
          <p:cNvPr id="6" name="Picture 4" descr="EL EVANGELIO DEL DOMINGO: Unos discípulos torpes, miedosos y ambiciosos.  Domingo 25. Ciclo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90" y="2227314"/>
            <a:ext cx="5329381" cy="35774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8" y="367330"/>
            <a:ext cx="8107126" cy="6079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8211" y="438680"/>
            <a:ext cx="76484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228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Tampoco </a:t>
            </a:r>
            <a:r>
              <a:rPr lang="es-ES" sz="3200" b="1" dirty="0">
                <a:solidFill>
                  <a:srgbClr val="FFFFFF"/>
                </a:solidFill>
                <a:effectLst>
                  <a:glow rad="228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 enciende una lámpara para meterla debajo de un cajón, sino para ponerla en el candelero, y así alumbre a todos los de la casa.</a:t>
            </a:r>
          </a:p>
        </p:txBody>
      </p:sp>
    </p:spTree>
    <p:extLst>
      <p:ext uri="{BB962C8B-B14F-4D97-AF65-F5344CB8AC3E}">
        <p14:creationId xmlns:p14="http://schemas.microsoft.com/office/powerpoint/2010/main" val="5126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3" y="395317"/>
            <a:ext cx="8153031" cy="607013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2143" y="395317"/>
            <a:ext cx="78858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srgbClr val="000066"/>
                  </a:outerShdw>
                </a:effectLst>
              </a:rPr>
              <a:t>Del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50800" dist="38100" algn="l" rotWithShape="0">
                    <a:srgbClr val="000066"/>
                  </a:outerShdw>
                </a:effectLst>
              </a:rPr>
              <a:t>mismo modo, alumbre su luz  delante de los hombres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srgbClr val="000066"/>
                  </a:outerShdw>
                </a:effectLst>
              </a:rPr>
              <a:t>, para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50800" dist="38100" algn="l" rotWithShape="0">
                    <a:srgbClr val="000066"/>
                  </a:outerShdw>
                </a:effectLst>
              </a:rPr>
              <a:t>que  vean sus buenas obras, </a:t>
            </a:r>
          </a:p>
        </p:txBody>
      </p:sp>
    </p:spTree>
    <p:extLst>
      <p:ext uri="{BB962C8B-B14F-4D97-AF65-F5344CB8AC3E}">
        <p14:creationId xmlns:p14="http://schemas.microsoft.com/office/powerpoint/2010/main" val="2819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5" y="397161"/>
            <a:ext cx="8176660" cy="604982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1480" y="4947430"/>
            <a:ext cx="58578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600" b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den gloria a su Padre 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ES" sz="3600" b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en el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cielo.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1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8" y="388648"/>
            <a:ext cx="8190365" cy="6060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90814" y="2611039"/>
            <a:ext cx="7678930" cy="15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600" b="1" spc="150" dirty="0">
                <a:ln w="11430"/>
                <a:solidFill>
                  <a:srgbClr val="F8F8F8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Segoe UI Emoji" panose="020B0502040204020203" pitchFamily="34" charset="0"/>
              </a:rPr>
              <a:t>¿Por qué emplea Jesús la imagen de la sal y de la luz? 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ES_tradnl" sz="3600" b="1" spc="150" dirty="0">
              <a:ln w="11430"/>
              <a:solidFill>
                <a:srgbClr val="F8F8F8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anose="020B05020202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3797" y="388649"/>
            <a:ext cx="7835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spc="300" dirty="0">
                <a:solidFill>
                  <a:schemeClr val="bg1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Showcard Gothic" pitchFamily="82" charset="0"/>
              </a:rPr>
              <a:t> </a:t>
            </a:r>
            <a:r>
              <a:rPr lang="es-ES_tradnl" sz="2800" b="1" spc="300" dirty="0" smtClean="0">
                <a:solidFill>
                  <a:schemeClr val="bg1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Showcard Gothic" pitchFamily="82" charset="0"/>
              </a:rPr>
              <a:t>Preguntas </a:t>
            </a:r>
            <a:r>
              <a:rPr lang="es-ES_tradnl" sz="2800" b="1" spc="300" dirty="0">
                <a:solidFill>
                  <a:schemeClr val="bg1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Showcard Gothic" pitchFamily="82" charset="0"/>
              </a:rPr>
              <a:t>para </a:t>
            </a:r>
            <a:r>
              <a:rPr lang="es-ES_tradnl" sz="2800" b="1" spc="300" dirty="0" smtClean="0">
                <a:solidFill>
                  <a:schemeClr val="bg1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Showcard Gothic" pitchFamily="82" charset="0"/>
              </a:rPr>
              <a:t> la </a:t>
            </a:r>
            <a:r>
              <a:rPr lang="es-ES_tradnl" sz="2800" b="1" spc="300" dirty="0">
                <a:solidFill>
                  <a:schemeClr val="bg1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Showcard Gothic" pitchFamily="82" charset="0"/>
              </a:rPr>
              <a:t>lectura:</a:t>
            </a:r>
            <a:endParaRPr lang="es-PE" sz="2800" spc="300" dirty="0">
              <a:solidFill>
                <a:schemeClr val="bg1"/>
              </a:solidFill>
              <a:effectLst>
                <a:outerShdw blurRad="50800" dist="76200" dir="13500000" algn="br" rotWithShape="0">
                  <a:prstClr val="black"/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" y="397163"/>
            <a:ext cx="8115900" cy="6022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28797" y="1756848"/>
            <a:ext cx="5100325" cy="11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600" b="1" dirty="0">
                <a:solidFill>
                  <a:srgbClr val="FFFF00"/>
                </a:solidFill>
                <a:effectLst>
                  <a:glow rad="228600">
                    <a:srgbClr val="000000">
                      <a:lumMod val="75000"/>
                      <a:lumOff val="25000"/>
                    </a:srgbClr>
                  </a:glow>
                </a:effectLst>
              </a:rPr>
              <a:t>   ¿Qué quiere expresar con ello?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600" b="1" dirty="0">
              <a:solidFill>
                <a:srgbClr val="FFFF00"/>
              </a:solidFill>
              <a:effectLst>
                <a:glow rad="228600">
                  <a:srgbClr val="000000">
                    <a:lumMod val="75000"/>
                    <a:lumOff val="25000"/>
                  </a:srgbClr>
                </a:glow>
              </a:effectLst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rgbClr val="FFFF00"/>
              </a:solidFill>
              <a:effectLst>
                <a:glow rad="228600">
                  <a:srgbClr val="000000">
                    <a:lumMod val="75000"/>
                    <a:lumOff val="2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1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ando la sal pierde su sabor, cambia tu manera de pensar - Tiempo de  Esperan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/>
        </p:blipFill>
        <p:spPr bwMode="auto">
          <a:xfrm>
            <a:off x="552738" y="389226"/>
            <a:ext cx="8129443" cy="60504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2739" y="389225"/>
            <a:ext cx="7715951" cy="122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571500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44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Arial Rounded MT Bold" panose="020F0704030504030204" pitchFamily="34" charset="0"/>
              </a:rPr>
              <a:t>¿Qué pasa si la sal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44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Arial Rounded MT Bold" panose="020F0704030504030204" pitchFamily="34" charset="0"/>
              </a:rPr>
              <a:t>pierde su sabor? </a:t>
            </a:r>
          </a:p>
          <a:p>
            <a:pPr marL="571500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" sz="44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ino iluminado para la llegada al lugar | Outdoor wedding, Backyard  wedding, Wedding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407383"/>
            <a:ext cx="8138680" cy="59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718" y="565549"/>
            <a:ext cx="748128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40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¿Cuál es la función de la luz?</a:t>
            </a:r>
          </a:p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" sz="4000" b="1" dirty="0">
              <a:solidFill>
                <a:srgbClr val="FFFF53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66839" y="5524072"/>
            <a:ext cx="41434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4">
              <a:avLst/>
            </a:prstTxWarp>
          </a:bodyPr>
          <a:lstStyle/>
          <a:p>
            <a:pPr marL="34290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4000" b="1" dirty="0">
              <a:solidFill>
                <a:srgbClr val="FFFF53"/>
              </a:solidFill>
              <a:effectLst>
                <a:glow rad="139700">
                  <a:srgbClr val="000000"/>
                </a:glo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424873"/>
            <a:ext cx="8155709" cy="5984164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8765" y="632928"/>
            <a:ext cx="7907263" cy="11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261300"/>
                  </a:glow>
                </a:effectLst>
                <a:latin typeface="Tekton Pro Ext" panose="020F0605020208020904" pitchFamily="34" charset="0"/>
              </a:rPr>
              <a:t>¿Por qué debe brillar la luz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261300"/>
                  </a:glow>
                </a:effectLst>
                <a:latin typeface="Tekton Pro Ext" panose="020F0605020208020904" pitchFamily="34" charset="0"/>
              </a:rPr>
              <a:t>           de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261300"/>
                  </a:glow>
                </a:effectLst>
                <a:latin typeface="Tekton Pro Ext" panose="020F0605020208020904" pitchFamily="34" charset="0"/>
              </a:rPr>
              <a:t>los discípulos?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261300"/>
                  </a:glow>
                </a:effectLst>
                <a:latin typeface="Tekton Pro Ext" panose="020F0605020208020904" pitchFamily="34" charset="0"/>
              </a:rPr>
              <a:t>                                    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Tekton Pro Ext" panose="020F0605020208020904" pitchFamily="34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Tekton Pro Ext" panose="020F0605020208020904" pitchFamily="34" charset="0"/>
              </a:rPr>
              <a:t>de qué manera?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chemeClr val="bg1"/>
              </a:solidFill>
              <a:effectLst>
                <a:glow rad="139700">
                  <a:srgbClr val="261300"/>
                </a:glow>
              </a:effectLst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25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ad/66/54/ad6654eb9093795584d15dc2ac9c33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2" y="404663"/>
            <a:ext cx="8126176" cy="6060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54112" y="3211481"/>
            <a:ext cx="2613953" cy="9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</a:t>
            </a:r>
            <a:endParaRPr lang="es-ES" sz="3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3568" y="4869160"/>
            <a:ext cx="78581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200" b="1" i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3" y="404663"/>
            <a:ext cx="3362183" cy="1142635"/>
          </a:xfrm>
          <a:prstGeom prst="round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4112" y="4374537"/>
            <a:ext cx="8234098" cy="193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Detengámonos </a:t>
            </a:r>
            <a:r>
              <a:rPr lang="es-PE" sz="30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ahora para profundizar en la identidad que el Señor nos transmite en este pasaje, veamos lo que eso implica y lo que implica para nosotros seguir al Señor.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0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30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8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l mundo Iluminado | Atheist experience, Real pictures, Earth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6" y="397008"/>
            <a:ext cx="8152370" cy="60544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53176" y="467130"/>
            <a:ext cx="4071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Domingo 5° Tiempo Ordinario-Ciclo A.</a:t>
            </a:r>
            <a:endParaRPr lang="es-E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909" y="383820"/>
            <a:ext cx="3274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 Mateo 5, 13-16</a:t>
            </a:r>
            <a:endParaRPr lang="es-ES" sz="2400" b="1" cap="all" dirty="0">
              <a:ln w="0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515439" y="3315849"/>
            <a:ext cx="6319480" cy="2866419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USTEDES SON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LA LUZ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DEL MUNDO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kern="10" dirty="0">
              <a:ln w="9525"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37483" y="6034492"/>
            <a:ext cx="294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cap="all" dirty="0">
                <a:ln w="0"/>
                <a:solidFill>
                  <a:srgbClr val="FFFF5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 Febrero </a:t>
            </a:r>
            <a:r>
              <a:rPr lang="es-ES" sz="2000" b="1" cap="all" dirty="0" smtClean="0">
                <a:ln w="0"/>
                <a:solidFill>
                  <a:srgbClr val="FFFF5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2023</a:t>
            </a:r>
            <a:endParaRPr lang="es-ES" sz="2000" b="1" cap="all" dirty="0">
              <a:ln w="0"/>
              <a:solidFill>
                <a:srgbClr val="FFFF5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0" y="406768"/>
            <a:ext cx="8157183" cy="604267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0925" y="5258938"/>
            <a:ext cx="7776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qué impresión me causa la misión que nos deja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?,¿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 qué?</a:t>
            </a:r>
            <a:endParaRPr lang="es-ES" sz="32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44945" y="416496"/>
            <a:ext cx="81279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•  ¿Qué me llama la atención de estas imágenes que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presenta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Señor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sobre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  nuestra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identidad de creyentes?,           </a:t>
            </a:r>
            <a:endParaRPr lang="es-ES" sz="28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9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8" y="366857"/>
            <a:ext cx="8134784" cy="607088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9673" y="366857"/>
            <a:ext cx="79525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•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SAL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es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decir, dar sabor, comunicar, transmitir, contagiar a otros aquello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que uno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vive. </a:t>
            </a:r>
            <a:endParaRPr lang="es-PE" sz="2800" b="1" dirty="0" smtClean="0">
              <a:solidFill>
                <a:srgbClr val="FFFFFF"/>
              </a:solidFill>
              <a:effectLst>
                <a:glow rad="139700">
                  <a:srgbClr val="360000"/>
                </a:glow>
                <a:innerShdw blurRad="63500" dist="50800" dir="13500000">
                  <a:prstClr val="black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800" b="1" dirty="0" smtClean="0">
              <a:solidFill>
                <a:srgbClr val="FFFFFF"/>
              </a:solidFill>
              <a:effectLst>
                <a:glow rad="139700">
                  <a:srgbClr val="360000"/>
                </a:glow>
                <a:innerShdw blurRad="63500" dist="50800" dir="13500000">
                  <a:prstClr val="black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En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este sentido, </a:t>
            </a:r>
            <a:endParaRPr lang="es-ES" sz="2800" b="1" dirty="0">
              <a:solidFill>
                <a:srgbClr val="FFFFFF"/>
              </a:solidFill>
              <a:effectLst>
                <a:glow rad="139700">
                  <a:srgbClr val="360000"/>
                </a:glow>
                <a:innerShdw blurRad="63500" dist="50800" dir="13500000">
                  <a:prstClr val="black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3782" y="3260440"/>
            <a:ext cx="48583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360000"/>
                  </a:glow>
                  <a:innerShdw blurRad="63500" dist="50800" dir="135000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 qué manera busco manifestar mi ser cristiano, que busco vivir el estilo del Señor y que busco identificarme con su proyecto de amor?</a:t>
            </a:r>
            <a:endParaRPr lang="es-ES" sz="2800" b="1" dirty="0">
              <a:solidFill>
                <a:srgbClr val="FFFFFF"/>
              </a:solidFill>
              <a:effectLst>
                <a:glow rad="139700">
                  <a:srgbClr val="360000"/>
                </a:glow>
                <a:innerShdw blurRad="63500" dist="50800" dir="13500000">
                  <a:prstClr val="black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" y="410833"/>
            <a:ext cx="8119780" cy="6063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37598" y="4720364"/>
            <a:ext cx="73457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Vives </a:t>
            </a:r>
            <a:r>
              <a:rPr lang="es-ES_tradnl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tu experiencia de fe consciente de que eres un faro que lleva 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 otros a Dios?                                                         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innerShdw blurRad="63500" dist="50800" dir="18900000">
                  <a:srgbClr val="C00000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879028" y="1442245"/>
            <a:ext cx="3662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LUZ</a:t>
            </a:r>
            <a:r>
              <a:rPr lang="es-ES_tradnl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es-ES" sz="8000" dirty="0">
              <a:solidFill>
                <a:srgbClr val="FFFF00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innerShdw blurRad="63500" dist="50800" dir="18900000">
                  <a:srgbClr val="C00000"/>
                </a:inn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53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0" y="388523"/>
            <a:ext cx="8177849" cy="6041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755576" y="458805"/>
            <a:ext cx="7450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solidFill>
                  <a:srgbClr val="FFFF00"/>
                </a:solidFill>
                <a:effectLst>
                  <a:innerShdw blurRad="63500" dist="508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Comparte alguna experiencia en la que hayas sido para otros una luz en su camino.</a:t>
            </a:r>
            <a:endParaRPr lang="es-ES" sz="3600" b="1" dirty="0">
              <a:solidFill>
                <a:srgbClr val="FFFF00"/>
              </a:solidFill>
              <a:effectLst>
                <a:innerShdw blurRad="63500" dist="50800">
                  <a:prstClr val="black"/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2" y="397255"/>
            <a:ext cx="8249551" cy="6040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45626" y="534011"/>
            <a:ext cx="42484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600" b="1" dirty="0">
                <a:solidFill>
                  <a:srgbClr val="AAE2CA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¿Qué cosas hacen que mi vida cristiana se diluya, que pierda el sentido y el sabor que debe tener?</a:t>
            </a:r>
            <a:endParaRPr lang="es-ES_tradnl" sz="3600" b="1" i="1" kern="0" dirty="0">
              <a:solidFill>
                <a:srgbClr val="AAE2CA">
                  <a:lumMod val="20000"/>
                  <a:lumOff val="80000"/>
                </a:srgb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tener la fe a pesar de la controversia o duda. Sigue Luch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401637"/>
            <a:ext cx="8184861" cy="6054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036581" y="1199909"/>
            <a:ext cx="4479353" cy="377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457200" indent="-457200" algn="r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¿En qué circunstancias “escondo, oculto mi fe”, y dejo de ser lo que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el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Señor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espera </a:t>
            </a:r>
          </a:p>
          <a:p>
            <a:pPr algn="r" fontAlgn="base">
              <a:lnSpc>
                <a:spcPct val="90000"/>
              </a:lnSpc>
              <a:spcAft>
                <a:spcPct val="0"/>
              </a:spcAft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mí?</a:t>
            </a:r>
          </a:p>
          <a:p>
            <a:pPr marL="457200" indent="-457200" algn="r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r sal de tierra y luz del mund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6" y="410585"/>
            <a:ext cx="8152883" cy="60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098614" y="1810473"/>
            <a:ext cx="3517095" cy="211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Luz, lámpara, candelero, brillo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es-PE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9196" y="4503305"/>
            <a:ext cx="5763413" cy="164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342900" indent="-342900" fontAlgn="base">
              <a:lnSpc>
                <a:spcPct val="90000"/>
              </a:lnSpc>
              <a:spcAft>
                <a:spcPct val="0"/>
              </a:spcAft>
            </a:pP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itchFamily="34" charset="0"/>
              </a:rPr>
              <a:t>  ¿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itchFamily="34" charset="0"/>
              </a:rPr>
              <a:t>qué esperanzas puedes comunicar al mundo siendo sal y luz?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itchFamily="34" charset="0"/>
            </a:endParaRP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</a:pPr>
            <a:endParaRPr lang="es-PE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ué hacer durante una visita al Santísimo? | Suyapa M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" y="378690"/>
            <a:ext cx="8166388" cy="6031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769851" y="1821516"/>
            <a:ext cx="2458258" cy="57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Motivación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  <a:p>
            <a:pPr fontAlgn="base">
              <a:spcAft>
                <a:spcPct val="0"/>
              </a:spcAft>
            </a:pPr>
            <a:endParaRPr lang="es-PE" sz="2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>
          <a:xfrm>
            <a:off x="635923" y="472943"/>
            <a:ext cx="3040149" cy="1092519"/>
          </a:xfrm>
          <a:prstGeom prst="round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9851" y="4144458"/>
            <a:ext cx="7682908" cy="2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La </a:t>
            </a: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luminosidad y el “salero” que hemos de mostrar y aportar a nuestro mundo provienen del Evangelio y de Dios.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Para adquirir y mantener esas virtudes, hemos de ser constantes en la oración.</a:t>
            </a:r>
          </a:p>
          <a:p>
            <a:pPr algn="ctr" fontAlgn="base">
              <a:spcAft>
                <a:spcPct val="0"/>
              </a:spcAft>
            </a:pPr>
            <a:endParaRPr lang="es-PE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s-PE" sz="2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1.ytimg.com/vi/WHwgt5gNN5w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3273"/>
          <a:stretch/>
        </p:blipFill>
        <p:spPr bwMode="auto">
          <a:xfrm>
            <a:off x="511928" y="437744"/>
            <a:ext cx="8145072" cy="60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31384" y="5661248"/>
            <a:ext cx="80010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 puede, también, recitar el salmo responsorial que corresponde a este domingo (Salmo 111).  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2970" y="356050"/>
            <a:ext cx="78578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Luego de un tiempo de oración personal, compartimos en grupos nuestra oración (o todos juntos)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374905"/>
            <a:ext cx="8172519" cy="6035624"/>
          </a:xfrm>
          <a:prstGeom prst="rect">
            <a:avLst/>
          </a:prstGeo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58208" y="347248"/>
            <a:ext cx="1960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i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Salmo </a:t>
            </a:r>
            <a:r>
              <a:rPr lang="es-ES_tradnl" sz="3200" b="1" i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111</a:t>
            </a:r>
            <a:r>
              <a:rPr lang="es-ES_tradnl" sz="2400" b="1" i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_tradnl" sz="6000" b="1" i="1" dirty="0">
              <a:solidFill>
                <a:srgbClr val="00CC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08070" y="507035"/>
            <a:ext cx="36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glow rad="101600">
                    <a:srgbClr val="000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las tinieblas brilla como una luz el que es justo, clemente y compasivo. Dichoso el que se apiada y presta,  y administra rectamente sus asuntos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6472" y="3795510"/>
            <a:ext cx="34509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justo brilla en las tinieblas como una luz. </a:t>
            </a:r>
          </a:p>
        </p:txBody>
      </p:sp>
    </p:spTree>
    <p:extLst>
      <p:ext uri="{BB962C8B-B14F-4D97-AF65-F5344CB8AC3E}">
        <p14:creationId xmlns:p14="http://schemas.microsoft.com/office/powerpoint/2010/main" val="38120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5" y="421159"/>
            <a:ext cx="8062835" cy="6024602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45456" y="421159"/>
            <a:ext cx="8190597" cy="1271946"/>
          </a:xfrm>
          <a:prstGeom prst="rect">
            <a:avLst/>
          </a:prstGeom>
          <a:solidFill>
            <a:srgbClr val="2C9F0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s-ES_tradnl" sz="2400" b="1" kern="0" dirty="0">
                <a:solidFill>
                  <a:srgbClr val="FFFFFF">
                    <a:lumMod val="95000"/>
                  </a:srgb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_tradnl" sz="2400" b="1" kern="0" dirty="0">
                <a:solidFill>
                  <a:srgbClr val="FFFFFF">
                    <a:lumMod val="95000"/>
                  </a:srgb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Century Gothic" panose="020B0502020202020204" pitchFamily="34" charset="0"/>
                <a:ea typeface="+mn-ea"/>
                <a:cs typeface="+mn-cs"/>
              </a:rPr>
              <a:t>Ambientación: 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Century Gothic" panose="020B0502020202020204" pitchFamily="34" charset="0"/>
              </a:rPr>
              <a:t>Colocar al centro un montoncito de sal y una vela apagada por cada miembro del grupo alrededor del cirio pascual 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</a:effectLst>
                <a:latin typeface="Century Gothic" panose="020B0502020202020204" pitchFamily="34" charset="0"/>
              </a:rPr>
              <a:t>encendido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Century Gothic" panose="020B0502020202020204" pitchFamily="34" charset="0"/>
              </a:rPr>
              <a:t>.</a:t>
            </a:r>
            <a:endParaRPr lang="es-PE" sz="2400" b="1" kern="0" dirty="0">
              <a:solidFill>
                <a:srgbClr val="FFFFFF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b="1" kern="0" dirty="0">
              <a:solidFill>
                <a:srgbClr val="CCECFF">
                  <a:lumMod val="2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b="1" kern="0" dirty="0">
              <a:solidFill>
                <a:srgbClr val="CCECFF">
                  <a:lumMod val="25000"/>
                </a:srgb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02426" y="5984096"/>
            <a:ext cx="767377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</a:rPr>
              <a:t>Cantos sugeridos: Id y enseñad, Canción del testigo</a:t>
            </a:r>
          </a:p>
        </p:txBody>
      </p:sp>
    </p:spTree>
    <p:extLst>
      <p:ext uri="{BB962C8B-B14F-4D97-AF65-F5344CB8AC3E}">
        <p14:creationId xmlns:p14="http://schemas.microsoft.com/office/powerpoint/2010/main" val="26761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50,813 imágenes de Joven rezando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3"/>
          <a:stretch/>
        </p:blipFill>
        <p:spPr bwMode="auto">
          <a:xfrm>
            <a:off x="540345" y="411193"/>
            <a:ext cx="8180323" cy="6026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0345" y="411193"/>
            <a:ext cx="83819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justo jamás vacilará, su recuerdo será perpetuo. No temerá las malas noticias, </a:t>
            </a:r>
            <a:b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 corazón está firme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en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Señor</a:t>
            </a:r>
            <a:endParaRPr lang="es-ES_tradnl" sz="2800" b="1" i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0282" y="4727027"/>
            <a:ext cx="4680520" cy="10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228600">
                    <a:srgbClr val="683E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El justo brilla en las tinieblas como una luz. </a:t>
            </a:r>
          </a:p>
        </p:txBody>
      </p:sp>
    </p:spTree>
    <p:extLst>
      <p:ext uri="{BB962C8B-B14F-4D97-AF65-F5344CB8AC3E}">
        <p14:creationId xmlns:p14="http://schemas.microsoft.com/office/powerpoint/2010/main" val="2063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402684"/>
            <a:ext cx="8180614" cy="5997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17525" y="2270125"/>
            <a:ext cx="1841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7525" y="1136842"/>
            <a:ext cx="26483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                   corazón                está                   seguro</a:t>
            </a:r>
            <a:r>
              <a:rPr lang="es-ES" sz="28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sin temor. Reparte limosna a los pobres; su caridad es constante, sin falta, y alzará la frente con dignidad</a:t>
            </a:r>
            <a:r>
              <a:rPr lang="es-ES_tradnl" sz="28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sz="3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66070" y="5181124"/>
            <a:ext cx="4796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justo brilla en las tinieblas como una luz. </a:t>
            </a:r>
          </a:p>
        </p:txBody>
      </p:sp>
    </p:spTree>
    <p:extLst>
      <p:ext uri="{BB962C8B-B14F-4D97-AF65-F5344CB8AC3E}">
        <p14:creationId xmlns:p14="http://schemas.microsoft.com/office/powerpoint/2010/main" val="40475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274" r="1001" b="1039"/>
          <a:stretch/>
        </p:blipFill>
        <p:spPr>
          <a:xfrm>
            <a:off x="544985" y="371952"/>
            <a:ext cx="8153598" cy="6067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121883" y="360024"/>
            <a:ext cx="5669060" cy="150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Motivación: 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San Vicente, da una serie de consejos al joven sacerdote Antonio Durand, que ha sido nombrado superior del Seminario de </a:t>
            </a:r>
            <a:r>
              <a:rPr lang="es-PE" sz="24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Agde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. Le recalca la importancia del testimonio: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43349" y="2029113"/>
            <a:ext cx="8255234" cy="39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“…</a:t>
            </a:r>
            <a:r>
              <a:rPr lang="es-PE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el superior, el pastor y el director tiene que purificar, iluminar y unir con Dios a las almas que Dios mismo le ha encomendado.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Lo mismo que los cielos envían sus benéficos influjos sobre la tierra, también los que están por encima de los demás deben derramar sobre ellos el espíritu principal, que debe animarles; </a:t>
            </a:r>
            <a:r>
              <a:rPr lang="es-ES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 ello, tiene que estar usted lleno de gracia, de luz y de obras buenas, lo mismo que vemos cómo el sol comunica a los otros astros de la plenitud de su claridad.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400" b="1" i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</a:t>
            </a:r>
            <a:r>
              <a:rPr lang="es-ES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fin, es preciso que sea usted como la sal: impidiendo que la corrupción llegue hasta el rebaño que le tiene a usted por pastor.”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593625" y="469151"/>
            <a:ext cx="2696979" cy="9316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3" y="415635"/>
            <a:ext cx="8209328" cy="604255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90344" y="415635"/>
            <a:ext cx="4104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COMPROMISO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:</a:t>
            </a:r>
            <a:endParaRPr lang="es-PE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6741" y="1145233"/>
            <a:ext cx="74297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¿De qué manera en mi familia, en mi comunidad, en mi trabajo puedo ser sal y luz para los demás?</a:t>
            </a:r>
            <a:endParaRPr lang="es-ES" sz="28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96860" y="5543540"/>
            <a:ext cx="3768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Forte" panose="03060902040502070203" pitchFamily="66" charset="0"/>
              </a:rPr>
              <a:t>¿con qué actitudes?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7" y="386415"/>
            <a:ext cx="8098100" cy="6052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619" y="376687"/>
            <a:ext cx="7888054" cy="530277"/>
          </a:xfrm>
        </p:spPr>
        <p:txBody>
          <a:bodyPr/>
          <a:lstStyle/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_tradnl" sz="3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63500" dir="13500000" algn="br" rotWithShape="0">
                    <a:prstClr val="black"/>
                  </a:outerShdw>
                </a:effectLst>
                <a:latin typeface="Berlin Sans FB" pitchFamily="34" charset="0"/>
              </a:rPr>
              <a:t>“Estar presentes” allí donde se requieran </a:t>
            </a:r>
            <a:r>
              <a:rPr lang="es-ES_tradnl" sz="3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63500" dir="13500000" algn="br" rotWithShape="0">
                    <a:prstClr val="black"/>
                  </a:outerShdw>
                </a:effectLst>
                <a:latin typeface="Berlin Sans FB" pitchFamily="34" charset="0"/>
              </a:rPr>
              <a:t>la</a:t>
            </a:r>
            <a:endParaRPr lang="es-PE" sz="33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63500" dir="13500000" algn="br" rotWithShape="0">
                  <a:prstClr val="black"/>
                </a:outerShdw>
              </a:effectLst>
              <a:latin typeface="Berlin Sans FB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876610" y="4803085"/>
            <a:ext cx="7602372" cy="116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_tradnl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3500000" algn="br" rotWithShape="0">
                    <a:prstClr val="black"/>
                  </a:outerShdw>
                </a:effectLst>
                <a:latin typeface="Berlin Sans FB" pitchFamily="34" charset="0"/>
              </a:rPr>
              <a:t>sal y la luz en las relaciones humanas             a punto de corromperse.</a:t>
            </a:r>
            <a:endParaRPr lang="es-PE" kern="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dir="13500000" algn="br" rotWithShape="0">
                  <a:prstClr val="black"/>
                </a:outerShdw>
              </a:effectLst>
              <a:latin typeface="Berlin Sans FB" pitchFamily="34" charset="0"/>
            </a:endParaRPr>
          </a:p>
          <a:p>
            <a:pPr algn="ctr">
              <a:spcBef>
                <a:spcPts val="0"/>
              </a:spcBef>
            </a:pPr>
            <a:endParaRPr lang="es-PE" kern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dir="13500000" algn="br" rotWithShape="0">
                  <a:prstClr val="black"/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9" y="359593"/>
            <a:ext cx="8198795" cy="6029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1860" y="861881"/>
            <a:ext cx="3460540" cy="48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Señor Jesús,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Tú que me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            invitas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a ser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sal y luz del mundo,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Tú que me comprometes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en tu misión,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Tú que me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                 invitas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a ser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 testigo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tuyo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ayúdame a</a:t>
            </a:r>
            <a:endParaRPr lang="es-PE" sz="2800" kern="0" dirty="0">
              <a:solidFill>
                <a:srgbClr val="FFFFFF"/>
              </a:solidFill>
              <a:effectLst>
                <a:glow rad="101600">
                  <a:srgbClr val="020202"/>
                </a:glow>
              </a:effectLst>
              <a:latin typeface="Clarendon Blk BT" panose="0204090505050502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1860" y="449845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239332" y="1289715"/>
            <a:ext cx="2421568" cy="41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vivir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cada vez con más convicción mi adhesión a ti,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para que de esa manera pueda contagiar a otros todo lo que Tú haces en mí.</a:t>
            </a:r>
          </a:p>
        </p:txBody>
      </p:sp>
    </p:spTree>
    <p:extLst>
      <p:ext uri="{BB962C8B-B14F-4D97-AF65-F5344CB8AC3E}">
        <p14:creationId xmlns:p14="http://schemas.microsoft.com/office/powerpoint/2010/main" val="5030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 grunner til Jesu suksess | Historienet.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/>
          <a:stretch/>
        </p:blipFill>
        <p:spPr bwMode="auto">
          <a:xfrm>
            <a:off x="510867" y="371235"/>
            <a:ext cx="8143605" cy="6011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408217" y="371235"/>
            <a:ext cx="5320145" cy="45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Regálame la gracia de mostrar con mi vida lo que creo y que Tú haces en mí, por eso, si me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pides que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sea sal y luz,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dame Tú la gracia de dar testimonio de ti, de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                     anunciarte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con mi vida,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de comunicarte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con mi                     manera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de ser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, de</a:t>
            </a:r>
            <a:endParaRPr lang="es-PE" sz="2800" kern="0" dirty="0">
              <a:solidFill>
                <a:srgbClr val="FFFFFF"/>
              </a:solidFill>
              <a:effectLst>
                <a:glow rad="101600">
                  <a:srgbClr val="020202"/>
                </a:glow>
              </a:effectLst>
              <a:latin typeface="Clarendon Blk BT" panose="020409050505050202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anunciarte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con mi presencia,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para que otros encuentren en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ti la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vida y la plenitud que Tú me das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.  Que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020202"/>
                  </a:glow>
                </a:effectLst>
                <a:latin typeface="Clarendon Blk BT" panose="02040905050505020204" pitchFamily="18" charset="0"/>
              </a:rPr>
              <a:t>así sea.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PE" sz="2800" kern="0" dirty="0">
              <a:solidFill>
                <a:srgbClr val="FFFFFF"/>
              </a:solidFill>
              <a:effectLst>
                <a:glow rad="101600">
                  <a:srgbClr val="020202"/>
                </a:glo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" y="381645"/>
            <a:ext cx="8137328" cy="6046863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30320" y="6301707"/>
            <a:ext cx="3881542" cy="492443"/>
          </a:xfrm>
          <a:prstGeom prst="rect">
            <a:avLst/>
          </a:prstGeom>
          <a:solidFill>
            <a:srgbClr val="37570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5 ideas de Cielo estrellado | estrellas en el cielo, cielo, cielo noctu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6" y="405219"/>
            <a:ext cx="8177348" cy="60407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97826" y="427856"/>
            <a:ext cx="5140006" cy="409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600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Ambientación: </a:t>
            </a:r>
            <a:endParaRPr lang="es-PE" sz="2600" dirty="0" smtClean="0">
              <a:effectLst>
                <a:glow rad="2286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  <a:p>
            <a:pPr algn="ctr" fontAlgn="base">
              <a:spcAft>
                <a:spcPct val="0"/>
              </a:spcAft>
            </a:pPr>
            <a:endParaRPr lang="es-PE" sz="2600" dirty="0" smtClean="0">
              <a:effectLst>
                <a:glow rad="2286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 un mundo y en un tiempo en los que las estrellas que brillan en el firmamento de la opinión pública lo hacen por motivos a veces muy superficiales, las lecturas de hoy nos hablan de luces que brillan como la aurora por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motivos bien distintos.  </a:t>
            </a:r>
            <a:endParaRPr lang="es-ES_tradnl" sz="2600" b="1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2286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8786" y="4880560"/>
            <a:ext cx="76438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00339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9992" y="2215124"/>
            <a:ext cx="3699956" cy="23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glow rad="101600">
                    <a:srgbClr val="003399">
                      <a:lumMod val="7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3399">
                    <a:lumMod val="7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99503" y="4101758"/>
            <a:ext cx="4321781" cy="18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s-PE" sz="2400" dirty="0">
              <a:effectLst>
                <a:glow rad="101600">
                  <a:srgbClr val="003399">
                    <a:lumMod val="50000"/>
                    <a:alpha val="60000"/>
                  </a:srgbClr>
                </a:glow>
              </a:effectLst>
              <a:latin typeface="Forte" panose="03060902040502070203" pitchFamily="66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_tradnl" sz="2400" dirty="0">
                <a:effectLst>
                  <a:glow rad="101600">
                    <a:srgbClr val="003399">
                      <a:lumMod val="50000"/>
                      <a:alpha val="60000"/>
                    </a:srgbClr>
                  </a:glow>
                </a:effectLst>
                <a:latin typeface="Forte" panose="03060902040502070203" pitchFamily="66" charset="0"/>
              </a:rPr>
              <a:t> </a:t>
            </a:r>
            <a:endParaRPr lang="es-ES_tradnl" sz="24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101600">
                  <a:srgbClr val="003399">
                    <a:lumMod val="50000"/>
                    <a:alpha val="60000"/>
                  </a:srgbClr>
                </a:glow>
              </a:effectLst>
              <a:latin typeface="Forte" panose="03060902040502070203" pitchFamily="66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6600" y="5024988"/>
            <a:ext cx="8030934" cy="125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También </a:t>
            </a: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nosotros debemos brillar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 </a:t>
            </a: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medio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de </a:t>
            </a: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nuestro mundo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para </a:t>
            </a: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que 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otros, </a:t>
            </a:r>
            <a:r>
              <a:rPr lang="es-ES" sz="2600" b="1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                        viendo</a:t>
            </a:r>
            <a:r>
              <a:rPr lang="es-ES" sz="2600" b="1" dirty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, den gloria a Dios.</a:t>
            </a:r>
          </a:p>
          <a:p>
            <a:pPr algn="ctr" fontAlgn="base">
              <a:spcAft>
                <a:spcPct val="0"/>
              </a:spcAft>
            </a:pPr>
            <a:endParaRPr lang="es-ES_tradnl" sz="2600" b="1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2286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3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ús En El Vector De Comunión Foto de archivo - Imagen de cielo,  vacaciones: 4297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" y="413737"/>
            <a:ext cx="8175964" cy="6027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47817" y="432209"/>
            <a:ext cx="2561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spc="50" dirty="0">
                <a:ln w="11430"/>
                <a:solidFill>
                  <a:srgbClr val="FFFFA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Oración inicial</a:t>
            </a:r>
            <a:endParaRPr lang="es-PE" sz="2800" b="1" spc="50" dirty="0">
              <a:ln w="11430"/>
              <a:solidFill>
                <a:srgbClr val="FFFFA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87064" y="946202"/>
            <a:ext cx="624482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Tú que me invitas a ser sal y luz del mundo,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Tú que me comprometes en tu misión,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Tú que me invitas a ser testigo tuyo,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ayúdame a vivir cada vez con más </a:t>
            </a:r>
            <a:endParaRPr lang="es-PE" sz="2600" dirty="0" smtClean="0">
              <a:solidFill>
                <a:srgbClr val="FFFFFF"/>
              </a:solidFill>
              <a:effectLst>
                <a:glow rad="101600">
                  <a:srgbClr val="000064"/>
                </a:glow>
              </a:effectLst>
              <a:latin typeface="AR CENA" panose="02000000000000000000" pitchFamily="2" charset="0"/>
              <a:cs typeface="Aharoni" pitchFamily="2" charset="-79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convicción mi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adhesión a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para que de esa manera pueda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                        contagiar a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otros todo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                                                      lo que Tú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haces en mí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.</a:t>
            </a:r>
            <a:endParaRPr lang="es-PE" sz="2600" dirty="0">
              <a:solidFill>
                <a:srgbClr val="FFFFFF"/>
              </a:solidFill>
              <a:effectLst>
                <a:glow rad="101600">
                  <a:srgbClr val="000064"/>
                </a:glow>
              </a:effectLst>
              <a:latin typeface="AR CENA" panose="02000000000000000000" pitchFamily="2" charset="0"/>
              <a:cs typeface="Aharoni" pitchFamily="2" charset="-79"/>
            </a:endParaRPr>
          </a:p>
        </p:txBody>
      </p:sp>
      <p:sp>
        <p:nvSpPr>
          <p:cNvPr id="7" name="11 Rectángulo"/>
          <p:cNvSpPr/>
          <p:nvPr/>
        </p:nvSpPr>
        <p:spPr>
          <a:xfrm>
            <a:off x="1367128" y="4633479"/>
            <a:ext cx="6751783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	Regálame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la gracia de mostrar con mi vida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	lo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que creo y que Tú haces en mí,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	por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eso, si me pides que sea sal y luz,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	dame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Tú la gracia de dar testimonio de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ti,</a:t>
            </a:r>
            <a:endParaRPr lang="es-PE" sz="2600" dirty="0">
              <a:solidFill>
                <a:srgbClr val="FFFFFF"/>
              </a:solidFill>
              <a:effectLst>
                <a:glow rad="101600">
                  <a:srgbClr val="000064"/>
                </a:glow>
              </a:effectLst>
              <a:latin typeface="AR CENA" panose="02000000000000000000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88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375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Mientras comían, Jesús tomó un pan, pronunció la bendición, lo partió y se lo di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9" y="356320"/>
            <a:ext cx="8174320" cy="6044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839618" y="3717123"/>
            <a:ext cx="596930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de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anunciarte con mi vida,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de comunicarte con mi manera de ser,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de anunciarte con mi presencia,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para que otros encuentren en 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la vida y la plenitud que Tú me das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.                 Que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así sea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000064"/>
                  </a:glow>
                </a:effectLst>
                <a:latin typeface="AR CENA" panose="02000000000000000000" pitchFamily="2" charset="0"/>
                <a:cs typeface="Aharoni" pitchFamily="2" charset="-79"/>
              </a:rPr>
              <a:t>.</a:t>
            </a:r>
            <a:endParaRPr lang="es-PE" sz="2800" dirty="0">
              <a:solidFill>
                <a:srgbClr val="FFFFFF"/>
              </a:solidFill>
              <a:effectLst>
                <a:glow rad="101600">
                  <a:srgbClr val="000064"/>
                </a:glow>
              </a:effectLst>
              <a:latin typeface="AR CENA" panose="02000000000000000000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83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r sal de tierra y luz del mund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2656"/>
            <a:ext cx="8174181" cy="600585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149579" y="2320685"/>
            <a:ext cx="2346086" cy="31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rgbClr val="422100"/>
                  </a:glow>
                </a:effectLst>
                <a:latin typeface="Aharoni" pitchFamily="2" charset="-79"/>
                <a:cs typeface="Aharoni" pitchFamily="2" charset="-79"/>
              </a:rPr>
              <a:t>	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422100"/>
                  </a:glow>
                </a:effectLst>
                <a:latin typeface="Aharoni" pitchFamily="2" charset="-79"/>
                <a:cs typeface="Aharoni" pitchFamily="2" charset="-79"/>
              </a:rPr>
              <a:t>Motivación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422100"/>
                  </a:glow>
                </a:effectLst>
                <a:latin typeface="Aharoni" pitchFamily="2" charset="-79"/>
                <a:cs typeface="Aharoni" pitchFamily="2" charset="-79"/>
              </a:rPr>
              <a:t>:</a:t>
            </a:r>
            <a:endParaRPr lang="es-ES_tradnl" sz="2400" b="1" kern="0" dirty="0">
              <a:solidFill>
                <a:srgbClr val="FFFFFF"/>
              </a:solidFill>
              <a:effectLst>
                <a:glow rad="101600">
                  <a:srgbClr val="422100"/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" y="441128"/>
            <a:ext cx="3108406" cy="1110604"/>
          </a:xfrm>
          <a:prstGeom prst="round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40826" y="3717666"/>
            <a:ext cx="8148991" cy="22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422100"/>
                  </a:glow>
                </a:effectLst>
                <a:latin typeface="Aharoni" pitchFamily="2" charset="-79"/>
                <a:cs typeface="Aharoni" pitchFamily="2" charset="-79"/>
              </a:rPr>
              <a:t>Este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422100"/>
                  </a:glow>
                </a:effectLst>
                <a:latin typeface="Aharoni" pitchFamily="2" charset="-79"/>
                <a:cs typeface="Aharoni" pitchFamily="2" charset="-79"/>
              </a:rPr>
              <a:t>texto nos invita a mirar nuestra actitud y nuestra disposición como creyentes, pues nos muestra lo que debe identificar y caracterizar nuestro comportamiento en relación a los demás. Quien opta por seguir a Jesús y vivir según su estilo cumple la misión de ser sal y luz para el mundo. Escuchemos:</a:t>
            </a:r>
            <a:endParaRPr lang="es-ES_tradnl" sz="2400" b="1" kern="0" dirty="0">
              <a:solidFill>
                <a:srgbClr val="FFFFFF"/>
              </a:solidFill>
              <a:effectLst>
                <a:glow rad="101600">
                  <a:srgbClr val="422100"/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510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Jesus dice ustedes son la sal d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351126"/>
            <a:ext cx="8283214" cy="60775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70334" y="582570"/>
            <a:ext cx="307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kern="0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Georgia" pitchFamily="18" charset="0"/>
              </a:rPr>
              <a:t>Mateo </a:t>
            </a:r>
            <a:r>
              <a:rPr lang="es-PE" sz="2400" b="1" i="1" kern="0" dirty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Georgia" pitchFamily="18" charset="0"/>
              </a:rPr>
              <a:t>5, </a:t>
            </a:r>
            <a:r>
              <a:rPr lang="es-PE" sz="2400" b="1" i="1" kern="0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latin typeface="Georgia" pitchFamily="18" charset="0"/>
              </a:rPr>
              <a:t>13-16</a:t>
            </a:r>
            <a:endParaRPr lang="es-PE" sz="2400" b="1" i="1" kern="0" dirty="0">
              <a:solidFill>
                <a:srgbClr val="FFFFFF"/>
              </a:solidFill>
              <a:effectLst>
                <a:outerShdw blurRad="50800" dist="76200" dir="13500000" algn="br" rotWithShape="0">
                  <a:prstClr val="black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1127" y="3094331"/>
            <a:ext cx="33435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En </a:t>
            </a:r>
            <a:r>
              <a:rPr lang="es-ES" sz="2800" b="1" kern="0" dirty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aquel tiempo, dijo Jesús a sus discípulos: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                      Ustedes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son la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                       sal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</a:rPr>
              <a:t>de la tierra </a:t>
            </a:r>
          </a:p>
        </p:txBody>
      </p:sp>
    </p:spTree>
    <p:extLst>
      <p:ext uri="{BB962C8B-B14F-4D97-AF65-F5344CB8AC3E}">
        <p14:creationId xmlns:p14="http://schemas.microsoft.com/office/powerpoint/2010/main" val="38466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L EVANGELIO DEL DOMINGO: Unos discípulos torpes, miedosos y ambiciosos.  Domingo 25. Ciclo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374071"/>
            <a:ext cx="8203334" cy="60082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1295" y="326510"/>
            <a:ext cx="70723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Pero si la sal se vuelve  insípida, ¿con qué la salarán? No sirve más que para tirarla fuera y que la pise la gente.</a:t>
            </a:r>
          </a:p>
        </p:txBody>
      </p:sp>
    </p:spTree>
    <p:extLst>
      <p:ext uri="{BB962C8B-B14F-4D97-AF65-F5344CB8AC3E}">
        <p14:creationId xmlns:p14="http://schemas.microsoft.com/office/powerpoint/2010/main" val="4216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1272</Words>
  <Application>Microsoft Office PowerPoint</Application>
  <PresentationFormat>Presentación en pantalla (4:3)</PresentationFormat>
  <Paragraphs>102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37</vt:i4>
      </vt:variant>
    </vt:vector>
  </HeadingPairs>
  <TitlesOfParts>
    <vt:vector size="71" baseType="lpstr">
      <vt:lpstr>Aharoni</vt:lpstr>
      <vt:lpstr>Algerian</vt:lpstr>
      <vt:lpstr>AR CENA</vt:lpstr>
      <vt:lpstr>Arial</vt:lpstr>
      <vt:lpstr>Arial Narrow</vt:lpstr>
      <vt:lpstr>Arial Rounded MT Bold</vt:lpstr>
      <vt:lpstr>Berlin Sans FB</vt:lpstr>
      <vt:lpstr>Britannic Bold</vt:lpstr>
      <vt:lpstr>Calibri</vt:lpstr>
      <vt:lpstr>Century Gothic</vt:lpstr>
      <vt:lpstr>Clarendon Blk BT</vt:lpstr>
      <vt:lpstr>Comic Sans MS</vt:lpstr>
      <vt:lpstr>Forte</vt:lpstr>
      <vt:lpstr>Georgia</vt:lpstr>
      <vt:lpstr>Gill Sans MT Condensed</vt:lpstr>
      <vt:lpstr>Kristen ITC</vt:lpstr>
      <vt:lpstr>Poor Richard</vt:lpstr>
      <vt:lpstr>Rockwell</vt:lpstr>
      <vt:lpstr>Segoe UI Black</vt:lpstr>
      <vt:lpstr>Segoe UI Emoji</vt:lpstr>
      <vt:lpstr>Segoe UI Semibold</vt:lpstr>
      <vt:lpstr>Showcard Gothic</vt:lpstr>
      <vt:lpstr>Tekton Pro</vt:lpstr>
      <vt:lpstr>Tekton Pro Ext</vt:lpstr>
      <vt:lpstr>Times New Roman</vt:lpstr>
      <vt:lpstr>Wingdings</vt:lpstr>
      <vt:lpstr>1_Diseño predeterminado</vt:lpstr>
      <vt:lpstr>1_colormaster</vt:lpstr>
      <vt:lpstr>Default Design</vt:lpstr>
      <vt:lpstr>2_Diseño predeterminado</vt:lpstr>
      <vt:lpstr>1_Default Design</vt:lpstr>
      <vt:lpstr>3_Diseño predeterminado</vt:lpstr>
      <vt:lpstr>6_Diseño predeterminado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107</cp:revision>
  <dcterms:created xsi:type="dcterms:W3CDTF">2017-01-30T16:49:25Z</dcterms:created>
  <dcterms:modified xsi:type="dcterms:W3CDTF">2023-01-30T17:35:44Z</dcterms:modified>
</cp:coreProperties>
</file>