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2.jpg" ContentType="image/jpeg"/>
  <Override PartName="/ppt/media/image16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notesMasterIdLst>
    <p:notesMasterId r:id="rId42"/>
  </p:notesMasterIdLst>
  <p:sldIdLst>
    <p:sldId id="257" r:id="rId6"/>
    <p:sldId id="295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3" r:id="rId22"/>
    <p:sldId id="275" r:id="rId23"/>
    <p:sldId id="276" r:id="rId24"/>
    <p:sldId id="274" r:id="rId25"/>
    <p:sldId id="277" r:id="rId26"/>
    <p:sldId id="278" r:id="rId27"/>
    <p:sldId id="279" r:id="rId28"/>
    <p:sldId id="280" r:id="rId29"/>
    <p:sldId id="281" r:id="rId30"/>
    <p:sldId id="282" r:id="rId31"/>
    <p:sldId id="285" r:id="rId32"/>
    <p:sldId id="286" r:id="rId33"/>
    <p:sldId id="296" r:id="rId34"/>
    <p:sldId id="297" r:id="rId35"/>
    <p:sldId id="298" r:id="rId36"/>
    <p:sldId id="299" r:id="rId37"/>
    <p:sldId id="294" r:id="rId38"/>
    <p:sldId id="291" r:id="rId39"/>
    <p:sldId id="292" r:id="rId40"/>
    <p:sldId id="293" r:id="rId41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E4A"/>
    <a:srgbClr val="050505"/>
    <a:srgbClr val="FFFFA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7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9E093-E520-4234-8C00-555B6049AD0C}" type="datetimeFigureOut">
              <a:rPr lang="es-PE" smtClean="0"/>
              <a:t>2/01/2023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ABD3-B648-4127-9B8C-43D94C79B22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62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50241F-1295-4B05-959F-CA0B51A1B526}" type="slidenum">
              <a:rPr lang="es-ES">
                <a:solidFill>
                  <a:srgbClr val="000000"/>
                </a:solidFill>
              </a:rPr>
              <a:pPr/>
              <a:t>3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423862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2BE86-ED72-4EE8-A830-8392521F7FE4}" type="slidenum">
              <a:rPr lang="es-E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0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32BE86-ED72-4EE8-A830-8392521F7FE4}" type="slidenum">
              <a:rPr lang="es-E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3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B7E6-08FE-431C-803B-671F653ABB99}" type="slidenum">
              <a:rPr lang="es-ES">
                <a:solidFill>
                  <a:srgbClr val="000000"/>
                </a:solidFill>
              </a:rPr>
              <a:pPr/>
              <a:t>23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16199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6B7E6-08FE-431C-803B-671F653ABB99}" type="slidenum">
              <a:rPr lang="es-ES">
                <a:solidFill>
                  <a:srgbClr val="000000"/>
                </a:solidFill>
              </a:rPr>
              <a:pPr/>
              <a:t>24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46047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FC841-D6BF-4CB4-AEB9-7C8700A2B3BE}" type="slidenum">
              <a:rPr lang="es-ES">
                <a:solidFill>
                  <a:srgbClr val="000000"/>
                </a:solidFill>
              </a:rPr>
              <a:pPr/>
              <a:t>25</a:t>
            </a:fld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20710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40A9-8775-4BEB-9373-9998188379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7227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26B89-B090-48FD-80EB-2543BCD3766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2631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9696-3C84-4F9F-B8B2-D51D3CC783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17642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1C2A4-9A9C-48B6-B9A7-00FDCAB5EAC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58738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00F9C-4D26-42BE-BAEB-55C10714DE2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8845"/>
      </p:ext>
    </p:extLst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6BCC9-09D0-48E0-AB77-CBB33A66558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626176"/>
      </p:ext>
    </p:extLst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6F826-880D-4369-816C-C991ED273B8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52057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B1427-FF2E-4387-AF5E-CD0397B9F5B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18072"/>
      </p:ext>
    </p:extLst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CB70-E01D-4BA8-B667-7BACAA0D798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48012"/>
      </p:ext>
    </p:extLst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16AFF-571A-4A9C-B6B5-08AD39D430C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95880"/>
      </p:ext>
    </p:extLst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61871-7D7A-4C7A-9CD2-40E76931F58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772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9779-23A7-40E1-9E27-A579865B09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99499"/>
      </p:ext>
    </p:extLst>
  </p:cSld>
  <p:clrMapOvr>
    <a:masterClrMapping/>
  </p:clrMapOvr>
  <p:transition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EE8CD-9412-41D1-B184-B9821BDB588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664"/>
      </p:ext>
    </p:extLst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6F0E-5E9A-46EF-970C-2F4985C585E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24586"/>
      </p:ext>
    </p:extLst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47254-CF23-42D5-BA36-0A9996EE459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258269"/>
      </p:ext>
    </p:extLst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F26F4-20EE-481E-BF6E-D463DE90370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3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5E33C-4CD2-479B-8AB9-8790E3558757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40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E9FE-923A-4285-956D-E69A15A63AF8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8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9E2B-6792-4AA2-9862-CDB4C5B8EDF9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6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F6F4-1D9D-4217-8506-C53BEFF19C6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2977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673A-CF36-4A67-B715-39EF1B3F29B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9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57398-E5C5-4632-B409-0F3FBE7B3771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0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DAA3-AD55-4F67-A106-BAB29043014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32335"/>
      </p:ext>
    </p:extLst>
  </p:cSld>
  <p:clrMapOvr>
    <a:masterClrMapping/>
  </p:clrMapOvr>
  <p:transition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F888-96DE-430F-8030-56A2F76B30B0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66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4982F-CDD7-4DFC-84B2-0A046EF0F875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028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878AA-2A91-4ED0-89C6-D91F862C4ACA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49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1922A-4BC5-48F3-96D5-6B250631DD82}" type="slidenum">
              <a:rPr lang="ca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48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E1E0-7BF3-4803-8989-DBBB329FBE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96044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C560-B7BC-4333-B635-977C3A7D64C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7117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C4D2E-57C4-443A-AA61-B86590844B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09537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60A4-DD8D-4E83-90C6-36B7BCE0124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86944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7990-C4D9-4C0C-A15D-50794EB898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99620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3B56-2D06-4494-A22E-82972865915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54794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DE6A-9E30-4E67-BE24-57D1343908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30248"/>
      </p:ext>
    </p:extLst>
  </p:cSld>
  <p:clrMapOvr>
    <a:masterClrMapping/>
  </p:clrMapOvr>
  <p:transition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4BE0-42D9-4B30-8A38-1745096747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201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7A086-10EA-486F-BE3D-DFB70E02CAF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255271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21947-9E17-409C-B6EC-C6CC2B88B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28802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81980-BD82-49F5-857F-C43638F74D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1666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92659-5E6A-4255-A71B-C51553AD981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94911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5535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433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874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1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5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378C0-6C0B-4612-AD24-B4A90B50FAC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97000"/>
      </p:ext>
    </p:extLst>
  </p:cSld>
  <p:clrMapOvr>
    <a:masterClrMapping/>
  </p:clrMapOvr>
  <p:transition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854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66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4685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41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136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14A1F-4A1C-4AAB-B3EC-A525EE87769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4974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8113-B1EA-4640-BA44-305E04F0C6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6984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0F3EC-CC89-49A2-938C-09E5088064B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45009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D263D-7DC9-4D3F-9B53-DD083BDAFA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4061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BCFBF4-0F45-435E-A806-704F5AAEE82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7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FB6A0A-64B5-41B2-8665-E6EDE485CA3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3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effectLst/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>
              <a:solidFill>
                <a:srgbClr val="000000"/>
              </a:solidFill>
            </a:endParaRP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CA16F-8180-4C45-8175-FF36C1EC8173}" type="slidenum">
              <a:rPr lang="ca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ca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5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C3749-F4F1-4FC1-B995-EA0AE5300908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662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9" y="417021"/>
            <a:ext cx="7912146" cy="6020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576506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Adeste Fideles Track No13.wav"/>
          </p:stSnd>
        </p:sndAc>
      </p:transition>
    </mc:Choice>
    <mc:Fallback xmlns="">
      <p:transition spd="slow">
        <p:fade/>
        <p:sndAc>
          <p:stSnd loop="1">
            <p:snd r:embed="rId4" name="Adeste Fideles Track No13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6" y="529516"/>
            <a:ext cx="7915173" cy="588975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529516"/>
            <a:ext cx="8154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</a:t>
            </a:r>
            <a:endParaRPr lang="es-ES" sz="28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6936" y="3306347"/>
            <a:ext cx="3629501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Porque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hemos visto salir su estrella y venimos a adorarlo”.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Al </a:t>
            </a:r>
            <a:r>
              <a:rPr lang="es-P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enterarse  el rey Herodes, se sobresaltó y  toda Jerusalén con él;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3" y="487567"/>
            <a:ext cx="8066438" cy="5894760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52236" y="4884300"/>
            <a:ext cx="78488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convocó a </a:t>
            </a:r>
            <a:r>
              <a:rPr lang="es-ES" sz="2800" dirty="0" err="1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s-ES" sz="2800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los sumos sacerdotes y a los escribas del país, y les preguntó dónde tenía que nacer el Mesías. </a:t>
            </a:r>
          </a:p>
        </p:txBody>
      </p:sp>
    </p:spTree>
    <p:extLst>
      <p:ext uri="{BB962C8B-B14F-4D97-AF65-F5344CB8AC3E}">
        <p14:creationId xmlns:p14="http://schemas.microsoft.com/office/powerpoint/2010/main" val="5223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6" y="508002"/>
            <a:ext cx="8135007" cy="58835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850" y="404813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Ellos le contestaron:</a:t>
            </a:r>
            <a:b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E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Belén de Judea, porque así lo ha escrito  el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profeta:</a:t>
            </a:r>
            <a:endParaRPr lang="es-ES" sz="28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11560" y="4708301"/>
            <a:ext cx="7820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3FD73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</a:t>
            </a:r>
            <a:r>
              <a:rPr lang="es-ES" sz="2800" i="1" dirty="0">
                <a:solidFill>
                  <a:schemeClr val="bg1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Y tú, Belén, tierra de 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Judea, </a:t>
            </a:r>
            <a:r>
              <a:rPr lang="es-ES" sz="2800" i="1" dirty="0">
                <a:solidFill>
                  <a:schemeClr val="bg1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 eres, ni mucho menos la última de las ciudades de </a:t>
            </a:r>
            <a:r>
              <a:rPr lang="es-ES" sz="2800" i="1" dirty="0" smtClean="0">
                <a:solidFill>
                  <a:schemeClr val="bg1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Judea,  </a:t>
            </a:r>
            <a:r>
              <a:rPr lang="es-ES" sz="2800" i="1" dirty="0">
                <a:solidFill>
                  <a:schemeClr val="bg1"/>
                </a:solidFill>
                <a:effectLst>
                  <a:glow rad="139700">
                    <a:srgbClr val="3600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pues de ti saldrá un jefe  que  será el pastor de mi pueblo Israel”. </a:t>
            </a:r>
          </a:p>
        </p:txBody>
      </p:sp>
    </p:spTree>
    <p:extLst>
      <p:ext uri="{BB962C8B-B14F-4D97-AF65-F5344CB8AC3E}">
        <p14:creationId xmlns:p14="http://schemas.microsoft.com/office/powerpoint/2010/main" val="426631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6" y="506346"/>
            <a:ext cx="7898224" cy="5903680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5590" y="431277"/>
            <a:ext cx="79745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Entonces </a:t>
            </a:r>
            <a:r>
              <a:rPr lang="es-ES" sz="2800" dirty="0" smtClean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Herodes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llamó en secreto a los magos para que le precisaran el tiempo en que había aparecido la estrella, y los mandó a Belén, </a:t>
            </a:r>
            <a:r>
              <a:rPr lang="es-ES" sz="2800" baseline="30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s-ES" sz="28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diciéndoles: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Vayan </a:t>
            </a:r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y averigüen cuidadosamente acerca del niño; y, cuando lo encuentren, avísenme, para ir yo también a </a:t>
            </a:r>
            <a:r>
              <a:rPr lang="es-PE" sz="2800" dirty="0" smtClean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adorarlo.</a:t>
            </a:r>
            <a:endParaRPr lang="es-ES" sz="2800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2" y="478906"/>
            <a:ext cx="7904664" cy="59588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2926" y="4359864"/>
            <a:ext cx="806070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Arial Narrow" pitchFamily="34" charset="0"/>
              </a:rPr>
              <a:t>Ellos, después de oír al rey, se pusieron en camino, y de pronto la estrella que habían visto salir comenzó a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Arial Narrow" pitchFamily="34" charset="0"/>
              </a:rPr>
              <a:t>guiarlos,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Arial Narrow" pitchFamily="34" charset="0"/>
              </a:rPr>
              <a:t>hasta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2E1700">
                      <a:alpha val="60000"/>
                    </a:srgbClr>
                  </a:glow>
                </a:effectLst>
                <a:latin typeface="Arial Narrow" pitchFamily="34" charset="0"/>
              </a:rPr>
              <a:t>que se detuvo en el lugar donde estaba el niño.                 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Al ver la estrella, se llenaron de inmensa alegría. </a:t>
            </a:r>
          </a:p>
        </p:txBody>
      </p:sp>
    </p:spTree>
    <p:extLst>
      <p:ext uri="{BB962C8B-B14F-4D97-AF65-F5344CB8AC3E}">
        <p14:creationId xmlns:p14="http://schemas.microsoft.com/office/powerpoint/2010/main" val="17507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3" y="456183"/>
            <a:ext cx="7929141" cy="60092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40804" y="332656"/>
            <a:ext cx="853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Entraron en la casa, vieron al niño con María, su madre y cayendo de </a:t>
            </a:r>
            <a:r>
              <a:rPr lang="es-ES" sz="2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rodillas, </a:t>
            </a:r>
            <a:r>
              <a:rPr lang="es-ES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lo adoraron; </a:t>
            </a:r>
            <a:r>
              <a:rPr lang="es-ES" sz="2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</a:rPr>
              <a:t>después, abriendo sus cofres, le ofrecieron  regalos: oro, incienso y mirra. </a:t>
            </a:r>
          </a:p>
        </p:txBody>
      </p:sp>
    </p:spTree>
    <p:extLst>
      <p:ext uri="{BB962C8B-B14F-4D97-AF65-F5344CB8AC3E}">
        <p14:creationId xmlns:p14="http://schemas.microsoft.com/office/powerpoint/2010/main" val="2569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a masacre de niños, un pañal y las andanzas de un grupo de sabios: la  historia detrás de los Reyes Magos - Infoba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73"/>
          <a:stretch/>
        </p:blipFill>
        <p:spPr bwMode="auto">
          <a:xfrm>
            <a:off x="709757" y="441107"/>
            <a:ext cx="7917006" cy="60243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00521" y="441107"/>
            <a:ext cx="78154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dirty="0">
                <a:solidFill>
                  <a:srgbClr val="FFFFFF"/>
                </a:solidFill>
                <a:effectLst>
                  <a:glow rad="101600">
                    <a:srgbClr val="5C0000">
                      <a:alpha val="60000"/>
                    </a:srgbClr>
                  </a:glow>
                </a:effectLst>
                <a:latin typeface="Arial Narrow" pitchFamily="34" charset="0"/>
              </a:rPr>
              <a:t>Y habiendo sido advertidos en sueños, para que no volvieran a donde estaba Herodes,  se marcharon a su tierra por otro camino.</a:t>
            </a:r>
          </a:p>
        </p:txBody>
      </p:sp>
    </p:spTree>
    <p:extLst>
      <p:ext uri="{BB962C8B-B14F-4D97-AF65-F5344CB8AC3E}">
        <p14:creationId xmlns:p14="http://schemas.microsoft.com/office/powerpoint/2010/main" val="42783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4" y="466582"/>
            <a:ext cx="7769625" cy="59804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2453606" y="377790"/>
            <a:ext cx="49365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spc="50" dirty="0">
                <a:ln w="11430"/>
                <a:solidFill>
                  <a:srgbClr val="CC3300"/>
                </a:solidFill>
                <a:effectLst>
                  <a:glow rad="101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Preguntas para la lectura: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544295" y="1648718"/>
            <a:ext cx="3435928" cy="38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¿Por qué nació Jesús en Belén y no en </a:t>
            </a:r>
            <a:r>
              <a:rPr lang="es-E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Nazareth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 de donde vivía su familia? </a:t>
            </a:r>
            <a:endParaRPr lang="es-E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profecías se cumplieron?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71604" y="5357826"/>
            <a:ext cx="5989657" cy="44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dirty="0">
              <a:solidFill>
                <a:srgbClr val="FFFFFF"/>
              </a:solidFill>
              <a:effectLst>
                <a:glow rad="228600">
                  <a:srgbClr val="5C0000"/>
                </a:glow>
                <a:innerShdw blurRad="63500" dist="50800">
                  <a:prstClr val="black"/>
                </a:inn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9" y="422839"/>
            <a:ext cx="7772905" cy="6005669"/>
          </a:xfrm>
          <a:prstGeom prst="rect">
            <a:avLst/>
          </a:prstGeom>
        </p:spPr>
      </p:pic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4521821" y="762568"/>
            <a:ext cx="3353335" cy="504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latin typeface="Arial Black" panose="020B0A04020102020204" pitchFamily="34" charset="0"/>
              </a:rPr>
              <a:t>¿Ante </a:t>
            </a:r>
            <a:r>
              <a:rPr lang="es-ES" sz="3200" b="1" dirty="0" smtClean="0">
                <a:latin typeface="Arial Black" panose="020B0A04020102020204" pitchFamily="34" charset="0"/>
              </a:rPr>
              <a:t> quién </a:t>
            </a:r>
            <a:r>
              <a:rPr lang="es-ES" sz="3200" b="1" dirty="0">
                <a:latin typeface="Arial Black" panose="020B0A04020102020204" pitchFamily="34" charset="0"/>
              </a:rPr>
              <a:t>se presentaron primero para pedirle referencias sobre el Rey que acababa de nacer</a:t>
            </a:r>
            <a:r>
              <a:rPr lang="es-ES" sz="3200" b="1" dirty="0" smtClean="0">
                <a:latin typeface="Arial Black" panose="020B0A04020102020204" pitchFamily="34" charset="0"/>
              </a:rPr>
              <a:t>?            ¿A dónde los dirigió el rey?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Los Reyes Magos Adoran al Niño Jesús | Historias Biblicas para Niño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78409"/>
            <a:ext cx="7968700" cy="595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755618" y="3299401"/>
            <a:ext cx="4212306" cy="267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FFFFFF"/>
                </a:solidFill>
                <a:effectLst>
                  <a:glow rad="101600">
                    <a:srgbClr val="000004"/>
                  </a:glow>
                </a:effectLst>
                <a:latin typeface="Arial Narrow" panose="020B0606020202030204" pitchFamily="34" charset="0"/>
              </a:rPr>
              <a:t>¿Cuál fue el sentimiento que tuvieron estos sabios cuando </a:t>
            </a:r>
            <a:r>
              <a:rPr lang="es-ES" sz="3200" b="1" dirty="0">
                <a:solidFill>
                  <a:srgbClr val="FFFFFF"/>
                </a:solidFill>
                <a:effectLst>
                  <a:glow rad="101600">
                    <a:srgbClr val="00000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volvieron</a:t>
            </a:r>
            <a:r>
              <a:rPr lang="es-ES" sz="3200" b="1" dirty="0">
                <a:solidFill>
                  <a:srgbClr val="FFFFFF"/>
                </a:solidFill>
                <a:effectLst>
                  <a:glow rad="101600">
                    <a:srgbClr val="000004"/>
                  </a:glow>
                </a:effectLst>
                <a:latin typeface="Arial Narrow" panose="020B0606020202030204" pitchFamily="34" charset="0"/>
              </a:rPr>
              <a:t> a ver la estrella?</a:t>
            </a:r>
            <a:r>
              <a:rPr lang="es-PE" sz="3200" b="1" dirty="0">
                <a:solidFill>
                  <a:srgbClr val="FFFFFF"/>
                </a:solidFill>
                <a:effectLst>
                  <a:glow rad="101600">
                    <a:srgbClr val="000004"/>
                  </a:glow>
                </a:effectLst>
                <a:latin typeface="Arial Narrow" panose="020B0606020202030204" pitchFamily="34" charset="0"/>
              </a:rPr>
              <a:t> ¿Qué hicieron ante el niño?</a:t>
            </a:r>
            <a:endParaRPr lang="es-ES" sz="3200" b="1" dirty="0">
              <a:solidFill>
                <a:srgbClr val="FFFFFF"/>
              </a:solidFill>
              <a:effectLst>
                <a:glow rad="101600">
                  <a:srgbClr val="000004"/>
                </a:glow>
              </a:effectLst>
              <a:latin typeface="Arial Narrow" panose="020B0606020202030204" pitchFamily="34" charset="0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179512" y="2287170"/>
            <a:ext cx="2736304" cy="112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s-ES" sz="2800" dirty="0">
              <a:solidFill>
                <a:srgbClr val="FFFF00"/>
              </a:solidFill>
              <a:effectLst>
                <a:glow rad="101600">
                  <a:srgbClr val="A91B03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58" y="6236166"/>
            <a:ext cx="2802777" cy="272212"/>
          </a:xfrm>
          <a:prstGeom prst="rect">
            <a:avLst/>
          </a:prstGeom>
        </p:spPr>
      </p:pic>
      <p:pic>
        <p:nvPicPr>
          <p:cNvPr id="7" name="Picture 2" descr="https://i.pinimg.com/564x/08/c3/d2/08c3d2315e3405c4909cf8dd4f9182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0" y="503074"/>
            <a:ext cx="7961229" cy="5990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40197" y="503074"/>
            <a:ext cx="3590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Mateo 2, 1-12. </a:t>
            </a:r>
          </a:p>
        </p:txBody>
      </p:sp>
      <p:sp>
        <p:nvSpPr>
          <p:cNvPr id="9" name="11 Rectángulo"/>
          <p:cNvSpPr/>
          <p:nvPr/>
        </p:nvSpPr>
        <p:spPr>
          <a:xfrm>
            <a:off x="1126836" y="4719782"/>
            <a:ext cx="6567055" cy="6999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HEMOS VISTO SU ESTRELLA</a:t>
            </a:r>
            <a:endParaRPr lang="es-E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56175" y="5954751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s-PE" sz="20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</a:t>
            </a:r>
            <a:r>
              <a:rPr lang="es-PE" sz="20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8 </a:t>
            </a:r>
            <a:r>
              <a:rPr lang="es-PE" sz="2000" b="1" kern="0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de </a:t>
            </a:r>
            <a:r>
              <a:rPr lang="es-PE" sz="2000" b="1" kern="0" dirty="0" smtClean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Enero 2023</a:t>
            </a:r>
            <a:endParaRPr lang="es-PE" sz="2000" b="1" kern="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971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4" y="467452"/>
            <a:ext cx="7791335" cy="5988766"/>
          </a:xfrm>
          <a:prstGeom prst="rect">
            <a:avLst/>
          </a:prstGeom>
        </p:spPr>
      </p:pic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4599707" y="1081283"/>
            <a:ext cx="3223487" cy="527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latin typeface="Arial Black" panose="020B0A04020102020204" pitchFamily="34" charset="0"/>
              </a:rPr>
              <a:t>¿La aceptación y el rechazo tiene algo que ver con la vida de Jesús?. ¿Cuál es el mensaje que transmite el texto?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5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a1/72/83/a17283d2e6ac271c2b2008fe5b4393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0" y="601531"/>
            <a:ext cx="8223969" cy="57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80" y="1390997"/>
            <a:ext cx="4631448" cy="488534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635000"/>
          </a:effectLst>
        </p:spPr>
      </p:pic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683568" y="548680"/>
            <a:ext cx="777686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¿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La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aceptación y el rechazo </a:t>
            </a:r>
            <a:r>
              <a:rPr lang="es-ES" sz="3200" dirty="0" err="1" smtClean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tieneN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algo que ver con la vida de Jesús?.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5682" y="5387608"/>
            <a:ext cx="7776864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¿</a:t>
            </a: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Cuál es el mensaje que transmite el texto</a:t>
            </a:r>
            <a:r>
              <a:rPr lang="es-ES" sz="3200" dirty="0" smtClean="0">
                <a:solidFill>
                  <a:schemeClr val="bg1"/>
                </a:solidFill>
                <a:effectLst>
                  <a:glow rad="101600">
                    <a:srgbClr val="5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?</a:t>
            </a:r>
            <a:endParaRPr lang="es-ES" sz="3200" dirty="0">
              <a:solidFill>
                <a:schemeClr val="bg1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3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8d/9b/e5/8d9be56f4c65fb0ac0e5001997e27a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91" y="482192"/>
            <a:ext cx="7965498" cy="59647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1089079" y="1347824"/>
            <a:ext cx="3200890" cy="79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3200" i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   </a:t>
            </a:r>
            <a:r>
              <a:rPr lang="es-ES_tradnl" sz="3200" i="1" u="sng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Motivación</a:t>
            </a:r>
            <a:r>
              <a:rPr lang="es-ES_tradnl" sz="3200" i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:</a:t>
            </a:r>
            <a:endParaRPr lang="es-ES_tradnl" sz="32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 Narrow" pitchFamily="34" charset="0"/>
            </a:endParaRPr>
          </a:p>
        </p:txBody>
      </p:sp>
      <p:sp>
        <p:nvSpPr>
          <p:cNvPr id="324615" name="Rectangle 7"/>
          <p:cNvSpPr>
            <a:spLocks noChangeArrowheads="1"/>
          </p:cNvSpPr>
          <p:nvPr/>
        </p:nvSpPr>
        <p:spPr bwMode="auto">
          <a:xfrm>
            <a:off x="395536" y="5368483"/>
            <a:ext cx="8501090" cy="101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2800" i="1" dirty="0">
              <a:solidFill>
                <a:srgbClr val="FFFFFF"/>
              </a:solidFill>
              <a:effectLst>
                <a:glow rad="228600">
                  <a:srgbClr val="00000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51520" y="1419833"/>
            <a:ext cx="2880320" cy="258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3FD73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    </a:t>
            </a:r>
            <a:endParaRPr lang="es-ES" sz="2800" i="1" dirty="0">
              <a:solidFill>
                <a:srgbClr val="F3FD73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12" y="482192"/>
            <a:ext cx="2548128" cy="865632"/>
          </a:xfrm>
          <a:prstGeom prst="round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51520" y="4817328"/>
            <a:ext cx="8400588" cy="150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_tradnl" sz="2800" i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  </a:t>
            </a:r>
            <a:r>
              <a:rPr lang="es-ES_tradnl" sz="2800" i="1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Los </a:t>
            </a:r>
            <a:r>
              <a:rPr lang="es-ES_tradnl" sz="2800" i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Magos buscan a Jesús recién nacido y Herodes se estremece al conocer semejante noticia. </a:t>
            </a:r>
            <a:r>
              <a:rPr lang="es-PE" sz="2800" i="1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Ambas actitudes, la acogida y el rechazo, continúan dándose en nuestra historia.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800" i="1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27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s su vida “suficientemente buena” para Dios? | Iglesia de Dios Un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" y="484620"/>
            <a:ext cx="7777334" cy="59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2987824" y="574332"/>
            <a:ext cx="5582394" cy="12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200" b="1" dirty="0"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  </a:t>
            </a:r>
            <a:r>
              <a:rPr lang="es-ES_tradnl" sz="3200" b="1" dirty="0"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¿En qué medida te identificas con esos sabios que buscan a Dios?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PE" sz="3200" b="1" dirty="0">
                <a:solidFill>
                  <a:schemeClr val="bg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¿De qué manera son modelo para nuestra fe?</a:t>
            </a: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s-ES_tradnl" sz="3200" b="1" dirty="0"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57488" y="5308618"/>
            <a:ext cx="55007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b="1" i="1" dirty="0"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0" y="474294"/>
            <a:ext cx="7776319" cy="5973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83569" y="5417445"/>
            <a:ext cx="813752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4000" b="1" dirty="0">
              <a:solidFill>
                <a:srgbClr val="FFFF00"/>
              </a:solidFill>
              <a:effectLst>
                <a:glow rad="101600">
                  <a:srgbClr val="580000"/>
                </a:glow>
              </a:effectLst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9552" y="1232355"/>
            <a:ext cx="332104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dirty="0">
              <a:solidFill>
                <a:srgbClr val="FFFF00"/>
              </a:solidFill>
              <a:effectLst>
                <a:glow rad="101600">
                  <a:srgbClr val="1E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318802" y="324330"/>
            <a:ext cx="8285646" cy="627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sz="3200" b="1" dirty="0">
                <a:solidFill>
                  <a:schemeClr val="bg1"/>
                </a:solidFill>
                <a:effectLst>
                  <a:glow rad="101600">
                    <a:srgbClr val="00000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Hemos visto su estrella.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rgbClr val="00000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estrellas indican la presencia de Dios en nuestros ambientes? ¿Somos capaces de descubrirlas?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PE" sz="2800" b="1" i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s-PE" sz="2800" b="1" i="1" dirty="0">
                <a:solidFill>
                  <a:srgbClr val="FFFF00"/>
                </a:solidFill>
                <a:effectLst>
                  <a:glow rad="101600">
                    <a:srgbClr val="000004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es-ES_tradnl" sz="2800" b="1" dirty="0">
              <a:solidFill>
                <a:srgbClr val="FFFF00"/>
              </a:solidFill>
              <a:effectLst>
                <a:glow rad="101600">
                  <a:srgbClr val="000004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7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66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845"/>
            <a:ext cx="8065517" cy="5976664"/>
          </a:xfrm>
          <a:prstGeom prst="rect">
            <a:avLst/>
          </a:prstGeom>
        </p:spPr>
      </p:pic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467544" y="511104"/>
            <a:ext cx="8137525" cy="75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" sz="2800" b="1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¿Cuáles son los dones que debo entregarle a Jesús para reconocerlo como Hijo de Dios y mi Salvador?</a:t>
            </a: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3200" b="1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 son oro, incienso y mirra, sino mis actitudes que deben cambiar. ¿cuáles son?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s-ES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PE" sz="2800" b="1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indent="-4572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PE" sz="2800" b="1" dirty="0">
              <a:solidFill>
                <a:srgbClr val="FFFF8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12160" y="5715016"/>
            <a:ext cx="261529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FF">
                  <a:lumMod val="95000"/>
                </a:srgbClr>
              </a:solidFill>
              <a:latin typeface="Arial Narrow" pitchFamily="34" charset="0"/>
            </a:endParaRPr>
          </a:p>
        </p:txBody>
      </p:sp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95536" y="5391456"/>
            <a:ext cx="5576695" cy="77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687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9" grpId="0"/>
      <p:bldP spid="7" grpId="0"/>
      <p:bldP spid="3287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rostros de jovenes medita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6" y="476671"/>
            <a:ext cx="7985612" cy="59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467544" y="567025"/>
            <a:ext cx="3717736" cy="373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ES" sz="3200" dirty="0">
                <a:solidFill>
                  <a:schemeClr val="bg1"/>
                </a:solidFill>
                <a:effectLst>
                  <a:glow rad="101600">
                    <a:srgbClr val="0C000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¿Dejo que el Señor cambie mis planes para tomar otros caminos en la vida que sean de acuerdo a su gran proyecto? </a:t>
            </a:r>
            <a:endParaRPr lang="es-ES_tradnl" sz="3200" i="1" dirty="0">
              <a:solidFill>
                <a:schemeClr val="bg1"/>
              </a:solidFill>
              <a:effectLst>
                <a:glow rad="101600">
                  <a:srgbClr val="0C000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933222" y="5301778"/>
            <a:ext cx="7311186" cy="12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480580" y="3648369"/>
            <a:ext cx="409109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r" fontAlgn="base"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0C000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¿</a:t>
            </a: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C000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cuáles son esos nuevos caminos </a:t>
            </a:r>
            <a:r>
              <a:rPr lang="es-PE" sz="3200" dirty="0" smtClean="0">
                <a:solidFill>
                  <a:schemeClr val="bg1"/>
                </a:solidFill>
                <a:effectLst>
                  <a:glow rad="101600">
                    <a:srgbClr val="0C000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 que </a:t>
            </a:r>
            <a:r>
              <a:rPr lang="es-PE" sz="3200" dirty="0">
                <a:solidFill>
                  <a:schemeClr val="bg1"/>
                </a:solidFill>
                <a:effectLst>
                  <a:glow rad="101600">
                    <a:srgbClr val="0C000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el Señor me presenta?</a:t>
            </a:r>
          </a:p>
          <a:p>
            <a:pPr algn="r" fontAlgn="base">
              <a:spcAft>
                <a:spcPct val="0"/>
              </a:spcAft>
            </a:pPr>
            <a:endParaRPr lang="es-ES_tradnl" sz="3200" i="1" dirty="0">
              <a:solidFill>
                <a:schemeClr val="bg1"/>
              </a:solidFill>
              <a:effectLst>
                <a:glow rad="101600">
                  <a:srgbClr val="0C000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5" y="461819"/>
            <a:ext cx="7860948" cy="599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5017674" y="542523"/>
            <a:ext cx="22236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Motivación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:</a:t>
            </a:r>
            <a:endParaRPr lang="es-PE" sz="2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7544" y="5380626"/>
            <a:ext cx="8215370" cy="928694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es-ES_tradnl" sz="2800" b="1" i="1" kern="0" dirty="0">
              <a:solidFill>
                <a:srgbClr val="FFFFFF"/>
              </a:solidFill>
              <a:effectLst>
                <a:glow rad="101600">
                  <a:srgbClr val="000000"/>
                </a:glow>
              </a:effectLst>
              <a:latin typeface="Arial Narrow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51085" y="4859614"/>
            <a:ext cx="793244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La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actitud de los Magos adorando postrados al niño Jesús nos mueve a postrarnos también nosotros y a adorar al Señor que viene a salvarnos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. </a:t>
            </a:r>
            <a:endParaRPr lang="es-PE" sz="2800" b="1" dirty="0">
              <a:solidFill>
                <a:srgbClr val="FF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4" y="542523"/>
            <a:ext cx="2633472" cy="101193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2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5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/>
      <p:bldP spid="1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El Evangelio Hoy epif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7436"/>
            <a:ext cx="8136904" cy="59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84326" y="5773974"/>
            <a:ext cx="7903339" cy="3715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•	Luego de un tiempo de oración personal, compartimos nuestra reflexión.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s-ES" sz="2000" b="1" i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•	</a:t>
            </a:r>
            <a:endParaRPr lang="es-PE" sz="2000" b="1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505691"/>
            <a:ext cx="8095129" cy="5913582"/>
          </a:xfrm>
          <a:prstGeom prst="rect">
            <a:avLst/>
          </a:prstGeom>
        </p:spPr>
      </p:pic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777465" y="511272"/>
            <a:ext cx="2076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400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Comic Sans MS" pitchFamily="66" charset="0"/>
              </a:rPr>
              <a:t>Salmo</a:t>
            </a:r>
            <a:r>
              <a:rPr lang="ca-ES" sz="2800" b="1" i="1" dirty="0">
                <a:solidFill>
                  <a:srgbClr val="FFFFFF"/>
                </a:solidFill>
                <a:latin typeface="Comic Sans MS" pitchFamily="66" charset="0"/>
              </a:rPr>
              <a:t> 71</a:t>
            </a:r>
            <a:r>
              <a:rPr lang="ca-ES" sz="1050" b="1" i="1" dirty="0">
                <a:solidFill>
                  <a:srgbClr val="FFFFFF"/>
                </a:solidFill>
                <a:latin typeface="Comic Sans MS" pitchFamily="66" charset="0"/>
              </a:rPr>
              <a:t> </a:t>
            </a:r>
            <a:endParaRPr lang="ca-ES" sz="2800" b="1" i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777465" y="5133784"/>
            <a:ext cx="65086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Se </a:t>
            </a:r>
            <a:r>
              <a:rPr lang="ca-ES" sz="3200" i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postrarán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3200" i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anti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3200" i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ti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, Señor,</a:t>
            </a:r>
            <a:b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</a:br>
            <a:r>
              <a:rPr lang="ca-ES" sz="3200" i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todos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los </a:t>
            </a:r>
            <a:r>
              <a:rPr lang="ca-ES" sz="3200" i="1" dirty="0" err="1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pueblos</a:t>
            </a:r>
            <a:r>
              <a:rPr lang="ca-ES" sz="3200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de la </a:t>
            </a:r>
            <a:r>
              <a:rPr lang="ca-ES" sz="3200" i="1" dirty="0" err="1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tierra</a:t>
            </a:r>
            <a:r>
              <a:rPr lang="ca-ES" sz="3200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4536232" y="526660"/>
            <a:ext cx="395381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Dios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mío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,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confía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juicio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rey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,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justicia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al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hijo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de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reyes</a:t>
            </a:r>
            <a:r>
              <a:rPr lang="ca-ES" sz="2800" b="1" i="1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, para 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que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rija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a tu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pueblo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con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justicia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, a tus </a:t>
            </a:r>
            <a:r>
              <a:rPr lang="ca-ES" sz="2800" b="1" i="1" dirty="0" err="1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humildes</a:t>
            </a:r>
            <a:r>
              <a:rPr lang="ca-ES" sz="2800" b="1" i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con rectitud.</a:t>
            </a:r>
            <a:endParaRPr lang="ca-ES" sz="2800" b="1" i="1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8" grpId="0"/>
      <p:bldP spid="3389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9" y="464127"/>
            <a:ext cx="7817608" cy="5973617"/>
          </a:xfrm>
          <a:prstGeom prst="rect">
            <a:avLst/>
          </a:prstGeom>
        </p:spPr>
      </p:pic>
      <p:sp>
        <p:nvSpPr>
          <p:cNvPr id="45" name="44 CuadroTexto"/>
          <p:cNvSpPr txBox="1"/>
          <p:nvPr/>
        </p:nvSpPr>
        <p:spPr>
          <a:xfrm>
            <a:off x="251521" y="5919758"/>
            <a:ext cx="892899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u="sng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Cantos sugeridos:  </a:t>
            </a:r>
            <a:r>
              <a:rPr lang="es-ES_tradnl" sz="20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Esa estrella que ha nacido; Tres magos llegan de Oriente.</a:t>
            </a:r>
          </a:p>
        </p:txBody>
      </p:sp>
      <p:sp>
        <p:nvSpPr>
          <p:cNvPr id="43" name="2 Marcador de contenido"/>
          <p:cNvSpPr txBox="1">
            <a:spLocks/>
          </p:cNvSpPr>
          <p:nvPr/>
        </p:nvSpPr>
        <p:spPr>
          <a:xfrm>
            <a:off x="948800" y="596745"/>
            <a:ext cx="7355789" cy="89031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</a:pPr>
            <a:r>
              <a:rPr lang="es-ES_tradnl" sz="2000" b="1" u="sng" kern="0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Ambientación</a:t>
            </a:r>
            <a:r>
              <a:rPr lang="es-ES_tradnl" sz="2000" b="1" kern="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</a:rPr>
              <a:t>: </a:t>
            </a:r>
            <a:r>
              <a:rPr lang="es-PE" sz="20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quare721 Cn BT" panose="020B0406020202050204" pitchFamily="34" charset="0"/>
                <a:ea typeface="Times New Roman" pitchFamily="18" charset="0"/>
                <a:cs typeface="Arial" charset="0"/>
              </a:rPr>
              <a:t>Imagen del Niño Jesús, delante cajas envueltas en papel de regalo.</a:t>
            </a:r>
            <a:endParaRPr lang="es-PE" sz="2000" kern="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quare721 Cn BT" panose="020B0406020202050204" pitchFamily="34" charset="0"/>
            </a:endParaRPr>
          </a:p>
        </p:txBody>
      </p:sp>
      <p:pic>
        <p:nvPicPr>
          <p:cNvPr id="4136" name="Picture 40" descr="fdobrilla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09075" y="-26988"/>
            <a:ext cx="714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9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838" y="443345"/>
            <a:ext cx="8016734" cy="599439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4484778" y="4768010"/>
            <a:ext cx="388648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Se </a:t>
            </a:r>
            <a:r>
              <a:rPr lang="ca-ES" sz="2800" b="1" i="1" dirty="0" err="1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postrarán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anti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, Señor</a:t>
            </a:r>
            <a:r>
              <a:rPr lang="ca-ES" sz="2800" b="1" i="1" dirty="0" smtClean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, </a:t>
            </a:r>
            <a:r>
              <a:rPr lang="ca-ES" sz="2800" b="1" i="1" dirty="0" err="1" smtClean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todos</a:t>
            </a:r>
            <a:r>
              <a:rPr lang="ca-ES" sz="2800" b="1" i="1" dirty="0" smtClean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los </a:t>
            </a:r>
            <a:r>
              <a:rPr lang="ca-ES" sz="2800" b="1" i="1" dirty="0" err="1" smtClean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pueblos</a:t>
            </a:r>
            <a:r>
              <a:rPr lang="ca-ES" sz="2800" b="1" i="1" dirty="0" smtClean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de la </a:t>
            </a:r>
            <a:r>
              <a:rPr lang="ca-ES" sz="2800" b="1" i="1" dirty="0" err="1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tierra</a:t>
            </a:r>
            <a:r>
              <a:rPr lang="ca-ES" sz="2800" b="1" i="1" dirty="0">
                <a:solidFill>
                  <a:srgbClr val="FFFFFF"/>
                </a:solidFill>
                <a:latin typeface="AvantGarde Bk BT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4357" y="443345"/>
            <a:ext cx="80534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Que en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sus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días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florezca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la justícia y la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paz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hasta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que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falte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la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luna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; que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domine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de mar a mar, del Gran Río al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confin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 de la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tierra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sz="2800" b="1" i="1" dirty="0">
              <a:solidFill>
                <a:srgbClr val="FFFF00"/>
              </a:solidFill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7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8" y="483601"/>
            <a:ext cx="8051612" cy="5944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597195" y="483601"/>
            <a:ext cx="800009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Que los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reyes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Tarsis y de las </a:t>
            </a:r>
            <a:r>
              <a:rPr lang="ca-ES" sz="24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islas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le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paguen tributo. Que los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reyes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 </a:t>
            </a:r>
            <a:r>
              <a:rPr lang="ca-ES" sz="24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Sabá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 de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Arabia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le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ofrezcan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sus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dones; que se  postren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ante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él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                                      </a:t>
            </a:r>
            <a:r>
              <a:rPr lang="ca-ES" sz="24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todos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los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reyes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; y que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todos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                                      los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pueblos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le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4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sirvan</a:t>
            </a:r>
            <a:r>
              <a:rPr lang="ca-ES" sz="24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6104586" y="3922525"/>
            <a:ext cx="266728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Se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postrarán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anti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, Señor,</a:t>
            </a:r>
            <a:b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</a:br>
            <a:r>
              <a:rPr lang="ca-ES" sz="2800" b="1" i="1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todos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los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pueblos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de la </a:t>
            </a:r>
            <a:r>
              <a:rPr lang="ca-ES" sz="2800" b="1" i="1" dirty="0" err="1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tierra</a:t>
            </a:r>
            <a:r>
              <a:rPr lang="ca-ES" sz="28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latin typeface="AvantGarde Bk BT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15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5" grpId="0"/>
      <p:bldP spid="3409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952" t="5500" r="16621" b="8342"/>
          <a:stretch/>
        </p:blipFill>
        <p:spPr>
          <a:xfrm>
            <a:off x="680066" y="472517"/>
            <a:ext cx="7897091" cy="5946755"/>
          </a:xfrm>
          <a:prstGeom prst="rect">
            <a:avLst/>
          </a:prstGeom>
        </p:spPr>
      </p:pic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822035" y="5516333"/>
            <a:ext cx="780271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Se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postrarán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anti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, Señor</a:t>
            </a:r>
            <a:r>
              <a:rPr lang="ca-ES" sz="28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,                                                    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todos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los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pueblos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de la </a:t>
            </a:r>
            <a:r>
              <a:rPr lang="ca-ES" sz="2800" b="1" i="1" dirty="0" err="1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tierra</a:t>
            </a:r>
            <a:r>
              <a:rPr lang="ca-ES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680066" y="373415"/>
            <a:ext cx="79446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Él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librará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al pobre que </a:t>
            </a: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clamaba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al </a:t>
            </a: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afligido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que no </a:t>
            </a: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tenía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protector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; </a:t>
            </a:r>
            <a:r>
              <a:rPr lang="ca-ES" sz="28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él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se </a:t>
            </a:r>
            <a:r>
              <a:rPr lang="ca-ES" sz="2800" b="1" i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apiadará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del 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pobre, 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 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del </a:t>
            </a:r>
            <a:r>
              <a:rPr lang="ca-ES" sz="28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indigente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, </a:t>
            </a:r>
            <a:r>
              <a:rPr lang="ca-ES" sz="2800" b="1" i="1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salvará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la vida </a:t>
            </a: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de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2800" b="1" i="1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los </a:t>
            </a:r>
            <a:r>
              <a:rPr lang="ca-ES" sz="2800" b="1" i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pobres.</a:t>
            </a:r>
          </a:p>
        </p:txBody>
      </p:sp>
    </p:spTree>
    <p:extLst>
      <p:ext uri="{BB962C8B-B14F-4D97-AF65-F5344CB8AC3E}">
        <p14:creationId xmlns:p14="http://schemas.microsoft.com/office/powerpoint/2010/main" val="33131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1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1" y="453600"/>
            <a:ext cx="7871396" cy="60488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144286" y="2957964"/>
            <a:ext cx="6996547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b="1" i="1" dirty="0" smtClean="0">
                <a:latin typeface="Agency FB" panose="020B0503020202020204" pitchFamily="34" charset="0"/>
              </a:rPr>
              <a:t>“Por tanto, un gran motivo que tenemos es la grandeza de nuestra tarea: dar a conocer a Dios a los pobres, anunciarles a Jesucristo, decirles que está cerca el Reino de los cielos y que ese reino es para los pobres. ¡Qué grande es esto! </a:t>
            </a:r>
            <a:r>
              <a:rPr lang="es-ES" sz="2400" b="1" i="1" dirty="0">
                <a:latin typeface="Agency FB" panose="020B0503020202020204" pitchFamily="34" charset="0"/>
              </a:rPr>
              <a:t>Y el que hayamos sido llamados para ser compañeros y para participar en los planes del Hijo de Dios, es algo que supera nuestro entendimiento”. </a:t>
            </a:r>
            <a:r>
              <a:rPr lang="es-ES" b="1" i="1" dirty="0" smtClean="0">
                <a:latin typeface="Agency FB" panose="020B0503020202020204" pitchFamily="34" charset="0"/>
              </a:rPr>
              <a:t>(</a:t>
            </a:r>
            <a:r>
              <a:rPr lang="es-ES" b="1" i="1" dirty="0">
                <a:latin typeface="Agency FB" panose="020B0503020202020204" pitchFamily="34" charset="0"/>
              </a:rPr>
              <a:t>San Vicente de Paúl, XI, 387) </a:t>
            </a:r>
          </a:p>
          <a:p>
            <a:pPr algn="ctr"/>
            <a:endParaRPr lang="es-PE" sz="1100" b="1" i="1" dirty="0">
              <a:latin typeface="Agency FB" panose="020B0503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08938" y="1203725"/>
            <a:ext cx="64506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latin typeface="Agency FB" panose="020B0503020202020204" pitchFamily="34" charset="0"/>
              </a:rPr>
              <a:t>           En la fiesta de la Epifanía contemplamos                              a Cristo como luz de las naciones. Como seguidores                       de Cristo, evangelizador de los pobres, hemos de                                            ser luz para los pobres al transmitir la buena nueva                    del Evangelio.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4296" y="501523"/>
            <a:ext cx="2234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Motivación: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435" y="453600"/>
            <a:ext cx="2506684" cy="774838"/>
          </a:xfrm>
          <a:prstGeom prst="roundRect">
            <a:avLst/>
          </a:prstGeom>
        </p:spPr>
      </p:pic>
      <p:sp>
        <p:nvSpPr>
          <p:cNvPr id="10" name="Proceso alternativo 9"/>
          <p:cNvSpPr/>
          <p:nvPr/>
        </p:nvSpPr>
        <p:spPr bwMode="auto">
          <a:xfrm>
            <a:off x="10270836" y="2466572"/>
            <a:ext cx="45719" cy="45719"/>
          </a:xfrm>
          <a:prstGeom prst="flowChartAlternate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7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Blog Jóvenes Dehonianos: Con el corazón en el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9" y="443345"/>
            <a:ext cx="7943196" cy="60008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1130" y="360366"/>
            <a:ext cx="8100215" cy="120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   •	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Sabiendo que el Señor no quiere cosas, sino que quiere nuestra vida,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                                                                                 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endParaRPr lang="es-ES" sz="3200" b="1" dirty="0" smtClean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¿</a:t>
            </a:r>
            <a:r>
              <a:rPr lang="es-ES" sz="3200" b="1" dirty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cuál podría ser el regalo que hoy le ofrezco al Señor?, ¿qué es lo que me gustaría darle para expresar mi fe en Él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" charset="0"/>
              </a:rPr>
              <a:t>?</a:t>
            </a:r>
            <a:endParaRPr lang="es-ES" sz="3200" b="1" dirty="0"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3418"/>
            <a:ext cx="7760351" cy="589562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57959" y="464815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960582" y="1077245"/>
            <a:ext cx="7653174" cy="44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 smtClean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Por </a:t>
            </a: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la estrella que has revelado a los Magos,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y por la luz de la fe que has reavivado en nuestro corazón,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¡Bendeciré al Señor, eternamente!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Por la alegría con que nos has colmado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 encontrar al Niño con María su Madre,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y por la alegría que nos das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de encontrarte en medio de nuestros hermanos,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¡Bendeciré al Señor, eternamente!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Por sus ofrendas que tu bondad ha aceptado,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y por la ofrenda de nuestro amor que aceptas,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a pesar de ser inútil para tu gloria,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¡Bendeciré al Señor, eternamente!</a:t>
            </a:r>
            <a:endParaRPr lang="es-PE" sz="2000" dirty="0"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576" y="5662191"/>
            <a:ext cx="785818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FF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486522" y="834147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20551" y="5806207"/>
            <a:ext cx="72358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" sz="3200" b="1" dirty="0">
              <a:solidFill>
                <a:srgbClr val="FFFF81"/>
              </a:solidFill>
              <a:effectLst>
                <a:glow rad="101600">
                  <a:srgbClr val="5C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El 30 de diciembre celebramos la fiesta de la Sagrada Fam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50" y="498764"/>
            <a:ext cx="7823085" cy="5911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1720" y="6363775"/>
            <a:ext cx="5253744" cy="41549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Padre César Chávez 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Alva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(Chuno)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5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9066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s Reyes Magos Adoran al Niño Jesús | Historias Biblicas para Niño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151" y="512589"/>
            <a:ext cx="7803776" cy="59046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712151" y="3143085"/>
            <a:ext cx="442326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quare721 Cn BT" panose="020B0406020202050204" pitchFamily="34" charset="0"/>
                <a:ea typeface="Times New Roman" pitchFamily="18" charset="0"/>
                <a:cs typeface="Arial" charset="0"/>
              </a:rPr>
              <a:t>En la fiesta de la Epifanía celebramos que el nacimiento de Jesús en Belén es buena noticia para todo el universo. Acerquémonos al pesebre para contemplar la </a:t>
            </a:r>
            <a:r>
              <a:rPr lang="es-ES_tradnl" sz="26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quare721 Cn BT" panose="020B0406020202050204" pitchFamily="34" charset="0"/>
                <a:ea typeface="Times New Roman" pitchFamily="18" charset="0"/>
                <a:cs typeface="Arial" charset="0"/>
              </a:rPr>
              <a:t>misericordia </a:t>
            </a:r>
            <a:r>
              <a:rPr lang="es-ES_tradnl" sz="26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quare721 Cn BT" panose="020B0406020202050204" pitchFamily="34" charset="0"/>
                <a:ea typeface="Times New Roman" pitchFamily="18" charset="0"/>
                <a:cs typeface="Arial" charset="0"/>
              </a:rPr>
              <a:t>de Dios hecha </a:t>
            </a:r>
            <a:r>
              <a:rPr lang="es-ES_tradnl" sz="2600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/>
                  </a:outerShdw>
                </a:effectLst>
                <a:latin typeface="Square721 Cn BT" panose="020B0406020202050204" pitchFamily="34" charset="0"/>
                <a:ea typeface="Times New Roman" pitchFamily="18" charset="0"/>
                <a:cs typeface="Arial" charset="0"/>
              </a:rPr>
              <a:t>niño para la salvación del mundo.</a:t>
            </a:r>
            <a:endParaRPr lang="es-ES" sz="2600" b="1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/>
                </a:outerShdw>
              </a:effectLst>
              <a:latin typeface="Square721 Cn BT" panose="020B040602020205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724128" y="512589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_tradnl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Times New Roman" pitchFamily="18" charset="0"/>
                <a:cs typeface="Arial" charset="0"/>
              </a:rPr>
              <a:t>AMBIENTACIÓN:  </a:t>
            </a:r>
            <a:endParaRPr lang="es-ES_tradnl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91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79/e4/1c/79e41ccc0ed65b8927473fbb238832d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0" y="410810"/>
            <a:ext cx="7953953" cy="6036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9" name="Text Box 5"/>
          <p:cNvSpPr txBox="1">
            <a:spLocks noChangeArrowheads="1"/>
          </p:cNvSpPr>
          <p:nvPr/>
        </p:nvSpPr>
        <p:spPr bwMode="auto">
          <a:xfrm>
            <a:off x="702320" y="410810"/>
            <a:ext cx="45548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b="1" spc="300" dirty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Oración </a:t>
            </a:r>
            <a:r>
              <a:rPr lang="es-PE" sz="2400" b="1" spc="300" dirty="0" smtClean="0"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pitchFamily="34" charset="0"/>
              </a:rPr>
              <a:t>Inicial</a:t>
            </a:r>
            <a:endParaRPr lang="es-PE" sz="2400" b="1" spc="300" dirty="0"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2653" y="1028239"/>
            <a:ext cx="79802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Niño Dios,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Tú que siendo Dios te hiciste hombre,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y que has venido a mostrarnos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el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amor del Padre, </a:t>
            </a:r>
          </a:p>
          <a:p>
            <a:pPr algn="ctr">
              <a:spcAft>
                <a:spcPts val="0"/>
              </a:spcAft>
            </a:pPr>
            <a:endParaRPr lang="es-ES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s-ES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s-ES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endParaRPr lang="es-ES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Narrow" pitchFamily="34" charset="0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para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que vivamos con alegría </a:t>
            </a:r>
            <a:r>
              <a:rPr lang="es-ES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nuestra </a:t>
            </a: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fe en ti,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sabiendo que Tú has venido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para darnos vida y vida en abundancia,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te pedimos que nos ayudes, </a:t>
            </a:r>
          </a:p>
          <a:p>
            <a:pPr algn="ctr">
              <a:spcAft>
                <a:spcPts val="0"/>
              </a:spcAft>
            </a:pPr>
            <a:r>
              <a:rPr lang="es-ES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Narrow" pitchFamily="34" charset="0"/>
                <a:cs typeface="Arial" pitchFamily="34" charset="0"/>
              </a:rPr>
              <a:t>a buscarte sin cansarnos, </a:t>
            </a:r>
            <a:endParaRPr lang="en-US" sz="3600" dirty="0">
              <a:solidFill>
                <a:schemeClr val="bg1"/>
              </a:solidFill>
              <a:latin typeface="Arabic Typesetting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45/6d/9c/456d9c785a3b0960c7dbac11c88eec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1" y="508000"/>
            <a:ext cx="7836015" cy="59482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37" name="Text Box 25"/>
          <p:cNvSpPr txBox="1">
            <a:spLocks noChangeArrowheads="1"/>
          </p:cNvSpPr>
          <p:nvPr/>
        </p:nvSpPr>
        <p:spPr bwMode="auto">
          <a:xfrm>
            <a:off x="623578" y="508000"/>
            <a:ext cx="79745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desinstalarnos para encontrarte, </a:t>
            </a:r>
            <a:endParaRPr lang="en-US" sz="3600" dirty="0">
              <a:solidFill>
                <a:schemeClr val="bg1"/>
              </a:solidFill>
              <a:latin typeface="Arabic Typesetting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seguirte sin desanimarnos, </a:t>
            </a:r>
            <a:endParaRPr lang="en-US" sz="3600" dirty="0">
              <a:solidFill>
                <a:schemeClr val="bg1"/>
              </a:solidFill>
              <a:latin typeface="Arabic Typesetting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superando dificultades, </a:t>
            </a:r>
            <a:endParaRPr lang="en-US" sz="3600" dirty="0">
              <a:solidFill>
                <a:schemeClr val="bg1"/>
              </a:solidFill>
              <a:latin typeface="Arabic Typesetting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_tradnl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hasta que nos postremos ante ti </a:t>
            </a:r>
            <a:endParaRPr lang="en-US" sz="3600" dirty="0">
              <a:solidFill>
                <a:schemeClr val="bg1"/>
              </a:solidFill>
              <a:latin typeface="Arabic Typesetting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para adorarte y reconocerte 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como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nuestro Dios y Señor,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como el Hijo de Dios vivo y verdadero,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quien y de quien recibimos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vida y salvación.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Que así sea.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1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MVS PVCELAE: Theatrum: NIÑO JESÚS SALVADOR DEL MUNDO, la complacencia de  una simbología jesuític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1128" y="492694"/>
            <a:ext cx="7947694" cy="597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512814" y="3728002"/>
            <a:ext cx="80260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Jesús salva a toda persona, de cualquier raza o nación;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                    los </a:t>
            </a: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que buscan, los sencillos, incluso los alejados, descubren y aceptan a Cristo.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2800" i="1" dirty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Los instalados, </a:t>
            </a:r>
            <a:r>
              <a:rPr lang="es-PE" sz="2800" i="1" dirty="0" smtClean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no. La</a:t>
            </a:r>
            <a:r>
              <a:rPr lang="es-ES_tradnl" sz="2800" i="1" dirty="0" smtClean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 luz </a:t>
            </a:r>
            <a:r>
              <a:rPr lang="es-ES_tradnl" sz="2800" i="1" dirty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de Dios, como la estrella, brilla  para todos, pero hay que saber interpretarla y </a:t>
            </a:r>
            <a:r>
              <a:rPr lang="es-ES_tradnl" sz="2800" i="1" dirty="0" smtClean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seguirla .     Escuchemos</a:t>
            </a:r>
            <a:r>
              <a:rPr lang="es-ES_tradnl" sz="2800" i="1" dirty="0">
                <a:solidFill>
                  <a:schemeClr val="bg1"/>
                </a:solidFill>
                <a:effectLst>
                  <a:glow rad="101600">
                    <a:srgbClr val="3A0000"/>
                  </a:glow>
                  <a:outerShdw blurRad="38100" dist="38100" dir="2700000" algn="tl">
                    <a:srgbClr val="808080"/>
                  </a:outerShdw>
                </a:effectLst>
                <a:latin typeface="Arial Narrow" pitchFamily="34" charset="0"/>
              </a:rPr>
              <a:t>:</a:t>
            </a:r>
            <a:endParaRPr lang="es-ES_tradnl" sz="2800" i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38100" dist="38100" dir="2700000" algn="tl">
                  <a:srgbClr val="808080"/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6600" y="1690742"/>
            <a:ext cx="1795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200" i="1" u="sng" dirty="0">
                <a:solidFill>
                  <a:srgbClr val="FFFF81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</a:effectLst>
                <a:latin typeface="Arial Narrow" pitchFamily="34" charset="0"/>
              </a:rPr>
              <a:t>Motivación</a:t>
            </a:r>
            <a:endParaRPr lang="en-US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666" y="492694"/>
            <a:ext cx="2511552" cy="9151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35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5" y="534719"/>
            <a:ext cx="7810500" cy="5936343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043608" y="404664"/>
            <a:ext cx="77048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rgbClr val="FFFF81"/>
                </a:solidFill>
                <a:effectLst>
                  <a:glow rad="228600">
                    <a:srgbClr val="321900"/>
                  </a:glo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San </a:t>
            </a:r>
            <a:r>
              <a:rPr lang="es-ES" sz="2800" dirty="0">
                <a:solidFill>
                  <a:srgbClr val="FFFF81"/>
                </a:solidFill>
                <a:effectLst>
                  <a:glow rad="228600">
                    <a:srgbClr val="321900"/>
                  </a:glow>
                </a:effectLst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Mateo 2,1-12 </a:t>
            </a:r>
            <a:endParaRPr lang="es-PE" sz="2400" dirty="0">
              <a:solidFill>
                <a:srgbClr val="FFFF81"/>
              </a:solidFill>
              <a:effectLst>
                <a:glow rad="228600">
                  <a:srgbClr val="321900"/>
                </a:glow>
              </a:effectLst>
              <a:latin typeface="Arial Narrow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9426" y="822037"/>
            <a:ext cx="804476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Jesús nació en Belén de Judea en tiempo del rey Herodes.</a:t>
            </a:r>
          </a:p>
        </p:txBody>
      </p:sp>
    </p:spTree>
    <p:extLst>
      <p:ext uri="{BB962C8B-B14F-4D97-AF65-F5344CB8AC3E}">
        <p14:creationId xmlns:p14="http://schemas.microsoft.com/office/powerpoint/2010/main" val="39010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0" y="469316"/>
            <a:ext cx="8022336" cy="5959193"/>
          </a:xfrm>
          <a:prstGeom prst="rect">
            <a:avLst/>
          </a:prstGeom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1667" y="404664"/>
            <a:ext cx="814592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Entonces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unos magos de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oriente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se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                presentaron </a:t>
            </a:r>
            <a:r>
              <a:rPr lang="es-ES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en Jerusalén preguntando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:</a:t>
            </a:r>
            <a:endParaRPr lang="es-ES" sz="32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983345" y="4898161"/>
            <a:ext cx="544169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-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Dónde está el Rey de los judíos que ha nacido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?</a:t>
            </a:r>
            <a:endParaRPr lang="es-ES" sz="3200" b="1" dirty="0">
              <a:solidFill>
                <a:schemeClr val="bg1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6|18.7|17.7|4"/>
</p:tagLst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iseño predeterminado">
  <a:themeElements>
    <a:clrScheme name="1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1337</Words>
  <Application>Microsoft Office PowerPoint</Application>
  <PresentationFormat>Presentación en pantalla (4:3)</PresentationFormat>
  <Paragraphs>167</Paragraphs>
  <Slides>36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36</vt:i4>
      </vt:variant>
    </vt:vector>
  </HeadingPairs>
  <TitlesOfParts>
    <vt:vector size="61" baseType="lpstr">
      <vt:lpstr>Agency FB</vt:lpstr>
      <vt:lpstr>Algerian</vt:lpstr>
      <vt:lpstr>Arabic Typesetting</vt:lpstr>
      <vt:lpstr>Arial</vt:lpstr>
      <vt:lpstr>Arial Black</vt:lpstr>
      <vt:lpstr>Arial Narrow</vt:lpstr>
      <vt:lpstr>Arial Unicode MS</vt:lpstr>
      <vt:lpstr>AvantGarde Bk BT</vt:lpstr>
      <vt:lpstr>Berlin Sans FB</vt:lpstr>
      <vt:lpstr>Calibri</vt:lpstr>
      <vt:lpstr>Comic Sans MS</vt:lpstr>
      <vt:lpstr>Kristen ITC</vt:lpstr>
      <vt:lpstr>Lucida Sans</vt:lpstr>
      <vt:lpstr>Poor Richard</vt:lpstr>
      <vt:lpstr>Segoe UI Semibold</vt:lpstr>
      <vt:lpstr>Square721 Cn BT</vt:lpstr>
      <vt:lpstr>Stencil</vt:lpstr>
      <vt:lpstr>Times</vt:lpstr>
      <vt:lpstr>Times New Roman</vt:lpstr>
      <vt:lpstr>Wingdings</vt:lpstr>
      <vt:lpstr>Diseño predeterminado</vt:lpstr>
      <vt:lpstr>3_Diseño predeterminado</vt:lpstr>
      <vt:lpstr>En blanco</vt:lpstr>
      <vt:lpstr>1_Diseño predeterminado</vt:lpstr>
      <vt:lpstr>1_colormaster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HP</cp:lastModifiedBy>
  <cp:revision>82</cp:revision>
  <dcterms:created xsi:type="dcterms:W3CDTF">2018-01-02T21:14:51Z</dcterms:created>
  <dcterms:modified xsi:type="dcterms:W3CDTF">2023-01-02T17:26:31Z</dcterms:modified>
</cp:coreProperties>
</file>