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57" r:id="rId8"/>
  </p:sldMasterIdLst>
  <p:sldIdLst>
    <p:sldId id="29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3E540-8BEE-4EE6-9C43-17D9DD4D34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2163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2CB18-6898-4337-975B-96A47B43C4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681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76C4A-16FA-4052-8D17-BC80AF5CE0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600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1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50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5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3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4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EE60B-F948-48C8-98E9-E3977CEF5B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5699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4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57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9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424237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088606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43132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98758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445740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820817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045844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8C9A0-5E9B-4A57-B6A1-3A65CCC52EF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6983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422103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412036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969989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516948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00703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206564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44021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52958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13157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88673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80DA9-3FCA-429F-B889-BB53393ADA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3617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037459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87353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81815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10678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702220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35792-203D-48E1-A02F-5A7BAB1696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299023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B53F8-684F-4312-AF16-F69A1A6DCB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756218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84DF-73BA-4DCB-9398-21EDBB43FE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109299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E1CC4-7D02-46B0-A7F3-8C25B21782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526427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B9F19-C414-4DC1-8716-76B2B657385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5213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766B0-BFCF-4D92-9D5C-6D7986C6FA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9407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032CE-ED34-4529-86E1-B69BD04220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437470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BF9DE-8D79-4D2A-8FD8-B27560EEEC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721591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8B215-8033-4172-AE50-81CB473AE1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097564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52EF5-EB21-45EE-A4C7-A813470741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781430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4EF4F-E928-4DAD-A648-E6862125F1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769522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F2D73-5CE9-4AFF-BEA4-6A598F72BA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77001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BD0C1-F773-46DD-8F94-3000218582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426156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0E54-A3AA-489F-86F4-5124C26435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5919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DD4FE-893E-4D1F-99A2-EF11D12B98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22307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6BC1A-C271-447D-B749-0873348B8F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3247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27AC4-01E4-45EC-923E-D1AF9110DA6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66059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8C6F8-E56A-4BA3-806E-4D219B83BB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0464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F17D-0DB1-42D4-9FDF-48BF50B84B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63595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72A7B-148B-40A5-AF6B-0094F64B35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21074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6384-96EB-467D-A9A3-E6FCCBA71A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95447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3714-1394-4148-A9B1-B1D14B3368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50314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7F5F-480E-4429-B62A-C91ACC9BAC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41901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EA0B-CFFF-44D4-91A1-7EDF54CE9B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85418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B16B3-0C86-4A11-A9AA-F0BAA5502C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15128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BB96-E537-455B-ACC5-5FB7B2C3060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54840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BB9A-5E55-4772-AE19-59B34FB548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02176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85043-B76D-4AE1-A95D-1F92B542AD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55817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19C4C-768B-4574-9860-4131BD2F993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772911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6699-868E-4005-A6F7-90CCCF4CD2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205819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70352-4934-4ADF-ADF3-837E4456C2C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707292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8851-CBC0-49F0-B6E1-B98338DD65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544363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8DB78-23A6-40F8-878D-BCBF93A1E8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169232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71FF2-8310-438C-AB8D-554BCB4EC6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980013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DDD0A-B69C-4B24-BD27-5266C819F2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737824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2D8C7-9803-4243-A132-B0EEA7A9DC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487829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EEA-7BA2-4959-ACC2-FCC489095D7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363125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4E8FE-FF08-4EE2-B7F5-C0F2349354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A75B4-7A3E-498A-9D65-57957161BAD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21254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1DFA1-A970-4F40-95F9-A2BA3DE2EC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956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9278B-E889-4E72-9F49-3FFA818C2F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882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7560E-05CD-47F8-AF41-2EEC0F6BD50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84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6DE54-D9F4-4602-A8E1-A21403FD48F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95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0F31A-5277-4F22-AEF2-E4CFAAFC9B7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921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4E62D-2A79-4615-AFF0-8F60CC65E42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06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B059D-4156-4B51-9589-24DF244B4E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633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30D9F-8943-4CBF-AEBB-DD29DE4CF5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091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655E-1B06-4352-822D-0D252631E17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37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B22F0-F022-49FD-94B8-DF3162A22C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6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87D4B-E530-4DDD-9C80-5AF803187B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037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Times New Roman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AA223-8DDA-408B-8BF2-D33619176DB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55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753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66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E08AE-972F-4BF7-AC64-9726A1142C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6706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D95D2-6DEA-46E6-8E08-592050DD1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3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D0134-80F5-4759-A923-CD00EB8CE2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3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3B69E-0C8F-4E0F-995A-4D067E5C2F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4. Anunciaremos tu re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16540" b="15737"/>
          <a:stretch/>
        </p:blipFill>
        <p:spPr>
          <a:xfrm>
            <a:off x="503269" y="548414"/>
            <a:ext cx="8135873" cy="5759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Rectángulo 4"/>
          <p:cNvSpPr/>
          <p:nvPr/>
        </p:nvSpPr>
        <p:spPr>
          <a:xfrm>
            <a:off x="557348" y="5971638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92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0" y="544531"/>
            <a:ext cx="8175229" cy="5756877"/>
          </a:xfrm>
          <a:prstGeom prst="rect">
            <a:avLst/>
          </a:prstGeom>
        </p:spPr>
      </p:pic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21512" y="1217749"/>
            <a:ext cx="351283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Así </a:t>
            </a:r>
            <a:r>
              <a:rPr kumimoji="0" lang="es-ES" sz="3200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se cumplió lo que había dicho el profeta </a:t>
            </a:r>
            <a:r>
              <a:rPr kumimoji="0" lang="es-ES" sz="3200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Isaías: País </a:t>
            </a:r>
            <a:r>
              <a:rPr kumimoji="0" lang="es-ES" sz="3200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de Zabulón y país  de Neftalí, camino del mar, al otro lado del Jordán, Galilea de los paganos.</a:t>
            </a:r>
          </a:p>
        </p:txBody>
      </p:sp>
    </p:spTree>
    <p:extLst>
      <p:ext uri="{BB962C8B-B14F-4D97-AF65-F5344CB8AC3E}">
        <p14:creationId xmlns:p14="http://schemas.microsoft.com/office/powerpoint/2010/main" val="3440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5" y="562687"/>
            <a:ext cx="8193687" cy="5808295"/>
          </a:xfrm>
          <a:prstGeom prst="rect">
            <a:avLst/>
          </a:prstGeom>
        </p:spPr>
      </p:pic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1090539" y="1084220"/>
            <a:ext cx="29210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El 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pueblo que habitaba en tinieblas vio una gran luz, a los que habitaban en tinieblas  y sombras de muerte, una luz les 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brilló. </a:t>
            </a:r>
            <a:endParaRPr kumimoji="0" lang="es-ES" sz="3200" b="1" i="0" u="none" strike="noStrike" kern="1200" normalizeH="0" baseline="0" noProof="0" dirty="0">
              <a:uLnTx/>
              <a:uFillTx/>
              <a:latin typeface="Tekton Pro Cond" panose="020F0606020208020904" pitchFamily="34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" y="572229"/>
            <a:ext cx="8170098" cy="5719241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85201" y="1455922"/>
            <a:ext cx="330264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Entonces  </a:t>
            </a:r>
            <a:r>
              <a:rPr kumimoji="0" lang="es-ES" sz="32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comenzó Jesús a predicar  diciendo: </a:t>
            </a:r>
            <a:r>
              <a:rPr kumimoji="0" lang="es-ES" sz="32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                               -</a:t>
            </a:r>
            <a:r>
              <a:rPr kumimoji="0" lang="es-PE" sz="32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Conviértanse</a:t>
            </a:r>
            <a:r>
              <a:rPr kumimoji="0" lang="es-PE" sz="32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, porque está cerca el reino de los </a:t>
            </a:r>
            <a:r>
              <a:rPr kumimoji="0" lang="es-PE" sz="32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cielos.</a:t>
            </a:r>
            <a:endParaRPr kumimoji="0" lang="es-ES" sz="36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7" y="517629"/>
            <a:ext cx="8165327" cy="584341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77455" y="1177176"/>
            <a:ext cx="3585112" cy="379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Caminando </a:t>
            </a:r>
            <a:r>
              <a:rPr kumimoji="0" lang="es-ES" sz="3000" b="1" i="0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charset="0"/>
              </a:rPr>
              <a:t>a orillas del mar de  Galilea, vio a dos hermanos, a  Simón, al que llaman Pedro, y a Andrés, su hermano, que estaban echando la red , pues eran pescadores. </a:t>
            </a:r>
          </a:p>
        </p:txBody>
      </p:sp>
    </p:spTree>
    <p:extLst>
      <p:ext uri="{BB962C8B-B14F-4D97-AF65-F5344CB8AC3E}">
        <p14:creationId xmlns:p14="http://schemas.microsoft.com/office/powerpoint/2010/main" val="37336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556591"/>
            <a:ext cx="8099862" cy="580445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42109" y="1142264"/>
            <a:ext cx="333278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 Les dijo: 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-</a:t>
            </a:r>
            <a:r>
              <a:rPr kumimoji="0" lang="es-ES" sz="3200" b="1" i="0" u="none" strike="noStrike" kern="1200" normalizeH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 “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Vengan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, síganme y los haré   pescadores  de 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hombres”. Inmediatamente 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dejaron las redes y lo siguieron.</a:t>
            </a:r>
          </a:p>
        </p:txBody>
      </p:sp>
    </p:spTree>
    <p:extLst>
      <p:ext uri="{BB962C8B-B14F-4D97-AF65-F5344CB8AC3E}">
        <p14:creationId xmlns:p14="http://schemas.microsoft.com/office/powerpoint/2010/main" val="26303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549410"/>
            <a:ext cx="8139617" cy="580169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8334" y="941929"/>
            <a:ext cx="3795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Un poco más adelante, vio a otros dos hermanos, Santiago hijo de Zebedeo, y a  Juan,</a:t>
            </a:r>
            <a:r>
              <a:rPr lang="es-ES" sz="3200" b="1" dirty="0">
                <a:solidFill>
                  <a:srgbClr val="3333CC">
                    <a:lumMod val="75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Tekton Pro Cond" panose="020F0606020208020904" pitchFamily="34" charset="0"/>
                <a:cs typeface="Times New Roman" charset="0"/>
              </a:rPr>
              <a:t> que estaban en la barca  reparando las redes con Zebedeo, </a:t>
            </a:r>
            <a:r>
              <a:rPr lang="es-ES" sz="3200" b="1" dirty="0" smtClean="0">
                <a:solidFill>
                  <a:srgbClr val="3333CC">
                    <a:lumMod val="75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Tekton Pro Cond" panose="020F0606020208020904" pitchFamily="34" charset="0"/>
                <a:cs typeface="Times New Roman" charset="0"/>
              </a:rPr>
              <a:t> su </a:t>
            </a:r>
            <a:r>
              <a:rPr lang="es-ES" sz="3200" b="1" dirty="0">
                <a:solidFill>
                  <a:srgbClr val="3333CC">
                    <a:lumMod val="75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Tekton Pro Cond" panose="020F0606020208020904" pitchFamily="34" charset="0"/>
                <a:cs typeface="Times New Roman" charset="0"/>
              </a:rPr>
              <a:t>padre.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Tekton Pro Cond" panose="020F0606020208020904" pitchFamily="34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1" y="579952"/>
            <a:ext cx="8135244" cy="571151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4362" y="1760961"/>
            <a:ext cx="33816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Jesús los llamó también. 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Inmediatamente 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dejaron la barca y a su padre 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y lo 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/>
              </a:rPr>
              <a:t>siguieron.</a:t>
            </a:r>
          </a:p>
        </p:txBody>
      </p:sp>
    </p:spTree>
    <p:extLst>
      <p:ext uri="{BB962C8B-B14F-4D97-AF65-F5344CB8AC3E}">
        <p14:creationId xmlns:p14="http://schemas.microsoft.com/office/powerpoint/2010/main" val="17731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0" y="478801"/>
            <a:ext cx="8406384" cy="605942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2139" y="2023038"/>
            <a:ext cx="36040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Recorría 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toda Galilea, enseñando en las sinagogas y proclamando </a:t>
            </a:r>
            <a:r>
              <a:rPr kumimoji="0" lang="es-ES" sz="3200" b="1" i="0" u="none" strike="noStrike" kern="1200" normalizeH="0" baseline="0" noProof="0" dirty="0" smtClean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el Evangelio </a:t>
            </a:r>
            <a:r>
              <a:rPr kumimoji="0" lang="es-ES" sz="3200" b="1" i="0" u="none" strike="noStrike" kern="1200" normalizeH="0" baseline="0" noProof="0" dirty="0"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del reino, </a:t>
            </a:r>
          </a:p>
        </p:txBody>
      </p:sp>
    </p:spTree>
    <p:extLst>
      <p:ext uri="{BB962C8B-B14F-4D97-AF65-F5344CB8AC3E}">
        <p14:creationId xmlns:p14="http://schemas.microsoft.com/office/powerpoint/2010/main" val="5845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8" y="483042"/>
            <a:ext cx="8171026" cy="582830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46061" y="1965079"/>
            <a:ext cx="28601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curando las enfermedades y </a:t>
            </a:r>
            <a:r>
              <a:rPr kumimoji="0" lang="es-ES" sz="32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</a:t>
            </a:r>
            <a:r>
              <a:rPr kumimoji="0" lang="es-ES" sz="32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dolencias del pueblo.  </a:t>
            </a:r>
            <a:endParaRPr kumimoji="0" lang="es-ES" sz="36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7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1" y="556386"/>
            <a:ext cx="8149354" cy="5752933"/>
          </a:xfrm>
          <a:prstGeom prst="rect">
            <a:avLst/>
          </a:prstGeom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38365" y="4604963"/>
            <a:ext cx="8220160" cy="12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¿Hacia donde se dirige Jesús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?                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¿Por qué decide tomar el camino de Galilea?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71380" y="489708"/>
            <a:ext cx="6681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Preguntas para la Lectura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52864" y="4451932"/>
            <a:ext cx="55006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DoubleWave1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A1D00">
                    <a:alpha val="40000"/>
                  </a:srgbClr>
                </a:glo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ús predica el Reino de Dios | La Biblia y su mensaj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489872" y="550755"/>
            <a:ext cx="8133018" cy="5773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948517" y="441866"/>
            <a:ext cx="2674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Times New Roman"/>
              </a:rPr>
              <a:t>Mateo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 4,12-23</a:t>
            </a:r>
            <a:endParaRPr kumimoji="0" lang="es-ES" sz="2800" b="1" i="0" u="none" strike="noStrike" kern="1200" cap="all" spc="0" normalizeH="0" baseline="0" noProof="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28172" y="5871507"/>
            <a:ext cx="2947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22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enero 2023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081388" y="4296733"/>
            <a:ext cx="6981223" cy="1827175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1" u="none" strike="noStrike" kern="10" cap="all" spc="0" normalizeH="0" baseline="0" noProof="0" dirty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ESTÁ </a:t>
            </a:r>
            <a:r>
              <a:rPr kumimoji="0" lang="es-PE" sz="3600" b="1" i="1" u="none" strike="noStrike" kern="10" cap="all" spc="0" normalizeH="0" baseline="0" noProof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LLEGANDO </a:t>
            </a:r>
            <a:endParaRPr kumimoji="0" lang="es-PE" sz="3600" b="1" i="1" u="none" strike="noStrike" kern="10" cap="all" spc="0" normalizeH="0" baseline="0" noProof="0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1" u="none" strike="noStrike" kern="10" cap="all" spc="0" normalizeH="0" baseline="0" noProof="0" dirty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EL REINO </a:t>
            </a:r>
            <a:r>
              <a:rPr kumimoji="0" lang="es-PE" sz="3600" b="1" i="1" u="none" strike="noStrike" kern="10" cap="all" spc="0" normalizeH="0" baseline="0" noProof="0" dirty="0" smtClean="0">
                <a:ln w="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 DE LOS CIELOS</a:t>
            </a:r>
            <a:endParaRPr kumimoji="0" lang="es-PE" sz="3600" b="1" i="1" u="none" strike="noStrike" kern="10" cap="all" spc="0" normalizeH="0" baseline="0" noProof="0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1" u="none" strike="noStrike" kern="10" cap="all" spc="0" normalizeH="0" baseline="0" noProof="0" dirty="0">
              <a:ln w="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2" y="526097"/>
            <a:ext cx="4317486" cy="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25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0" y="547050"/>
            <a:ext cx="8055996" cy="5764297"/>
          </a:xfrm>
          <a:prstGeom prst="rect">
            <a:avLst/>
          </a:prstGeom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79546" y="4972313"/>
            <a:ext cx="8390828" cy="121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¿Cuál  es  el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significado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la  Luz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35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8" y="557876"/>
            <a:ext cx="8186972" cy="5781040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9188" y="1541732"/>
            <a:ext cx="3041097" cy="40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Times New Roman"/>
              </a:rPr>
              <a:t>¿Por qué es importante pasar por las </a:t>
            </a: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Times New Roman"/>
              </a:rPr>
              <a:t>comunidades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Times New Roman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Times New Roman"/>
              </a:rPr>
              <a:t>de Zabulón y Neftalí?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3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" y="570354"/>
            <a:ext cx="8199081" cy="578075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77780" y="570354"/>
            <a:ext cx="7906261" cy="10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¿Sobre  qué predicaba Jesús?,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                    ¿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Cuál es el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anuncio que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hace Jesús?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21286640">
            <a:off x="3585854" y="4846345"/>
            <a:ext cx="4728103" cy="175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Bottom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Rockwell" panose="02060603020205020403" pitchFamily="18" charset="0"/>
              <a:ea typeface="Segoe UI Symbol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5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930" y="496957"/>
            <a:ext cx="8279296" cy="58243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43462" y="522513"/>
            <a:ext cx="72686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«Conviértanse, porque el Reino de los Cielos ha llegado».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Son las primeras palabras de Jesús, pero ¿cuál es la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primera acción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que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lleva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 cabo?,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8897" y="3786671"/>
            <a:ext cx="4859379" cy="9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¿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Cuál es la respuesta que encuentra?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8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8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Segoe UI Symbol" pitchFamily="34" charset="0"/>
                <a:cs typeface="+mn-cs"/>
              </a:rPr>
              <a:t>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8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Segoe UI Symbo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529043"/>
            <a:ext cx="8126147" cy="5742547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10338" y="5588252"/>
            <a:ext cx="7992888" cy="5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encuentro 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que culmina en seguimiento?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 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40320" y="529044"/>
            <a:ext cx="7992888" cy="6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¿Quién provoca y hace posible 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el</a:t>
            </a: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4" y="560815"/>
            <a:ext cx="8126100" cy="5760472"/>
          </a:xfrm>
          <a:prstGeom prst="rect">
            <a:avLst/>
          </a:prstGeom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06490" y="1728475"/>
            <a:ext cx="7762259" cy="26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endParaRPr kumimoji="0" lang="es-PE" sz="2700" b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Nosotros </a:t>
            </a:r>
            <a:r>
              <a:rPr kumimoji="0" lang="es-PE" sz="27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hemos dado ese primer paso </a:t>
            </a:r>
            <a:r>
              <a:rPr kumimoji="0" lang="es-PE" sz="27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tras             </a:t>
            </a:r>
            <a:r>
              <a:rPr kumimoji="0" lang="es-PE" sz="27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huellas de Jesús, pero </a:t>
            </a:r>
            <a:r>
              <a:rPr kumimoji="0" lang="es-PE" sz="27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sabemos que </a:t>
            </a:r>
            <a:r>
              <a:rPr kumimoji="0" lang="es-PE" sz="27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camino del seguimiento es una tarea para toda la vida. Su Palabra nos acompaña, ilumina y da sentido a nuestros pasos. </a:t>
            </a:r>
            <a:endParaRPr kumimoji="0" lang="es-ES" sz="27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660785"/>
            <a:ext cx="2858361" cy="106768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6" y="552350"/>
            <a:ext cx="8137727" cy="5739119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4388" y="5200891"/>
            <a:ext cx="8036426" cy="86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+mn-cs"/>
              </a:rPr>
              <a:t>¿Qué rostro de Dios descubres en este evangelio?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13087" y="520340"/>
            <a:ext cx="8239028" cy="1526176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2E1700"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s-PE" sz="32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6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Tierra de Zabulón, tierra de Neftalí, Galilea… Dios inicia su acción en la periferia.</a:t>
            </a:r>
            <a:endParaRPr kumimoji="0" lang="es-ES_tradnl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6633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1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b6/bb/45/b6bb45a223a312d83ab74840b8d88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1" y="501444"/>
            <a:ext cx="809992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52461" y="2758264"/>
            <a:ext cx="4185002" cy="26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571500" marR="0" lvl="0" indent="-57150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Vengan conmigo</a:t>
            </a:r>
            <a:r>
              <a:rPr kumimoji="0" lang="es-PE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 ¿</a:t>
            </a: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 sientes llamado por Dios</a:t>
            </a:r>
            <a:r>
              <a:rPr kumimoji="0" lang="es-PE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?, Comparte </a:t>
            </a: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alguna experiencia que tenga relación con tu llamada.</a:t>
            </a:r>
          </a:p>
        </p:txBody>
      </p:sp>
    </p:spTree>
    <p:extLst>
      <p:ext uri="{BB962C8B-B14F-4D97-AF65-F5344CB8AC3E}">
        <p14:creationId xmlns:p14="http://schemas.microsoft.com/office/powerpoint/2010/main" val="5470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83/12/9a/83129a014a805c208fbb30e3b83c69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0" y="521110"/>
            <a:ext cx="8211676" cy="58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6783" y="5157192"/>
            <a:ext cx="66013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Rockwell Extra Bold" panose="02060903040505020403" pitchFamily="18" charset="0"/>
              <a:ea typeface="Segoe UI Symbol" pitchFamily="34" charset="0"/>
              <a:cs typeface="Times New Roman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80040" y="2713648"/>
            <a:ext cx="8133018" cy="12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rPr>
              <a:t>   ¿Qué contesto yo al llamado que me hace Jesús de seguirlo y dejarlo todo?</a:t>
            </a:r>
            <a:endParaRPr kumimoji="0" lang="es-ES_tradnl" sz="3600" b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Segoe UI Symbol" pitchFamily="34" charset="0"/>
              <a:cs typeface="Arial" panose="020B0604020202020204" pitchFamily="34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_tradnl" sz="3600" b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Segoe UI Symbo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8b/b5/18/8bb5181d1f179f011f57e53c42570f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5" y="546126"/>
            <a:ext cx="8241174" cy="58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94661" y="546126"/>
            <a:ext cx="7733261" cy="37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Anunciaba la Buena Nueva del Reino.  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75001" y="5117601"/>
            <a:ext cx="7733261" cy="45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Cuál puede ser hoy ese anuncio para que sea alegre noticia?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8" y="565699"/>
            <a:ext cx="8167153" cy="577525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39977" y="5615844"/>
            <a:ext cx="7926944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strike="noStrike" kern="1200" cap="none" spc="0" normalizeH="0" baseline="0" noProof="0" dirty="0">
                <a:ln>
                  <a:noFill/>
                </a:ln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Cantos sugeridos: </a:t>
            </a:r>
            <a:r>
              <a:rPr kumimoji="0" lang="es-ES_tradnl" sz="2000" b="1" i="0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               </a:t>
            </a:r>
            <a:r>
              <a:rPr kumimoji="0" lang="es-ES_tradnl" sz="2400" b="1" i="0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Testigos </a:t>
            </a:r>
            <a:r>
              <a:rPr kumimoji="0" lang="es-ES_tradnl" sz="2400" b="1" i="0" strike="noStrike" kern="1200" cap="none" spc="0" normalizeH="0" baseline="0" noProof="0" dirty="0">
                <a:ln>
                  <a:noFill/>
                </a:ln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 tu Reino; Anunciaremos tu Reino, Señor</a:t>
            </a:r>
            <a:endParaRPr kumimoji="0" lang="es-ES_tradnl" sz="3600" b="1" i="0" strike="noStrike" kern="1200" cap="none" spc="0" normalizeH="0" baseline="0" noProof="0" dirty="0">
              <a:ln>
                <a:noFill/>
              </a:ln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48628" y="565699"/>
            <a:ext cx="7929268" cy="110583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lvl="0" algn="ctr">
              <a:defRPr/>
            </a:pPr>
            <a:r>
              <a:rPr kumimoji="0" lang="es-ES_tradnl" sz="2400" b="1" i="0" u="sng" strike="noStrike" kern="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 </a:t>
            </a:r>
            <a:r>
              <a:rPr lang="es-ES_tradnl" sz="2400" b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Colocamos unos cuantos recortes de periódico que muestren situaciones en las que se tiene que hacer hoy un esfuerzo por acelerar la presencia del Reino. </a:t>
            </a:r>
            <a:endParaRPr kumimoji="0" lang="es-ES" sz="2400" b="1" i="1" u="none" strike="noStrike" kern="0" cap="none" spc="0" normalizeH="0" baseline="0" noProof="0" dirty="0">
              <a:ln>
                <a:noFill/>
              </a:ln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Times New Roman" pitchFamily="18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0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1d/a8/cc/1da8cca4f33311abaf162ee68596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7" y="580696"/>
            <a:ext cx="8132921" cy="57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63578" y="630391"/>
            <a:ext cx="2966313" cy="254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Está llegando el reino de los Cielos. </a:t>
            </a:r>
            <a:endParaRPr kumimoji="0" lang="es-E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07824" y="4843514"/>
            <a:ext cx="65841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normalizeH="0" baseline="0" noProof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¿Por qué es motivo de esperanza  para ti la llegada del Reino?</a:t>
            </a:r>
            <a:endParaRPr kumimoji="0" lang="es-ES" sz="3600" b="1" i="0" u="none" strike="noStrike" kern="1200" normalizeH="0" baseline="0" noProof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46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531365"/>
            <a:ext cx="8211993" cy="5832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92460" y="1857569"/>
            <a:ext cx="2426043" cy="74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Motivación</a:t>
            </a:r>
            <a:r>
              <a:rPr kumimoji="0" lang="es-PE" sz="2400" b="1" i="1" u="none" strike="noStrike" kern="1200" cap="none" spc="0" normalizeH="0" baseline="0" noProof="0" dirty="0" smtClean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lang="es-ES" sz="2800" b="1" i="1" u="none" strike="noStrike" kern="1200" cap="none" spc="0" normalizeH="0" baseline="0" noProof="0" dirty="0">
              <a:ln w="10160">
                <a:solidFill>
                  <a:srgbClr val="AAE2CA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79424" y="4054329"/>
            <a:ext cx="8116288" cy="179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u="none" strike="noStrike" kern="1200" cap="none" spc="0" normalizeH="0" baseline="0" noProof="0" dirty="0" smtClean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Para </a:t>
            </a:r>
            <a:r>
              <a:rPr kumimoji="0" lang="es-PE" sz="2800" b="1" u="none" strike="noStrike" kern="1200" cap="none" spc="0" normalizeH="0" baseline="0" noProof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descubrir la llamada continua que Dios nos hace son necesarias la escucha y la oración. Sólo así podremos discernir y responder a esa invitación de dar un paso más en nuestro seguimiento.</a:t>
            </a:r>
            <a:endParaRPr kumimoji="0" lang="es-ES" sz="2800" b="1" u="none" strike="noStrike" kern="1200" cap="none" spc="0" normalizeH="0" baseline="0" noProof="0" dirty="0">
              <a:ln w="10160">
                <a:solidFill>
                  <a:srgbClr val="AAE2CA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60" y="531365"/>
            <a:ext cx="3019604" cy="10529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5280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edro y Andrés dejan las redes y siguen a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" y="528489"/>
            <a:ext cx="8167054" cy="579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1646" y="528489"/>
            <a:ext cx="8064896" cy="864096"/>
          </a:xfr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es-PE" sz="2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</a:t>
            </a:r>
            <a:r>
              <a:rPr lang="es-PE" sz="2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tiempo de oración personal, compartimos nuestra oración</a:t>
            </a:r>
            <a:r>
              <a:rPr lang="es-PE" sz="2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24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7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17130"/>
            <a:ext cx="8139634" cy="5846723"/>
          </a:xfrm>
          <a:prstGeom prst="rect">
            <a:avLst/>
          </a:prstGeo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29264" y="5654316"/>
            <a:ext cx="8190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4623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39806" y="2200975"/>
            <a:ext cx="48027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El Señor es mi luz y mi salvación, ¿a quién temeré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?  El Señor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 la defensa de mi vida, ¿quién me hará temblar?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00E0E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E00E0E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1717" y="545918"/>
            <a:ext cx="2129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26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F1BFF"/>
                </a:solidFill>
                <a:effectLst>
                  <a:glow rad="127000">
                    <a:srgbClr val="FFFFFF"/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37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4" y="556142"/>
            <a:ext cx="8163837" cy="5770767"/>
          </a:xfrm>
          <a:prstGeom prst="rect">
            <a:avLst/>
          </a:prstGeom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06792" y="5676283"/>
            <a:ext cx="7895306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2124A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2124A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033" y="491474"/>
            <a:ext cx="80908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Una cosa pido al Señor, eso buscaré: habitar en la casa del Señor por los días de mi vida, gozar de la dulzura del Señor, contemplando </a:t>
            </a:r>
            <a:endParaRPr kumimoji="0" lang="es-E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templo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4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2" y="525939"/>
            <a:ext cx="8117931" cy="5764025"/>
          </a:xfrm>
          <a:prstGeom prst="rect">
            <a:avLst/>
          </a:prstGeom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55640" y="5474849"/>
            <a:ext cx="6740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luz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salvación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39873" y="437346"/>
            <a:ext cx="7741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Espero gozar de la dicha del Señor en el país de la vida. Espera en el Señor, sé valiente, ten ánimo, espera en el Señor.</a:t>
            </a:r>
            <a:endParaRPr kumimoji="0" lang="ca-E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9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0a/27/a1/0a27a1cb76bc32a8cadf074c58173f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709" y="557899"/>
            <a:ext cx="8270672" cy="57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896945" y="629980"/>
            <a:ext cx="1992578" cy="5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Motivación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cs typeface="Times New Roman"/>
              </a:rPr>
              <a:t>: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440709" y="1440326"/>
            <a:ext cx="8116882" cy="44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1" i="0" u="none" strike="noStrike" kern="0" normalizeH="0" baseline="0" noProof="0" dirty="0" smtClean="0">
                <a:uLnTx/>
                <a:uFillTx/>
                <a:latin typeface="Script MT Bold" panose="03040602040607080904" pitchFamily="66" charset="0"/>
                <a:cs typeface="Times New Roman"/>
              </a:rPr>
              <a:t>En </a:t>
            </a:r>
            <a:r>
              <a:rPr kumimoji="0" lang="es-PE" sz="2500" b="1" i="0" u="none" strike="noStrike" kern="0" normalizeH="0" baseline="0" noProof="0" dirty="0">
                <a:uLnTx/>
                <a:uFillTx/>
                <a:latin typeface="Script MT Bold" panose="03040602040607080904" pitchFamily="66" charset="0"/>
                <a:cs typeface="Times New Roman"/>
              </a:rPr>
              <a:t>la conferencia sobre la búsqueda </a:t>
            </a:r>
            <a:r>
              <a:rPr lang="es-PE" sz="2500" b="1" kern="0" dirty="0">
                <a:latin typeface="Script MT Bold" panose="03040602040607080904" pitchFamily="66" charset="0"/>
                <a:cs typeface="Times New Roman"/>
              </a:rPr>
              <a:t> </a:t>
            </a:r>
            <a:r>
              <a:rPr kumimoji="0" lang="es-PE" sz="2500" b="1" i="0" u="none" strike="noStrike" kern="0" normalizeH="0" baseline="0" noProof="0" dirty="0" smtClean="0">
                <a:uLnTx/>
                <a:uFillTx/>
                <a:latin typeface="Script MT Bold" panose="03040602040607080904" pitchFamily="66" charset="0"/>
                <a:cs typeface="Times New Roman"/>
              </a:rPr>
              <a:t>del </a:t>
            </a:r>
            <a:r>
              <a:rPr kumimoji="0" lang="es-PE" sz="2500" b="1" i="0" u="none" strike="noStrike" kern="0" normalizeH="0" baseline="0" noProof="0" dirty="0">
                <a:uLnTx/>
                <a:uFillTx/>
                <a:latin typeface="Script MT Bold" panose="03040602040607080904" pitchFamily="66" charset="0"/>
                <a:cs typeface="Times New Roman"/>
              </a:rPr>
              <a:t>Reino de Dios, san Vicente afirma: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“Estén seguros de que, si el Dios de las virtudes los ha escogido para practicarlas, ustedes viven por él y su reino está en ustedes. Pero, si no es así, ¿qué habrá que hacer? Entregarnos a él sin regateos y sin reservas desde este momento, para que acepte disponernos a esta vida </a:t>
            </a:r>
            <a:r>
              <a:rPr kumimoji="0" lang="es-PE" sz="2000" b="1" i="1" u="none" strike="noStrike" kern="0" normalizeH="0" baseline="0" noProof="0" dirty="0" smtClean="0">
                <a:uLnTx/>
                <a:uFillTx/>
                <a:latin typeface="Century Gothic" panose="020B0502020202020204" pitchFamily="34" charset="0"/>
                <a:cs typeface="Times New Roman"/>
              </a:rPr>
              <a:t>                          de </a:t>
            </a:r>
            <a:r>
              <a:rPr kumimoji="0" lang="es-PE" sz="2000" b="1" i="1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elegidos y aparte de nosotros tanta voluntad </a:t>
            </a:r>
            <a:r>
              <a:rPr kumimoji="0" lang="es-PE" sz="2000" b="1" i="1" u="none" strike="noStrike" kern="0" normalizeH="0" baseline="0" noProof="0" dirty="0" smtClean="0">
                <a:uLnTx/>
                <a:uFillTx/>
                <a:latin typeface="Century Gothic" panose="020B0502020202020204" pitchFamily="34" charset="0"/>
                <a:cs typeface="Times New Roman"/>
              </a:rPr>
              <a:t>                      propia </a:t>
            </a:r>
            <a:r>
              <a:rPr kumimoji="0" lang="es-PE" sz="2000" b="1" i="1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y nuestros afanes de propia satisfacción, </a:t>
            </a:r>
            <a:r>
              <a:rPr kumimoji="0" lang="es-PE" sz="2000" b="1" i="1" u="none" strike="noStrike" kern="0" normalizeH="0" baseline="0" noProof="0" dirty="0" smtClean="0">
                <a:uLnTx/>
                <a:uFillTx/>
                <a:latin typeface="Century Gothic" panose="020B0502020202020204" pitchFamily="34" charset="0"/>
                <a:cs typeface="Times New Roman"/>
              </a:rPr>
              <a:t>                                que </a:t>
            </a:r>
            <a:r>
              <a:rPr kumimoji="0" lang="es-PE" sz="2000" b="1" i="1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es lo que impide que Dios resida </a:t>
            </a:r>
            <a:r>
              <a:rPr kumimoji="0" lang="es-PE" sz="2000" b="1" i="1" u="none" strike="noStrike" kern="0" normalizeH="0" baseline="0" noProof="0" dirty="0" smtClean="0">
                <a:uLnTx/>
                <a:uFillTx/>
                <a:latin typeface="Century Gothic" panose="020B0502020202020204" pitchFamily="34" charset="0"/>
                <a:cs typeface="Times New Roman"/>
              </a:rPr>
              <a:t>                                         apacible </a:t>
            </a:r>
            <a:r>
              <a:rPr kumimoji="0" lang="es-PE" sz="2000" b="1" i="1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y absolutamente en nosotros”.</a:t>
            </a:r>
            <a:r>
              <a:rPr kumimoji="0" lang="es-PE" sz="2000" b="1" i="0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 </a:t>
            </a:r>
            <a:r>
              <a:rPr kumimoji="0" lang="es-PE" sz="2000" b="1" i="0" u="none" strike="noStrike" kern="0" normalizeH="0" baseline="0" noProof="0" dirty="0" smtClean="0">
                <a:uLnTx/>
                <a:uFillTx/>
                <a:latin typeface="Century Gothic" panose="020B0502020202020204" pitchFamily="34" charset="0"/>
                <a:cs typeface="Times New Roman"/>
              </a:rPr>
              <a:t>                              </a:t>
            </a:r>
            <a:r>
              <a:rPr kumimoji="0" lang="es-PE" b="1" i="1" u="none" strike="noStrike" kern="0" normalizeH="0" baseline="0" noProof="0" dirty="0" smtClean="0">
                <a:uLnTx/>
                <a:uFillTx/>
                <a:latin typeface="Century Gothic" panose="020B0502020202020204" pitchFamily="34" charset="0"/>
                <a:cs typeface="Times New Roman"/>
              </a:rPr>
              <a:t>(San Vicente de Paúl  tomo XI</a:t>
            </a:r>
            <a:r>
              <a:rPr kumimoji="0" lang="es-PE" b="1" i="1" u="none" strike="noStrike" kern="0" normalizeH="0" baseline="0" noProof="0" dirty="0">
                <a:uLnTx/>
                <a:uFillTx/>
                <a:latin typeface="Century Gothic" panose="020B0502020202020204" pitchFamily="34" charset="0"/>
                <a:cs typeface="Times New Roman"/>
              </a:rPr>
              <a:t>, 431)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i="1" u="none" strike="noStrike" kern="0" normalizeH="0" baseline="0" noProof="0" dirty="0"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982" y="530844"/>
            <a:ext cx="2665200" cy="95938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6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i.pinimg.com/564x/9c/9c/90/9c9c90301bc07116bcf3f35cf00c5bf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872" y="521110"/>
            <a:ext cx="8133018" cy="58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036532" y="784042"/>
            <a:ext cx="5789946" cy="128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Sobre la necesidad de conversión, escribe al padre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Escart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: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2705126" y="1870508"/>
            <a:ext cx="5799778" cy="292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“Busquemos por </a:t>
            </a:r>
            <a:r>
              <a:rPr kumimoji="0" lang="es-E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encima de todo despojarnos del afecto a todo cuanto no es Dios, y que no nos aficionemos a las cosas más que por Dios y según Dios, y que procuremos establecer primeramente su reino en nosotros, </a:t>
            </a: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                         y </a:t>
            </a:r>
            <a:r>
              <a:rPr kumimoji="0" lang="es-E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luego en los demás</a:t>
            </a: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Times New Roman"/>
                <a:cs typeface="Arial" panose="020B0604020202020204" pitchFamily="34" charset="0"/>
              </a:rPr>
              <a:t>.                                              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(San Vicente de Paúl II, 88)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564x/57/bc/79/57bc7998a226959183b10b1ae922aa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7" y="509386"/>
            <a:ext cx="8192011" cy="5842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24209" y="643088"/>
            <a:ext cx="2520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50" normalizeH="0" baseline="0" noProof="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Compromiso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347950" y="3903815"/>
            <a:ext cx="5864618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Testimoniar el mensaje de esta semana allí donde reinan la desesperación y la angustia. </a:t>
            </a: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</a:t>
            </a:r>
            <a:r>
              <a:rPr kumimoji="0" lang="es-PE" sz="28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Ser </a:t>
            </a:r>
            <a:r>
              <a:rPr kumimoji="0" lang="es-PE" sz="28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portadores de la luz.</a:t>
            </a:r>
            <a:endParaRPr kumimoji="0" lang="es-ES" sz="28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AutoShape 16" descr="Resultado de imagen para rayos de luz para photoshop png"/>
          <p:cNvSpPr>
            <a:spLocks noChangeAspect="1" noChangeArrowheads="1"/>
          </p:cNvSpPr>
          <p:nvPr/>
        </p:nvSpPr>
        <p:spPr bwMode="auto">
          <a:xfrm>
            <a:off x="155575" y="-144463"/>
            <a:ext cx="4384750" cy="43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i.pinimg.com/564x/b0/a1/df/b0a1df2742b0801894b2707aaf7e97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437" y="543609"/>
            <a:ext cx="8152606" cy="57776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8367" y="3075266"/>
            <a:ext cx="8322678" cy="2478512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Te damos gracias, Padre,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porque nos has llamado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de las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tinieblas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Al resplandor de tu luz…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En su paso por el mundo,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Jesús, tu Hijo amado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, ha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vencido la muerte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y nos ha dado la vida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Ahora, oh Padre,  disuelve las sobras de la tristeza y la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angustia y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danos la fuerza para continuar el camino  en la construcción del Reino.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s-PE" sz="2800" b="1" i="1" dirty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58110" y="563488"/>
            <a:ext cx="227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2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ANGELIO DEL DÍA: Mc 3,7-12: Acudía mucha gente | Cursillos de Cristiandad  - Diócesis de Cartagena - Mur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9" y="517422"/>
            <a:ext cx="8152281" cy="58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70610" y="1441783"/>
            <a:ext cx="6510294" cy="169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88900" dist="101600" dir="1800000" algn="l" rotWithShape="0">
                    <a:srgbClr val="000B22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    Las lecturas de hoy hablan de llamada y conversión. </a:t>
            </a:r>
            <a:r>
              <a:rPr kumimoji="0" lang="es-ES_tradn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88900" dist="101600" dir="1800000" algn="l" rotWithShape="0">
                    <a:srgbClr val="000B22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Jesús </a:t>
            </a:r>
            <a:r>
              <a:rPr kumimoji="0" lang="es-ES_tradnl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88900" dist="101600" dir="1800000" algn="l" rotWithShape="0">
                    <a:srgbClr val="000B22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pide conversión como condición necesaria para entrar en el Reino de Dios que está llegando. </a:t>
            </a:r>
            <a:endParaRPr kumimoji="0" lang="es-ES_tradnl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88900" dist="101600" dir="1800000" algn="l" rotWithShape="0">
                  <a:srgbClr val="000B22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09293" y="632801"/>
            <a:ext cx="20457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 w="10160">
                  <a:solidFill>
                    <a:srgbClr val="AAADC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tencil" panose="040409050D0802020404" pitchFamily="82" charset="0"/>
                <a:cs typeface="Arial"/>
              </a:rPr>
              <a:t>AMBIENTACIÓN</a:t>
            </a:r>
            <a:r>
              <a:rPr kumimoji="0" lang="es-ES_tradnl" sz="1800" b="1" i="0" u="none" strike="noStrike" kern="1200" cap="none" spc="0" normalizeH="0" baseline="0" noProof="0" dirty="0">
                <a:ln w="10160">
                  <a:solidFill>
                    <a:srgbClr val="AAADC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t>:  </a:t>
            </a:r>
            <a:endParaRPr kumimoji="0" lang="es-PE" sz="1800" b="1" i="0" u="none" strike="noStrike" kern="1200" cap="none" spc="0" normalizeH="0" baseline="0" noProof="0" dirty="0">
              <a:ln w="10160">
                <a:solidFill>
                  <a:srgbClr val="AAADCA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95536" y="4459436"/>
            <a:ext cx="5374858" cy="156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   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46437" y="4544289"/>
            <a:ext cx="4962285" cy="129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Dios </a:t>
            </a:r>
            <a:r>
              <a:rPr kumimoji="0" lang="es-ES_tradnl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sigue llamándonos a colaborar en la misión de Jesús, pero la conversión al Reino requiere de nuestra decisión </a:t>
            </a:r>
            <a:r>
              <a:rPr kumimoji="0" lang="es-ES_tradnl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76200" dist="101600" dir="1800000" algn="l" rotWithShape="0">
                    <a:srgbClr val="000B22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personal.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76200" dist="101600" dir="1800000" algn="l" rotWithShape="0">
                  <a:srgbClr val="000B22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88900" dist="101600" dir="1800000" algn="l" rotWithShape="0">
                  <a:srgbClr val="000B22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51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91/34/cb/9134cbeee984212d73f4bda6e2c6e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5360"/>
            <a:ext cx="8165179" cy="5767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17262" y="3153198"/>
            <a:ext cx="7690633" cy="31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Guarda a tu pueblo en la paz,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y haz que no volvamos equivocadamente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a ninguna forma de división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ni de egoísmo,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sino que seamos en el mundo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el resplandor del amor que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brilla en las tinieblas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s-PE" sz="3000" b="1" i="1" kern="0" dirty="0" smtClean="0">
                <a:solidFill>
                  <a:schemeClr val="bg1"/>
                </a:solidFill>
                <a:effectLst>
                  <a:glow rad="101600">
                    <a:srgbClr val="020202"/>
                  </a:glow>
                  <a:outerShdw blurRad="76200" dist="88900" dir="1800000" algn="l" rotWithShape="0">
                    <a:srgbClr val="1E0F00"/>
                  </a:outerShdw>
                </a:effectLst>
                <a:latin typeface="Tekton Pro" pitchFamily="34" charset="0"/>
              </a:rPr>
              <a:t>del pecado y de la muerte.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s-ES_tradnl" sz="3000" b="1" i="1" kern="0" dirty="0">
              <a:solidFill>
                <a:schemeClr val="bg1"/>
              </a:solidFill>
              <a:effectLst>
                <a:glow rad="101600">
                  <a:srgbClr val="020202"/>
                </a:glow>
                <a:outerShdw blurRad="76200" dist="88900" dir="1800000" algn="l" rotWithShape="0">
                  <a:srgbClr val="1E0F00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9" y="559375"/>
            <a:ext cx="8201903" cy="5742034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408772" y="6420192"/>
            <a:ext cx="4605672" cy="369332"/>
          </a:xfrm>
          <a:prstGeom prst="rect">
            <a:avLst/>
          </a:prstGeom>
          <a:solidFill>
            <a:srgbClr val="1A5304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65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 El Silencio de Mi Oración Esta Dios – Cristo es Liberta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08" y="572011"/>
            <a:ext cx="8142849" cy="57995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62149" y="467586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itchFamily="34" charset="0"/>
              <a:ea typeface="+mn-ea"/>
              <a:cs typeface="Aparajit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39878" y="553389"/>
            <a:ext cx="2247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 w="11430"/>
                <a:solidFill>
                  <a:srgbClr val="BABAF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howcard Gothic" pitchFamily="82" charset="0"/>
                <a:ea typeface="+mn-ea"/>
                <a:cs typeface="Times New Roman"/>
              </a:rPr>
              <a:t>Oración inicial</a:t>
            </a:r>
            <a:endParaRPr kumimoji="0" lang="es-PE" sz="2000" b="1" i="0" u="none" strike="noStrike" kern="1200" cap="none" spc="0" normalizeH="0" baseline="0" noProof="0" dirty="0">
              <a:ln w="11430"/>
              <a:solidFill>
                <a:srgbClr val="BABAF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howcard Gothic" pitchFamily="82" charset="0"/>
              <a:ea typeface="+mn-ea"/>
              <a:cs typeface="Times New Roman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88224" y="2837254"/>
            <a:ext cx="1910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Calibri Light" pitchFamily="34" charset="0"/>
              <a:ea typeface="+mn-ea"/>
              <a:cs typeface="Aparajit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84150" y="953499"/>
            <a:ext cx="5890133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Señor Jesús,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Tú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que has venido a darnos a conocer la Buena Nueva del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Reino 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que nosotros te pudiéramos seguir y así aprender de ti,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vivir como Dios quiere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, 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imitarte y asumir tus actitudes para vivir como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Tú , </a:t>
            </a:r>
            <a:r>
              <a:rPr kumimoji="0" lang="es-PE" sz="2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te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pedimos que derrames en nosotros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la gracia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de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tu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Espíritu Santo,</a:t>
            </a:r>
          </a:p>
        </p:txBody>
      </p:sp>
    </p:spTree>
    <p:extLst>
      <p:ext uri="{BB962C8B-B14F-4D97-AF65-F5344CB8AC3E}">
        <p14:creationId xmlns:p14="http://schemas.microsoft.com/office/powerpoint/2010/main" val="108771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ligencia artificial recrea el rostro de Jesucristo con una exactitud  impresionan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552502"/>
            <a:ext cx="8162340" cy="57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1 Rectángulo"/>
          <p:cNvSpPr/>
          <p:nvPr/>
        </p:nvSpPr>
        <p:spPr>
          <a:xfrm>
            <a:off x="3254915" y="1319042"/>
            <a:ext cx="5300717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para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que como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esos primeros discípulos tengamos el corazón totalmente abierto y bien dispuestos para seguirte,  </a:t>
            </a:r>
          </a:p>
        </p:txBody>
      </p:sp>
      <p:sp>
        <p:nvSpPr>
          <p:cNvPr id="8" name="11 Rectángulo"/>
          <p:cNvSpPr/>
          <p:nvPr/>
        </p:nvSpPr>
        <p:spPr>
          <a:xfrm>
            <a:off x="4615026" y="2611704"/>
            <a:ext cx="4018042" cy="28666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buscarte, para dejar todo por ti, y así encontrar en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ti,           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el sentido pleno de nuestra vida, viviendo y actuando como Tú, haciendo vida el Reinado de Dios en nosotros.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                      Que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Tekton Pro Cond" panose="020F0606020208020904" pitchFamily="34" charset="0"/>
                <a:ea typeface="+mn-ea"/>
                <a:cs typeface="Aparajita" pitchFamily="34" charset="0"/>
              </a:rPr>
              <a:t>así sea.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4653136"/>
            <a:ext cx="8016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 enseñanzas de Jesús que mejorarán tu vida | veniracris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49318" y="549414"/>
            <a:ext cx="8173571" cy="57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2446514" y="1776583"/>
            <a:ext cx="2089589" cy="4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Arial"/>
              </a:rPr>
              <a:t>    </a:t>
            </a:r>
            <a:r>
              <a:rPr kumimoji="0" lang="es-ES_tradnl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Arial"/>
              </a:rPr>
              <a:t>Motivación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Arial"/>
              </a:rPr>
              <a:t>: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68" y="579317"/>
            <a:ext cx="2790099" cy="1242519"/>
          </a:xfrm>
          <a:prstGeom prst="round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74016" y="2201351"/>
            <a:ext cx="4397984" cy="27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Arial"/>
              </a:rPr>
              <a:t>    Con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Arial"/>
              </a:rPr>
              <a:t>Jesús viene la salvación y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Arial"/>
              </a:rPr>
              <a:t>la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Arial"/>
              </a:rPr>
              <a:t>liberación de Dios para todos los pueblos. Simón, Andrés, Santiago, Juan, Pablo y cada uno de nosotros estamos llamados a ir detrás de Él y a proclamar un Evangelio que es fuerza y sabiduría de Dios para el que cree. Escuchemos: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Arial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Arial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16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547579"/>
            <a:ext cx="8207072" cy="575383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29033" y="2266589"/>
            <a:ext cx="29496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Al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enterarse Jesús que habían encarcelado a Juan,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33833" y="1021718"/>
            <a:ext cx="2644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Euphemia" pitchFamily="34" charset="0"/>
                <a:ea typeface="+mn-ea"/>
                <a:cs typeface="+mn-cs"/>
              </a:rPr>
              <a:t>Mateo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Euphemia" pitchFamily="34" charset="0"/>
                <a:ea typeface="+mn-ea"/>
                <a:cs typeface="+mn-cs"/>
              </a:rPr>
              <a:t>4, 12-23</a:t>
            </a:r>
          </a:p>
        </p:txBody>
      </p:sp>
    </p:spTree>
    <p:extLst>
      <p:ext uri="{BB962C8B-B14F-4D97-AF65-F5344CB8AC3E}">
        <p14:creationId xmlns:p14="http://schemas.microsoft.com/office/powerpoint/2010/main" val="6159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" y="555928"/>
            <a:ext cx="8147138" cy="573554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66418" y="1727243"/>
            <a:ext cx="33554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se dirigió a Galilea.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Dejando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Nazaret, se estableció en </a:t>
            </a:r>
            <a:r>
              <a:rPr kumimoji="0" lang="es-E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Cafarnaún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 Cond" panose="020F0606020208020904" pitchFamily="34" charset="0"/>
                <a:ea typeface="+mn-ea"/>
                <a:cs typeface="Times New Roman" charset="0"/>
              </a:rPr>
              <a:t>, junto al mar, en el territorio de Zabulón y Neftalí. </a:t>
            </a:r>
          </a:p>
        </p:txBody>
      </p:sp>
    </p:spTree>
    <p:extLst>
      <p:ext uri="{BB962C8B-B14F-4D97-AF65-F5344CB8AC3E}">
        <p14:creationId xmlns:p14="http://schemas.microsoft.com/office/powerpoint/2010/main" val="9758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itchFamily="8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1344</Words>
  <Application>Microsoft Office PowerPoint</Application>
  <PresentationFormat>Presentación en pantalla (4:3)</PresentationFormat>
  <Paragraphs>92</Paragraphs>
  <Slides>41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41</vt:i4>
      </vt:variant>
    </vt:vector>
  </HeadingPairs>
  <TitlesOfParts>
    <vt:vector size="74" baseType="lpstr">
      <vt:lpstr>Agency FB</vt:lpstr>
      <vt:lpstr>Algerian</vt:lpstr>
      <vt:lpstr>Aparajita</vt:lpstr>
      <vt:lpstr>Arial</vt:lpstr>
      <vt:lpstr>Arial Black</vt:lpstr>
      <vt:lpstr>Arial Narrow</vt:lpstr>
      <vt:lpstr>Arial Rounded MT Bold</vt:lpstr>
      <vt:lpstr>Calibri Light</vt:lpstr>
      <vt:lpstr>Century Gothic</vt:lpstr>
      <vt:lpstr>Comic Sans MS</vt:lpstr>
      <vt:lpstr>Euphemia</vt:lpstr>
      <vt:lpstr>Kristen ITC</vt:lpstr>
      <vt:lpstr>Poor Richard</vt:lpstr>
      <vt:lpstr>Rockwell</vt:lpstr>
      <vt:lpstr>Rockwell Extra Bold</vt:lpstr>
      <vt:lpstr>Script MT Bold</vt:lpstr>
      <vt:lpstr>Segoe UI Semibold</vt:lpstr>
      <vt:lpstr>Segoe UI Symbol</vt:lpstr>
      <vt:lpstr>Showcard Gothic</vt:lpstr>
      <vt:lpstr>Stencil</vt:lpstr>
      <vt:lpstr>Tekton Pro</vt:lpstr>
      <vt:lpstr>Tekton Pro Cond</vt:lpstr>
      <vt:lpstr>Times New Roman</vt:lpstr>
      <vt:lpstr>Verdana</vt:lpstr>
      <vt:lpstr>Wingdings</vt:lpstr>
      <vt:lpstr>1_Diseño predeterminado</vt:lpstr>
      <vt:lpstr>1_colormaster</vt:lpstr>
      <vt:lpstr>Default Design</vt:lpstr>
      <vt:lpstr>2_Diseño predeterminado</vt:lpstr>
      <vt:lpstr>1_Default Design</vt:lpstr>
      <vt:lpstr>Diseño predeterminado</vt:lpstr>
      <vt:lpstr>6_Diseño predeterminado</vt:lpstr>
      <vt:lpstr>3_Diseño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113</cp:revision>
  <dcterms:created xsi:type="dcterms:W3CDTF">2020-01-20T14:22:11Z</dcterms:created>
  <dcterms:modified xsi:type="dcterms:W3CDTF">2023-01-16T22:56:32Z</dcterms:modified>
</cp:coreProperties>
</file>